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DFF9C4-44B7-481D-BD7E-935699CBDB53}" type="datetime1">
              <a:rPr lang="de-DE" smtClean="0">
                <a:latin typeface="Palatino Linotype" panose="02040502050505030304" pitchFamily="18" charset="0"/>
              </a:rPr>
              <a:t>12.12.2023</a:t>
            </a:fld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de-DE" smtClean="0">
                <a:latin typeface="Palatino Linotype" panose="02040502050505030304" pitchFamily="18" charset="0"/>
              </a:rPr>
              <a:t>‹Nr.›</a:t>
            </a:fld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3ED01C5-95DC-4B0E-A47D-07371885CA50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7FB6998C-CD6B-41A7-B4BE-66CE28697617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D894D4F-F0D7-4392-AE60-BDC76548C460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696C279-70C3-4DD3-AC3D-43099721B179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2CDF696-8C15-4477-9456-4F3BA4BB2109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Palatino Linotype" panose="02040502050505030304" pitchFamily="18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FA78677-F560-46E4-91E5-1EA7D1816BC2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6DF3FCC-A2A2-4F91-B6D3-DE2391BAA09B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4FA3E3C-62FE-476C-B688-CC67AD44AFE1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01CBF6E-E568-400E-BD4F-CD506D1E90F0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641655A-4FAE-478E-8AEC-1606B72D7AE0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82B61E1-9F23-4FD6-8F1D-AB35732BCC7E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FA5189-8F18-4F72-92AB-BF0CE689DE7E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51C3302A-A419-41BE-9E67-108178EB0FA3}" type="datetime1">
              <a:rPr lang="de-DE" smtClean="0"/>
              <a:t>12.12.2023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D3747-4979-7B6B-B5A2-4E2E8C08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3240504"/>
          </a:xfrm>
        </p:spPr>
        <p:txBody>
          <a:bodyPr/>
          <a:lstStyle/>
          <a:p>
            <a:r>
              <a:rPr lang="de-DE" sz="6000" dirty="0"/>
              <a:t>DS500: </a:t>
            </a:r>
            <a:r>
              <a:rPr lang="de-DE" sz="6000" dirty="0" err="1"/>
              <a:t>Does</a:t>
            </a:r>
            <a:r>
              <a:rPr lang="de-DE" sz="6000" dirty="0"/>
              <a:t> </a:t>
            </a:r>
            <a:r>
              <a:rPr lang="de-DE" sz="6000" dirty="0" err="1"/>
              <a:t>ChatGPT</a:t>
            </a:r>
            <a:r>
              <a:rPr lang="de-DE" sz="6000" dirty="0"/>
              <a:t> </a:t>
            </a:r>
            <a:r>
              <a:rPr lang="de-DE" sz="6000" dirty="0" err="1"/>
              <a:t>behave</a:t>
            </a:r>
            <a:r>
              <a:rPr lang="de-DE" sz="6000" dirty="0"/>
              <a:t> like a human?</a:t>
            </a:r>
            <a:endParaRPr lang="en-US" sz="6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75FEE-739C-1E66-2C69-7E773775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/>
              <a:t>By Marius Knipp, Benjamin Herzberger</a:t>
            </a:r>
          </a:p>
          <a:p>
            <a:r>
              <a:rPr lang="de-DE" sz="1800" dirty="0"/>
              <a:t>Winter </a:t>
            </a:r>
            <a:r>
              <a:rPr lang="de-DE" sz="1800" dirty="0" err="1"/>
              <a:t>term</a:t>
            </a:r>
            <a:r>
              <a:rPr lang="de-DE" sz="1800" dirty="0"/>
              <a:t> 2023/2024</a:t>
            </a:r>
          </a:p>
          <a:p>
            <a:r>
              <a:rPr lang="de-DE" sz="1800" dirty="0"/>
              <a:t>Eberhard Karls Universität Tübingen</a:t>
            </a:r>
          </a:p>
          <a:p>
            <a:r>
              <a:rPr lang="de-DE" sz="1800" dirty="0"/>
              <a:t>Chair </a:t>
            </a:r>
            <a:r>
              <a:rPr lang="de-DE" sz="1800" dirty="0" err="1"/>
              <a:t>of</a:t>
            </a:r>
            <a:r>
              <a:rPr lang="de-DE" sz="1800" dirty="0"/>
              <a:t> Marketing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71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6D0AC-D8FF-5908-18A5-1A0FE9E7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LLMs hold </a:t>
            </a:r>
            <a:r>
              <a:rPr lang="de-DE" sz="4000" dirty="0" err="1"/>
              <a:t>huge</a:t>
            </a:r>
            <a:r>
              <a:rPr lang="de-DE" sz="4000" dirty="0"/>
              <a:t> potential </a:t>
            </a:r>
            <a:endParaRPr lang="en-US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A3198-28AA-7E2E-73DC-1F66F748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861"/>
            <a:ext cx="10515600" cy="423004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Type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understands</a:t>
            </a:r>
            <a:r>
              <a:rPr lang="de-DE" dirty="0"/>
              <a:t> and </a:t>
            </a:r>
            <a:r>
              <a:rPr lang="de-DE" dirty="0" err="1"/>
              <a:t>generates</a:t>
            </a:r>
            <a:r>
              <a:rPr lang="de-DE" dirty="0"/>
              <a:t> human-like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r>
              <a:rPr lang="de-DE" dirty="0" err="1"/>
              <a:t>Responds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 err="1"/>
              <a:t>Trained</a:t>
            </a:r>
            <a:r>
              <a:rPr lang="de-DE" dirty="0"/>
              <a:t> on </a:t>
            </a:r>
            <a:r>
              <a:rPr lang="de-DE" dirty="0" err="1"/>
              <a:t>vast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r>
              <a:rPr lang="de-DE" dirty="0"/>
              <a:t>To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extent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-to-</a:t>
            </a:r>
            <a:r>
              <a:rPr lang="de-DE" dirty="0" err="1"/>
              <a:t>use</a:t>
            </a:r>
            <a:endParaRPr lang="de-DE" dirty="0"/>
          </a:p>
          <a:p>
            <a:r>
              <a:rPr lang="de-DE" dirty="0"/>
              <a:t>Wide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Language </a:t>
            </a:r>
            <a:r>
              <a:rPr lang="de-DE" dirty="0" err="1"/>
              <a:t>translation</a:t>
            </a:r>
            <a:endParaRPr lang="de-DE" dirty="0"/>
          </a:p>
          <a:p>
            <a:pPr lvl="1"/>
            <a:r>
              <a:rPr lang="de-DE" dirty="0"/>
              <a:t>Speech </a:t>
            </a:r>
            <a:r>
              <a:rPr lang="de-DE" dirty="0" err="1"/>
              <a:t>recognition</a:t>
            </a:r>
            <a:endParaRPr lang="de-DE" dirty="0"/>
          </a:p>
          <a:p>
            <a:pPr lvl="1"/>
            <a:r>
              <a:rPr lang="de-DE" dirty="0"/>
              <a:t>Content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/>
              <a:t>Text </a:t>
            </a:r>
            <a:r>
              <a:rPr lang="de-DE" dirty="0" err="1"/>
              <a:t>classification</a:t>
            </a:r>
            <a:endParaRPr lang="de-DE" dirty="0"/>
          </a:p>
          <a:p>
            <a:r>
              <a:rPr lang="de-DE" dirty="0"/>
              <a:t>AI-augmentation: GitHub Copilot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   </a:t>
            </a:r>
            <a:r>
              <a:rPr lang="de-DE" dirty="0" err="1"/>
              <a:t>Becoming</a:t>
            </a:r>
            <a:r>
              <a:rPr lang="de-DE" dirty="0"/>
              <a:t> </a:t>
            </a:r>
            <a:r>
              <a:rPr lang="de-DE" dirty="0" err="1"/>
              <a:t>increasingly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67FCDA-9E92-BDD8-A35A-4277DF29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10320"/>
            <a:ext cx="12192000" cy="365125"/>
          </a:xfrm>
        </p:spPr>
        <p:txBody>
          <a:bodyPr/>
          <a:lstStyle/>
          <a:p>
            <a:pPr algn="l"/>
            <a:r>
              <a:rPr lang="en-US" dirty="0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E3EBED9-4781-F661-4DE9-4AF5AFA39155}"/>
              </a:ext>
            </a:extLst>
          </p:cNvPr>
          <p:cNvSpPr/>
          <p:nvPr/>
        </p:nvSpPr>
        <p:spPr>
          <a:xfrm>
            <a:off x="1002776" y="5286056"/>
            <a:ext cx="948906" cy="250166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22FB2-6150-D97D-DAEB-22C1A4C1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LLMs </a:t>
            </a:r>
            <a:r>
              <a:rPr lang="de-DE" sz="4000" dirty="0" err="1"/>
              <a:t>could</a:t>
            </a:r>
            <a:r>
              <a:rPr lang="de-DE" sz="4000" dirty="0"/>
              <a:t> </a:t>
            </a:r>
            <a:r>
              <a:rPr lang="de-DE" sz="4000" dirty="0" err="1"/>
              <a:t>act</a:t>
            </a:r>
            <a:r>
              <a:rPr lang="de-DE" sz="4000" dirty="0"/>
              <a:t> </a:t>
            </a:r>
            <a:r>
              <a:rPr lang="de-DE" sz="4000" dirty="0" err="1"/>
              <a:t>as</a:t>
            </a:r>
            <a:r>
              <a:rPr lang="de-DE" sz="4000" dirty="0"/>
              <a:t> </a:t>
            </a:r>
            <a:r>
              <a:rPr lang="de-DE" sz="4000" dirty="0" err="1"/>
              <a:t>surrogates</a:t>
            </a:r>
            <a:r>
              <a:rPr lang="de-DE" sz="4000" dirty="0"/>
              <a:t> in (market) </a:t>
            </a:r>
            <a:r>
              <a:rPr lang="de-DE" sz="4000" dirty="0" err="1"/>
              <a:t>research</a:t>
            </a:r>
            <a:endParaRPr lang="en-US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7FD6F-89DB-6912-D680-95CE4EB6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194038"/>
          </a:xfrm>
        </p:spPr>
        <p:txBody>
          <a:bodyPr>
            <a:normAutofit/>
          </a:bodyPr>
          <a:lstStyle/>
          <a:p>
            <a:r>
              <a:rPr lang="de-DE" dirty="0"/>
              <a:t>Models </a:t>
            </a:r>
            <a:r>
              <a:rPr lang="de-DE" dirty="0" err="1"/>
              <a:t>trained</a:t>
            </a:r>
            <a:r>
              <a:rPr lang="de-DE" dirty="0"/>
              <a:t> on </a:t>
            </a:r>
            <a:r>
              <a:rPr lang="de-DE" dirty="0" err="1"/>
              <a:t>data</a:t>
            </a:r>
            <a:r>
              <a:rPr lang="de-DE" dirty="0"/>
              <a:t>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:</a:t>
            </a:r>
            <a:r>
              <a:rPr lang="en-US" dirty="0"/>
              <a:t> Product reviews, messaging boards, brand forums, … </a:t>
            </a:r>
            <a:endParaRPr lang="de-DE" dirty="0"/>
          </a:p>
          <a:p>
            <a:r>
              <a:rPr lang="de-DE" dirty="0"/>
              <a:t>Human </a:t>
            </a:r>
            <a:r>
              <a:rPr lang="de-DE" dirty="0" err="1"/>
              <a:t>individuals</a:t>
            </a:r>
            <a:r>
              <a:rPr lang="de-DE" dirty="0"/>
              <a:t> </a:t>
            </a:r>
            <a:r>
              <a:rPr lang="de-DE" dirty="0" err="1"/>
              <a:t>discuss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online</a:t>
            </a:r>
          </a:p>
          <a:p>
            <a:pPr lvl="1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(not) </a:t>
            </a:r>
            <a:r>
              <a:rPr lang="de-DE" dirty="0" err="1"/>
              <a:t>buy</a:t>
            </a:r>
            <a:r>
              <a:rPr lang="de-DE" dirty="0"/>
              <a:t> a </a:t>
            </a:r>
            <a:r>
              <a:rPr lang="de-DE" dirty="0" err="1"/>
              <a:t>product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a </a:t>
            </a:r>
            <a:r>
              <a:rPr lang="de-DE" dirty="0" err="1"/>
              <a:t>refund</a:t>
            </a:r>
            <a:r>
              <a:rPr lang="de-DE" dirty="0"/>
              <a:t>?</a:t>
            </a:r>
          </a:p>
          <a:p>
            <a:pPr lvl="1"/>
            <a:r>
              <a:rPr lang="en-US" dirty="0"/>
              <a:t>Why did they prefer product A over product B? </a:t>
            </a:r>
          </a:p>
          <a:p>
            <a:r>
              <a:rPr lang="en-US" dirty="0"/>
              <a:t>If training data includes these discussions, we expect  the answers of LLM’s to reflect those preferences</a:t>
            </a:r>
          </a:p>
          <a:p>
            <a:r>
              <a:rPr lang="en-US" dirty="0"/>
              <a:t>Market research tools e.g. conjoint analysis or focus group discussions are expensive</a:t>
            </a:r>
          </a:p>
          <a:p>
            <a:r>
              <a:rPr lang="en-US" dirty="0"/>
              <a:t>LLM’s could serve as a fast and low-cost alternative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169906-F933-69C9-AEA7-07330EEB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035675"/>
            <a:ext cx="12192000" cy="365125"/>
          </a:xfrm>
        </p:spPr>
        <p:txBody>
          <a:bodyPr/>
          <a:lstStyle/>
          <a:p>
            <a:pPr algn="l"/>
            <a:r>
              <a:rPr lang="en-US" dirty="0"/>
              <a:t>Brand, James and Israeli, Ayelet and Ngwe, Donald, Using GPT for Market Research (March 21, 2023). Harvard Business School Marketing Unit Working Paper No. 23-062</a:t>
            </a:r>
          </a:p>
        </p:txBody>
      </p:sp>
    </p:spTree>
    <p:extLst>
      <p:ext uri="{BB962C8B-B14F-4D97-AF65-F5344CB8AC3E}">
        <p14:creationId xmlns:p14="http://schemas.microsoft.com/office/powerpoint/2010/main" val="14755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0D067-D1C5-B220-1393-8D450560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/>
              <a:t>Previous</a:t>
            </a:r>
            <a:r>
              <a:rPr lang="de-DE" sz="4000" dirty="0"/>
              <a:t> </a:t>
            </a:r>
            <a:r>
              <a:rPr lang="de-DE" sz="4000" dirty="0" err="1"/>
              <a:t>empirical</a:t>
            </a:r>
            <a:r>
              <a:rPr lang="de-DE" sz="4000" dirty="0"/>
              <a:t> </a:t>
            </a:r>
            <a:r>
              <a:rPr lang="de-DE" sz="4000" dirty="0" err="1"/>
              <a:t>findings</a:t>
            </a:r>
            <a:r>
              <a:rPr lang="de-DE" sz="4000" dirty="0"/>
              <a:t> </a:t>
            </a:r>
            <a:r>
              <a:rPr lang="de-DE" sz="4000" dirty="0" err="1"/>
              <a:t>are</a:t>
            </a:r>
            <a:r>
              <a:rPr lang="de-DE" sz="4000" dirty="0"/>
              <a:t> </a:t>
            </a:r>
            <a:r>
              <a:rPr lang="de-DE" sz="4000" dirty="0" err="1"/>
              <a:t>ambiguous</a:t>
            </a:r>
            <a:endParaRPr lang="en-US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3AEF8-A0B7-2DCB-27AB-3E839C3B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146274"/>
          </a:xfrm>
        </p:spPr>
        <p:txBody>
          <a:bodyPr>
            <a:normAutofit/>
          </a:bodyPr>
          <a:lstStyle/>
          <a:p>
            <a:r>
              <a:rPr lang="de-DE" dirty="0"/>
              <a:t>Israeli et al. (07/2023) find, </a:t>
            </a:r>
            <a:r>
              <a:rPr lang="de-DE" dirty="0" err="1"/>
              <a:t>that</a:t>
            </a:r>
            <a:r>
              <a:rPr lang="de-DE" dirty="0"/>
              <a:t> GPT-3.5 </a:t>
            </a:r>
            <a:r>
              <a:rPr lang="de-DE" dirty="0" err="1"/>
              <a:t>responds</a:t>
            </a:r>
            <a:r>
              <a:rPr lang="de-DE" dirty="0"/>
              <a:t> in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e.g. </a:t>
            </a:r>
            <a:r>
              <a:rPr lang="de-DE" dirty="0" err="1"/>
              <a:t>downward-sloping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r>
              <a:rPr lang="de-DE" dirty="0" err="1"/>
              <a:t>Estimated</a:t>
            </a:r>
            <a:r>
              <a:rPr lang="de-DE" dirty="0"/>
              <a:t> WTP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and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magnitude</a:t>
            </a:r>
            <a:endParaRPr lang="de-DE" dirty="0"/>
          </a:p>
          <a:p>
            <a:r>
              <a:rPr lang="de-DE" dirty="0"/>
              <a:t>Also: State-</a:t>
            </a:r>
            <a:r>
              <a:rPr lang="de-DE" dirty="0" err="1"/>
              <a:t>dependence</a:t>
            </a:r>
            <a:r>
              <a:rPr lang="de-DE" dirty="0"/>
              <a:t> and human-like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</a:p>
          <a:p>
            <a:r>
              <a:rPr lang="de-DE" dirty="0"/>
              <a:t>Dominguez-</a:t>
            </a:r>
            <a:r>
              <a:rPr lang="de-DE" dirty="0" err="1"/>
              <a:t>Olmedo</a:t>
            </a:r>
            <a:r>
              <a:rPr lang="de-DE" dirty="0"/>
              <a:t> et al. (10/2023)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survey</a:t>
            </a:r>
            <a:r>
              <a:rPr lang="de-DE" dirty="0"/>
              <a:t>-like </a:t>
            </a:r>
            <a:r>
              <a:rPr lang="de-DE" dirty="0" err="1"/>
              <a:t>requests</a:t>
            </a:r>
            <a:r>
              <a:rPr lang="de-DE" dirty="0"/>
              <a:t>:</a:t>
            </a:r>
          </a:p>
          <a:p>
            <a:r>
              <a:rPr lang="de-DE" dirty="0"/>
              <a:t>Models </a:t>
            </a:r>
            <a:r>
              <a:rPr lang="de-DE" dirty="0" err="1"/>
              <a:t>exhibit</a:t>
            </a:r>
            <a:r>
              <a:rPr lang="de-DE" dirty="0"/>
              <a:t> </a:t>
            </a:r>
            <a:r>
              <a:rPr lang="de-DE" dirty="0" err="1"/>
              <a:t>considerable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and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biases</a:t>
            </a:r>
            <a:endParaRPr lang="de-DE" dirty="0"/>
          </a:p>
          <a:p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corrected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responses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to uniform </a:t>
            </a:r>
            <a:r>
              <a:rPr lang="de-DE" dirty="0" err="1"/>
              <a:t>distribution</a:t>
            </a:r>
            <a:endParaRPr lang="de-DE" dirty="0"/>
          </a:p>
          <a:p>
            <a:pPr lvl="1"/>
            <a:r>
              <a:rPr lang="de-DE" dirty="0"/>
              <a:t>Binary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model‘s</a:t>
            </a:r>
            <a:r>
              <a:rPr lang="de-DE" dirty="0"/>
              <a:t> and real </a:t>
            </a:r>
            <a:r>
              <a:rPr lang="de-DE" dirty="0" err="1"/>
              <a:t>responses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ACS (American Community Survey)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A01806-E4A3-60D9-6DDF-F4BB243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017420"/>
            <a:ext cx="12192000" cy="365125"/>
          </a:xfrm>
        </p:spPr>
        <p:txBody>
          <a:bodyPr/>
          <a:lstStyle/>
          <a:p>
            <a:pPr algn="l"/>
            <a:r>
              <a:rPr lang="en-US" i="1" dirty="0"/>
              <a:t>Dominguez-Olmedo, R., Hardt, M., &amp; </a:t>
            </a:r>
            <a:r>
              <a:rPr lang="en-US" i="1" dirty="0" err="1"/>
              <a:t>Mendler</a:t>
            </a:r>
            <a:r>
              <a:rPr lang="en-US" i="1" dirty="0"/>
              <a:t>-Dunner, C. (2023). Questioning the Survey Responses of Large Language Models. </a:t>
            </a:r>
            <a:r>
              <a:rPr lang="en-US" i="1" dirty="0" err="1"/>
              <a:t>ArXiv</a:t>
            </a:r>
            <a:r>
              <a:rPr lang="en-US" i="1" dirty="0"/>
              <a:t>, abs/2306.07951.</a:t>
            </a:r>
            <a:endParaRPr lang="en-US" dirty="0"/>
          </a:p>
          <a:p>
            <a:pPr algn="l"/>
            <a:r>
              <a:rPr lang="en-US" dirty="0"/>
              <a:t>Brand, James and Israeli, Ayelet and Ngwe, Donald, Using GPT for Market Research (March 21, 2023). Harvard Business School Marketing Unit Working Paper No. 23-062</a:t>
            </a:r>
          </a:p>
        </p:txBody>
      </p:sp>
    </p:spTree>
    <p:extLst>
      <p:ext uri="{BB962C8B-B14F-4D97-AF65-F5344CB8AC3E}">
        <p14:creationId xmlns:p14="http://schemas.microsoft.com/office/powerpoint/2010/main" val="127461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E1556-20ED-1289-2C1E-B46CF728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/>
              <a:t>Our</a:t>
            </a:r>
            <a:r>
              <a:rPr lang="de-DE" sz="4000" dirty="0"/>
              <a:t> </a:t>
            </a:r>
            <a:r>
              <a:rPr lang="de-DE" sz="4000" dirty="0" err="1"/>
              <a:t>research</a:t>
            </a:r>
            <a:r>
              <a:rPr lang="de-DE" sz="4000" dirty="0"/>
              <a:t> </a:t>
            </a:r>
            <a:r>
              <a:rPr lang="de-DE" sz="4000" dirty="0" err="1"/>
              <a:t>approach</a:t>
            </a:r>
            <a:endParaRPr lang="en-US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AD18F-785E-E109-A2DC-BEA7782C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080960"/>
          </a:xfrm>
        </p:spPr>
        <p:txBody>
          <a:bodyPr>
            <a:normAutofit/>
          </a:bodyPr>
          <a:lstStyle/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Openai‘s</a:t>
            </a:r>
            <a:r>
              <a:rPr lang="de-DE" dirty="0"/>
              <a:t> GPT-3 &amp; GPT-4, </a:t>
            </a:r>
            <a:r>
              <a:rPr lang="de-DE" dirty="0" err="1"/>
              <a:t>Meta‘s</a:t>
            </a:r>
            <a:r>
              <a:rPr lang="de-DE" dirty="0"/>
              <a:t> Llama-2-70b</a:t>
            </a:r>
          </a:p>
          <a:p>
            <a:r>
              <a:rPr lang="de-DE" dirty="0"/>
              <a:t>Access </a:t>
            </a:r>
            <a:r>
              <a:rPr lang="de-DE" dirty="0" err="1"/>
              <a:t>through</a:t>
            </a:r>
            <a:r>
              <a:rPr lang="de-DE" dirty="0"/>
              <a:t> API and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thousands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Special </a:t>
            </a:r>
            <a:r>
              <a:rPr lang="de-DE" dirty="0" err="1"/>
              <a:t>focus</a:t>
            </a:r>
            <a:r>
              <a:rPr lang="de-DE" dirty="0"/>
              <a:t> on „</a:t>
            </a:r>
            <a:r>
              <a:rPr lang="de-DE" dirty="0" err="1"/>
              <a:t>temperature</a:t>
            </a:r>
            <a:r>
              <a:rPr lang="de-DE" dirty="0"/>
              <a:t>“-parameter </a:t>
            </a:r>
          </a:p>
          <a:p>
            <a:pPr lvl="1"/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a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0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, </a:t>
            </a:r>
            <a:r>
              <a:rPr lang="de-DE" dirty="0" err="1"/>
              <a:t>higher</a:t>
            </a:r>
            <a:r>
              <a:rPr lang="de-DE" dirty="0"/>
              <a:t> values </a:t>
            </a:r>
            <a:r>
              <a:rPr lang="de-DE" dirty="0" err="1"/>
              <a:t>induce</a:t>
            </a:r>
            <a:r>
              <a:rPr lang="de-DE" dirty="0"/>
              <a:t> </a:t>
            </a:r>
            <a:r>
              <a:rPr lang="de-DE" dirty="0" err="1"/>
              <a:t>randomness</a:t>
            </a:r>
            <a:r>
              <a:rPr lang="de-DE" dirty="0"/>
              <a:t> in </a:t>
            </a:r>
            <a:r>
              <a:rPr lang="de-DE" dirty="0" err="1"/>
              <a:t>response</a:t>
            </a:r>
            <a:endParaRPr lang="de-DE" dirty="0"/>
          </a:p>
          <a:p>
            <a:r>
              <a:rPr lang="de-DE" dirty="0" err="1"/>
              <a:t>Recreating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via:</a:t>
            </a:r>
          </a:p>
          <a:p>
            <a:pPr lvl="1"/>
            <a:r>
              <a:rPr lang="de-DE" dirty="0"/>
              <a:t>Prospect </a:t>
            </a:r>
            <a:r>
              <a:rPr lang="de-DE" dirty="0" err="1"/>
              <a:t>theory</a:t>
            </a:r>
            <a:endParaRPr lang="de-DE" dirty="0"/>
          </a:p>
          <a:p>
            <a:pPr lvl="1"/>
            <a:r>
              <a:rPr lang="de-DE" dirty="0" err="1"/>
              <a:t>Decoy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  <a:p>
            <a:pPr lvl="1"/>
            <a:r>
              <a:rPr lang="de-DE" dirty="0" err="1"/>
              <a:t>Sunk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fallacy</a:t>
            </a:r>
            <a:endParaRPr lang="de-DE" dirty="0"/>
          </a:p>
          <a:p>
            <a:pPr lvl="1"/>
            <a:r>
              <a:rPr lang="de-DE" dirty="0"/>
              <a:t>Loss </a:t>
            </a:r>
            <a:r>
              <a:rPr lang="de-DE" dirty="0" err="1"/>
              <a:t>aversion</a:t>
            </a:r>
            <a:endParaRPr lang="de-DE" dirty="0"/>
          </a:p>
          <a:p>
            <a:pPr lvl="1"/>
            <a:r>
              <a:rPr lang="de-DE" dirty="0"/>
              <a:t>Ultimatum Game</a:t>
            </a:r>
          </a:p>
          <a:p>
            <a:pPr marL="457200" lvl="1" indent="0">
              <a:buNone/>
            </a:pP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94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äsentation zum Unternehmenshintergr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434_TF03460510" id="{88AA63AA-7BD6-40B5-B957-7805ED894522}" vid="{3531A3A0-26ED-4FBA-84A0-3EB5026E82B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</Words>
  <Application>Microsoft Office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Palatino Linotype</vt:lpstr>
      <vt:lpstr>Präsentation zum Unternehmenshintergrund</vt:lpstr>
      <vt:lpstr>DS500: Does ChatGPT behave like a human?</vt:lpstr>
      <vt:lpstr>LLMs hold huge potential </vt:lpstr>
      <vt:lpstr>LLMs could act as surrogates in (market) research</vt:lpstr>
      <vt:lpstr>Previous empirical findings are ambiguous</vt:lpstr>
      <vt:lpstr>Our research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ETF-Portfolio</dc:title>
  <dc:creator>Marius Knipp</dc:creator>
  <cp:lastModifiedBy>Marius Knipp</cp:lastModifiedBy>
  <cp:revision>33</cp:revision>
  <dcterms:created xsi:type="dcterms:W3CDTF">2021-01-14T21:12:17Z</dcterms:created>
  <dcterms:modified xsi:type="dcterms:W3CDTF">2023-12-12T14:34:36Z</dcterms:modified>
</cp:coreProperties>
</file>