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C41DA-D18F-445E-89EC-23753386F40D}" v="7" dt="2023-12-10T19:21:0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erzberger" userId="3bec8798b78bcecb" providerId="LiveId" clId="{0A7C41DA-D18F-445E-89EC-23753386F40D}"/>
    <pc:docChg chg="undo custSel addSld modSld">
      <pc:chgData name="Benjamin Herzberger" userId="3bec8798b78bcecb" providerId="LiveId" clId="{0A7C41DA-D18F-445E-89EC-23753386F40D}" dt="2023-12-10T19:45:05.994" v="3261" actId="20577"/>
      <pc:docMkLst>
        <pc:docMk/>
      </pc:docMkLst>
      <pc:sldChg chg="addSp delSp modSp mod">
        <pc:chgData name="Benjamin Herzberger" userId="3bec8798b78bcecb" providerId="LiveId" clId="{0A7C41DA-D18F-445E-89EC-23753386F40D}" dt="2023-12-10T19:26:52.633" v="2734" actId="20577"/>
        <pc:sldMkLst>
          <pc:docMk/>
          <pc:sldMk cId="2981172428" sldId="257"/>
        </pc:sldMkLst>
        <pc:spChg chg="mod">
          <ac:chgData name="Benjamin Herzberger" userId="3bec8798b78bcecb" providerId="LiveId" clId="{0A7C41DA-D18F-445E-89EC-23753386F40D}" dt="2023-12-10T19:26:52.633" v="2734" actId="20577"/>
          <ac:spMkLst>
            <pc:docMk/>
            <pc:sldMk cId="2981172428" sldId="257"/>
            <ac:spMk id="3" creationId="{AF6A3198-28AA-7E2E-73DC-1F66F748FE6B}"/>
          </ac:spMkLst>
        </pc:spChg>
        <pc:spChg chg="add del">
          <ac:chgData name="Benjamin Herzberger" userId="3bec8798b78bcecb" providerId="LiveId" clId="{0A7C41DA-D18F-445E-89EC-23753386F40D}" dt="2023-12-10T18:42:39.532" v="92" actId="22"/>
          <ac:spMkLst>
            <pc:docMk/>
            <pc:sldMk cId="2981172428" sldId="257"/>
            <ac:spMk id="5" creationId="{B1B21C82-70E4-3500-4F76-FECCBDFA76D0}"/>
          </ac:spMkLst>
        </pc:spChg>
        <pc:spChg chg="mod">
          <ac:chgData name="Benjamin Herzberger" userId="3bec8798b78bcecb" providerId="LiveId" clId="{0A7C41DA-D18F-445E-89EC-23753386F40D}" dt="2023-12-10T19:23:42.326" v="2550" actId="120"/>
          <ac:spMkLst>
            <pc:docMk/>
            <pc:sldMk cId="2981172428" sldId="257"/>
            <ac:spMk id="7" creationId="{5767FCDA-9E92-BDD8-A35A-4277DF2999B0}"/>
          </ac:spMkLst>
        </pc:spChg>
        <pc:spChg chg="add mod">
          <ac:chgData name="Benjamin Herzberger" userId="3bec8798b78bcecb" providerId="LiveId" clId="{0A7C41DA-D18F-445E-89EC-23753386F40D}" dt="2023-12-10T19:26:48.614" v="2729" actId="1076"/>
          <ac:spMkLst>
            <pc:docMk/>
            <pc:sldMk cId="2981172428" sldId="257"/>
            <ac:spMk id="8" creationId="{4E3EBED9-4781-F661-4DE9-4AF5AFA39155}"/>
          </ac:spMkLst>
        </pc:spChg>
        <pc:graphicFrameChg chg="add del">
          <ac:chgData name="Benjamin Herzberger" userId="3bec8798b78bcecb" providerId="LiveId" clId="{0A7C41DA-D18F-445E-89EC-23753386F40D}" dt="2023-12-10T18:43:06.041" v="94"/>
          <ac:graphicFrameMkLst>
            <pc:docMk/>
            <pc:sldMk cId="2981172428" sldId="257"/>
            <ac:graphicFrameMk id="6" creationId="{09E4ECE4-FB98-42CF-BFC2-E131C677847C}"/>
          </ac:graphicFrameMkLst>
        </pc:graphicFrameChg>
      </pc:sldChg>
      <pc:sldChg chg="modSp mod">
        <pc:chgData name="Benjamin Herzberger" userId="3bec8798b78bcecb" providerId="LiveId" clId="{0A7C41DA-D18F-445E-89EC-23753386F40D}" dt="2023-12-10T19:25:25.774" v="2716" actId="255"/>
        <pc:sldMkLst>
          <pc:docMk/>
          <pc:sldMk cId="1475568040" sldId="258"/>
        </pc:sldMkLst>
        <pc:spChg chg="mod">
          <ac:chgData name="Benjamin Herzberger" userId="3bec8798b78bcecb" providerId="LiveId" clId="{0A7C41DA-D18F-445E-89EC-23753386F40D}" dt="2023-12-10T18:37:05.635" v="62" actId="20577"/>
          <ac:spMkLst>
            <pc:docMk/>
            <pc:sldMk cId="1475568040" sldId="258"/>
            <ac:spMk id="2" creationId="{4A022FB2-6150-D97D-DAEB-22C1A4C16264}"/>
          </ac:spMkLst>
        </pc:spChg>
        <pc:spChg chg="mod">
          <ac:chgData name="Benjamin Herzberger" userId="3bec8798b78bcecb" providerId="LiveId" clId="{0A7C41DA-D18F-445E-89EC-23753386F40D}" dt="2023-12-10T19:25:25.774" v="2716" actId="255"/>
          <ac:spMkLst>
            <pc:docMk/>
            <pc:sldMk cId="1475568040" sldId="258"/>
            <ac:spMk id="3" creationId="{7747FD6F-89DB-6912-D680-95CE4EB6D353}"/>
          </ac:spMkLst>
        </pc:spChg>
        <pc:spChg chg="mod">
          <ac:chgData name="Benjamin Herzberger" userId="3bec8798b78bcecb" providerId="LiveId" clId="{0A7C41DA-D18F-445E-89EC-23753386F40D}" dt="2023-12-10T19:23:37.948" v="2549" actId="120"/>
          <ac:spMkLst>
            <pc:docMk/>
            <pc:sldMk cId="1475568040" sldId="258"/>
            <ac:spMk id="4" creationId="{5E169906-F933-69C9-AEA7-07330EEB1E00}"/>
          </ac:spMkLst>
        </pc:spChg>
      </pc:sldChg>
      <pc:sldChg chg="modSp new mod">
        <pc:chgData name="Benjamin Herzberger" userId="3bec8798b78bcecb" providerId="LiveId" clId="{0A7C41DA-D18F-445E-89EC-23753386F40D}" dt="2023-12-10T19:42:29.324" v="3084" actId="20577"/>
        <pc:sldMkLst>
          <pc:docMk/>
          <pc:sldMk cId="1274610509" sldId="259"/>
        </pc:sldMkLst>
        <pc:spChg chg="mod">
          <ac:chgData name="Benjamin Herzberger" userId="3bec8798b78bcecb" providerId="LiveId" clId="{0A7C41DA-D18F-445E-89EC-23753386F40D}" dt="2023-12-10T19:12:44.576" v="2084" actId="20577"/>
          <ac:spMkLst>
            <pc:docMk/>
            <pc:sldMk cId="1274610509" sldId="259"/>
            <ac:spMk id="2" creationId="{2750D067-D1C5-B220-1393-8D45056040C0}"/>
          </ac:spMkLst>
        </pc:spChg>
        <pc:spChg chg="mod">
          <ac:chgData name="Benjamin Herzberger" userId="3bec8798b78bcecb" providerId="LiveId" clId="{0A7C41DA-D18F-445E-89EC-23753386F40D}" dt="2023-12-10T19:42:29.324" v="3084" actId="20577"/>
          <ac:spMkLst>
            <pc:docMk/>
            <pc:sldMk cId="1274610509" sldId="259"/>
            <ac:spMk id="3" creationId="{4943AEF8-A0B7-2DCB-27AB-3E839C3BB6FC}"/>
          </ac:spMkLst>
        </pc:spChg>
        <pc:spChg chg="mod">
          <ac:chgData name="Benjamin Herzberger" userId="3bec8798b78bcecb" providerId="LiveId" clId="{0A7C41DA-D18F-445E-89EC-23753386F40D}" dt="2023-12-10T19:23:33.999" v="2548" actId="120"/>
          <ac:spMkLst>
            <pc:docMk/>
            <pc:sldMk cId="1274610509" sldId="259"/>
            <ac:spMk id="4" creationId="{6AA01806-E4A3-60D9-6DDF-F4BB2433BB26}"/>
          </ac:spMkLst>
        </pc:spChg>
      </pc:sldChg>
      <pc:sldChg chg="modSp new mod">
        <pc:chgData name="Benjamin Herzberger" userId="3bec8798b78bcecb" providerId="LiveId" clId="{0A7C41DA-D18F-445E-89EC-23753386F40D}" dt="2023-12-10T19:45:05.994" v="3261" actId="20577"/>
        <pc:sldMkLst>
          <pc:docMk/>
          <pc:sldMk cId="2364694745" sldId="260"/>
        </pc:sldMkLst>
        <pc:spChg chg="mod">
          <ac:chgData name="Benjamin Herzberger" userId="3bec8798b78bcecb" providerId="LiveId" clId="{0A7C41DA-D18F-445E-89EC-23753386F40D}" dt="2023-12-10T19:43:20.258" v="3108" actId="404"/>
          <ac:spMkLst>
            <pc:docMk/>
            <pc:sldMk cId="2364694745" sldId="260"/>
            <ac:spMk id="2" creationId="{ACDE1556-20ED-1289-2C1E-B46CF7287C22}"/>
          </ac:spMkLst>
        </pc:spChg>
        <pc:spChg chg="mod">
          <ac:chgData name="Benjamin Herzberger" userId="3bec8798b78bcecb" providerId="LiveId" clId="{0A7C41DA-D18F-445E-89EC-23753386F40D}" dt="2023-12-10T19:45:05.994" v="3261" actId="20577"/>
          <ac:spMkLst>
            <pc:docMk/>
            <pc:sldMk cId="2364694745" sldId="260"/>
            <ac:spMk id="3" creationId="{A55AD18F-785E-E109-A2DC-BEA7782CD9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7A4587-72F8-ADD5-B72A-A81A468AB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0DF24C-B3E9-977A-DF90-4F6F21B9C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44B4-61D9-44FD-9F9D-40543DD8A042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0555C-5D7E-D40C-218E-B0EAD2A57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F2E79-A409-5FC8-C977-AABD53AFD0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964E-C0D5-4925-AE3B-4EEE0EE47E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07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D2E14-E872-4FED-9D9D-4703FB727619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B91-00A0-42D4-A185-04956298C7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77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9E4B3-6D44-C514-4882-4E6ECAE6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8897A-F4DD-B60D-9CB0-151A43BD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5D9AA-7D13-BAC6-F595-CA657629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0221-5632-43C1-9F08-A789EB9640F0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DCE47-2F60-F96A-5551-FEE2A1A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F0F6C-B278-D49A-3872-0F5184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29B8B-DC84-3997-A347-F54FB83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7BEC66-DF6C-E67B-76F9-6F8492BC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16BC5-E0C8-D135-EF1E-97100688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84-7B80-4A5E-9A1C-6FB1060CD2D0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F6CDE-8B44-3357-746F-331F919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B638-12A1-E9D7-60F6-CC8D168F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50522E-1346-BF6C-C019-CA153E7D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1EF2C-BF3B-5144-9291-272C3C0C0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FB28-48F3-BA1D-090C-1761CBC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24CF-D3FA-4145-8BEC-0FF1CC384B86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2557F-E8C8-2D83-F34E-28C0A77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C46E6-F073-37FB-DAA9-39DC1868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A5D8-BA32-17F0-A80E-07F0E6D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06963-6E9C-E384-77CF-F3D6DC06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28DA0-8254-1BA4-65C2-6260D09A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8A7A-78AE-44D5-8DAA-123704FBACCB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3C595-99F3-0A8F-EDAD-CAAA083F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D5BD-9D87-CE9C-ACD4-E02C63D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62D2-9B18-FADA-07D3-B918603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2B8B7-EA2D-5D3C-94FE-9A4DDE41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CA53F-547C-44BF-9C92-47BD5F4F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CA4-4924-4928-B03F-DF2822E37B1A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F83DC-129C-6431-38E2-87C77B8E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59415-4D20-1B42-E6FE-728F5F5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C2BFC-4D8F-8AB6-5EAD-4FC1473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E43AE-26E0-C76B-2545-BA9EB7E0E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A01E6-54E7-CBF0-6818-82F781CA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1B44D-3A80-00D4-0A8F-5D208F0C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6F1-59CD-4606-AB40-4D2BB43AA4B0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7F846-681C-65B4-C9DB-CE3EB8B9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AD458-7119-E5DC-9BB6-0597C9D9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CFF-0542-F7B3-9D4A-6C99C3A9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40C-B1DB-EF7E-6DBB-F781A265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9FF47-D9EA-515D-395B-D061E809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B4B12-0EE4-7639-7396-FE8F3D712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E80012-40D5-F0C2-39F4-BC89D60A4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700726-0261-1E52-42FE-E662AA27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C06D-B65F-4A09-983C-C45296990354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5266B0-56DF-497E-E0A7-123C08D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E3F71-24E1-3D21-9E15-3BE93037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D211F-852E-469B-DB32-4829824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E86BA1-C220-8252-8603-53EA733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3C2-8788-4F70-98CF-DDDA0FEC59E0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CDBC0-B951-AB4F-589F-E31517F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51402D-985F-5D70-2543-5E6C2F47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AEAB57-C65C-2B67-C475-8F4A7116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39B-0974-429F-A782-12A2F9661C8E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55A0B4-CABB-59A7-AC8B-CD41AA7D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A44E30-B4F8-0A34-4799-2E058A85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5BFE8-A9E4-B5EC-DC0F-9F49CEE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2C15-E183-8955-16C4-328394AE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672BC-B56F-06A0-4E81-B7A939B1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380E0-B0EF-C22A-ADB8-A0F3222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49CB-531D-4487-9638-91757C21E7EB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28403-C402-10F7-7DDD-3FAF821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95DC7-268E-270E-F3E4-389969A1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4037-8003-AEE3-0C3B-0693842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0182E8-9830-240C-4318-884A5623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3787E-A9DD-5094-4DE7-C253F578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33478-BA45-5AE8-6CCC-013ACAA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63B-2D60-4807-B83C-32ADE9FA200B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6AC59-BAD4-373B-1F62-651E1B1D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0AF3A-305F-DCCF-4E8D-DF88BCBC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CA0FE0-1501-54DD-262E-ED11E1C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D72CA-67EA-8EF0-500F-7BC81A41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10995-BD69-C813-DFDC-085ACB63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10E4-4BB1-45B4-898C-DCA66D0B787C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D8FE4-7810-7437-997F-3C3E5D16C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28166-BB0A-2016-26E5-82220BB4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D3747-4979-7B6B-B5A2-4E2E8C08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DS500: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ChatGPT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like a human?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5FEE-739C-1E66-2C69-7E773775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/>
              <a:t>By Marius Knipp, Benjamin Herzberger</a:t>
            </a:r>
          </a:p>
          <a:p>
            <a:r>
              <a:rPr lang="de-DE" sz="1800" dirty="0"/>
              <a:t>Winter </a:t>
            </a:r>
            <a:r>
              <a:rPr lang="de-DE" sz="1800" dirty="0" err="1"/>
              <a:t>term</a:t>
            </a:r>
            <a:r>
              <a:rPr lang="de-DE" sz="1800" dirty="0"/>
              <a:t> 2023/2024</a:t>
            </a:r>
          </a:p>
          <a:p>
            <a:r>
              <a:rPr lang="de-DE" sz="1800" dirty="0"/>
              <a:t>Eberhard Karls Universität Tübingen</a:t>
            </a:r>
          </a:p>
          <a:p>
            <a:r>
              <a:rPr lang="de-DE" sz="1800" dirty="0"/>
              <a:t>Chair </a:t>
            </a:r>
            <a:r>
              <a:rPr lang="de-DE" sz="1800" dirty="0" err="1"/>
              <a:t>of</a:t>
            </a:r>
            <a:r>
              <a:rPr lang="de-DE" sz="1800" dirty="0"/>
              <a:t> Marketing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71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6D0AC-D8FF-5908-18A5-1A0FE9E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LLMs hold </a:t>
            </a:r>
            <a:r>
              <a:rPr lang="de-DE" sz="3600" dirty="0" err="1"/>
              <a:t>huge</a:t>
            </a:r>
            <a:r>
              <a:rPr lang="de-DE" sz="3600" dirty="0"/>
              <a:t> potential </a:t>
            </a:r>
            <a:endParaRPr lang="en-US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A3198-28AA-7E2E-73DC-1F66F748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understands</a:t>
            </a:r>
            <a:r>
              <a:rPr lang="de-DE" dirty="0"/>
              <a:t> and </a:t>
            </a:r>
            <a:r>
              <a:rPr lang="de-DE" dirty="0" err="1"/>
              <a:t>generates</a:t>
            </a:r>
            <a:r>
              <a:rPr lang="de-DE" dirty="0"/>
              <a:t> human-like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 err="1"/>
              <a:t>Responds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r>
              <a:rPr lang="de-DE" dirty="0"/>
              <a:t>To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extent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-to-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Wide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Language </a:t>
            </a:r>
            <a:r>
              <a:rPr lang="de-DE" dirty="0" err="1"/>
              <a:t>translation</a:t>
            </a:r>
            <a:endParaRPr lang="de-DE" dirty="0"/>
          </a:p>
          <a:p>
            <a:pPr lvl="1"/>
            <a:r>
              <a:rPr lang="de-DE" dirty="0"/>
              <a:t>Speech </a:t>
            </a:r>
            <a:r>
              <a:rPr lang="de-DE" dirty="0" err="1"/>
              <a:t>recognition</a:t>
            </a:r>
            <a:endParaRPr lang="de-DE" dirty="0"/>
          </a:p>
          <a:p>
            <a:pPr lvl="1"/>
            <a:r>
              <a:rPr lang="de-DE" dirty="0"/>
              <a:t>Content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/>
              <a:t>Text </a:t>
            </a:r>
            <a:r>
              <a:rPr lang="de-DE" dirty="0" err="1"/>
              <a:t>classification</a:t>
            </a:r>
            <a:endParaRPr lang="de-DE" dirty="0"/>
          </a:p>
          <a:p>
            <a:r>
              <a:rPr lang="de-DE" dirty="0"/>
              <a:t>AI-augmentation: GitHub Copilot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  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67FCDA-9E92-BDD8-A35A-4277DF29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E3EBED9-4781-F661-4DE9-4AF5AFA39155}"/>
              </a:ext>
            </a:extLst>
          </p:cNvPr>
          <p:cNvSpPr/>
          <p:nvPr/>
        </p:nvSpPr>
        <p:spPr>
          <a:xfrm>
            <a:off x="974785" y="5282271"/>
            <a:ext cx="948906" cy="250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22FB2-6150-D97D-DAEB-22C1A4C1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2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LLMs </a:t>
            </a:r>
            <a:r>
              <a:rPr lang="de-DE" sz="3600" dirty="0" err="1"/>
              <a:t>could</a:t>
            </a:r>
            <a:r>
              <a:rPr lang="de-DE" sz="3600" dirty="0"/>
              <a:t> </a:t>
            </a:r>
            <a:r>
              <a:rPr lang="de-DE" sz="3600" dirty="0" err="1"/>
              <a:t>act</a:t>
            </a:r>
            <a:r>
              <a:rPr lang="de-DE" sz="3600" dirty="0"/>
              <a:t> </a:t>
            </a:r>
            <a:r>
              <a:rPr lang="de-DE" sz="3600" dirty="0" err="1"/>
              <a:t>as</a:t>
            </a:r>
            <a:r>
              <a:rPr lang="de-DE" sz="3600" dirty="0"/>
              <a:t> </a:t>
            </a:r>
            <a:r>
              <a:rPr lang="de-DE" sz="3600" dirty="0" err="1"/>
              <a:t>surrogates</a:t>
            </a:r>
            <a:r>
              <a:rPr lang="de-DE" sz="3600" dirty="0"/>
              <a:t> in (market) </a:t>
            </a:r>
            <a:r>
              <a:rPr lang="de-DE" sz="3600" dirty="0" err="1"/>
              <a:t>research</a:t>
            </a:r>
            <a:endParaRPr lang="en-US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7FD6F-89DB-6912-D680-95CE4EB6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93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Models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:</a:t>
            </a:r>
            <a:r>
              <a:rPr lang="en-US" dirty="0"/>
              <a:t> Product reviews, messaging boards, brand forums, … </a:t>
            </a:r>
            <a:endParaRPr lang="de-DE" dirty="0"/>
          </a:p>
          <a:p>
            <a:r>
              <a:rPr lang="de-DE" dirty="0"/>
              <a:t>Human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online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(not) </a:t>
            </a:r>
            <a:r>
              <a:rPr lang="de-DE" dirty="0" err="1"/>
              <a:t>buy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a </a:t>
            </a:r>
            <a:r>
              <a:rPr lang="de-DE" dirty="0" err="1"/>
              <a:t>refund</a:t>
            </a:r>
            <a:r>
              <a:rPr lang="de-DE" dirty="0"/>
              <a:t>?</a:t>
            </a:r>
          </a:p>
          <a:p>
            <a:pPr lvl="1"/>
            <a:r>
              <a:rPr lang="en-US" dirty="0"/>
              <a:t>Why did they prefer product A over product B? </a:t>
            </a:r>
          </a:p>
          <a:p>
            <a:r>
              <a:rPr lang="en-US" dirty="0"/>
              <a:t>If training data includes these discussions, we expect  the answers of LLM’s to reflect those preferences</a:t>
            </a:r>
          </a:p>
          <a:p>
            <a:r>
              <a:rPr lang="en-US" dirty="0"/>
              <a:t>Market research tools e.g. conjoint analysis or focus group discussions are expensive</a:t>
            </a:r>
          </a:p>
          <a:p>
            <a:r>
              <a:rPr lang="en-US" dirty="0"/>
              <a:t>LLM’s could serve as a fast and low-cost alternative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69906-F933-69C9-AEA7-07330EE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</p:spTree>
    <p:extLst>
      <p:ext uri="{BB962C8B-B14F-4D97-AF65-F5344CB8AC3E}">
        <p14:creationId xmlns:p14="http://schemas.microsoft.com/office/powerpoint/2010/main" val="14755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0D067-D1C5-B220-1393-8D45056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Previous</a:t>
            </a:r>
            <a:r>
              <a:rPr lang="de-DE" sz="3600" dirty="0"/>
              <a:t> </a:t>
            </a:r>
            <a:r>
              <a:rPr lang="de-DE" sz="3600" dirty="0" err="1"/>
              <a:t>empirical</a:t>
            </a:r>
            <a:r>
              <a:rPr lang="de-DE" sz="3600" dirty="0"/>
              <a:t> </a:t>
            </a:r>
            <a:r>
              <a:rPr lang="de-DE" sz="3600" dirty="0" err="1"/>
              <a:t>findings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ambiguous</a:t>
            </a:r>
            <a:endParaRPr lang="en-US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3AEF8-A0B7-2DCB-27AB-3E839C3B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Israeli et al. (07/2023) find, </a:t>
            </a:r>
            <a:r>
              <a:rPr lang="de-DE" dirty="0" err="1"/>
              <a:t>that</a:t>
            </a:r>
            <a:r>
              <a:rPr lang="de-DE" dirty="0"/>
              <a:t> GPT-3.5 </a:t>
            </a:r>
            <a:r>
              <a:rPr lang="de-DE" dirty="0" err="1"/>
              <a:t>responds</a:t>
            </a:r>
            <a:r>
              <a:rPr lang="de-DE" dirty="0"/>
              <a:t> in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e.g. </a:t>
            </a:r>
            <a:r>
              <a:rPr lang="de-DE" dirty="0" err="1"/>
              <a:t>downward-sloping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r>
              <a:rPr lang="de-DE" dirty="0" err="1"/>
              <a:t>Estimated</a:t>
            </a:r>
            <a:r>
              <a:rPr lang="de-DE" dirty="0"/>
              <a:t> WTP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and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magnitude</a:t>
            </a:r>
            <a:endParaRPr lang="de-DE" dirty="0"/>
          </a:p>
          <a:p>
            <a:r>
              <a:rPr lang="de-DE" dirty="0"/>
              <a:t>Also: State-</a:t>
            </a:r>
            <a:r>
              <a:rPr lang="de-DE" dirty="0" err="1"/>
              <a:t>dependence</a:t>
            </a:r>
            <a:r>
              <a:rPr lang="de-DE" dirty="0"/>
              <a:t> and human-like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</a:p>
          <a:p>
            <a:r>
              <a:rPr lang="de-DE" dirty="0"/>
              <a:t>Dominguez-</a:t>
            </a:r>
            <a:r>
              <a:rPr lang="de-DE" dirty="0" err="1"/>
              <a:t>Olmedo</a:t>
            </a:r>
            <a:r>
              <a:rPr lang="de-DE" dirty="0"/>
              <a:t> et al. (10/2023)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survey</a:t>
            </a:r>
            <a:r>
              <a:rPr lang="de-DE" dirty="0"/>
              <a:t>-like </a:t>
            </a:r>
            <a:r>
              <a:rPr lang="de-DE" dirty="0" err="1"/>
              <a:t>requests</a:t>
            </a:r>
            <a:r>
              <a:rPr lang="de-DE" dirty="0"/>
              <a:t>:</a:t>
            </a:r>
          </a:p>
          <a:p>
            <a:r>
              <a:rPr lang="de-DE" dirty="0"/>
              <a:t>Models </a:t>
            </a:r>
            <a:r>
              <a:rPr lang="de-DE" dirty="0" err="1"/>
              <a:t>exhibit</a:t>
            </a:r>
            <a:r>
              <a:rPr lang="de-DE" dirty="0"/>
              <a:t> </a:t>
            </a:r>
            <a:r>
              <a:rPr lang="de-DE" dirty="0" err="1"/>
              <a:t>considerable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and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biases</a:t>
            </a:r>
            <a:endParaRPr lang="de-DE" dirty="0"/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responses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to uniform </a:t>
            </a:r>
            <a:r>
              <a:rPr lang="de-DE" dirty="0" err="1"/>
              <a:t>distribution</a:t>
            </a:r>
            <a:endParaRPr lang="de-DE" dirty="0"/>
          </a:p>
          <a:p>
            <a:pPr lvl="1"/>
            <a:r>
              <a:rPr lang="de-DE" dirty="0"/>
              <a:t>Binary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model‘s</a:t>
            </a:r>
            <a:r>
              <a:rPr lang="de-DE" dirty="0"/>
              <a:t> and real </a:t>
            </a:r>
            <a:r>
              <a:rPr lang="de-DE" dirty="0" err="1"/>
              <a:t>responses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ACS (American Community Survey)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A01806-E4A3-60D9-6DDF-F4BB243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4620"/>
            <a:ext cx="12192000" cy="365125"/>
          </a:xfrm>
        </p:spPr>
        <p:txBody>
          <a:bodyPr/>
          <a:lstStyle/>
          <a:p>
            <a:pPr algn="l"/>
            <a:r>
              <a:rPr lang="en-US" i="1" dirty="0"/>
              <a:t>Dominguez-Olmedo, R., Hardt, M., &amp; </a:t>
            </a:r>
            <a:r>
              <a:rPr lang="en-US" i="1" dirty="0" err="1"/>
              <a:t>Mendler</a:t>
            </a:r>
            <a:r>
              <a:rPr lang="en-US" i="1" dirty="0"/>
              <a:t>-Dunner, C. (2023). Questioning the Survey Responses of Large Language Models. </a:t>
            </a:r>
            <a:r>
              <a:rPr lang="en-US" i="1" dirty="0" err="1"/>
              <a:t>ArXiv</a:t>
            </a:r>
            <a:r>
              <a:rPr lang="en-US" i="1" dirty="0"/>
              <a:t>, abs/2306.07951.</a:t>
            </a:r>
            <a:endParaRPr lang="en-US" dirty="0"/>
          </a:p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</p:spTree>
    <p:extLst>
      <p:ext uri="{BB962C8B-B14F-4D97-AF65-F5344CB8AC3E}">
        <p14:creationId xmlns:p14="http://schemas.microsoft.com/office/powerpoint/2010/main" val="127461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E1556-20ED-1289-2C1E-B46CF728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Our</a:t>
            </a:r>
            <a:r>
              <a:rPr lang="de-DE" sz="3600" dirty="0"/>
              <a:t> </a:t>
            </a:r>
            <a:r>
              <a:rPr lang="de-DE" sz="3600" dirty="0" err="1"/>
              <a:t>research</a:t>
            </a:r>
            <a:r>
              <a:rPr lang="de-DE" sz="3600" dirty="0"/>
              <a:t> </a:t>
            </a:r>
            <a:r>
              <a:rPr lang="de-DE" sz="3600" dirty="0" err="1"/>
              <a:t>approach</a:t>
            </a:r>
            <a:endParaRPr lang="en-US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AD18F-785E-E109-A2DC-BEA7782C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Openai‘s</a:t>
            </a:r>
            <a:r>
              <a:rPr lang="de-DE" dirty="0"/>
              <a:t> GPT-3 &amp; GPT-4, </a:t>
            </a:r>
            <a:r>
              <a:rPr lang="de-DE" dirty="0" err="1"/>
              <a:t>Meta‘s</a:t>
            </a:r>
            <a:r>
              <a:rPr lang="de-DE" dirty="0"/>
              <a:t> Llama-2-70b</a:t>
            </a:r>
          </a:p>
          <a:p>
            <a:r>
              <a:rPr lang="de-DE" dirty="0"/>
              <a:t>Access </a:t>
            </a:r>
            <a:r>
              <a:rPr lang="de-DE" dirty="0" err="1"/>
              <a:t>through</a:t>
            </a:r>
            <a:r>
              <a:rPr lang="de-DE" dirty="0"/>
              <a:t> API and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thousands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Special </a:t>
            </a:r>
            <a:r>
              <a:rPr lang="de-DE" dirty="0" err="1"/>
              <a:t>focus</a:t>
            </a:r>
            <a:r>
              <a:rPr lang="de-DE" dirty="0"/>
              <a:t> on „</a:t>
            </a:r>
            <a:r>
              <a:rPr lang="de-DE" dirty="0" err="1"/>
              <a:t>temperature</a:t>
            </a:r>
            <a:r>
              <a:rPr lang="de-DE" dirty="0"/>
              <a:t>“-parameter </a:t>
            </a:r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, </a:t>
            </a:r>
            <a:r>
              <a:rPr lang="de-DE" dirty="0" err="1"/>
              <a:t>higher</a:t>
            </a:r>
            <a:r>
              <a:rPr lang="de-DE" dirty="0"/>
              <a:t> values </a:t>
            </a:r>
            <a:r>
              <a:rPr lang="de-DE" dirty="0" err="1"/>
              <a:t>induce</a:t>
            </a:r>
            <a:r>
              <a:rPr lang="de-DE" dirty="0"/>
              <a:t> </a:t>
            </a:r>
            <a:r>
              <a:rPr lang="de-DE" dirty="0" err="1"/>
              <a:t>randomness</a:t>
            </a:r>
            <a:r>
              <a:rPr lang="de-DE" dirty="0"/>
              <a:t> in </a:t>
            </a:r>
            <a:r>
              <a:rPr lang="de-DE" dirty="0" err="1"/>
              <a:t>response</a:t>
            </a:r>
            <a:endParaRPr lang="de-DE" dirty="0"/>
          </a:p>
          <a:p>
            <a:r>
              <a:rPr lang="de-DE" dirty="0" err="1"/>
              <a:t>Recreating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via:</a:t>
            </a:r>
          </a:p>
          <a:p>
            <a:pPr lvl="1"/>
            <a:r>
              <a:rPr lang="de-DE" dirty="0"/>
              <a:t>Prospect </a:t>
            </a:r>
            <a:r>
              <a:rPr lang="de-DE" dirty="0" err="1"/>
              <a:t>theory</a:t>
            </a:r>
            <a:endParaRPr lang="de-DE" dirty="0"/>
          </a:p>
          <a:p>
            <a:pPr lvl="1"/>
            <a:r>
              <a:rPr lang="de-DE" dirty="0" err="1"/>
              <a:t>Decoy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 lvl="1"/>
            <a:r>
              <a:rPr lang="de-DE" dirty="0" err="1"/>
              <a:t>Sunk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fallacy</a:t>
            </a:r>
            <a:endParaRPr lang="de-DE" dirty="0"/>
          </a:p>
          <a:p>
            <a:pPr lvl="1"/>
            <a:r>
              <a:rPr lang="de-DE" dirty="0"/>
              <a:t>Loss </a:t>
            </a:r>
            <a:r>
              <a:rPr lang="de-DE" dirty="0" err="1"/>
              <a:t>aversion</a:t>
            </a:r>
            <a:endParaRPr lang="de-DE" dirty="0"/>
          </a:p>
          <a:p>
            <a:pPr lvl="1"/>
            <a:r>
              <a:rPr lang="de-DE" dirty="0"/>
              <a:t>Ultimatum Game</a:t>
            </a:r>
          </a:p>
          <a:p>
            <a:pPr marL="457200" lvl="1" indent="0">
              <a:buNone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DS500: Does ChatGPT behave like a human?</vt:lpstr>
      <vt:lpstr>LLMs hold huge potential </vt:lpstr>
      <vt:lpstr>LLMs could act as surrogates in (market) research</vt:lpstr>
      <vt:lpstr>Previous empirical findings are ambiguous</vt:lpstr>
      <vt:lpstr>Our research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DS500: Does ChatGPT behave like a human?</dc:title>
  <dc:creator>Benjamin Herzberger</dc:creator>
  <cp:lastModifiedBy>Benjamin Herzberger</cp:lastModifiedBy>
  <cp:revision>1</cp:revision>
  <dcterms:created xsi:type="dcterms:W3CDTF">2023-12-10T18:05:42Z</dcterms:created>
  <dcterms:modified xsi:type="dcterms:W3CDTF">2023-12-10T19:45:13Z</dcterms:modified>
</cp:coreProperties>
</file>