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webp" ContentType="image/jpe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736" r:id="rId2"/>
    <p:sldId id="737" r:id="rId3"/>
    <p:sldId id="738" r:id="rId4"/>
    <p:sldId id="759" r:id="rId5"/>
    <p:sldId id="758" r:id="rId6"/>
    <p:sldId id="760" r:id="rId7"/>
    <p:sldId id="740" r:id="rId8"/>
    <p:sldId id="753" r:id="rId9"/>
    <p:sldId id="739" r:id="rId10"/>
    <p:sldId id="749" r:id="rId11"/>
    <p:sldId id="754" r:id="rId12"/>
    <p:sldId id="750" r:id="rId13"/>
    <p:sldId id="743" r:id="rId14"/>
    <p:sldId id="741" r:id="rId15"/>
    <p:sldId id="752" r:id="rId16"/>
    <p:sldId id="744" r:id="rId17"/>
    <p:sldId id="742" r:id="rId18"/>
    <p:sldId id="746" r:id="rId19"/>
    <p:sldId id="747" r:id="rId20"/>
    <p:sldId id="748" r:id="rId21"/>
    <p:sldId id="75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DF1F600-2C94-404C-93F9-6B731EC76BBB}">
          <p14:sldIdLst>
            <p14:sldId id="736"/>
            <p14:sldId id="737"/>
            <p14:sldId id="738"/>
            <p14:sldId id="759"/>
            <p14:sldId id="758"/>
            <p14:sldId id="760"/>
            <p14:sldId id="740"/>
            <p14:sldId id="753"/>
            <p14:sldId id="739"/>
            <p14:sldId id="749"/>
            <p14:sldId id="754"/>
            <p14:sldId id="750"/>
            <p14:sldId id="743"/>
            <p14:sldId id="741"/>
            <p14:sldId id="752"/>
            <p14:sldId id="744"/>
            <p14:sldId id="742"/>
            <p14:sldId id="746"/>
            <p14:sldId id="747"/>
            <p14:sldId id="748"/>
            <p14:sldId id="75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4720C"/>
    <a:srgbClr val="008080"/>
    <a:srgbClr val="FF6E1E"/>
    <a:srgbClr val="9E9D10"/>
    <a:srgbClr val="DFE88C"/>
    <a:srgbClr val="0F608A"/>
    <a:srgbClr val="B4B4B4"/>
    <a:srgbClr val="009999"/>
    <a:srgbClr val="901D1D"/>
    <a:srgbClr val="8F1D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31" autoAdjust="0"/>
    <p:restoredTop sz="93208" autoAdjust="0"/>
  </p:normalViewPr>
  <p:slideViewPr>
    <p:cSldViewPr snapToGrid="0" snapToObjects="1">
      <p:cViewPr varScale="1">
        <p:scale>
          <a:sx n="84" d="100"/>
          <a:sy n="84" d="100"/>
        </p:scale>
        <p:origin x="816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559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2AAEF3-A68E-E340-8479-4C468B1FF869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342052-D995-B343-BB15-18CEA33EA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74145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755AA9-C4E1-A042-8AB3-95958279511B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F7CEE1-8573-AF40-BDEB-BABADE4B2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3029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F7CEE1-8573-AF40-BDEB-BABADE4B26B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0618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F7CEE1-8573-AF40-BDEB-BABADE4B26B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4975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F7CEE1-8573-AF40-BDEB-BABADE4B26B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4975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F7CEE1-8573-AF40-BDEB-BABADE4B26B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1406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F7CEE1-8573-AF40-BDEB-BABADE4B26B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8912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F7CEE1-8573-AF40-BDEB-BABADE4B26B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3185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F7CEE1-8573-AF40-BDEB-BABADE4B26B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9322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254847"/>
            <a:ext cx="10363200" cy="689699"/>
          </a:xfrm>
        </p:spPr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828800" y="3608408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Master subsubtitle style</a:t>
            </a:r>
          </a:p>
        </p:txBody>
      </p:sp>
      <p:pic>
        <p:nvPicPr>
          <p:cNvPr id="4" name="Grafik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931" y="6052229"/>
            <a:ext cx="2899622" cy="726171"/>
          </a:xfrm>
          <a:prstGeom prst="rect">
            <a:avLst/>
          </a:prstGeom>
        </p:spPr>
      </p:pic>
      <p:pic>
        <p:nvPicPr>
          <p:cNvPr id="5" name="Grafik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5058" y="6052229"/>
            <a:ext cx="975803" cy="726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172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Placeholder 1"/>
          <p:cNvSpPr>
            <a:spLocks noGrp="1"/>
          </p:cNvSpPr>
          <p:nvPr>
            <p:ph type="title"/>
          </p:nvPr>
        </p:nvSpPr>
        <p:spPr>
          <a:xfrm>
            <a:off x="1342665" y="1"/>
            <a:ext cx="9545256" cy="922295"/>
          </a:xfrm>
          <a:prstGeom prst="rect">
            <a:avLst/>
          </a:prstGeom>
          <a:solidFill>
            <a:schemeClr val="bg1"/>
          </a:solidFill>
          <a:effectLst/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>
                <a:solidFill>
                  <a:srgbClr val="901D1D"/>
                </a:solidFill>
                <a:effectLst/>
                <a:latin typeface="Calibri" panose="020F0502020204030204" pitchFamily="34" charset="0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idx="1"/>
          </p:nvPr>
        </p:nvSpPr>
        <p:spPr>
          <a:xfrm>
            <a:off x="406400" y="1133475"/>
            <a:ext cx="11480800" cy="51402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</a:defRPr>
            </a:lvl1pPr>
            <a:lvl2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</a:defRPr>
            </a:lvl2pPr>
            <a:lvl3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</a:defRPr>
            </a:lvl3pPr>
            <a:lvl4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</a:defRPr>
            </a:lvl4pPr>
            <a:lvl5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39" name="TextBox 38"/>
          <p:cNvSpPr txBox="1"/>
          <p:nvPr userDrawn="1"/>
        </p:nvSpPr>
        <p:spPr>
          <a:xfrm>
            <a:off x="10491659" y="6531022"/>
            <a:ext cx="3962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D08EBF97-D2B9-483C-ACCA-2C74E35E5295}" type="slidenum">
              <a:rPr lang="en-US" sz="1400" baseline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</a:rPr>
              <a:t>‹#›</a:t>
            </a:fld>
            <a:endParaRPr lang="en-US" sz="1400" baseline="0">
              <a:solidFill>
                <a:schemeClr val="tx1">
                  <a:lumMod val="65000"/>
                  <a:lumOff val="35000"/>
                </a:schemeClr>
              </a:solidFill>
              <a:latin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733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>
                <a:ln>
                  <a:noFill/>
                </a:ln>
                <a:effectLst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894761"/>
            <a:ext cx="10363200" cy="1500187"/>
          </a:xfrm>
        </p:spPr>
        <p:txBody>
          <a:bodyPr anchor="b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 dirty="0"/>
              <a:t>Click to edit Master text styles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10491659" y="6531022"/>
            <a:ext cx="3962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D08EBF97-D2B9-483C-ACCA-2C74E35E5295}" type="slidenum">
              <a:rPr lang="en-US" sz="1400" baseline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</a:rPr>
              <a:t>‹#›</a:t>
            </a:fld>
            <a:endParaRPr lang="en-US" sz="1400" baseline="0">
              <a:solidFill>
                <a:schemeClr val="tx1">
                  <a:lumMod val="65000"/>
                  <a:lumOff val="35000"/>
                </a:schemeClr>
              </a:solidFill>
              <a:latin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0125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jp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28486" y="36498"/>
            <a:ext cx="8711879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4212" y="1825777"/>
            <a:ext cx="11234028" cy="4493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</a:t>
            </a:r>
            <a:r>
              <a:rPr lang="en-US" noProof="0" dirty="0" err="1"/>
              <a:t>levelBiopsychologische</a:t>
            </a:r>
            <a:r>
              <a:rPr lang="en-US" noProof="0" dirty="0"/>
              <a:t> Met</a:t>
            </a:r>
          </a:p>
        </p:txBody>
      </p:sp>
      <p:pic>
        <p:nvPicPr>
          <p:cNvPr id="5" name="Grafik 4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50" y="6403469"/>
            <a:ext cx="1433246" cy="358937"/>
          </a:xfrm>
          <a:prstGeom prst="rect">
            <a:avLst/>
          </a:prstGeom>
        </p:spPr>
      </p:pic>
      <p:pic>
        <p:nvPicPr>
          <p:cNvPr id="7" name="Grafik 3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6617" y="6422381"/>
            <a:ext cx="482327" cy="358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614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hd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400" kern="1200" baseline="0">
          <a:solidFill>
            <a:srgbClr val="901D1D"/>
          </a:solidFill>
          <a:effectLst/>
          <a:latin typeface="Calibri" panose="020F0502020204030204" pitchFamily="34" charset="0"/>
          <a:ea typeface="+mj-ea"/>
          <a:cs typeface="Cambri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 baseline="0">
          <a:solidFill>
            <a:schemeClr val="tx1">
              <a:lumMod val="65000"/>
              <a:lumOff val="35000"/>
            </a:schemeClr>
          </a:solidFill>
          <a:latin typeface="Calibri Light" panose="020F0302020204030204" pitchFamily="34" charset="0"/>
          <a:ea typeface="+mn-ea"/>
          <a:cs typeface="Cambria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 baseline="0">
          <a:solidFill>
            <a:schemeClr val="tx1">
              <a:lumMod val="65000"/>
              <a:lumOff val="35000"/>
            </a:schemeClr>
          </a:solidFill>
          <a:latin typeface="Calibri Light" panose="020F0302020204030204" pitchFamily="34" charset="0"/>
          <a:ea typeface="+mn-ea"/>
          <a:cs typeface="Cambria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 baseline="0">
          <a:solidFill>
            <a:schemeClr val="tx1">
              <a:lumMod val="65000"/>
              <a:lumOff val="35000"/>
            </a:schemeClr>
          </a:solidFill>
          <a:latin typeface="Calibri Light" panose="020F0302020204030204" pitchFamily="34" charset="0"/>
          <a:ea typeface="+mn-ea"/>
          <a:cs typeface="Cambria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 baseline="0">
          <a:solidFill>
            <a:schemeClr val="tx1">
              <a:lumMod val="65000"/>
              <a:lumOff val="35000"/>
            </a:schemeClr>
          </a:solidFill>
          <a:latin typeface="Calibri Light" panose="020F0302020204030204" pitchFamily="34" charset="0"/>
          <a:ea typeface="+mn-ea"/>
          <a:cs typeface="Cambria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 baseline="0">
          <a:solidFill>
            <a:schemeClr val="tx1">
              <a:lumMod val="65000"/>
              <a:lumOff val="35000"/>
            </a:schemeClr>
          </a:solidFill>
          <a:latin typeface="Calibri Light" panose="020F0302020204030204" pitchFamily="34" charset="0"/>
          <a:ea typeface="+mn-ea"/>
          <a:cs typeface="Cambri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e.mathworks.com/academia/tah-portal/tu-berlin-31461245.ht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eb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jp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</a:rPr>
              <a:t>Marius Klug</a:t>
            </a:r>
          </a:p>
          <a:p>
            <a:r>
              <a:rPr lang="en-US" sz="2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Biological Psychology and Neuroergonomics</a:t>
            </a:r>
          </a:p>
          <a:p>
            <a:r>
              <a:rPr lang="en-US" sz="2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Institute for Psychology and Ergonomics</a:t>
            </a:r>
          </a:p>
          <a:p>
            <a:r>
              <a:rPr lang="en-US" sz="2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Berlin Institute of Technology</a:t>
            </a:r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Calibri Light" panose="020F0302020204030204" pitchFamily="34" charset="0"/>
              </a:rPr>
              <a:t>Data Science for Human Factors</a:t>
            </a:r>
            <a:endParaRPr lang="de-DE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9561" y="2116209"/>
            <a:ext cx="4225187" cy="18289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422760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873BD4-0913-4A43-B2C7-F39FC6369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Grading</a:t>
            </a:r>
            <a:r>
              <a:rPr lang="de-DE" dirty="0"/>
              <a:t>	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FFA6DF3-7712-43A5-A89D-9BC7AEC7A7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E" dirty="0"/>
              <a:t>Either with or without grades (sign in in QUISPOS </a:t>
            </a:r>
            <a:r>
              <a:rPr lang="en-DE" b="1" dirty="0">
                <a:solidFill>
                  <a:srgbClr val="C00000"/>
                </a:solidFill>
              </a:rPr>
              <a:t>yourself</a:t>
            </a:r>
            <a:r>
              <a:rPr lang="en-DE" dirty="0"/>
              <a:t>!)</a:t>
            </a:r>
          </a:p>
          <a:p>
            <a:r>
              <a:rPr lang="en-DE" dirty="0"/>
              <a:t>Without grades: </a:t>
            </a:r>
            <a:endParaRPr lang="de-DE" dirty="0"/>
          </a:p>
          <a:p>
            <a:pPr lvl="1"/>
            <a:r>
              <a:rPr lang="en-DE" dirty="0"/>
              <a:t>Pass/fail, each exercise will just be evaluated whether or not the code runs and produces the correct result</a:t>
            </a:r>
          </a:p>
          <a:p>
            <a:pPr lvl="1"/>
            <a:r>
              <a:rPr lang="en-DE" dirty="0"/>
              <a:t>50% of the points needed for pass </a:t>
            </a:r>
          </a:p>
          <a:p>
            <a:r>
              <a:rPr lang="en-DE" dirty="0"/>
              <a:t>With grades: </a:t>
            </a:r>
            <a:endParaRPr lang="de-DE" dirty="0"/>
          </a:p>
          <a:p>
            <a:pPr lvl="1"/>
            <a:r>
              <a:rPr lang="en-DE" dirty="0"/>
              <a:t>Code will also get points for partially correct exercises, actual feedback about the code will be provided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20BB2E6-1648-42D4-848B-13825BA87A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208220"/>
            <a:ext cx="11625943" cy="45888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6C3E810-C7C8-4404-922F-07E74D620004}"/>
              </a:ext>
            </a:extLst>
          </p:cNvPr>
          <p:cNvCxnSpPr>
            <a:cxnSpLocks/>
          </p:cNvCxnSpPr>
          <p:nvPr/>
        </p:nvCxnSpPr>
        <p:spPr>
          <a:xfrm>
            <a:off x="2235202" y="3703610"/>
            <a:ext cx="6110512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0ADCBE8-F000-4EBB-A3B3-D12A4911BECB}"/>
              </a:ext>
            </a:extLst>
          </p:cNvPr>
          <p:cNvCxnSpPr>
            <a:cxnSpLocks/>
          </p:cNvCxnSpPr>
          <p:nvPr/>
        </p:nvCxnSpPr>
        <p:spPr>
          <a:xfrm>
            <a:off x="406400" y="4201886"/>
            <a:ext cx="10653486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AA46BB9-18C9-47D0-B336-C63FA38CB8FF}"/>
              </a:ext>
            </a:extLst>
          </p:cNvPr>
          <p:cNvCxnSpPr>
            <a:cxnSpLocks/>
          </p:cNvCxnSpPr>
          <p:nvPr/>
        </p:nvCxnSpPr>
        <p:spPr>
          <a:xfrm>
            <a:off x="2111830" y="5145315"/>
            <a:ext cx="2793999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76328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873BD4-0913-4A43-B2C7-F39FC6369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Grading</a:t>
            </a:r>
            <a:r>
              <a:rPr lang="de-DE" dirty="0"/>
              <a:t>	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FFA6DF3-7712-43A5-A89D-9BC7AEC7A7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DE" dirty="0"/>
              <a:t>Either with or without grades </a:t>
            </a:r>
            <a:endParaRPr lang="de-DE" dirty="0"/>
          </a:p>
          <a:p>
            <a:pPr lvl="1"/>
            <a:r>
              <a:rPr lang="en-DE" dirty="0"/>
              <a:t>Sign in in QUISPOS </a:t>
            </a:r>
            <a:r>
              <a:rPr lang="en-DE" b="1" dirty="0">
                <a:solidFill>
                  <a:srgbClr val="C00000"/>
                </a:solidFill>
              </a:rPr>
              <a:t>yourself</a:t>
            </a:r>
            <a:r>
              <a:rPr lang="en-DE" dirty="0"/>
              <a:t>!</a:t>
            </a:r>
          </a:p>
          <a:p>
            <a:pPr lvl="1"/>
            <a:r>
              <a:rPr lang="de-DE" dirty="0"/>
              <a:t>Find a partner with the same </a:t>
            </a:r>
            <a:r>
              <a:rPr lang="en-DE" dirty="0"/>
              <a:t>g</a:t>
            </a:r>
            <a:r>
              <a:rPr lang="en-US" dirty="0"/>
              <a:t>r</a:t>
            </a:r>
            <a:r>
              <a:rPr lang="en-DE" dirty="0"/>
              <a:t>a</a:t>
            </a:r>
            <a:r>
              <a:rPr lang="en-US" dirty="0"/>
              <a:t>d</a:t>
            </a:r>
            <a:r>
              <a:rPr lang="en-DE" dirty="0" err="1"/>
              <a:t>i</a:t>
            </a:r>
            <a:r>
              <a:rPr lang="en-US" dirty="0"/>
              <a:t>n</a:t>
            </a:r>
            <a:r>
              <a:rPr lang="en-DE" dirty="0"/>
              <a:t>g </a:t>
            </a:r>
            <a:r>
              <a:rPr lang="de-DE" dirty="0"/>
              <a:t>decision!</a:t>
            </a:r>
          </a:p>
          <a:p>
            <a:pPr lvl="1"/>
            <a:r>
              <a:rPr lang="de-DE" dirty="0"/>
              <a:t>Tell me!</a:t>
            </a:r>
            <a:endParaRPr lang="en-DE" dirty="0"/>
          </a:p>
          <a:p>
            <a:r>
              <a:rPr lang="en-DE" dirty="0"/>
              <a:t>General </a:t>
            </a:r>
            <a:endParaRPr lang="de-DE" dirty="0"/>
          </a:p>
          <a:p>
            <a:pPr lvl="1"/>
            <a:r>
              <a:rPr lang="en-DE" dirty="0"/>
              <a:t>Pass/fail, each exercise will just be </a:t>
            </a:r>
            <a:r>
              <a:rPr lang="en-DE" b="1" dirty="0">
                <a:solidFill>
                  <a:srgbClr val="C00000"/>
                </a:solidFill>
              </a:rPr>
              <a:t>evaluated whether or not the code runs</a:t>
            </a:r>
            <a:r>
              <a:rPr lang="en-DE" dirty="0"/>
              <a:t> and produces the correct result</a:t>
            </a:r>
          </a:p>
          <a:p>
            <a:pPr lvl="1"/>
            <a:r>
              <a:rPr lang="en-DE" dirty="0"/>
              <a:t>50% of the points needed </a:t>
            </a:r>
            <a:r>
              <a:rPr lang="en-US" dirty="0"/>
              <a:t>t</a:t>
            </a:r>
            <a:r>
              <a:rPr lang="en-DE" dirty="0"/>
              <a:t>o pass </a:t>
            </a:r>
            <a:r>
              <a:rPr lang="en-US" dirty="0"/>
              <a:t>t</a:t>
            </a:r>
            <a:r>
              <a:rPr lang="en-DE" dirty="0"/>
              <a:t>h</a:t>
            </a:r>
            <a:r>
              <a:rPr lang="en-US" dirty="0"/>
              <a:t>e</a:t>
            </a:r>
            <a:r>
              <a:rPr lang="en-DE" dirty="0"/>
              <a:t> </a:t>
            </a:r>
            <a:r>
              <a:rPr lang="en-US" dirty="0"/>
              <a:t>c</a:t>
            </a:r>
            <a:r>
              <a:rPr lang="en-DE" dirty="0"/>
              <a:t>l</a:t>
            </a:r>
            <a:r>
              <a:rPr lang="en-US" dirty="0"/>
              <a:t>a</a:t>
            </a:r>
            <a:r>
              <a:rPr lang="en-DE" dirty="0"/>
              <a:t>s</a:t>
            </a:r>
            <a:r>
              <a:rPr lang="en-US" dirty="0"/>
              <a:t>s</a:t>
            </a:r>
            <a:endParaRPr lang="en-DE" dirty="0"/>
          </a:p>
          <a:p>
            <a:pPr lvl="2"/>
            <a:r>
              <a:rPr lang="en-US" dirty="0"/>
              <a:t>T</a:t>
            </a:r>
            <a:r>
              <a:rPr lang="en-DE" dirty="0"/>
              <a:t>h</a:t>
            </a:r>
            <a:r>
              <a:rPr lang="en-US" dirty="0" err="1"/>
              <a:t>i</a:t>
            </a:r>
            <a:r>
              <a:rPr lang="en-DE" dirty="0"/>
              <a:t>s </a:t>
            </a:r>
            <a:r>
              <a:rPr lang="en-US" dirty="0"/>
              <a:t>m</a:t>
            </a:r>
            <a:r>
              <a:rPr lang="en-DE" dirty="0"/>
              <a:t>e</a:t>
            </a:r>
            <a:r>
              <a:rPr lang="en-US" dirty="0"/>
              <a:t>a</a:t>
            </a:r>
            <a:r>
              <a:rPr lang="en-DE" dirty="0"/>
              <a:t>n</a:t>
            </a:r>
            <a:r>
              <a:rPr lang="en-US" dirty="0"/>
              <a:t>s</a:t>
            </a:r>
            <a:r>
              <a:rPr lang="en-DE" dirty="0"/>
              <a:t> </a:t>
            </a:r>
            <a:r>
              <a:rPr lang="en-DE" b="1" dirty="0">
                <a:solidFill>
                  <a:srgbClr val="C00000"/>
                </a:solidFill>
              </a:rPr>
              <a:t>80% </a:t>
            </a:r>
            <a:r>
              <a:rPr lang="en-US" b="1" dirty="0" err="1">
                <a:solidFill>
                  <a:srgbClr val="C00000"/>
                </a:solidFill>
              </a:rPr>
              <a:t>i</a:t>
            </a:r>
            <a:r>
              <a:rPr lang="en-DE" b="1" dirty="0">
                <a:solidFill>
                  <a:srgbClr val="C00000"/>
                </a:solidFill>
              </a:rPr>
              <a:t>n weekly </a:t>
            </a:r>
            <a:r>
              <a:rPr lang="en-US" b="1" dirty="0">
                <a:solidFill>
                  <a:srgbClr val="C00000"/>
                </a:solidFill>
              </a:rPr>
              <a:t>a</a:t>
            </a:r>
            <a:r>
              <a:rPr lang="en-DE" b="1" dirty="0">
                <a:solidFill>
                  <a:srgbClr val="C00000"/>
                </a:solidFill>
              </a:rPr>
              <a:t>s</a:t>
            </a:r>
            <a:r>
              <a:rPr lang="en-US" b="1" dirty="0">
                <a:solidFill>
                  <a:srgbClr val="C00000"/>
                </a:solidFill>
              </a:rPr>
              <a:t>s</a:t>
            </a:r>
            <a:r>
              <a:rPr lang="en-DE" b="1" dirty="0" err="1">
                <a:solidFill>
                  <a:srgbClr val="C00000"/>
                </a:solidFill>
              </a:rPr>
              <a:t>i</a:t>
            </a:r>
            <a:r>
              <a:rPr lang="en-US" b="1" dirty="0">
                <a:solidFill>
                  <a:srgbClr val="C00000"/>
                </a:solidFill>
              </a:rPr>
              <a:t>g</a:t>
            </a:r>
            <a:r>
              <a:rPr lang="en-DE" b="1" dirty="0">
                <a:solidFill>
                  <a:srgbClr val="C00000"/>
                </a:solidFill>
              </a:rPr>
              <a:t>n</a:t>
            </a:r>
            <a:r>
              <a:rPr lang="en-US" b="1" dirty="0">
                <a:solidFill>
                  <a:srgbClr val="C00000"/>
                </a:solidFill>
              </a:rPr>
              <a:t>m</a:t>
            </a:r>
            <a:r>
              <a:rPr lang="en-DE" b="1" dirty="0">
                <a:solidFill>
                  <a:srgbClr val="C00000"/>
                </a:solidFill>
              </a:rPr>
              <a:t>e</a:t>
            </a:r>
            <a:r>
              <a:rPr lang="en-US" b="1" dirty="0">
                <a:solidFill>
                  <a:srgbClr val="C00000"/>
                </a:solidFill>
              </a:rPr>
              <a:t>n</a:t>
            </a:r>
            <a:r>
              <a:rPr lang="en-DE" b="1" dirty="0">
                <a:solidFill>
                  <a:srgbClr val="C00000"/>
                </a:solidFill>
              </a:rPr>
              <a:t>t</a:t>
            </a:r>
            <a:r>
              <a:rPr lang="en-US" b="1" dirty="0">
                <a:solidFill>
                  <a:srgbClr val="C00000"/>
                </a:solidFill>
              </a:rPr>
              <a:t>s</a:t>
            </a:r>
            <a:r>
              <a:rPr lang="en-DE" b="1" dirty="0">
                <a:solidFill>
                  <a:srgbClr val="C0000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i</a:t>
            </a:r>
            <a:r>
              <a:rPr lang="en-DE" b="1" dirty="0">
                <a:solidFill>
                  <a:srgbClr val="C00000"/>
                </a:solidFill>
              </a:rPr>
              <a:t>s </a:t>
            </a:r>
            <a:r>
              <a:rPr lang="en-US" b="1" dirty="0">
                <a:solidFill>
                  <a:srgbClr val="C00000"/>
                </a:solidFill>
              </a:rPr>
              <a:t>e</a:t>
            </a:r>
            <a:r>
              <a:rPr lang="en-DE" b="1" dirty="0">
                <a:solidFill>
                  <a:srgbClr val="C00000"/>
                </a:solidFill>
              </a:rPr>
              <a:t>n</a:t>
            </a:r>
            <a:r>
              <a:rPr lang="en-US" b="1" dirty="0">
                <a:solidFill>
                  <a:srgbClr val="C00000"/>
                </a:solidFill>
              </a:rPr>
              <a:t>o</a:t>
            </a:r>
            <a:r>
              <a:rPr lang="en-DE" b="1" dirty="0">
                <a:solidFill>
                  <a:srgbClr val="C00000"/>
                </a:solidFill>
              </a:rPr>
              <a:t>u</a:t>
            </a:r>
            <a:r>
              <a:rPr lang="en-US" b="1" dirty="0">
                <a:solidFill>
                  <a:srgbClr val="C00000"/>
                </a:solidFill>
              </a:rPr>
              <a:t>g</a:t>
            </a:r>
            <a:r>
              <a:rPr lang="en-DE" b="1" dirty="0">
                <a:solidFill>
                  <a:srgbClr val="C00000"/>
                </a:solidFill>
              </a:rPr>
              <a:t>h </a:t>
            </a:r>
            <a:r>
              <a:rPr lang="en-US" b="1" dirty="0">
                <a:solidFill>
                  <a:srgbClr val="C00000"/>
                </a:solidFill>
              </a:rPr>
              <a:t>t</a:t>
            </a:r>
            <a:r>
              <a:rPr lang="en-DE" b="1" dirty="0">
                <a:solidFill>
                  <a:srgbClr val="C00000"/>
                </a:solidFill>
              </a:rPr>
              <a:t>o </a:t>
            </a:r>
            <a:r>
              <a:rPr lang="en-US" b="1" dirty="0">
                <a:solidFill>
                  <a:srgbClr val="C00000"/>
                </a:solidFill>
              </a:rPr>
              <a:t>p</a:t>
            </a:r>
            <a:r>
              <a:rPr lang="en-DE" b="1" dirty="0">
                <a:solidFill>
                  <a:srgbClr val="C00000"/>
                </a:solidFill>
              </a:rPr>
              <a:t>a</a:t>
            </a:r>
            <a:r>
              <a:rPr lang="en-US" b="1" dirty="0">
                <a:solidFill>
                  <a:srgbClr val="C00000"/>
                </a:solidFill>
              </a:rPr>
              <a:t>s</a:t>
            </a:r>
            <a:r>
              <a:rPr lang="en-DE" b="1" dirty="0">
                <a:solidFill>
                  <a:srgbClr val="C00000"/>
                </a:solidFill>
              </a:rPr>
              <a:t>s</a:t>
            </a:r>
            <a:r>
              <a:rPr lang="en-DE" dirty="0"/>
              <a:t> </a:t>
            </a:r>
            <a:r>
              <a:rPr lang="en-US" dirty="0"/>
              <a:t>w</a:t>
            </a:r>
            <a:r>
              <a:rPr lang="en-DE" dirty="0" err="1"/>
              <a:t>i</a:t>
            </a:r>
            <a:r>
              <a:rPr lang="en-US" dirty="0"/>
              <a:t>t</a:t>
            </a:r>
            <a:r>
              <a:rPr lang="en-DE" dirty="0"/>
              <a:t>h</a:t>
            </a:r>
            <a:r>
              <a:rPr lang="en-US" dirty="0"/>
              <a:t>o</a:t>
            </a:r>
            <a:r>
              <a:rPr lang="en-DE" dirty="0"/>
              <a:t>u</a:t>
            </a:r>
            <a:r>
              <a:rPr lang="en-US" dirty="0"/>
              <a:t>t</a:t>
            </a:r>
            <a:r>
              <a:rPr lang="en-DE" dirty="0"/>
              <a:t> </a:t>
            </a:r>
            <a:r>
              <a:rPr lang="en-US" dirty="0"/>
              <a:t>t</a:t>
            </a:r>
            <a:r>
              <a:rPr lang="en-DE" dirty="0"/>
              <a:t>h</a:t>
            </a:r>
            <a:r>
              <a:rPr lang="en-US" dirty="0"/>
              <a:t>e</a:t>
            </a:r>
            <a:r>
              <a:rPr lang="en-DE" dirty="0"/>
              <a:t> </a:t>
            </a:r>
            <a:r>
              <a:rPr lang="en-US" dirty="0"/>
              <a:t>f</a:t>
            </a:r>
            <a:r>
              <a:rPr lang="en-DE" dirty="0" err="1"/>
              <a:t>i</a:t>
            </a:r>
            <a:r>
              <a:rPr lang="en-US" dirty="0"/>
              <a:t>n</a:t>
            </a:r>
            <a:r>
              <a:rPr lang="en-DE" dirty="0"/>
              <a:t>a</a:t>
            </a:r>
            <a:r>
              <a:rPr lang="en-US" dirty="0"/>
              <a:t>l</a:t>
            </a:r>
            <a:r>
              <a:rPr lang="en-DE" dirty="0"/>
              <a:t> </a:t>
            </a:r>
            <a:r>
              <a:rPr lang="en-US" dirty="0"/>
              <a:t>a</a:t>
            </a:r>
            <a:r>
              <a:rPr lang="en-DE" dirty="0"/>
              <a:t>s</a:t>
            </a:r>
            <a:r>
              <a:rPr lang="en-US" dirty="0"/>
              <a:t>s</a:t>
            </a:r>
            <a:r>
              <a:rPr lang="en-DE" dirty="0" err="1"/>
              <a:t>i</a:t>
            </a:r>
            <a:r>
              <a:rPr lang="en-US" dirty="0"/>
              <a:t>g</a:t>
            </a:r>
            <a:r>
              <a:rPr lang="en-DE" dirty="0"/>
              <a:t>n</a:t>
            </a:r>
            <a:r>
              <a:rPr lang="en-US" dirty="0"/>
              <a:t>m</a:t>
            </a:r>
            <a:r>
              <a:rPr lang="en-DE" dirty="0"/>
              <a:t>e</a:t>
            </a:r>
            <a:r>
              <a:rPr lang="en-US" dirty="0"/>
              <a:t>n</a:t>
            </a:r>
            <a:r>
              <a:rPr lang="en-DE" dirty="0"/>
              <a:t>t</a:t>
            </a:r>
          </a:p>
          <a:p>
            <a:r>
              <a:rPr lang="en-DE" dirty="0"/>
              <a:t>Special</a:t>
            </a:r>
          </a:p>
          <a:p>
            <a:pPr lvl="1"/>
            <a:r>
              <a:rPr lang="de-DE" dirty="0"/>
              <a:t>D</a:t>
            </a:r>
            <a:r>
              <a:rPr lang="en-DE" dirty="0"/>
              <a:t>e</a:t>
            </a:r>
            <a:r>
              <a:rPr lang="de-DE" dirty="0"/>
              <a:t>p</a:t>
            </a:r>
            <a:r>
              <a:rPr lang="en-DE" dirty="0"/>
              <a:t>e</a:t>
            </a:r>
            <a:r>
              <a:rPr lang="de-DE" dirty="0"/>
              <a:t>n</a:t>
            </a:r>
            <a:r>
              <a:rPr lang="en-DE" dirty="0"/>
              <a:t>d</a:t>
            </a:r>
            <a:r>
              <a:rPr lang="de-DE" dirty="0"/>
              <a:t>i</a:t>
            </a:r>
            <a:r>
              <a:rPr lang="en-DE" dirty="0"/>
              <a:t>n</a:t>
            </a:r>
            <a:r>
              <a:rPr lang="de-DE" dirty="0"/>
              <a:t>g</a:t>
            </a:r>
            <a:r>
              <a:rPr lang="en-DE" dirty="0"/>
              <a:t> </a:t>
            </a:r>
            <a:r>
              <a:rPr lang="de-DE" dirty="0"/>
              <a:t>o</a:t>
            </a:r>
            <a:r>
              <a:rPr lang="en-DE" dirty="0"/>
              <a:t>n </a:t>
            </a:r>
            <a:r>
              <a:rPr lang="de-DE" dirty="0"/>
              <a:t>t</a:t>
            </a:r>
            <a:r>
              <a:rPr lang="en-DE" dirty="0"/>
              <a:t>h</a:t>
            </a:r>
            <a:r>
              <a:rPr lang="de-DE" dirty="0"/>
              <a:t>e</a:t>
            </a:r>
            <a:r>
              <a:rPr lang="en-DE" dirty="0"/>
              <a:t> </a:t>
            </a:r>
            <a:r>
              <a:rPr lang="de-DE" dirty="0"/>
              <a:t>s</a:t>
            </a:r>
            <a:r>
              <a:rPr lang="en-DE" dirty="0" err="1"/>
              <a:t>i</a:t>
            </a:r>
            <a:r>
              <a:rPr lang="de-DE" dirty="0"/>
              <a:t>t</a:t>
            </a:r>
            <a:r>
              <a:rPr lang="en-DE" dirty="0"/>
              <a:t>u</a:t>
            </a:r>
            <a:r>
              <a:rPr lang="de-DE" dirty="0"/>
              <a:t>a</a:t>
            </a:r>
            <a:r>
              <a:rPr lang="en-DE" dirty="0"/>
              <a:t>t</a:t>
            </a:r>
            <a:r>
              <a:rPr lang="de-DE" dirty="0"/>
              <a:t>i</a:t>
            </a:r>
            <a:r>
              <a:rPr lang="en-DE" dirty="0"/>
              <a:t>o</a:t>
            </a:r>
            <a:r>
              <a:rPr lang="de-DE" dirty="0"/>
              <a:t>n</a:t>
            </a:r>
            <a:r>
              <a:rPr lang="en-DE" dirty="0"/>
              <a:t>, </a:t>
            </a:r>
            <a:r>
              <a:rPr lang="de-DE" dirty="0"/>
              <a:t>c</a:t>
            </a:r>
            <a:r>
              <a:rPr lang="en-DE" dirty="0"/>
              <a:t>ode </a:t>
            </a:r>
            <a:r>
              <a:rPr lang="de-DE" b="1" dirty="0">
                <a:solidFill>
                  <a:srgbClr val="C00000"/>
                </a:solidFill>
              </a:rPr>
              <a:t>M</a:t>
            </a:r>
            <a:r>
              <a:rPr lang="en-DE" b="1" dirty="0">
                <a:solidFill>
                  <a:srgbClr val="C00000"/>
                </a:solidFill>
              </a:rPr>
              <a:t>I</a:t>
            </a:r>
            <a:r>
              <a:rPr lang="de-DE" b="1" dirty="0">
                <a:solidFill>
                  <a:srgbClr val="C00000"/>
                </a:solidFill>
              </a:rPr>
              <a:t>G</a:t>
            </a:r>
            <a:r>
              <a:rPr lang="en-DE" b="1" dirty="0">
                <a:solidFill>
                  <a:srgbClr val="C00000"/>
                </a:solidFill>
              </a:rPr>
              <a:t>H</a:t>
            </a:r>
            <a:r>
              <a:rPr lang="de-DE" b="1" dirty="0">
                <a:solidFill>
                  <a:srgbClr val="C00000"/>
                </a:solidFill>
              </a:rPr>
              <a:t>T</a:t>
            </a:r>
            <a:r>
              <a:rPr lang="en-DE" dirty="0"/>
              <a:t> also get </a:t>
            </a:r>
            <a:r>
              <a:rPr lang="en-D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points for partially correct exercises</a:t>
            </a:r>
            <a:r>
              <a:rPr lang="en-DE" dirty="0"/>
              <a:t>, </a:t>
            </a:r>
            <a:r>
              <a:rPr lang="de-DE" dirty="0"/>
              <a:t>a</a:t>
            </a:r>
            <a:r>
              <a:rPr lang="en-DE" dirty="0"/>
              <a:t>n</a:t>
            </a:r>
            <a:r>
              <a:rPr lang="de-DE" dirty="0"/>
              <a:t>d</a:t>
            </a:r>
            <a:r>
              <a:rPr lang="en-DE" dirty="0"/>
              <a:t> actual feedback about the code </a:t>
            </a:r>
            <a:r>
              <a:rPr lang="de-DE" dirty="0"/>
              <a:t>m</a:t>
            </a:r>
            <a:r>
              <a:rPr lang="en-DE" dirty="0" err="1"/>
              <a:t>i</a:t>
            </a:r>
            <a:r>
              <a:rPr lang="de-DE" dirty="0"/>
              <a:t>g</a:t>
            </a:r>
            <a:r>
              <a:rPr lang="en-DE" dirty="0"/>
              <a:t>h</a:t>
            </a:r>
            <a:r>
              <a:rPr lang="de-DE" dirty="0"/>
              <a:t>t</a:t>
            </a:r>
            <a:r>
              <a:rPr lang="en-DE" dirty="0"/>
              <a:t> be provided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5BFDF1E-852B-4AA1-8B3D-EE8542C6C6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0784" y="263952"/>
            <a:ext cx="1685925" cy="25431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944512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873BD4-0913-4A43-B2C7-F39FC6369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M</a:t>
            </a:r>
            <a:r>
              <a:rPr lang="en-US" dirty="0"/>
              <a:t>A</a:t>
            </a:r>
            <a:r>
              <a:rPr lang="en-DE" dirty="0"/>
              <a:t>T</a:t>
            </a:r>
            <a:r>
              <a:rPr lang="en-US" dirty="0"/>
              <a:t>L</a:t>
            </a:r>
            <a:r>
              <a:rPr lang="en-DE" dirty="0"/>
              <a:t>A</a:t>
            </a:r>
            <a:r>
              <a:rPr lang="en-US" dirty="0"/>
              <a:t>B</a:t>
            </a:r>
            <a:r>
              <a:rPr lang="de-DE" dirty="0"/>
              <a:t>	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64B6BB-63DB-45DD-90B4-2F5D71AAA0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E" dirty="0"/>
              <a:t>T</a:t>
            </a:r>
            <a:r>
              <a:rPr lang="en-US" dirty="0"/>
              <a:t>U</a:t>
            </a:r>
            <a:r>
              <a:rPr lang="en-DE" dirty="0"/>
              <a:t> </a:t>
            </a:r>
            <a:r>
              <a:rPr lang="en-US" dirty="0"/>
              <a:t>B</a:t>
            </a:r>
            <a:r>
              <a:rPr lang="en-DE" dirty="0"/>
              <a:t>e</a:t>
            </a:r>
            <a:r>
              <a:rPr lang="en-US" dirty="0"/>
              <a:t>r</a:t>
            </a:r>
            <a:r>
              <a:rPr lang="en-DE" dirty="0"/>
              <a:t>l</a:t>
            </a:r>
            <a:r>
              <a:rPr lang="en-US" dirty="0" err="1"/>
              <a:t>i</a:t>
            </a:r>
            <a:r>
              <a:rPr lang="en-DE" dirty="0"/>
              <a:t>n </a:t>
            </a:r>
            <a:r>
              <a:rPr lang="en-US" dirty="0"/>
              <a:t>o</a:t>
            </a:r>
            <a:r>
              <a:rPr lang="en-DE" dirty="0"/>
              <a:t>f</a:t>
            </a:r>
            <a:r>
              <a:rPr lang="en-US" dirty="0"/>
              <a:t>f</a:t>
            </a:r>
            <a:r>
              <a:rPr lang="en-DE" dirty="0"/>
              <a:t>e</a:t>
            </a:r>
            <a:r>
              <a:rPr lang="en-US" dirty="0"/>
              <a:t>r</a:t>
            </a:r>
            <a:r>
              <a:rPr lang="en-DE" dirty="0"/>
              <a:t>s </a:t>
            </a:r>
            <a:r>
              <a:rPr lang="en-US" b="1" dirty="0">
                <a:solidFill>
                  <a:srgbClr val="C00000"/>
                </a:solidFill>
              </a:rPr>
              <a:t>M</a:t>
            </a:r>
            <a:r>
              <a:rPr lang="en-DE" b="1" dirty="0">
                <a:solidFill>
                  <a:srgbClr val="C00000"/>
                </a:solidFill>
              </a:rPr>
              <a:t>A</a:t>
            </a:r>
            <a:r>
              <a:rPr lang="en-US" b="1" dirty="0">
                <a:solidFill>
                  <a:srgbClr val="C00000"/>
                </a:solidFill>
              </a:rPr>
              <a:t>T</a:t>
            </a:r>
            <a:r>
              <a:rPr lang="en-DE" b="1" dirty="0">
                <a:solidFill>
                  <a:srgbClr val="C00000"/>
                </a:solidFill>
              </a:rPr>
              <a:t>L</a:t>
            </a:r>
            <a:r>
              <a:rPr lang="en-US" b="1" dirty="0">
                <a:solidFill>
                  <a:srgbClr val="C00000"/>
                </a:solidFill>
              </a:rPr>
              <a:t>A</a:t>
            </a:r>
            <a:r>
              <a:rPr lang="en-DE" b="1" dirty="0">
                <a:solidFill>
                  <a:srgbClr val="C00000"/>
                </a:solidFill>
              </a:rPr>
              <a:t>B </a:t>
            </a:r>
            <a:r>
              <a:rPr lang="en-US" b="1" dirty="0">
                <a:solidFill>
                  <a:srgbClr val="C00000"/>
                </a:solidFill>
              </a:rPr>
              <a:t>l</a:t>
            </a:r>
            <a:r>
              <a:rPr lang="en-DE" b="1" dirty="0" err="1">
                <a:solidFill>
                  <a:srgbClr val="C00000"/>
                </a:solidFill>
              </a:rPr>
              <a:t>i</a:t>
            </a:r>
            <a:r>
              <a:rPr lang="en-US" b="1" dirty="0">
                <a:solidFill>
                  <a:srgbClr val="C00000"/>
                </a:solidFill>
              </a:rPr>
              <a:t>c</a:t>
            </a:r>
            <a:r>
              <a:rPr lang="en-DE" b="1" dirty="0">
                <a:solidFill>
                  <a:srgbClr val="C00000"/>
                </a:solidFill>
              </a:rPr>
              <a:t>e</a:t>
            </a:r>
            <a:r>
              <a:rPr lang="en-US" b="1" dirty="0">
                <a:solidFill>
                  <a:srgbClr val="C00000"/>
                </a:solidFill>
              </a:rPr>
              <a:t>n</a:t>
            </a:r>
            <a:r>
              <a:rPr lang="en-DE" b="1" dirty="0">
                <a:solidFill>
                  <a:srgbClr val="C00000"/>
                </a:solidFill>
              </a:rPr>
              <a:t>c</a:t>
            </a:r>
            <a:r>
              <a:rPr lang="en-US" b="1" dirty="0">
                <a:solidFill>
                  <a:srgbClr val="C00000"/>
                </a:solidFill>
              </a:rPr>
              <a:t>e</a:t>
            </a:r>
            <a:r>
              <a:rPr lang="en-DE" b="1" dirty="0">
                <a:solidFill>
                  <a:srgbClr val="C00000"/>
                </a:solidFill>
              </a:rPr>
              <a:t>s</a:t>
            </a:r>
            <a:r>
              <a:rPr lang="en-DE" dirty="0"/>
              <a:t> </a:t>
            </a:r>
            <a:r>
              <a:rPr lang="en-US" dirty="0"/>
              <a:t>f</a:t>
            </a:r>
            <a:r>
              <a:rPr lang="en-DE" dirty="0"/>
              <a:t>o</a:t>
            </a:r>
            <a:r>
              <a:rPr lang="en-US" dirty="0"/>
              <a:t>r</a:t>
            </a:r>
            <a:r>
              <a:rPr lang="en-DE" dirty="0"/>
              <a:t> </a:t>
            </a:r>
            <a:r>
              <a:rPr lang="en-US" dirty="0"/>
              <a:t>f</a:t>
            </a:r>
            <a:r>
              <a:rPr lang="en-DE" dirty="0"/>
              <a:t>r</a:t>
            </a:r>
            <a:r>
              <a:rPr lang="en-US" dirty="0"/>
              <a:t>e</a:t>
            </a:r>
            <a:r>
              <a:rPr lang="en-DE" dirty="0"/>
              <a:t>e</a:t>
            </a:r>
          </a:p>
          <a:p>
            <a:pPr lvl="1"/>
            <a:r>
              <a:rPr lang="de-DE" dirty="0">
                <a:hlinkClick r:id="rId3"/>
              </a:rPr>
              <a:t>https://de.mathworks.com/academia/tah-portal/tu-berlin-31461245.html</a:t>
            </a:r>
            <a:endParaRPr lang="en-DE" dirty="0"/>
          </a:p>
          <a:p>
            <a:pPr lvl="1"/>
            <a:r>
              <a:rPr lang="en-DE" dirty="0"/>
              <a:t>All </a:t>
            </a:r>
            <a:r>
              <a:rPr lang="en-US" dirty="0"/>
              <a:t>m</a:t>
            </a:r>
            <a:r>
              <a:rPr lang="en-DE" dirty="0"/>
              <a:t>y code runs </a:t>
            </a:r>
            <a:r>
              <a:rPr lang="en-US" dirty="0"/>
              <a:t>o</a:t>
            </a:r>
            <a:r>
              <a:rPr lang="en-DE" dirty="0"/>
              <a:t>n </a:t>
            </a:r>
            <a:r>
              <a:rPr lang="en-DE" b="1" dirty="0">
                <a:solidFill>
                  <a:srgbClr val="C00000"/>
                </a:solidFill>
              </a:rPr>
              <a:t>2019</a:t>
            </a:r>
            <a:r>
              <a:rPr lang="en-US" b="1" dirty="0">
                <a:solidFill>
                  <a:srgbClr val="C00000"/>
                </a:solidFill>
              </a:rPr>
              <a:t>b</a:t>
            </a:r>
            <a:r>
              <a:rPr lang="en-DE" dirty="0"/>
              <a:t>, </a:t>
            </a:r>
            <a:r>
              <a:rPr lang="en-US" dirty="0"/>
              <a:t>s</a:t>
            </a:r>
            <a:r>
              <a:rPr lang="en-DE" dirty="0"/>
              <a:t>o </a:t>
            </a:r>
            <a:r>
              <a:rPr lang="en-US" dirty="0"/>
              <a:t>b</a:t>
            </a:r>
            <a:r>
              <a:rPr lang="en-DE" dirty="0"/>
              <a:t>e</a:t>
            </a:r>
            <a:r>
              <a:rPr lang="en-US" dirty="0"/>
              <a:t>s</a:t>
            </a:r>
            <a:r>
              <a:rPr lang="en-DE" dirty="0"/>
              <a:t>t </a:t>
            </a:r>
            <a:r>
              <a:rPr lang="en-US" dirty="0"/>
              <a:t>g</a:t>
            </a:r>
            <a:r>
              <a:rPr lang="en-DE" dirty="0"/>
              <a:t>e</a:t>
            </a:r>
            <a:r>
              <a:rPr lang="en-US" dirty="0"/>
              <a:t>t</a:t>
            </a:r>
            <a:r>
              <a:rPr lang="en-DE" dirty="0"/>
              <a:t> </a:t>
            </a:r>
            <a:r>
              <a:rPr lang="en-US" dirty="0"/>
              <a:t>t</a:t>
            </a:r>
            <a:r>
              <a:rPr lang="en-DE" dirty="0"/>
              <a:t>h</a:t>
            </a:r>
            <a:r>
              <a:rPr lang="en-US" dirty="0"/>
              <a:t>a</a:t>
            </a:r>
            <a:r>
              <a:rPr lang="en-DE" dirty="0"/>
              <a:t>t </a:t>
            </a:r>
            <a:r>
              <a:rPr lang="en-US" dirty="0"/>
              <a:t>v</a:t>
            </a:r>
            <a:r>
              <a:rPr lang="en-DE" dirty="0" err="1"/>
              <a:t>ersion</a:t>
            </a:r>
            <a:r>
              <a:rPr lang="en-DE" dirty="0"/>
              <a:t> to avoid problems!</a:t>
            </a:r>
          </a:p>
          <a:p>
            <a:r>
              <a:rPr lang="en-DE" dirty="0"/>
              <a:t>Toolboxes:</a:t>
            </a:r>
          </a:p>
          <a:p>
            <a:pPr lvl="1"/>
            <a:r>
              <a:rPr lang="en-DE" dirty="0"/>
              <a:t>Statistics and M</a:t>
            </a:r>
            <a:r>
              <a:rPr lang="en-US" dirty="0"/>
              <a:t>a</a:t>
            </a:r>
            <a:r>
              <a:rPr lang="en-DE" dirty="0"/>
              <a:t>chine L</a:t>
            </a:r>
            <a:r>
              <a:rPr lang="en-US" dirty="0"/>
              <a:t>e</a:t>
            </a:r>
            <a:r>
              <a:rPr lang="en-DE" dirty="0"/>
              <a:t>a</a:t>
            </a:r>
            <a:r>
              <a:rPr lang="en-US" dirty="0"/>
              <a:t>r</a:t>
            </a:r>
            <a:r>
              <a:rPr lang="en-DE" dirty="0"/>
              <a:t>n</a:t>
            </a:r>
            <a:r>
              <a:rPr lang="en-US" dirty="0" err="1"/>
              <a:t>i</a:t>
            </a:r>
            <a:r>
              <a:rPr lang="en-DE" dirty="0"/>
              <a:t>n</a:t>
            </a:r>
            <a:r>
              <a:rPr lang="en-US" dirty="0"/>
              <a:t>g</a:t>
            </a:r>
            <a:endParaRPr lang="en-DE" dirty="0"/>
          </a:p>
          <a:p>
            <a:pPr lvl="1"/>
            <a:r>
              <a:rPr lang="en-DE" dirty="0"/>
              <a:t>Signal Processing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670654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Why</a:t>
            </a:r>
            <a:r>
              <a:rPr lang="de-DE" dirty="0"/>
              <a:t> MATLAB?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/>
              <a:t>Easy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interact</a:t>
            </a:r>
            <a:r>
              <a:rPr lang="de-DE" dirty="0"/>
              <a:t> </a:t>
            </a:r>
            <a:r>
              <a:rPr lang="de-DE" dirty="0" err="1"/>
              <a:t>directly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data</a:t>
            </a:r>
            <a:endParaRPr lang="de-DE" dirty="0"/>
          </a:p>
          <a:p>
            <a:r>
              <a:rPr lang="de-DE" dirty="0"/>
              <a:t>Easy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learn</a:t>
            </a:r>
            <a:r>
              <a:rPr lang="de-DE" dirty="0"/>
              <a:t>, </a:t>
            </a:r>
            <a:r>
              <a:rPr lang="de-DE" dirty="0" err="1"/>
              <a:t>forgiving</a:t>
            </a:r>
            <a:r>
              <a:rPr lang="de-DE" dirty="0"/>
              <a:t>, high-level </a:t>
            </a:r>
            <a:r>
              <a:rPr lang="de-DE" dirty="0" err="1"/>
              <a:t>language</a:t>
            </a:r>
            <a:endParaRPr lang="de-DE" dirty="0"/>
          </a:p>
          <a:p>
            <a:pPr lvl="1"/>
            <a:r>
              <a:rPr lang="de-DE" dirty="0"/>
              <a:t>Errors </a:t>
            </a:r>
            <a:r>
              <a:rPr lang="de-DE" dirty="0" err="1"/>
              <a:t>won‘t</a:t>
            </a:r>
            <a:r>
              <a:rPr lang="de-DE" dirty="0"/>
              <a:t> </a:t>
            </a:r>
            <a:r>
              <a:rPr lang="de-DE" dirty="0" err="1"/>
              <a:t>directly</a:t>
            </a:r>
            <a:r>
              <a:rPr lang="de-DE" dirty="0"/>
              <a:t> </a:t>
            </a:r>
            <a:r>
              <a:rPr lang="de-DE" dirty="0" err="1"/>
              <a:t>make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PC </a:t>
            </a:r>
            <a:r>
              <a:rPr lang="de-DE" dirty="0" err="1"/>
              <a:t>blow</a:t>
            </a:r>
            <a:r>
              <a:rPr lang="de-DE" dirty="0"/>
              <a:t> </a:t>
            </a:r>
            <a:r>
              <a:rPr lang="de-DE" dirty="0" err="1"/>
              <a:t>up</a:t>
            </a:r>
            <a:endParaRPr lang="de-DE" dirty="0"/>
          </a:p>
          <a:p>
            <a:r>
              <a:rPr lang="de-DE" dirty="0" err="1"/>
              <a:t>Widely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in </a:t>
            </a:r>
            <a:r>
              <a:rPr lang="de-DE" dirty="0" err="1"/>
              <a:t>academia</a:t>
            </a:r>
            <a:r>
              <a:rPr lang="de-DE" dirty="0"/>
              <a:t>, also </a:t>
            </a:r>
            <a:r>
              <a:rPr lang="de-DE" dirty="0" err="1"/>
              <a:t>our</a:t>
            </a:r>
            <a:r>
              <a:rPr lang="de-DE" dirty="0"/>
              <a:t> lab</a:t>
            </a:r>
          </a:p>
          <a:p>
            <a:r>
              <a:rPr lang="de-DE" dirty="0" err="1"/>
              <a:t>Comprehensive</a:t>
            </a:r>
            <a:r>
              <a:rPr lang="de-DE" dirty="0"/>
              <a:t> </a:t>
            </a:r>
            <a:r>
              <a:rPr lang="de-DE" dirty="0" err="1"/>
              <a:t>documentation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great</a:t>
            </a:r>
            <a:r>
              <a:rPr lang="de-DE" dirty="0"/>
              <a:t> </a:t>
            </a:r>
            <a:r>
              <a:rPr lang="de-DE" dirty="0" err="1"/>
              <a:t>debugging</a:t>
            </a:r>
            <a:r>
              <a:rPr lang="de-DE" dirty="0"/>
              <a:t> </a:t>
            </a:r>
            <a:r>
              <a:rPr lang="de-DE" dirty="0" err="1"/>
              <a:t>tools</a:t>
            </a:r>
            <a:endParaRPr lang="de-DE" dirty="0"/>
          </a:p>
          <a:p>
            <a:r>
              <a:rPr lang="de-DE" dirty="0" err="1"/>
              <a:t>Vast</a:t>
            </a:r>
            <a:r>
              <a:rPr lang="de-DE" dirty="0"/>
              <a:t> online </a:t>
            </a:r>
            <a:r>
              <a:rPr lang="de-DE" dirty="0" err="1"/>
              <a:t>resources</a:t>
            </a:r>
            <a:r>
              <a:rPr lang="de-DE" dirty="0"/>
              <a:t> (</a:t>
            </a:r>
            <a:r>
              <a:rPr lang="de-DE" dirty="0" err="1"/>
              <a:t>StackOverflow</a:t>
            </a:r>
            <a:r>
              <a:rPr lang="de-DE" dirty="0"/>
              <a:t>, </a:t>
            </a:r>
            <a:r>
              <a:rPr lang="de-DE" dirty="0" err="1"/>
              <a:t>FileExchange</a:t>
            </a:r>
            <a:r>
              <a:rPr lang="de-DE" dirty="0"/>
              <a:t>)</a:t>
            </a:r>
          </a:p>
          <a:p>
            <a:endParaRPr lang="de-DE" dirty="0"/>
          </a:p>
          <a:p>
            <a:r>
              <a:rPr lang="de-DE" dirty="0"/>
              <a:t>I </a:t>
            </a:r>
            <a:r>
              <a:rPr lang="de-DE" dirty="0" err="1"/>
              <a:t>know</a:t>
            </a:r>
            <a:r>
              <a:rPr lang="de-DE" dirty="0"/>
              <a:t> MATLAB </a:t>
            </a:r>
            <a:r>
              <a:rPr lang="de-DE" dirty="0" err="1"/>
              <a:t>best</a:t>
            </a:r>
            <a:r>
              <a:rPr lang="de-DE" dirty="0"/>
              <a:t> ;)</a:t>
            </a:r>
          </a:p>
          <a:p>
            <a:pPr lvl="1"/>
            <a:r>
              <a:rPr lang="de-DE" dirty="0"/>
              <a:t>Skills </a:t>
            </a:r>
            <a:r>
              <a:rPr lang="de-DE" dirty="0" err="1"/>
              <a:t>are</a:t>
            </a:r>
            <a:r>
              <a:rPr lang="de-DE" dirty="0"/>
              <a:t> transferable </a:t>
            </a:r>
            <a:r>
              <a:rPr lang="de-DE" dirty="0" err="1"/>
              <a:t>anyways</a:t>
            </a:r>
            <a:endParaRPr lang="de-DE" dirty="0"/>
          </a:p>
          <a:p>
            <a:pPr lvl="1"/>
            <a:endParaRPr lang="de-DE" dirty="0"/>
          </a:p>
          <a:p>
            <a:r>
              <a:rPr lang="de-DE" dirty="0"/>
              <a:t>Alternatives are e.g. Octave</a:t>
            </a:r>
            <a:r>
              <a:rPr lang="en-DE" dirty="0"/>
              <a:t> (very similar)</a:t>
            </a:r>
            <a:r>
              <a:rPr lang="de-DE" dirty="0"/>
              <a:t>, R, Python</a:t>
            </a:r>
            <a:r>
              <a:rPr lang="en-DE" dirty="0"/>
              <a:t>, Julia, C++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738387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Introduction</a:t>
            </a:r>
            <a:endParaRPr lang="de-D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The GUI, MATLAB </a:t>
            </a:r>
            <a:r>
              <a:rPr lang="de-DE" dirty="0" err="1"/>
              <a:t>as</a:t>
            </a:r>
            <a:r>
              <a:rPr lang="de-DE" dirty="0"/>
              <a:t> a </a:t>
            </a:r>
            <a:r>
              <a:rPr lang="de-DE" dirty="0" err="1"/>
              <a:t>fancy</a:t>
            </a:r>
            <a:r>
              <a:rPr lang="de-DE" dirty="0"/>
              <a:t> </a:t>
            </a:r>
            <a:r>
              <a:rPr lang="de-DE" dirty="0" err="1"/>
              <a:t>claculator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174042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39859EC-AC2B-409E-8067-56C002608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Data Science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2D0B239-BAA6-49A9-83F1-6ACCE092D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400" y="1133475"/>
            <a:ext cx="3744686" cy="5140271"/>
          </a:xfrm>
        </p:spPr>
        <p:txBody>
          <a:bodyPr>
            <a:normAutofit fontScale="92500" lnSpcReduction="10000"/>
          </a:bodyPr>
          <a:lstStyle/>
          <a:p>
            <a:r>
              <a:rPr lang="en-DE" dirty="0"/>
              <a:t>Gain knowledge from data</a:t>
            </a:r>
          </a:p>
          <a:p>
            <a:r>
              <a:rPr lang="en-DE" dirty="0"/>
              <a:t>Generate recommendations for actions</a:t>
            </a:r>
          </a:p>
          <a:p>
            <a:r>
              <a:rPr lang="en-DE" dirty="0"/>
              <a:t>Visualize data</a:t>
            </a:r>
          </a:p>
          <a:p>
            <a:r>
              <a:rPr lang="en-DE" dirty="0"/>
              <a:t>Data Mining more specifically about trends and patterns</a:t>
            </a:r>
          </a:p>
          <a:p>
            <a:r>
              <a:rPr lang="en-DE" dirty="0"/>
              <a:t>Programming is essential</a:t>
            </a:r>
          </a:p>
          <a:p>
            <a:endParaRPr lang="en-DE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C83AC02-3123-484D-B4FF-E66AC6EA5C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5999" y="1041531"/>
            <a:ext cx="7501201" cy="52322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0E35E7A-91B7-4F2D-B29E-7AB446B03B45}"/>
              </a:ext>
            </a:extLst>
          </p:cNvPr>
          <p:cNvSpPr txBox="1"/>
          <p:nvPr/>
        </p:nvSpPr>
        <p:spPr>
          <a:xfrm>
            <a:off x="4385999" y="6299814"/>
            <a:ext cx="59218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https://www.cio.de/a/was-ein-data-scientist-wirklich-koennen-muss,3577657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9777F74-ECCA-4474-BD2F-89FC672FE940}"/>
              </a:ext>
            </a:extLst>
          </p:cNvPr>
          <p:cNvSpPr/>
          <p:nvPr/>
        </p:nvSpPr>
        <p:spPr>
          <a:xfrm>
            <a:off x="7852229" y="2569029"/>
            <a:ext cx="2757714" cy="2119085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0914826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Become</a:t>
            </a:r>
            <a:r>
              <a:rPr lang="de-DE" dirty="0"/>
              <a:t> a </a:t>
            </a:r>
            <a:r>
              <a:rPr lang="de-DE" dirty="0" err="1"/>
              <a:t>programmer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Learn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words</a:t>
            </a:r>
            <a:endParaRPr lang="de-DE" dirty="0"/>
          </a:p>
          <a:p>
            <a:r>
              <a:rPr lang="de-DE" dirty="0" err="1"/>
              <a:t>Learn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grammar</a:t>
            </a:r>
            <a:endParaRPr lang="de-DE" dirty="0"/>
          </a:p>
          <a:p>
            <a:r>
              <a:rPr lang="de-DE" b="1" dirty="0" err="1">
                <a:solidFill>
                  <a:srgbClr val="C00000"/>
                </a:solidFill>
              </a:rPr>
              <a:t>Speak</a:t>
            </a:r>
            <a:r>
              <a:rPr lang="de-DE" b="1" dirty="0">
                <a:solidFill>
                  <a:srgbClr val="C00000"/>
                </a:solidFill>
              </a:rPr>
              <a:t> (Code)</a:t>
            </a:r>
          </a:p>
          <a:p>
            <a:r>
              <a:rPr lang="de-DE" dirty="0"/>
              <a:t>Fail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learn</a:t>
            </a:r>
            <a:endParaRPr lang="de-DE" dirty="0"/>
          </a:p>
          <a:p>
            <a:r>
              <a:rPr lang="de-DE" b="1" dirty="0" err="1">
                <a:solidFill>
                  <a:srgbClr val="C00000"/>
                </a:solidFill>
              </a:rPr>
              <a:t>Learn</a:t>
            </a:r>
            <a:r>
              <a:rPr lang="de-DE" b="1" dirty="0">
                <a:solidFill>
                  <a:srgbClr val="C00000"/>
                </a:solidFill>
              </a:rPr>
              <a:t> </a:t>
            </a:r>
            <a:r>
              <a:rPr lang="de-DE" b="1" dirty="0" err="1">
                <a:solidFill>
                  <a:srgbClr val="C00000"/>
                </a:solidFill>
              </a:rPr>
              <a:t>to</a:t>
            </a:r>
            <a:r>
              <a:rPr lang="de-DE" b="1" dirty="0">
                <a:solidFill>
                  <a:srgbClr val="C00000"/>
                </a:solidFill>
              </a:rPr>
              <a:t> </a:t>
            </a:r>
            <a:r>
              <a:rPr lang="de-DE" b="1" dirty="0" err="1">
                <a:solidFill>
                  <a:srgbClr val="C00000"/>
                </a:solidFill>
              </a:rPr>
              <a:t>tolerate</a:t>
            </a:r>
            <a:r>
              <a:rPr lang="de-DE" b="1" dirty="0">
                <a:solidFill>
                  <a:srgbClr val="C00000"/>
                </a:solidFill>
              </a:rPr>
              <a:t> </a:t>
            </a:r>
            <a:r>
              <a:rPr lang="de-DE" b="1" dirty="0" err="1">
                <a:solidFill>
                  <a:srgbClr val="C00000"/>
                </a:solidFill>
              </a:rPr>
              <a:t>frustration</a:t>
            </a:r>
            <a:endParaRPr lang="en-US" b="1" dirty="0">
              <a:solidFill>
                <a:srgbClr val="C00000"/>
              </a:solidFill>
            </a:endParaRPr>
          </a:p>
          <a:p>
            <a:pPr lvl="1"/>
            <a:r>
              <a:rPr lang="en-US" dirty="0"/>
              <a:t>Don't use wireless mice. </a:t>
            </a:r>
          </a:p>
          <a:p>
            <a:pPr lvl="1"/>
            <a:r>
              <a:rPr lang="en-US" dirty="0"/>
              <a:t>Have some anger management. </a:t>
            </a:r>
          </a:p>
          <a:p>
            <a:pPr lvl="1"/>
            <a:r>
              <a:rPr lang="en-US" dirty="0"/>
              <a:t>Seriously.</a:t>
            </a:r>
            <a:endParaRPr lang="en-DE" dirty="0"/>
          </a:p>
          <a:p>
            <a:pPr lvl="1"/>
            <a:r>
              <a:rPr lang="en-DE" dirty="0"/>
              <a:t>I’m not joking.</a:t>
            </a:r>
            <a:endParaRPr lang="de-D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32432BA-20E3-4FDD-9A1A-44EA364BD2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8114" y="1346256"/>
            <a:ext cx="2866572" cy="41654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ED2629C-468A-4AC1-8C3B-CE97162B79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02758" y="824325"/>
            <a:ext cx="2544210" cy="51402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119566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MATLAB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2499" y="892113"/>
            <a:ext cx="9278114" cy="53912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302102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 MATLAB GUI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Command </a:t>
            </a:r>
            <a:r>
              <a:rPr lang="de-DE" dirty="0" err="1"/>
              <a:t>Window</a:t>
            </a:r>
            <a:r>
              <a:rPr lang="de-DE" dirty="0"/>
              <a:t> (</a:t>
            </a:r>
            <a:r>
              <a:rPr lang="de-DE" dirty="0" err="1"/>
              <a:t>execute</a:t>
            </a:r>
            <a:r>
              <a:rPr lang="de-DE" dirty="0"/>
              <a:t> </a:t>
            </a:r>
            <a:r>
              <a:rPr lang="de-DE" dirty="0" err="1"/>
              <a:t>stuff</a:t>
            </a:r>
            <a:r>
              <a:rPr lang="de-DE" dirty="0"/>
              <a:t>), </a:t>
            </a:r>
            <a:r>
              <a:rPr lang="de-DE" dirty="0" err="1"/>
              <a:t>Current</a:t>
            </a:r>
            <a:r>
              <a:rPr lang="de-DE" dirty="0"/>
              <a:t> Folder (find </a:t>
            </a:r>
            <a:r>
              <a:rPr lang="de-DE" dirty="0" err="1"/>
              <a:t>stuff</a:t>
            </a:r>
            <a:r>
              <a:rPr lang="de-DE" dirty="0"/>
              <a:t>), Editor (</a:t>
            </a:r>
            <a:r>
              <a:rPr lang="de-DE" dirty="0" err="1"/>
              <a:t>write</a:t>
            </a:r>
            <a:r>
              <a:rPr lang="de-DE" dirty="0"/>
              <a:t> </a:t>
            </a:r>
            <a:r>
              <a:rPr lang="de-DE" dirty="0" err="1"/>
              <a:t>stuff</a:t>
            </a:r>
            <a:r>
              <a:rPr lang="de-DE" dirty="0"/>
              <a:t>), Command </a:t>
            </a:r>
            <a:r>
              <a:rPr lang="de-DE" dirty="0" err="1"/>
              <a:t>History</a:t>
            </a:r>
            <a:r>
              <a:rPr lang="de-DE" dirty="0"/>
              <a:t> (</a:t>
            </a:r>
            <a:r>
              <a:rPr lang="de-DE" dirty="0" err="1"/>
              <a:t>old</a:t>
            </a:r>
            <a:r>
              <a:rPr lang="de-DE" dirty="0"/>
              <a:t> </a:t>
            </a:r>
            <a:r>
              <a:rPr lang="de-DE" dirty="0" err="1"/>
              <a:t>stuff</a:t>
            </a:r>
            <a:r>
              <a:rPr lang="de-DE" dirty="0"/>
              <a:t>), Workspace (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stuff</a:t>
            </a:r>
            <a:r>
              <a:rPr lang="de-DE" dirty="0"/>
              <a:t>), </a:t>
            </a:r>
            <a:r>
              <a:rPr lang="de-DE" dirty="0" err="1"/>
              <a:t>Inspector</a:t>
            </a:r>
            <a:r>
              <a:rPr lang="de-DE" dirty="0"/>
              <a:t> (</a:t>
            </a:r>
            <a:r>
              <a:rPr lang="de-DE" dirty="0" err="1"/>
              <a:t>guess</a:t>
            </a:r>
            <a:r>
              <a:rPr lang="en-DE" dirty="0"/>
              <a:t>…</a:t>
            </a:r>
            <a:r>
              <a:rPr lang="de-DE" dirty="0"/>
              <a:t>)</a:t>
            </a:r>
          </a:p>
          <a:p>
            <a:r>
              <a:rPr lang="de-DE" dirty="0" err="1"/>
              <a:t>Dock&amp;Undock</a:t>
            </a:r>
            <a:r>
              <a:rPr lang="de-DE" dirty="0"/>
              <a:t>, </a:t>
            </a:r>
            <a:r>
              <a:rPr lang="de-DE" dirty="0" err="1"/>
              <a:t>Drag&amp;Drop</a:t>
            </a:r>
            <a:endParaRPr lang="de-DE" dirty="0"/>
          </a:p>
          <a:p>
            <a:r>
              <a:rPr lang="de-DE" dirty="0" err="1"/>
              <a:t>Preferences</a:t>
            </a:r>
            <a:endParaRPr lang="de-DE" dirty="0"/>
          </a:p>
          <a:p>
            <a:pPr lvl="1"/>
            <a:r>
              <a:rPr lang="de-DE" dirty="0"/>
              <a:t>Color </a:t>
            </a:r>
            <a:r>
              <a:rPr lang="de-DE" dirty="0" err="1"/>
              <a:t>Scheme</a:t>
            </a:r>
            <a:r>
              <a:rPr lang="de-DE" dirty="0"/>
              <a:t>, Font Size </a:t>
            </a:r>
          </a:p>
          <a:p>
            <a:pPr lvl="2"/>
            <a:r>
              <a:rPr lang="en-US" dirty="0"/>
              <a:t>Especially if you code at night.</a:t>
            </a:r>
          </a:p>
          <a:p>
            <a:pPr lvl="1"/>
            <a:r>
              <a:rPr lang="en-US" dirty="0"/>
              <a:t>Max column width</a:t>
            </a:r>
          </a:p>
          <a:p>
            <a:pPr lvl="2"/>
            <a:r>
              <a:rPr lang="en-US" dirty="0"/>
              <a:t>(</a:t>
            </a:r>
            <a:r>
              <a:rPr lang="en-US" dirty="0" err="1"/>
              <a:t>Prefs</a:t>
            </a:r>
            <a:r>
              <a:rPr lang="en-US" dirty="0"/>
              <a:t> -&gt; Editor/Debugger -&gt; Display</a:t>
            </a:r>
            <a:r>
              <a:rPr lang="en-DE" dirty="0"/>
              <a:t> </a:t>
            </a:r>
            <a:r>
              <a:rPr lang="en-US" b="1" dirty="0">
                <a:solidFill>
                  <a:srgbClr val="C00000"/>
                </a:solidFill>
              </a:rPr>
              <a:t>A</a:t>
            </a:r>
            <a:r>
              <a:rPr lang="en-DE" b="1" dirty="0">
                <a:solidFill>
                  <a:srgbClr val="C00000"/>
                </a:solidFill>
              </a:rPr>
              <a:t>N</a:t>
            </a:r>
            <a:r>
              <a:rPr lang="en-US" b="1" dirty="0">
                <a:solidFill>
                  <a:srgbClr val="C00000"/>
                </a:solidFill>
              </a:rPr>
              <a:t>D</a:t>
            </a:r>
            <a:r>
              <a:rPr lang="en-DE" dirty="0"/>
              <a:t> </a:t>
            </a:r>
            <a:r>
              <a:rPr lang="en-US" dirty="0"/>
              <a:t>Language)</a:t>
            </a:r>
          </a:p>
          <a:p>
            <a:r>
              <a:rPr lang="en-US" dirty="0"/>
              <a:t>"F1" for help, "CTRL-C" to cancel current operation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557210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MATLAB </a:t>
            </a:r>
            <a:r>
              <a:rPr lang="de-DE" dirty="0" err="1"/>
              <a:t>as</a:t>
            </a:r>
            <a:r>
              <a:rPr lang="de-DE" dirty="0"/>
              <a:t> a </a:t>
            </a:r>
            <a:r>
              <a:rPr lang="de-DE" dirty="0" err="1"/>
              <a:t>fancy</a:t>
            </a:r>
            <a:r>
              <a:rPr lang="de-DE" dirty="0"/>
              <a:t> </a:t>
            </a:r>
            <a:r>
              <a:rPr lang="de-DE" dirty="0" err="1"/>
              <a:t>calculator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command</a:t>
            </a:r>
            <a:r>
              <a:rPr lang="de-DE" dirty="0"/>
              <a:t> </a:t>
            </a:r>
            <a:r>
              <a:rPr lang="de-DE" dirty="0" err="1"/>
              <a:t>window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„Enter“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execute</a:t>
            </a:r>
            <a:r>
              <a:rPr lang="de-DE" dirty="0"/>
              <a:t> </a:t>
            </a:r>
            <a:r>
              <a:rPr lang="de-DE" dirty="0" err="1"/>
              <a:t>command</a:t>
            </a:r>
            <a:endParaRPr lang="de-DE" dirty="0"/>
          </a:p>
          <a:p>
            <a:r>
              <a:rPr lang="de-DE" dirty="0"/>
              <a:t>+ - * / ^</a:t>
            </a:r>
          </a:p>
          <a:p>
            <a:r>
              <a:rPr lang="de-DE" dirty="0"/>
              <a:t>Parentheses for readability and order of operations</a:t>
            </a:r>
          </a:p>
          <a:p>
            <a:r>
              <a:rPr lang="de-DE" dirty="0"/>
              <a:t>Colon (:) </a:t>
            </a:r>
            <a:r>
              <a:rPr lang="de-DE" dirty="0" err="1"/>
              <a:t>operator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skipping</a:t>
            </a:r>
            <a:r>
              <a:rPr lang="de-DE" dirty="0"/>
              <a:t> </a:t>
            </a:r>
            <a:r>
              <a:rPr lang="de-DE" dirty="0" err="1"/>
              <a:t>intervals</a:t>
            </a:r>
            <a:endParaRPr lang="de-DE" dirty="0"/>
          </a:p>
          <a:p>
            <a:r>
              <a:rPr lang="en-DE" dirty="0"/>
              <a:t>“</a:t>
            </a:r>
            <a:r>
              <a:rPr lang="de-DE" dirty="0"/>
              <a:t>Clc</a:t>
            </a:r>
            <a:r>
              <a:rPr lang="en-DE" dirty="0"/>
              <a:t>”</a:t>
            </a:r>
            <a:r>
              <a:rPr lang="de-DE" dirty="0"/>
              <a:t> to clear the command window</a:t>
            </a:r>
          </a:p>
        </p:txBody>
      </p:sp>
    </p:spTree>
    <p:extLst>
      <p:ext uri="{BB962C8B-B14F-4D97-AF65-F5344CB8AC3E}">
        <p14:creationId xmlns:p14="http://schemas.microsoft.com/office/powerpoint/2010/main" val="951317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Organisation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49554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Default: ans</a:t>
            </a:r>
          </a:p>
          <a:p>
            <a:r>
              <a:rPr lang="en-US" dirty="0"/>
              <a:t>Storing data in the workspace ("x=1")</a:t>
            </a:r>
          </a:p>
          <a:p>
            <a:r>
              <a:rPr lang="en-US" dirty="0"/>
              <a:t>Reassign new values to old variables</a:t>
            </a:r>
          </a:p>
          <a:p>
            <a:r>
              <a:rPr lang="de-DE" dirty="0" err="1"/>
              <a:t>Suppress</a:t>
            </a:r>
            <a:r>
              <a:rPr lang="de-DE" dirty="0"/>
              <a:t> </a:t>
            </a:r>
            <a:r>
              <a:rPr lang="de-DE" dirty="0" err="1"/>
              <a:t>output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semicolon</a:t>
            </a:r>
            <a:r>
              <a:rPr lang="de-DE" dirty="0"/>
              <a:t> (;)</a:t>
            </a:r>
          </a:p>
          <a:p>
            <a:r>
              <a:rPr lang="de-DE" dirty="0" err="1"/>
              <a:t>Inspect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workspace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typing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command</a:t>
            </a:r>
            <a:r>
              <a:rPr lang="de-DE" dirty="0"/>
              <a:t> </a:t>
            </a:r>
            <a:r>
              <a:rPr lang="de-DE" dirty="0" err="1"/>
              <a:t>window</a:t>
            </a:r>
            <a:endParaRPr lang="de-DE" dirty="0"/>
          </a:p>
          <a:p>
            <a:r>
              <a:rPr lang="de-DE" dirty="0" err="1"/>
              <a:t>Whos</a:t>
            </a:r>
            <a:r>
              <a:rPr lang="de-DE" dirty="0"/>
              <a:t>, </a:t>
            </a:r>
            <a:r>
              <a:rPr lang="de-DE" dirty="0" err="1"/>
              <a:t>clear</a:t>
            </a:r>
            <a:r>
              <a:rPr lang="de-DE" dirty="0"/>
              <a:t> (x, *, all)</a:t>
            </a:r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207208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Book </a:t>
            </a:r>
            <a:r>
              <a:rPr lang="de-DE" dirty="0" err="1"/>
              <a:t>Recommendation</a:t>
            </a:r>
            <a:endParaRPr lang="de-DE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5882" y="1171977"/>
            <a:ext cx="2748218" cy="43657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36262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ISIS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E" dirty="0"/>
              <a:t>You form teams of 2 there</a:t>
            </a:r>
            <a:endParaRPr lang="de-DE" dirty="0"/>
          </a:p>
          <a:p>
            <a:r>
              <a:rPr lang="de-DE" dirty="0"/>
              <a:t>You will also hand in assignments in ISIS</a:t>
            </a:r>
            <a:r>
              <a:rPr lang="en-DE" dirty="0"/>
              <a:t> </a:t>
            </a:r>
            <a:r>
              <a:rPr lang="en-US" dirty="0"/>
              <a:t>a</a:t>
            </a:r>
            <a:r>
              <a:rPr lang="en-DE" dirty="0"/>
              <a:t>n</a:t>
            </a:r>
            <a:r>
              <a:rPr lang="en-US" dirty="0"/>
              <a:t>d</a:t>
            </a:r>
            <a:r>
              <a:rPr lang="en-DE" dirty="0"/>
              <a:t> </a:t>
            </a:r>
            <a:r>
              <a:rPr lang="en-US" dirty="0"/>
              <a:t>r</a:t>
            </a:r>
            <a:r>
              <a:rPr lang="en-DE" dirty="0"/>
              <a:t>e</a:t>
            </a:r>
            <a:r>
              <a:rPr lang="en-US" dirty="0"/>
              <a:t>c</a:t>
            </a:r>
            <a:r>
              <a:rPr lang="en-DE" dirty="0"/>
              <a:t>e</a:t>
            </a:r>
            <a:r>
              <a:rPr lang="en-US" dirty="0" err="1"/>
              <a:t>i</a:t>
            </a:r>
            <a:r>
              <a:rPr lang="en-DE" dirty="0"/>
              <a:t>v</a:t>
            </a:r>
            <a:r>
              <a:rPr lang="en-US" dirty="0"/>
              <a:t>e</a:t>
            </a:r>
            <a:r>
              <a:rPr lang="en-DE" dirty="0"/>
              <a:t> </a:t>
            </a:r>
            <a:r>
              <a:rPr lang="en-US" dirty="0"/>
              <a:t>s</a:t>
            </a:r>
            <a:r>
              <a:rPr lang="en-DE" dirty="0"/>
              <a:t>o</a:t>
            </a:r>
            <a:r>
              <a:rPr lang="en-US" dirty="0"/>
              <a:t>l</a:t>
            </a:r>
            <a:r>
              <a:rPr lang="en-DE" dirty="0"/>
              <a:t>u</a:t>
            </a:r>
            <a:r>
              <a:rPr lang="en-US" dirty="0"/>
              <a:t>t</a:t>
            </a:r>
            <a:r>
              <a:rPr lang="en-DE" dirty="0" err="1"/>
              <a:t>i</a:t>
            </a:r>
            <a:r>
              <a:rPr lang="en-US" dirty="0"/>
              <a:t>o</a:t>
            </a:r>
            <a:r>
              <a:rPr lang="en-DE" dirty="0"/>
              <a:t>n</a:t>
            </a:r>
            <a:r>
              <a:rPr lang="en-US" dirty="0"/>
              <a:t>s</a:t>
            </a:r>
            <a:r>
              <a:rPr lang="en-DE" dirty="0"/>
              <a:t> </a:t>
            </a:r>
            <a:r>
              <a:rPr lang="en-US" dirty="0"/>
              <a:t>a</a:t>
            </a:r>
            <a:r>
              <a:rPr lang="en-DE" dirty="0"/>
              <a:t>u</a:t>
            </a:r>
            <a:r>
              <a:rPr lang="en-US" dirty="0"/>
              <a:t>t</a:t>
            </a:r>
            <a:r>
              <a:rPr lang="en-DE" dirty="0"/>
              <a:t>o</a:t>
            </a:r>
            <a:r>
              <a:rPr lang="en-US" dirty="0"/>
              <a:t>m</a:t>
            </a:r>
            <a:r>
              <a:rPr lang="en-DE" dirty="0"/>
              <a:t>a</a:t>
            </a:r>
            <a:r>
              <a:rPr lang="en-US" dirty="0"/>
              <a:t>t</a:t>
            </a:r>
            <a:r>
              <a:rPr lang="en-DE" dirty="0" err="1"/>
              <a:t>i</a:t>
            </a:r>
            <a:r>
              <a:rPr lang="en-US" dirty="0"/>
              <a:t>c</a:t>
            </a:r>
            <a:r>
              <a:rPr lang="en-DE" dirty="0"/>
              <a:t>a</a:t>
            </a:r>
            <a:r>
              <a:rPr lang="en-US" dirty="0"/>
              <a:t>l</a:t>
            </a:r>
            <a:r>
              <a:rPr lang="en-DE" dirty="0"/>
              <a:t>l</a:t>
            </a:r>
            <a:r>
              <a:rPr lang="en-US" dirty="0"/>
              <a:t>y</a:t>
            </a:r>
            <a:endParaRPr lang="de-DE" dirty="0"/>
          </a:p>
          <a:p>
            <a:r>
              <a:rPr lang="de-DE" dirty="0"/>
              <a:t>Forum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Coding</a:t>
            </a:r>
            <a:r>
              <a:rPr lang="de-DE" dirty="0"/>
              <a:t> </a:t>
            </a:r>
            <a:r>
              <a:rPr lang="de-DE" dirty="0" err="1"/>
              <a:t>Questions</a:t>
            </a:r>
            <a:r>
              <a:rPr lang="de-DE" dirty="0"/>
              <a:t> (</a:t>
            </a:r>
            <a:r>
              <a:rPr lang="de-DE" dirty="0" err="1"/>
              <a:t>help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other</a:t>
            </a:r>
            <a:r>
              <a:rPr lang="de-DE" dirty="0"/>
              <a:t> out!)</a:t>
            </a:r>
          </a:p>
        </p:txBody>
      </p:sp>
    </p:spTree>
    <p:extLst>
      <p:ext uri="{BB962C8B-B14F-4D97-AF65-F5344CB8AC3E}">
        <p14:creationId xmlns:p14="http://schemas.microsoft.com/office/powerpoint/2010/main" val="909773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G</a:t>
            </a:r>
            <a:r>
              <a:rPr lang="en-US" dirty="0" err="1"/>
              <a:t>i</a:t>
            </a:r>
            <a:r>
              <a:rPr lang="en-DE" dirty="0"/>
              <a:t>t</a:t>
            </a:r>
            <a:r>
              <a:rPr lang="en-US" dirty="0"/>
              <a:t>h</a:t>
            </a:r>
            <a:r>
              <a:rPr lang="en-DE" dirty="0"/>
              <a:t>u</a:t>
            </a:r>
            <a:r>
              <a:rPr lang="en-US" dirty="0"/>
              <a:t>b</a:t>
            </a:r>
            <a:endParaRPr lang="de-D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https://github.com/MariusKlug/data-science</a:t>
            </a:r>
            <a:endParaRPr lang="en-DE" dirty="0"/>
          </a:p>
          <a:p>
            <a:r>
              <a:rPr lang="de-DE" dirty="0"/>
              <a:t>You will find </a:t>
            </a:r>
            <a:r>
              <a:rPr lang="en-DE" dirty="0"/>
              <a:t>a</a:t>
            </a:r>
            <a:r>
              <a:rPr lang="en-US" dirty="0"/>
              <a:t>l</a:t>
            </a:r>
            <a:r>
              <a:rPr lang="en-DE" dirty="0"/>
              <a:t>l </a:t>
            </a:r>
            <a:r>
              <a:rPr lang="de-DE" dirty="0"/>
              <a:t>slides and code there</a:t>
            </a:r>
            <a:endParaRPr lang="en-DE" dirty="0"/>
          </a:p>
          <a:p>
            <a:r>
              <a:rPr lang="en-DE" dirty="0"/>
              <a:t>You will also find all assig</a:t>
            </a:r>
            <a:r>
              <a:rPr lang="en-US" dirty="0"/>
              <a:t>n</a:t>
            </a:r>
            <a:r>
              <a:rPr lang="en-DE" dirty="0"/>
              <a:t>m</a:t>
            </a:r>
            <a:r>
              <a:rPr lang="en-US" dirty="0"/>
              <a:t>e</a:t>
            </a:r>
            <a:r>
              <a:rPr lang="en-DE" dirty="0"/>
              <a:t>n</a:t>
            </a:r>
            <a:r>
              <a:rPr lang="en-US" dirty="0"/>
              <a:t>t</a:t>
            </a:r>
            <a:r>
              <a:rPr lang="en-DE" dirty="0"/>
              <a:t>s </a:t>
            </a:r>
            <a:r>
              <a:rPr lang="en-US" dirty="0"/>
              <a:t>t</a:t>
            </a:r>
            <a:r>
              <a:rPr lang="en-DE" dirty="0"/>
              <a:t>h</a:t>
            </a:r>
            <a:r>
              <a:rPr lang="en-US" dirty="0"/>
              <a:t>e</a:t>
            </a:r>
            <a:r>
              <a:rPr lang="en-DE" dirty="0"/>
              <a:t>r</a:t>
            </a:r>
            <a:r>
              <a:rPr lang="en-US" dirty="0"/>
              <a:t>e</a:t>
            </a:r>
            <a:endParaRPr lang="en-DE" dirty="0"/>
          </a:p>
          <a:p>
            <a:r>
              <a:rPr lang="en-DE" dirty="0"/>
              <a:t>Clone to your PC or just download the zip file</a:t>
            </a:r>
          </a:p>
          <a:p>
            <a:endParaRPr lang="en-DE" dirty="0"/>
          </a:p>
          <a:p>
            <a:r>
              <a:rPr lang="en-DE" dirty="0"/>
              <a:t>It is possible that the repository gets updated. In that case I will notify you via ISIS</a:t>
            </a:r>
            <a:endParaRPr lang="de-DE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737A7DC-2BB9-45A6-AB02-D3DFF6E1F3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7389" y="1229710"/>
            <a:ext cx="3129457" cy="2503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5036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C38D47-1BA4-4C15-AAFD-AA0002DDC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</a:t>
            </a:r>
            <a:r>
              <a:rPr lang="en-DE" dirty="0"/>
              <a:t>e</a:t>
            </a:r>
            <a:r>
              <a:rPr lang="de-DE" dirty="0"/>
              <a:t>n</a:t>
            </a:r>
            <a:r>
              <a:rPr lang="en-DE" dirty="0"/>
              <a:t>e</a:t>
            </a:r>
            <a:r>
              <a:rPr lang="de-DE" dirty="0"/>
              <a:t>r</a:t>
            </a:r>
            <a:r>
              <a:rPr lang="en-DE" dirty="0"/>
              <a:t>a</a:t>
            </a:r>
            <a:r>
              <a:rPr lang="de-DE" dirty="0"/>
              <a:t>l</a:t>
            </a:r>
            <a:endParaRPr lang="en-DE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88618A2-8326-49DC-907C-808B89EB0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/>
              <a:t>W</a:t>
            </a:r>
            <a:r>
              <a:rPr lang="en-DE" dirty="0"/>
              <a:t>h</a:t>
            </a:r>
            <a:r>
              <a:rPr lang="de-DE" dirty="0"/>
              <a:t>a</a:t>
            </a:r>
            <a:r>
              <a:rPr lang="en-DE" dirty="0"/>
              <a:t>t </a:t>
            </a:r>
            <a:r>
              <a:rPr lang="de-DE" dirty="0"/>
              <a:t>y</a:t>
            </a:r>
            <a:r>
              <a:rPr lang="en-DE" dirty="0"/>
              <a:t>o</a:t>
            </a:r>
            <a:r>
              <a:rPr lang="de-DE" dirty="0"/>
              <a:t>u</a:t>
            </a:r>
            <a:r>
              <a:rPr lang="en-DE" dirty="0"/>
              <a:t> </a:t>
            </a:r>
            <a:r>
              <a:rPr lang="de-DE" dirty="0"/>
              <a:t>n</a:t>
            </a:r>
            <a:r>
              <a:rPr lang="en-DE" dirty="0"/>
              <a:t>e</a:t>
            </a:r>
            <a:r>
              <a:rPr lang="de-DE" dirty="0"/>
              <a:t>e</a:t>
            </a:r>
            <a:r>
              <a:rPr lang="en-DE" dirty="0"/>
              <a:t>d </a:t>
            </a:r>
            <a:r>
              <a:rPr lang="de-DE" dirty="0"/>
              <a:t>t</a:t>
            </a:r>
            <a:r>
              <a:rPr lang="en-DE" dirty="0"/>
              <a:t>o </a:t>
            </a:r>
            <a:r>
              <a:rPr lang="de-DE" dirty="0"/>
              <a:t>k</a:t>
            </a:r>
            <a:r>
              <a:rPr lang="en-DE" dirty="0"/>
              <a:t>n</a:t>
            </a:r>
            <a:r>
              <a:rPr lang="de-DE" dirty="0"/>
              <a:t>o</a:t>
            </a:r>
            <a:r>
              <a:rPr lang="en-DE" dirty="0"/>
              <a:t>w: </a:t>
            </a:r>
          </a:p>
          <a:p>
            <a:pPr lvl="1"/>
            <a:r>
              <a:rPr lang="en-DE" dirty="0"/>
              <a:t>General </a:t>
            </a:r>
            <a:r>
              <a:rPr lang="de-DE" dirty="0"/>
              <a:t>u</a:t>
            </a:r>
            <a:r>
              <a:rPr lang="en-DE" dirty="0"/>
              <a:t>n</a:t>
            </a:r>
            <a:r>
              <a:rPr lang="de-DE" dirty="0"/>
              <a:t>d</a:t>
            </a:r>
            <a:r>
              <a:rPr lang="en-DE" dirty="0"/>
              <a:t>e</a:t>
            </a:r>
            <a:r>
              <a:rPr lang="de-DE" dirty="0"/>
              <a:t>r</a:t>
            </a:r>
            <a:r>
              <a:rPr lang="en-DE" dirty="0"/>
              <a:t>s</a:t>
            </a:r>
            <a:r>
              <a:rPr lang="de-DE" dirty="0"/>
              <a:t>t</a:t>
            </a:r>
            <a:r>
              <a:rPr lang="en-DE" dirty="0"/>
              <a:t>a</a:t>
            </a:r>
            <a:r>
              <a:rPr lang="de-DE" dirty="0"/>
              <a:t>n</a:t>
            </a:r>
            <a:r>
              <a:rPr lang="en-DE" dirty="0"/>
              <a:t>d</a:t>
            </a:r>
            <a:r>
              <a:rPr lang="de-DE" dirty="0"/>
              <a:t>i</a:t>
            </a:r>
            <a:r>
              <a:rPr lang="en-DE" dirty="0"/>
              <a:t>n</a:t>
            </a:r>
            <a:r>
              <a:rPr lang="de-DE" dirty="0"/>
              <a:t>g</a:t>
            </a:r>
            <a:r>
              <a:rPr lang="en-DE" dirty="0"/>
              <a:t> </a:t>
            </a:r>
            <a:r>
              <a:rPr lang="de-DE" dirty="0"/>
              <a:t>o</a:t>
            </a:r>
            <a:r>
              <a:rPr lang="en-DE" dirty="0"/>
              <a:t>f </a:t>
            </a:r>
            <a:r>
              <a:rPr lang="de-DE" dirty="0"/>
              <a:t>m</a:t>
            </a:r>
            <a:r>
              <a:rPr lang="en-DE" dirty="0"/>
              <a:t>a</a:t>
            </a:r>
            <a:r>
              <a:rPr lang="de-DE" dirty="0"/>
              <a:t>t</a:t>
            </a:r>
            <a:r>
              <a:rPr lang="en-DE" dirty="0"/>
              <a:t>h </a:t>
            </a:r>
          </a:p>
          <a:p>
            <a:r>
              <a:rPr lang="en-DE" dirty="0"/>
              <a:t>What you don’t need to know:</a:t>
            </a:r>
          </a:p>
          <a:p>
            <a:pPr lvl="1"/>
            <a:r>
              <a:rPr lang="en-DE" dirty="0"/>
              <a:t>Programming</a:t>
            </a:r>
          </a:p>
          <a:p>
            <a:r>
              <a:rPr lang="en-DE" dirty="0"/>
              <a:t>What you will learn:</a:t>
            </a:r>
          </a:p>
          <a:p>
            <a:pPr lvl="1"/>
            <a:r>
              <a:rPr lang="en-DE" dirty="0"/>
              <a:t>P</a:t>
            </a:r>
            <a:r>
              <a:rPr lang="de-DE" dirty="0"/>
              <a:t>r</a:t>
            </a:r>
            <a:r>
              <a:rPr lang="en-DE" dirty="0"/>
              <a:t>o</a:t>
            </a:r>
            <a:r>
              <a:rPr lang="de-DE" dirty="0"/>
              <a:t>g</a:t>
            </a:r>
            <a:r>
              <a:rPr lang="en-DE" dirty="0"/>
              <a:t>r</a:t>
            </a:r>
            <a:r>
              <a:rPr lang="de-DE" dirty="0"/>
              <a:t>a</a:t>
            </a:r>
            <a:r>
              <a:rPr lang="en-DE" dirty="0"/>
              <a:t>m</a:t>
            </a:r>
            <a:r>
              <a:rPr lang="de-DE" dirty="0"/>
              <a:t>m</a:t>
            </a:r>
            <a:r>
              <a:rPr lang="en-DE" dirty="0" err="1"/>
              <a:t>i</a:t>
            </a:r>
            <a:r>
              <a:rPr lang="de-DE" dirty="0"/>
              <a:t>n</a:t>
            </a:r>
            <a:r>
              <a:rPr lang="en-DE" dirty="0"/>
              <a:t>g </a:t>
            </a:r>
            <a:r>
              <a:rPr lang="de-DE" dirty="0"/>
              <a:t>w</a:t>
            </a:r>
            <a:r>
              <a:rPr lang="en-DE" dirty="0" err="1"/>
              <a:t>i</a:t>
            </a:r>
            <a:r>
              <a:rPr lang="de-DE" dirty="0"/>
              <a:t>t</a:t>
            </a:r>
            <a:r>
              <a:rPr lang="en-DE" dirty="0"/>
              <a:t>h </a:t>
            </a:r>
            <a:r>
              <a:rPr lang="de-DE" dirty="0"/>
              <a:t>M</a:t>
            </a:r>
            <a:r>
              <a:rPr lang="en-DE" dirty="0"/>
              <a:t>A</a:t>
            </a:r>
            <a:r>
              <a:rPr lang="de-DE" dirty="0"/>
              <a:t>T</a:t>
            </a:r>
            <a:r>
              <a:rPr lang="en-DE" dirty="0"/>
              <a:t>L</a:t>
            </a:r>
            <a:r>
              <a:rPr lang="de-DE" dirty="0"/>
              <a:t>A</a:t>
            </a:r>
            <a:r>
              <a:rPr lang="en-DE" dirty="0"/>
              <a:t>B, </a:t>
            </a:r>
            <a:r>
              <a:rPr lang="de-DE" dirty="0"/>
              <a:t>c</a:t>
            </a:r>
            <a:r>
              <a:rPr lang="en-DE" dirty="0"/>
              <a:t>o</a:t>
            </a:r>
            <a:r>
              <a:rPr lang="de-DE" dirty="0"/>
              <a:t>d</a:t>
            </a:r>
            <a:r>
              <a:rPr lang="en-DE" dirty="0"/>
              <a:t>e </a:t>
            </a:r>
            <a:r>
              <a:rPr lang="de-DE" dirty="0"/>
              <a:t>s</a:t>
            </a:r>
            <a:r>
              <a:rPr lang="en-DE" dirty="0"/>
              <a:t>t</a:t>
            </a:r>
            <a:r>
              <a:rPr lang="de-DE" dirty="0"/>
              <a:t>r</a:t>
            </a:r>
            <a:r>
              <a:rPr lang="en-DE" dirty="0"/>
              <a:t>u</a:t>
            </a:r>
            <a:r>
              <a:rPr lang="de-DE" dirty="0"/>
              <a:t>c</a:t>
            </a:r>
            <a:r>
              <a:rPr lang="en-DE" dirty="0"/>
              <a:t>t</a:t>
            </a:r>
            <a:r>
              <a:rPr lang="de-DE" dirty="0"/>
              <a:t>u</a:t>
            </a:r>
            <a:r>
              <a:rPr lang="en-DE" dirty="0"/>
              <a:t>r</a:t>
            </a:r>
            <a:r>
              <a:rPr lang="de-DE" dirty="0"/>
              <a:t>e</a:t>
            </a:r>
            <a:r>
              <a:rPr lang="en-DE" dirty="0"/>
              <a:t>, </a:t>
            </a:r>
            <a:r>
              <a:rPr lang="de-DE" dirty="0"/>
              <a:t>e</a:t>
            </a:r>
            <a:r>
              <a:rPr lang="en-DE" dirty="0"/>
              <a:t>r</a:t>
            </a:r>
            <a:r>
              <a:rPr lang="de-DE" dirty="0"/>
              <a:t>r</a:t>
            </a:r>
            <a:r>
              <a:rPr lang="en-DE" dirty="0"/>
              <a:t>o</a:t>
            </a:r>
            <a:r>
              <a:rPr lang="de-DE" dirty="0"/>
              <a:t>r</a:t>
            </a:r>
            <a:r>
              <a:rPr lang="en-DE" dirty="0"/>
              <a:t> </a:t>
            </a:r>
            <a:r>
              <a:rPr lang="de-DE" dirty="0"/>
              <a:t>m</a:t>
            </a:r>
            <a:r>
              <a:rPr lang="en-DE" dirty="0"/>
              <a:t>e</a:t>
            </a:r>
            <a:r>
              <a:rPr lang="de-DE" dirty="0"/>
              <a:t>s</a:t>
            </a:r>
            <a:r>
              <a:rPr lang="en-DE" dirty="0"/>
              <a:t>s</a:t>
            </a:r>
            <a:r>
              <a:rPr lang="de-DE" dirty="0"/>
              <a:t>g</a:t>
            </a:r>
            <a:r>
              <a:rPr lang="en-DE" dirty="0"/>
              <a:t>a</a:t>
            </a:r>
            <a:r>
              <a:rPr lang="de-DE" dirty="0"/>
              <a:t>e</a:t>
            </a:r>
            <a:r>
              <a:rPr lang="en-DE" dirty="0"/>
              <a:t>s, </a:t>
            </a:r>
            <a:r>
              <a:rPr lang="de-DE" dirty="0"/>
              <a:t>c</a:t>
            </a:r>
            <a:r>
              <a:rPr lang="en-DE" dirty="0"/>
              <a:t>l</a:t>
            </a:r>
            <a:r>
              <a:rPr lang="de-DE" dirty="0"/>
              <a:t>e</a:t>
            </a:r>
            <a:r>
              <a:rPr lang="en-DE" dirty="0"/>
              <a:t>a</a:t>
            </a:r>
            <a:r>
              <a:rPr lang="de-DE" dirty="0"/>
              <a:t>n</a:t>
            </a:r>
            <a:r>
              <a:rPr lang="en-DE" dirty="0"/>
              <a:t> </a:t>
            </a:r>
            <a:r>
              <a:rPr lang="de-DE" dirty="0"/>
              <a:t>c</a:t>
            </a:r>
            <a:r>
              <a:rPr lang="en-DE" dirty="0"/>
              <a:t>o</a:t>
            </a:r>
            <a:r>
              <a:rPr lang="de-DE" dirty="0"/>
              <a:t>d</a:t>
            </a:r>
            <a:r>
              <a:rPr lang="en-DE" dirty="0"/>
              <a:t>e, </a:t>
            </a:r>
            <a:r>
              <a:rPr lang="de-DE" dirty="0"/>
              <a:t>f</a:t>
            </a:r>
            <a:r>
              <a:rPr lang="en-DE" dirty="0"/>
              <a:t>u</a:t>
            </a:r>
            <a:r>
              <a:rPr lang="de-DE" dirty="0"/>
              <a:t>n</a:t>
            </a:r>
            <a:r>
              <a:rPr lang="en-DE" dirty="0"/>
              <a:t>c</a:t>
            </a:r>
            <a:r>
              <a:rPr lang="de-DE" dirty="0"/>
              <a:t>t</a:t>
            </a:r>
            <a:r>
              <a:rPr lang="en-DE" dirty="0" err="1"/>
              <a:t>i</a:t>
            </a:r>
            <a:r>
              <a:rPr lang="de-DE" dirty="0"/>
              <a:t>o</a:t>
            </a:r>
            <a:r>
              <a:rPr lang="en-DE" dirty="0"/>
              <a:t>n</a:t>
            </a:r>
            <a:r>
              <a:rPr lang="de-DE" dirty="0"/>
              <a:t>s</a:t>
            </a:r>
            <a:r>
              <a:rPr lang="en-DE" dirty="0"/>
              <a:t>, </a:t>
            </a:r>
            <a:r>
              <a:rPr lang="de-DE" dirty="0"/>
              <a:t>v</a:t>
            </a:r>
            <a:r>
              <a:rPr lang="en-DE" dirty="0" err="1"/>
              <a:t>i</a:t>
            </a:r>
            <a:r>
              <a:rPr lang="de-DE" dirty="0"/>
              <a:t>s</a:t>
            </a:r>
            <a:r>
              <a:rPr lang="en-DE" dirty="0"/>
              <a:t>u</a:t>
            </a:r>
            <a:r>
              <a:rPr lang="de-DE" dirty="0"/>
              <a:t>a</a:t>
            </a:r>
            <a:r>
              <a:rPr lang="en-DE" dirty="0"/>
              <a:t>l</a:t>
            </a:r>
            <a:r>
              <a:rPr lang="de-DE" dirty="0"/>
              <a:t>i</a:t>
            </a:r>
            <a:r>
              <a:rPr lang="en-DE" dirty="0"/>
              <a:t>z</a:t>
            </a:r>
            <a:r>
              <a:rPr lang="de-DE" dirty="0"/>
              <a:t>a</a:t>
            </a:r>
            <a:r>
              <a:rPr lang="en-DE" dirty="0"/>
              <a:t>t</a:t>
            </a:r>
            <a:r>
              <a:rPr lang="de-DE" dirty="0"/>
              <a:t>i</a:t>
            </a:r>
            <a:r>
              <a:rPr lang="en-DE" dirty="0"/>
              <a:t>o</a:t>
            </a:r>
            <a:r>
              <a:rPr lang="de-DE" dirty="0"/>
              <a:t>n</a:t>
            </a:r>
            <a:r>
              <a:rPr lang="en-DE" dirty="0"/>
              <a:t> </a:t>
            </a:r>
            <a:r>
              <a:rPr lang="de-DE" dirty="0"/>
              <a:t>i</a:t>
            </a:r>
            <a:r>
              <a:rPr lang="en-DE" dirty="0"/>
              <a:t>n 2D </a:t>
            </a:r>
            <a:r>
              <a:rPr lang="de-DE" dirty="0"/>
              <a:t>a</a:t>
            </a:r>
            <a:r>
              <a:rPr lang="en-DE" dirty="0"/>
              <a:t>n</a:t>
            </a:r>
            <a:r>
              <a:rPr lang="de-DE" dirty="0"/>
              <a:t>d</a:t>
            </a:r>
            <a:r>
              <a:rPr lang="en-DE" dirty="0"/>
              <a:t> 3</a:t>
            </a:r>
            <a:r>
              <a:rPr lang="de-DE" dirty="0"/>
              <a:t>D</a:t>
            </a:r>
            <a:r>
              <a:rPr lang="en-DE" dirty="0"/>
              <a:t>, principles of machine learning</a:t>
            </a:r>
          </a:p>
          <a:p>
            <a:r>
              <a:rPr lang="en-DE" dirty="0"/>
              <a:t>What will it take:</a:t>
            </a:r>
          </a:p>
          <a:p>
            <a:pPr lvl="1"/>
            <a:r>
              <a:rPr lang="en-DE" dirty="0"/>
              <a:t>Blood, </a:t>
            </a:r>
            <a:r>
              <a:rPr lang="de-DE" dirty="0"/>
              <a:t>S</a:t>
            </a:r>
            <a:r>
              <a:rPr lang="en-DE" dirty="0" err="1"/>
              <a:t>weat</a:t>
            </a:r>
            <a:r>
              <a:rPr lang="en-DE" dirty="0"/>
              <a:t>, and </a:t>
            </a:r>
            <a:r>
              <a:rPr lang="de-DE" dirty="0"/>
              <a:t>T</a:t>
            </a:r>
            <a:r>
              <a:rPr lang="en-DE" dirty="0"/>
              <a:t>ears. 180 </a:t>
            </a:r>
            <a:r>
              <a:rPr lang="de-DE" dirty="0"/>
              <a:t>h</a:t>
            </a:r>
            <a:r>
              <a:rPr lang="en-DE" dirty="0"/>
              <a:t>o</a:t>
            </a:r>
            <a:r>
              <a:rPr lang="de-DE" dirty="0"/>
              <a:t>u</a:t>
            </a:r>
            <a:r>
              <a:rPr lang="en-DE" dirty="0"/>
              <a:t>r</a:t>
            </a:r>
            <a:r>
              <a:rPr lang="de-DE" dirty="0"/>
              <a:t>s</a:t>
            </a:r>
            <a:r>
              <a:rPr lang="en-DE" dirty="0"/>
              <a:t> </a:t>
            </a:r>
            <a:r>
              <a:rPr lang="de-DE" dirty="0"/>
              <a:t>o</a:t>
            </a:r>
            <a:r>
              <a:rPr lang="en-DE" dirty="0"/>
              <a:t>f </a:t>
            </a:r>
            <a:r>
              <a:rPr lang="de-DE" dirty="0"/>
              <a:t>h</a:t>
            </a:r>
            <a:r>
              <a:rPr lang="en-DE" dirty="0"/>
              <a:t>a</a:t>
            </a:r>
            <a:r>
              <a:rPr lang="de-DE" dirty="0"/>
              <a:t>r</a:t>
            </a:r>
            <a:r>
              <a:rPr lang="en-DE" dirty="0"/>
              <a:t>d </a:t>
            </a:r>
            <a:r>
              <a:rPr lang="de-DE" dirty="0"/>
              <a:t>w</a:t>
            </a:r>
            <a:r>
              <a:rPr lang="en-DE" dirty="0"/>
              <a:t>o</a:t>
            </a:r>
            <a:r>
              <a:rPr lang="de-DE" dirty="0"/>
              <a:t>r</a:t>
            </a:r>
            <a:r>
              <a:rPr lang="en-DE" dirty="0"/>
              <a:t>k, one does not simply learn </a:t>
            </a:r>
            <a:r>
              <a:rPr lang="de-DE" dirty="0"/>
              <a:t>p</a:t>
            </a:r>
            <a:r>
              <a:rPr lang="en-DE" dirty="0"/>
              <a:t>r</a:t>
            </a:r>
            <a:r>
              <a:rPr lang="de-DE" dirty="0"/>
              <a:t>o</a:t>
            </a:r>
            <a:r>
              <a:rPr lang="en-DE" dirty="0"/>
              <a:t>g</a:t>
            </a:r>
            <a:r>
              <a:rPr lang="de-DE" dirty="0"/>
              <a:t>r</a:t>
            </a:r>
            <a:r>
              <a:rPr lang="en-DE" dirty="0"/>
              <a:t>a</a:t>
            </a:r>
            <a:r>
              <a:rPr lang="de-DE" dirty="0"/>
              <a:t>m</a:t>
            </a:r>
            <a:r>
              <a:rPr lang="en-DE" dirty="0"/>
              <a:t>m</a:t>
            </a:r>
            <a:r>
              <a:rPr lang="de-DE" dirty="0"/>
              <a:t>i</a:t>
            </a:r>
            <a:r>
              <a:rPr lang="en-DE" dirty="0"/>
              <a:t>n</a:t>
            </a:r>
            <a:r>
              <a:rPr lang="de-DE" dirty="0"/>
              <a:t>g</a:t>
            </a:r>
            <a:r>
              <a:rPr lang="en-DE" dirty="0"/>
              <a:t>!</a:t>
            </a:r>
          </a:p>
          <a:p>
            <a:pPr lvl="2"/>
            <a:r>
              <a:rPr lang="en-DE" dirty="0"/>
              <a:t>S</a:t>
            </a:r>
            <a:r>
              <a:rPr lang="en-US" dirty="0"/>
              <a:t>e</a:t>
            </a:r>
            <a:r>
              <a:rPr lang="en-DE" dirty="0"/>
              <a:t>r</a:t>
            </a:r>
            <a:r>
              <a:rPr lang="en-US" dirty="0" err="1"/>
              <a:t>i</a:t>
            </a:r>
            <a:r>
              <a:rPr lang="en-DE" dirty="0"/>
              <a:t>o</a:t>
            </a:r>
            <a:r>
              <a:rPr lang="en-US" dirty="0"/>
              <a:t>u</a:t>
            </a:r>
            <a:r>
              <a:rPr lang="en-DE" dirty="0"/>
              <a:t>s</a:t>
            </a:r>
            <a:r>
              <a:rPr lang="en-US" dirty="0"/>
              <a:t>l</a:t>
            </a:r>
            <a:r>
              <a:rPr lang="en-DE" dirty="0"/>
              <a:t>y, </a:t>
            </a:r>
            <a:r>
              <a:rPr lang="en-US" dirty="0"/>
              <a:t>t</a:t>
            </a:r>
            <a:r>
              <a:rPr lang="en-DE" dirty="0"/>
              <a:t>h</a:t>
            </a:r>
            <a:r>
              <a:rPr lang="en-US" dirty="0" err="1"/>
              <a:t>i</a:t>
            </a:r>
            <a:r>
              <a:rPr lang="en-DE" dirty="0"/>
              <a:t>s </a:t>
            </a:r>
            <a:r>
              <a:rPr lang="en-US" dirty="0"/>
              <a:t>c</a:t>
            </a:r>
            <a:r>
              <a:rPr lang="en-DE" dirty="0"/>
              <a:t>o</a:t>
            </a:r>
            <a:r>
              <a:rPr lang="en-US" dirty="0"/>
              <a:t>u</a:t>
            </a:r>
            <a:r>
              <a:rPr lang="en-DE" dirty="0"/>
              <a:t>r</a:t>
            </a:r>
            <a:r>
              <a:rPr lang="en-US" dirty="0"/>
              <a:t>s</a:t>
            </a:r>
            <a:r>
              <a:rPr lang="en-DE" dirty="0"/>
              <a:t>e </a:t>
            </a:r>
            <a:r>
              <a:rPr lang="en-US" dirty="0"/>
              <a:t>w</a:t>
            </a:r>
            <a:r>
              <a:rPr lang="en-DE" dirty="0" err="1"/>
              <a:t>i</a:t>
            </a:r>
            <a:r>
              <a:rPr lang="en-US" dirty="0"/>
              <a:t>l</a:t>
            </a:r>
            <a:r>
              <a:rPr lang="en-DE" dirty="0"/>
              <a:t>l probably take more time </a:t>
            </a:r>
            <a:r>
              <a:rPr lang="en-US" dirty="0"/>
              <a:t>a</a:t>
            </a:r>
            <a:r>
              <a:rPr lang="en-DE" dirty="0"/>
              <a:t>n</a:t>
            </a:r>
            <a:r>
              <a:rPr lang="en-US" dirty="0"/>
              <a:t>d</a:t>
            </a:r>
            <a:r>
              <a:rPr lang="en-DE" dirty="0"/>
              <a:t> </a:t>
            </a:r>
            <a:r>
              <a:rPr lang="en-US" dirty="0"/>
              <a:t>e</a:t>
            </a:r>
            <a:r>
              <a:rPr lang="en-DE" dirty="0"/>
              <a:t>f</a:t>
            </a:r>
            <a:r>
              <a:rPr lang="en-US" dirty="0"/>
              <a:t>f</a:t>
            </a:r>
            <a:r>
              <a:rPr lang="en-DE" dirty="0"/>
              <a:t>o</a:t>
            </a:r>
            <a:r>
              <a:rPr lang="en-US" dirty="0"/>
              <a:t>r</a:t>
            </a:r>
            <a:r>
              <a:rPr lang="en-DE" dirty="0"/>
              <a:t>t than other courses, </a:t>
            </a:r>
            <a:r>
              <a:rPr lang="en-US" dirty="0"/>
              <a:t>y</a:t>
            </a:r>
            <a:r>
              <a:rPr lang="en-DE" dirty="0"/>
              <a:t>o</a:t>
            </a:r>
            <a:r>
              <a:rPr lang="en-US" dirty="0"/>
              <a:t>u</a:t>
            </a:r>
            <a:r>
              <a:rPr lang="en-DE" dirty="0"/>
              <a:t> </a:t>
            </a:r>
            <a:r>
              <a:rPr lang="en-US" dirty="0"/>
              <a:t>a</a:t>
            </a:r>
            <a:r>
              <a:rPr lang="en-DE" dirty="0"/>
              <a:t>r</a:t>
            </a:r>
            <a:r>
              <a:rPr lang="en-US" dirty="0"/>
              <a:t>e</a:t>
            </a:r>
            <a:r>
              <a:rPr lang="en-DE" dirty="0"/>
              <a:t> </a:t>
            </a:r>
            <a:r>
              <a:rPr lang="en-US" dirty="0"/>
              <a:t>w</a:t>
            </a:r>
            <a:r>
              <a:rPr lang="en-DE" dirty="0"/>
              <a:t>a</a:t>
            </a:r>
            <a:r>
              <a:rPr lang="en-US" dirty="0"/>
              <a:t>r</a:t>
            </a:r>
            <a:r>
              <a:rPr lang="en-DE" dirty="0"/>
              <a:t>n</a:t>
            </a:r>
            <a:r>
              <a:rPr lang="en-US" dirty="0"/>
              <a:t>e</a:t>
            </a:r>
            <a:r>
              <a:rPr lang="en-DE" dirty="0"/>
              <a:t>d </a:t>
            </a:r>
            <a:r>
              <a:rPr lang="en-US" dirty="0"/>
              <a:t>n</a:t>
            </a:r>
            <a:r>
              <a:rPr lang="en-DE" dirty="0"/>
              <a:t>o</a:t>
            </a:r>
            <a:r>
              <a:rPr lang="en-US" dirty="0"/>
              <a:t>w</a:t>
            </a:r>
            <a:r>
              <a:rPr lang="en-DE" dirty="0"/>
              <a:t>. </a:t>
            </a:r>
          </a:p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3253382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de-DE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Introduction</a:t>
            </a: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de-DE" dirty="0"/>
              <a:t>GUI and basic calculations</a:t>
            </a:r>
          </a:p>
          <a:p>
            <a:r>
              <a:rPr lang="de-DE" b="1" dirty="0">
                <a:solidFill>
                  <a:schemeClr val="accent1"/>
                </a:solidFill>
              </a:rPr>
              <a:t>Coding 1</a:t>
            </a:r>
            <a:r>
              <a:rPr lang="de-DE" dirty="0"/>
              <a:t>: Scripts, style, and variable classes</a:t>
            </a:r>
          </a:p>
          <a:p>
            <a:r>
              <a:rPr lang="de-DE" b="1" dirty="0">
                <a:solidFill>
                  <a:schemeClr val="accent1"/>
                </a:solidFill>
              </a:rPr>
              <a:t>Coding 2</a:t>
            </a:r>
            <a:r>
              <a:rPr lang="de-DE" dirty="0"/>
              <a:t>: Control statements and loops</a:t>
            </a:r>
            <a:endParaRPr lang="en-DE" dirty="0"/>
          </a:p>
          <a:p>
            <a:r>
              <a:rPr lang="de-DE" b="1" dirty="0">
                <a:solidFill>
                  <a:schemeClr val="accent3">
                    <a:lumMod val="75000"/>
                  </a:schemeClr>
                </a:solidFill>
              </a:rPr>
              <a:t>Visualization 1</a:t>
            </a:r>
            <a:r>
              <a:rPr lang="de-DE" dirty="0"/>
              <a:t>: Basics, subplots, get and set</a:t>
            </a:r>
          </a:p>
          <a:p>
            <a:r>
              <a:rPr lang="de-DE" b="1" dirty="0">
                <a:solidFill>
                  <a:schemeClr val="accent1"/>
                </a:solidFill>
              </a:rPr>
              <a:t>Coding 3</a:t>
            </a:r>
            <a:r>
              <a:rPr lang="de-DE" dirty="0"/>
              <a:t>: Functions</a:t>
            </a:r>
            <a:endParaRPr lang="en-DE" dirty="0"/>
          </a:p>
          <a:p>
            <a:r>
              <a:rPr lang="de-DE" b="1" dirty="0">
                <a:solidFill>
                  <a:schemeClr val="accent3">
                    <a:lumMod val="75000"/>
                  </a:schemeClr>
                </a:solidFill>
              </a:rPr>
              <a:t>Visualization 2</a:t>
            </a:r>
            <a:r>
              <a:rPr lang="de-DE" dirty="0"/>
              <a:t>: Descriptive plots</a:t>
            </a:r>
          </a:p>
          <a:p>
            <a:r>
              <a:rPr lang="de-DE" b="1" dirty="0">
                <a:solidFill>
                  <a:schemeClr val="accent1"/>
                </a:solidFill>
              </a:rPr>
              <a:t>Coding 4</a:t>
            </a:r>
            <a:r>
              <a:rPr lang="de-DE" dirty="0"/>
              <a:t>: Basic input and output</a:t>
            </a:r>
            <a:endParaRPr lang="en-DE" dirty="0"/>
          </a:p>
          <a:p>
            <a:r>
              <a:rPr lang="de-DE" b="1" dirty="0">
                <a:solidFill>
                  <a:schemeClr val="accent3">
                    <a:lumMod val="75000"/>
                  </a:schemeClr>
                </a:solidFill>
              </a:rPr>
              <a:t>Visualization 3</a:t>
            </a:r>
            <a:r>
              <a:rPr lang="de-DE" dirty="0"/>
              <a:t>: Distribution and 3D plots</a:t>
            </a:r>
          </a:p>
          <a:p>
            <a:r>
              <a:rPr lang="de-DE" b="1" dirty="0">
                <a:solidFill>
                  <a:schemeClr val="accent1"/>
                </a:solidFill>
              </a:rPr>
              <a:t>Coding 5</a:t>
            </a:r>
            <a:r>
              <a:rPr lang="de-DE" dirty="0"/>
              <a:t>: Input and output specials</a:t>
            </a:r>
            <a:r>
              <a:rPr lang="en-DE" dirty="0"/>
              <a:t> – </a:t>
            </a:r>
            <a:r>
              <a:rPr lang="en-US" dirty="0"/>
              <a:t>l</a:t>
            </a:r>
            <a:r>
              <a:rPr lang="en-DE" dirty="0"/>
              <a:t>a</a:t>
            </a:r>
            <a:r>
              <a:rPr lang="en-US" dirty="0"/>
              <a:t>s</a:t>
            </a:r>
            <a:r>
              <a:rPr lang="en-DE" dirty="0"/>
              <a:t>t </a:t>
            </a:r>
            <a:r>
              <a:rPr lang="en-US" dirty="0"/>
              <a:t>l</a:t>
            </a:r>
            <a:r>
              <a:rPr lang="en-DE" dirty="0"/>
              <a:t>e</a:t>
            </a:r>
            <a:r>
              <a:rPr lang="en-US" dirty="0"/>
              <a:t>c</a:t>
            </a:r>
            <a:r>
              <a:rPr lang="en-DE" dirty="0"/>
              <a:t>t</a:t>
            </a:r>
            <a:r>
              <a:rPr lang="en-US" dirty="0"/>
              <a:t>u</a:t>
            </a:r>
            <a:r>
              <a:rPr lang="en-DE" dirty="0"/>
              <a:t>r</a:t>
            </a:r>
            <a:r>
              <a:rPr lang="en-US" dirty="0"/>
              <a:t>e</a:t>
            </a:r>
            <a:r>
              <a:rPr lang="en-DE" dirty="0"/>
              <a:t> </a:t>
            </a:r>
            <a:r>
              <a:rPr lang="en-US" dirty="0"/>
              <a:t>b</a:t>
            </a:r>
            <a:r>
              <a:rPr lang="en-DE" dirty="0"/>
              <a:t>e</a:t>
            </a:r>
            <a:r>
              <a:rPr lang="en-US" dirty="0"/>
              <a:t>f</a:t>
            </a:r>
            <a:r>
              <a:rPr lang="en-DE" dirty="0"/>
              <a:t>o</a:t>
            </a:r>
            <a:r>
              <a:rPr lang="en-US" dirty="0"/>
              <a:t>r</a:t>
            </a:r>
            <a:r>
              <a:rPr lang="en-DE" dirty="0"/>
              <a:t>e holidays</a:t>
            </a:r>
            <a:endParaRPr lang="de-DE" dirty="0"/>
          </a:p>
          <a:p>
            <a:r>
              <a:rPr lang="de-DE" b="1" dirty="0">
                <a:solidFill>
                  <a:schemeClr val="accent6"/>
                </a:solidFill>
              </a:rPr>
              <a:t>Machine Learning 1</a:t>
            </a:r>
            <a:r>
              <a:rPr lang="de-DE" dirty="0"/>
              <a:t>: Introduction and dimension reduction</a:t>
            </a:r>
          </a:p>
          <a:p>
            <a:r>
              <a:rPr lang="de-DE" b="1" dirty="0">
                <a:solidFill>
                  <a:schemeClr val="accent6"/>
                </a:solidFill>
              </a:rPr>
              <a:t>Machine Learning 2</a:t>
            </a:r>
            <a:r>
              <a:rPr lang="de-DE" dirty="0"/>
              <a:t>: Clustering</a:t>
            </a:r>
          </a:p>
          <a:p>
            <a:r>
              <a:rPr lang="de-DE" b="1" dirty="0">
                <a:solidFill>
                  <a:schemeClr val="accent6"/>
                </a:solidFill>
              </a:rPr>
              <a:t>Machine Learning 3</a:t>
            </a:r>
            <a:r>
              <a:rPr lang="de-DE" dirty="0"/>
              <a:t>: Classification</a:t>
            </a:r>
          </a:p>
          <a:p>
            <a:r>
              <a:rPr lang="de-DE" b="1" dirty="0">
                <a:solidFill>
                  <a:schemeClr val="accent1"/>
                </a:solidFill>
              </a:rPr>
              <a:t>Coding 6</a:t>
            </a:r>
            <a:r>
              <a:rPr lang="de-DE" dirty="0"/>
              <a:t>: Efficiency and debugging basics</a:t>
            </a:r>
          </a:p>
          <a:p>
            <a:r>
              <a:rPr lang="de-DE" b="1" dirty="0">
                <a:solidFill>
                  <a:schemeClr val="accent1"/>
                </a:solidFill>
              </a:rPr>
              <a:t>Coding 7</a:t>
            </a:r>
            <a:r>
              <a:rPr lang="de-DE" dirty="0"/>
              <a:t>: </a:t>
            </a:r>
            <a:r>
              <a:rPr lang="en-US" dirty="0"/>
              <a:t>Advanced functions and </a:t>
            </a:r>
            <a:r>
              <a:rPr lang="en-US" dirty="0" err="1"/>
              <a:t>debuggin</a:t>
            </a:r>
            <a:r>
              <a:rPr lang="en-DE" dirty="0"/>
              <a:t>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47344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de-DE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Introduction</a:t>
            </a: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de-DE" b="1" dirty="0">
                <a:solidFill>
                  <a:srgbClr val="C00000"/>
                </a:solidFill>
              </a:rPr>
              <a:t>GUI and basic calculations</a:t>
            </a:r>
          </a:p>
          <a:p>
            <a:r>
              <a:rPr lang="de-DE" b="1" dirty="0">
                <a:solidFill>
                  <a:schemeClr val="accent1"/>
                </a:solidFill>
              </a:rPr>
              <a:t>Coding 1</a:t>
            </a:r>
            <a:r>
              <a:rPr lang="de-DE" dirty="0"/>
              <a:t>: Scripts, style, and variable classes</a:t>
            </a:r>
          </a:p>
          <a:p>
            <a:r>
              <a:rPr lang="de-DE" b="1" dirty="0">
                <a:solidFill>
                  <a:schemeClr val="accent1"/>
                </a:solidFill>
              </a:rPr>
              <a:t>Coding 2</a:t>
            </a:r>
            <a:r>
              <a:rPr lang="de-DE" dirty="0"/>
              <a:t>: Control statements and loops</a:t>
            </a:r>
            <a:endParaRPr lang="en-DE" dirty="0"/>
          </a:p>
          <a:p>
            <a:r>
              <a:rPr lang="de-DE" b="1" dirty="0">
                <a:solidFill>
                  <a:schemeClr val="accent3">
                    <a:lumMod val="75000"/>
                  </a:schemeClr>
                </a:solidFill>
              </a:rPr>
              <a:t>Visualization 1</a:t>
            </a:r>
            <a:r>
              <a:rPr lang="de-DE" dirty="0"/>
              <a:t>: Basics, subplots, get and set</a:t>
            </a:r>
          </a:p>
          <a:p>
            <a:r>
              <a:rPr lang="de-DE" b="1" dirty="0">
                <a:solidFill>
                  <a:schemeClr val="accent1"/>
                </a:solidFill>
              </a:rPr>
              <a:t>Coding 3</a:t>
            </a:r>
            <a:r>
              <a:rPr lang="de-DE" dirty="0"/>
              <a:t>: Functions</a:t>
            </a:r>
            <a:endParaRPr lang="en-DE" dirty="0"/>
          </a:p>
          <a:p>
            <a:r>
              <a:rPr lang="de-DE" b="1" dirty="0">
                <a:solidFill>
                  <a:schemeClr val="accent3">
                    <a:lumMod val="75000"/>
                  </a:schemeClr>
                </a:solidFill>
              </a:rPr>
              <a:t>Visualization 2</a:t>
            </a:r>
            <a:r>
              <a:rPr lang="de-DE" dirty="0"/>
              <a:t>: Descriptive plots</a:t>
            </a:r>
          </a:p>
          <a:p>
            <a:r>
              <a:rPr lang="de-DE" b="1" dirty="0">
                <a:solidFill>
                  <a:schemeClr val="accent1"/>
                </a:solidFill>
              </a:rPr>
              <a:t>Coding 4</a:t>
            </a:r>
            <a:r>
              <a:rPr lang="de-DE" dirty="0"/>
              <a:t>: Basic input and output</a:t>
            </a:r>
            <a:endParaRPr lang="en-DE" dirty="0"/>
          </a:p>
          <a:p>
            <a:r>
              <a:rPr lang="de-DE" b="1" dirty="0">
                <a:solidFill>
                  <a:schemeClr val="accent3">
                    <a:lumMod val="75000"/>
                  </a:schemeClr>
                </a:solidFill>
              </a:rPr>
              <a:t>Visualization 3</a:t>
            </a:r>
            <a:r>
              <a:rPr lang="de-DE" dirty="0"/>
              <a:t>: Distribution and 3D plots</a:t>
            </a:r>
          </a:p>
          <a:p>
            <a:r>
              <a:rPr lang="de-DE" b="1" dirty="0">
                <a:solidFill>
                  <a:schemeClr val="accent1"/>
                </a:solidFill>
              </a:rPr>
              <a:t>Coding 5</a:t>
            </a:r>
            <a:r>
              <a:rPr lang="de-DE" dirty="0"/>
              <a:t>: Input and output specials</a:t>
            </a:r>
            <a:r>
              <a:rPr lang="en-DE" dirty="0"/>
              <a:t> – </a:t>
            </a:r>
            <a:r>
              <a:rPr lang="en-US" dirty="0"/>
              <a:t>l</a:t>
            </a:r>
            <a:r>
              <a:rPr lang="en-DE" dirty="0"/>
              <a:t>a</a:t>
            </a:r>
            <a:r>
              <a:rPr lang="en-US" dirty="0"/>
              <a:t>s</a:t>
            </a:r>
            <a:r>
              <a:rPr lang="en-DE" dirty="0"/>
              <a:t>t </a:t>
            </a:r>
            <a:r>
              <a:rPr lang="en-US" dirty="0"/>
              <a:t>l</a:t>
            </a:r>
            <a:r>
              <a:rPr lang="en-DE" dirty="0"/>
              <a:t>e</a:t>
            </a:r>
            <a:r>
              <a:rPr lang="en-US" dirty="0"/>
              <a:t>c</a:t>
            </a:r>
            <a:r>
              <a:rPr lang="en-DE" dirty="0"/>
              <a:t>t</a:t>
            </a:r>
            <a:r>
              <a:rPr lang="en-US" dirty="0"/>
              <a:t>u</a:t>
            </a:r>
            <a:r>
              <a:rPr lang="en-DE" dirty="0"/>
              <a:t>r</a:t>
            </a:r>
            <a:r>
              <a:rPr lang="en-US" dirty="0"/>
              <a:t>e</a:t>
            </a:r>
            <a:r>
              <a:rPr lang="en-DE" dirty="0"/>
              <a:t> </a:t>
            </a:r>
            <a:r>
              <a:rPr lang="en-US" dirty="0"/>
              <a:t>b</a:t>
            </a:r>
            <a:r>
              <a:rPr lang="en-DE" dirty="0"/>
              <a:t>e</a:t>
            </a:r>
            <a:r>
              <a:rPr lang="en-US" dirty="0"/>
              <a:t>f</a:t>
            </a:r>
            <a:r>
              <a:rPr lang="en-DE" dirty="0"/>
              <a:t>o</a:t>
            </a:r>
            <a:r>
              <a:rPr lang="en-US" dirty="0"/>
              <a:t>r</a:t>
            </a:r>
            <a:r>
              <a:rPr lang="en-DE" dirty="0"/>
              <a:t>e holidays</a:t>
            </a:r>
            <a:endParaRPr lang="de-DE" dirty="0"/>
          </a:p>
          <a:p>
            <a:r>
              <a:rPr lang="de-DE" b="1" dirty="0">
                <a:solidFill>
                  <a:schemeClr val="accent6"/>
                </a:solidFill>
              </a:rPr>
              <a:t>Machine Learning 1</a:t>
            </a:r>
            <a:r>
              <a:rPr lang="de-DE" dirty="0"/>
              <a:t>: Introduction and dimension reduction</a:t>
            </a:r>
          </a:p>
          <a:p>
            <a:r>
              <a:rPr lang="de-DE" b="1" dirty="0">
                <a:solidFill>
                  <a:schemeClr val="accent6"/>
                </a:solidFill>
              </a:rPr>
              <a:t>Machine Learning 2</a:t>
            </a:r>
            <a:r>
              <a:rPr lang="de-DE" dirty="0"/>
              <a:t>: Clustering</a:t>
            </a:r>
          </a:p>
          <a:p>
            <a:r>
              <a:rPr lang="de-DE" b="1" dirty="0">
                <a:solidFill>
                  <a:schemeClr val="accent6"/>
                </a:solidFill>
              </a:rPr>
              <a:t>Machine Learning 3</a:t>
            </a:r>
            <a:r>
              <a:rPr lang="de-DE" dirty="0"/>
              <a:t>: Classification</a:t>
            </a:r>
          </a:p>
          <a:p>
            <a:r>
              <a:rPr lang="de-DE" b="1" dirty="0">
                <a:solidFill>
                  <a:schemeClr val="accent1"/>
                </a:solidFill>
              </a:rPr>
              <a:t>Coding 6</a:t>
            </a:r>
            <a:r>
              <a:rPr lang="de-DE" dirty="0"/>
              <a:t>: Efficiency and debugging basics</a:t>
            </a:r>
          </a:p>
          <a:p>
            <a:r>
              <a:rPr lang="de-DE" b="1" dirty="0">
                <a:solidFill>
                  <a:schemeClr val="accent1"/>
                </a:solidFill>
              </a:rPr>
              <a:t>Coding 7</a:t>
            </a:r>
            <a:r>
              <a:rPr lang="de-DE" dirty="0"/>
              <a:t>: </a:t>
            </a:r>
            <a:r>
              <a:rPr lang="en-US" dirty="0"/>
              <a:t>Advanced functions and </a:t>
            </a:r>
            <a:r>
              <a:rPr lang="en-US" dirty="0" err="1"/>
              <a:t>debuggin</a:t>
            </a:r>
            <a:r>
              <a:rPr lang="en-DE" dirty="0"/>
              <a:t>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463023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Not </a:t>
            </a:r>
            <a:r>
              <a:rPr lang="de-DE" dirty="0"/>
              <a:t>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DE" dirty="0"/>
              <a:t>Statistics</a:t>
            </a:r>
          </a:p>
          <a:p>
            <a:r>
              <a:rPr lang="en-DE" dirty="0"/>
              <a:t>Regression</a:t>
            </a:r>
          </a:p>
          <a:p>
            <a:r>
              <a:rPr lang="en-DE" dirty="0"/>
              <a:t>Toolboxes like </a:t>
            </a:r>
            <a:r>
              <a:rPr lang="en-DE" dirty="0" err="1"/>
              <a:t>Tensorflow</a:t>
            </a:r>
            <a:endParaRPr lang="en-DE" dirty="0"/>
          </a:p>
          <a:p>
            <a:r>
              <a:rPr lang="en-DE" dirty="0"/>
              <a:t>Deep learning (artificial neural networks)</a:t>
            </a:r>
          </a:p>
          <a:p>
            <a:r>
              <a:rPr lang="en-DE" dirty="0"/>
              <a:t>Text or language processing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CCDCC3-2AC0-4FC3-9F2B-403CEC907A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5974" y="2346097"/>
            <a:ext cx="4029626" cy="35525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162271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Structure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Integrated Lecture</a:t>
            </a:r>
            <a:r>
              <a:rPr lang="en-D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  <a:r>
              <a:rPr lang="en-D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</a:t>
            </a:r>
            <a:r>
              <a:rPr lang="en-D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</a:t>
            </a:r>
            <a:r>
              <a:rPr lang="en-D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</a:t>
            </a:r>
            <a:r>
              <a:rPr lang="en-DE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</a:t>
            </a:r>
            <a:r>
              <a:rPr lang="en-D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</a:t>
            </a:r>
            <a:r>
              <a:rPr lang="en-D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 </a:t>
            </a:r>
            <a:r>
              <a:rPr lang="en-US" b="1" dirty="0">
                <a:solidFill>
                  <a:srgbClr val="C00000"/>
                </a:solidFill>
              </a:rPr>
              <a:t>Z</a:t>
            </a:r>
            <a:r>
              <a:rPr lang="en-DE" b="1" dirty="0">
                <a:solidFill>
                  <a:srgbClr val="C00000"/>
                </a:solidFill>
              </a:rPr>
              <a:t>o</a:t>
            </a:r>
            <a:r>
              <a:rPr lang="en-US" b="1" dirty="0">
                <a:solidFill>
                  <a:srgbClr val="C00000"/>
                </a:solidFill>
              </a:rPr>
              <a:t>o</a:t>
            </a:r>
            <a:r>
              <a:rPr lang="en-DE" b="1" dirty="0">
                <a:solidFill>
                  <a:srgbClr val="C00000"/>
                </a:solidFill>
              </a:rPr>
              <a:t>m</a:t>
            </a:r>
            <a:r>
              <a:rPr lang="en-D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!</a:t>
            </a:r>
            <a:endParaRPr lang="de-DE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Z</a:t>
            </a:r>
            <a:r>
              <a:rPr lang="en-D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</a:t>
            </a:r>
            <a:r>
              <a:rPr lang="en-D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 </a:t>
            </a:r>
            <a:r>
              <a:rPr lang="en-US" b="1" dirty="0">
                <a:solidFill>
                  <a:srgbClr val="C00000"/>
                </a:solidFill>
              </a:rPr>
              <a:t>M</a:t>
            </a:r>
            <a:r>
              <a:rPr lang="en-DE" b="1" dirty="0">
                <a:solidFill>
                  <a:srgbClr val="C00000"/>
                </a:solidFill>
              </a:rPr>
              <a:t>e</a:t>
            </a:r>
            <a:r>
              <a:rPr lang="en-US" b="1" dirty="0">
                <a:solidFill>
                  <a:srgbClr val="C00000"/>
                </a:solidFill>
              </a:rPr>
              <a:t>e</a:t>
            </a:r>
            <a:r>
              <a:rPr lang="en-DE" b="1" dirty="0">
                <a:solidFill>
                  <a:srgbClr val="C00000"/>
                </a:solidFill>
              </a:rPr>
              <a:t>t</a:t>
            </a:r>
            <a:r>
              <a:rPr lang="en-US" b="1" dirty="0" err="1">
                <a:solidFill>
                  <a:srgbClr val="C00000"/>
                </a:solidFill>
              </a:rPr>
              <a:t>i</a:t>
            </a:r>
            <a:r>
              <a:rPr lang="en-DE" b="1" dirty="0">
                <a:solidFill>
                  <a:srgbClr val="C00000"/>
                </a:solidFill>
              </a:rPr>
              <a:t>n</a:t>
            </a:r>
            <a:r>
              <a:rPr lang="en-US" b="1" dirty="0">
                <a:solidFill>
                  <a:srgbClr val="C00000"/>
                </a:solidFill>
              </a:rPr>
              <a:t>g</a:t>
            </a:r>
            <a:r>
              <a:rPr lang="en-DE" b="1" dirty="0">
                <a:solidFill>
                  <a:srgbClr val="C00000"/>
                </a:solidFill>
              </a:rPr>
              <a:t> </a:t>
            </a:r>
            <a:r>
              <a:rPr lang="en-US" b="1" dirty="0">
                <a:solidFill>
                  <a:srgbClr val="C00000"/>
                </a:solidFill>
              </a:rPr>
              <a:t>I</a:t>
            </a:r>
            <a:r>
              <a:rPr lang="en-DE" b="1" dirty="0">
                <a:solidFill>
                  <a:srgbClr val="C00000"/>
                </a:solidFill>
              </a:rPr>
              <a:t>D</a:t>
            </a:r>
            <a:r>
              <a:rPr lang="en-D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</a:t>
            </a:r>
            <a:r>
              <a:rPr lang="en-DE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</a:t>
            </a:r>
            <a:r>
              <a:rPr lang="en-D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</a:t>
            </a:r>
            <a:r>
              <a:rPr lang="en-D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 </a:t>
            </a:r>
            <a:r>
              <a:rPr lang="en-DE" b="1" dirty="0">
                <a:solidFill>
                  <a:srgbClr val="C00000"/>
                </a:solidFill>
              </a:rPr>
              <a:t>on ISIS</a:t>
            </a:r>
            <a:endParaRPr lang="en-DE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Discussion</a:t>
            </a:r>
            <a:r>
              <a:rPr lang="de-DE" dirty="0"/>
              <a:t> of </a:t>
            </a:r>
            <a:r>
              <a:rPr lang="de-DE" b="1" dirty="0">
                <a:solidFill>
                  <a:srgbClr val="C00000"/>
                </a:solidFill>
              </a:rPr>
              <a:t>questions</a:t>
            </a:r>
            <a:r>
              <a:rPr lang="de-DE" dirty="0"/>
              <a:t> about previous topics </a:t>
            </a:r>
          </a:p>
          <a:p>
            <a:pPr lvl="1"/>
            <a:r>
              <a:rPr lang="de-DE" dirty="0"/>
              <a:t>New </a:t>
            </a:r>
            <a:r>
              <a:rPr lang="de-DE" b="1" dirty="0">
                <a:solidFill>
                  <a:srgbClr val="C00000"/>
                </a:solidFill>
              </a:rPr>
              <a:t>slides</a:t>
            </a:r>
            <a:r>
              <a:rPr lang="de-DE" dirty="0"/>
              <a:t> with topic overview </a:t>
            </a:r>
          </a:p>
          <a:p>
            <a:pPr lvl="1"/>
            <a:r>
              <a:rPr lang="de-DE" b="1" dirty="0">
                <a:solidFill>
                  <a:srgbClr val="C00000"/>
                </a:solidFill>
              </a:rPr>
              <a:t>Live coding </a:t>
            </a:r>
            <a:r>
              <a:rPr lang="de-DE" dirty="0"/>
              <a:t>with new concepts </a:t>
            </a:r>
          </a:p>
          <a:p>
            <a:pPr lvl="1"/>
            <a:r>
              <a:rPr lang="de-DE" dirty="0"/>
              <a:t>Explanation of </a:t>
            </a:r>
            <a:r>
              <a:rPr lang="de-DE" b="1" dirty="0">
                <a:solidFill>
                  <a:srgbClr val="C00000"/>
                </a:solidFill>
              </a:rPr>
              <a:t>new assignment </a:t>
            </a:r>
            <a:r>
              <a:rPr lang="de-DE" dirty="0"/>
              <a:t> </a:t>
            </a:r>
          </a:p>
          <a:p>
            <a:r>
              <a:rPr lang="de-DE" dirty="0"/>
              <a:t>Coding exercises as assignments for teams of 2 each week (</a:t>
            </a:r>
            <a:r>
              <a:rPr lang="de-DE" b="1" dirty="0">
                <a:solidFill>
                  <a:srgbClr val="C00000"/>
                </a:solidFill>
              </a:rPr>
              <a:t>14*</a:t>
            </a:r>
            <a:r>
              <a:rPr lang="en-DE" b="1" dirty="0">
                <a:solidFill>
                  <a:srgbClr val="C00000"/>
                </a:solidFill>
              </a:rPr>
              <a:t>4.5</a:t>
            </a:r>
            <a:r>
              <a:rPr lang="de-DE" b="1" dirty="0">
                <a:solidFill>
                  <a:srgbClr val="C00000"/>
                </a:solidFill>
              </a:rPr>
              <a:t>=</a:t>
            </a:r>
            <a:r>
              <a:rPr lang="en-DE" b="1" dirty="0">
                <a:solidFill>
                  <a:srgbClr val="C00000"/>
                </a:solidFill>
              </a:rPr>
              <a:t>63</a:t>
            </a:r>
            <a:r>
              <a:rPr lang="de-DE" b="1" dirty="0">
                <a:solidFill>
                  <a:srgbClr val="C00000"/>
                </a:solidFill>
              </a:rPr>
              <a:t>P</a:t>
            </a:r>
            <a:r>
              <a:rPr lang="de-DE" dirty="0"/>
              <a:t>)</a:t>
            </a:r>
          </a:p>
          <a:p>
            <a:pPr lvl="1"/>
            <a:r>
              <a:rPr lang="en-DE" dirty="0"/>
              <a:t>Teams in ISIS</a:t>
            </a:r>
            <a:endParaRPr lang="de-DE" dirty="0"/>
          </a:p>
          <a:p>
            <a:pPr lvl="1"/>
            <a:r>
              <a:rPr lang="de-DE" dirty="0"/>
              <a:t>Filename: „</a:t>
            </a:r>
            <a:r>
              <a:rPr lang="de-DE" b="1" dirty="0"/>
              <a:t>assignment_&lt;</a:t>
            </a:r>
            <a:r>
              <a:rPr lang="en-DE" b="1" dirty="0" err="1"/>
              <a:t>assignmentnumber</a:t>
            </a:r>
            <a:r>
              <a:rPr lang="de-DE" b="1" dirty="0"/>
              <a:t>&gt;_team_&lt;teamnr&gt;</a:t>
            </a:r>
            <a:r>
              <a:rPr lang="en-DE" b="1" dirty="0"/>
              <a:t>.zip</a:t>
            </a:r>
            <a:r>
              <a:rPr lang="en-DE" dirty="0"/>
              <a:t>”</a:t>
            </a:r>
          </a:p>
          <a:p>
            <a:pPr lvl="1"/>
            <a:r>
              <a:rPr lang="en-DE" b="1" dirty="0">
                <a:solidFill>
                  <a:srgbClr val="C00000"/>
                </a:solidFill>
              </a:rPr>
              <a:t>WRONG FILENAMES WILL BE IGNORED! (no joke)</a:t>
            </a:r>
            <a:r>
              <a:rPr lang="de-DE" b="1" dirty="0">
                <a:solidFill>
                  <a:srgbClr val="C00000"/>
                </a:solidFill>
              </a:rPr>
              <a:t> </a:t>
            </a:r>
          </a:p>
          <a:p>
            <a:pPr lvl="1"/>
            <a:r>
              <a:rPr lang="de-DE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 names as comments in the assignment, just team number!</a:t>
            </a:r>
            <a:endParaRPr lang="en-DE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DE" dirty="0"/>
              <a:t>Large assignment (alone!) at the end of the semester</a:t>
            </a:r>
            <a:r>
              <a:rPr lang="de-DE" dirty="0"/>
              <a:t> (</a:t>
            </a:r>
            <a:r>
              <a:rPr lang="en-DE" b="1" dirty="0">
                <a:solidFill>
                  <a:srgbClr val="C00000"/>
                </a:solidFill>
              </a:rPr>
              <a:t>4</a:t>
            </a:r>
            <a:r>
              <a:rPr lang="de-DE" b="1" dirty="0">
                <a:solidFill>
                  <a:srgbClr val="C00000"/>
                </a:solidFill>
              </a:rPr>
              <a:t>0P</a:t>
            </a:r>
            <a:r>
              <a:rPr lang="de-DE" dirty="0"/>
              <a:t>)</a:t>
            </a:r>
            <a:endParaRPr lang="en-DE" dirty="0"/>
          </a:p>
          <a:p>
            <a:r>
              <a:rPr lang="en-DE" dirty="0"/>
              <a:t>S</a:t>
            </a:r>
            <a:r>
              <a:rPr lang="de-DE" dirty="0"/>
              <a:t>i</a:t>
            </a:r>
            <a:r>
              <a:rPr lang="en-DE" dirty="0"/>
              <a:t>g</a:t>
            </a:r>
            <a:r>
              <a:rPr lang="de-DE" dirty="0"/>
              <a:t>n</a:t>
            </a:r>
            <a:r>
              <a:rPr lang="en-DE" dirty="0"/>
              <a:t> </a:t>
            </a:r>
            <a:r>
              <a:rPr lang="de-DE" dirty="0"/>
              <a:t>i</a:t>
            </a:r>
            <a:r>
              <a:rPr lang="en-DE" dirty="0"/>
              <a:t>n </a:t>
            </a:r>
            <a:r>
              <a:rPr lang="de-DE" dirty="0"/>
              <a:t>f</a:t>
            </a:r>
            <a:r>
              <a:rPr lang="en-DE" dirty="0"/>
              <a:t>o</a:t>
            </a:r>
            <a:r>
              <a:rPr lang="de-DE" dirty="0"/>
              <a:t>r</a:t>
            </a:r>
            <a:r>
              <a:rPr lang="en-DE" dirty="0"/>
              <a:t> </a:t>
            </a:r>
            <a:r>
              <a:rPr lang="de-DE" dirty="0"/>
              <a:t>t</a:t>
            </a:r>
            <a:r>
              <a:rPr lang="en-DE" dirty="0"/>
              <a:t>h</a:t>
            </a:r>
            <a:r>
              <a:rPr lang="de-DE" dirty="0"/>
              <a:t>e</a:t>
            </a:r>
            <a:r>
              <a:rPr lang="en-DE" dirty="0"/>
              <a:t> </a:t>
            </a:r>
            <a:r>
              <a:rPr lang="de-DE" dirty="0"/>
              <a:t>c</a:t>
            </a:r>
            <a:r>
              <a:rPr lang="en-DE" dirty="0"/>
              <a:t>o</a:t>
            </a:r>
            <a:r>
              <a:rPr lang="de-DE" dirty="0"/>
              <a:t>u</a:t>
            </a:r>
            <a:r>
              <a:rPr lang="en-DE" dirty="0"/>
              <a:t>r</a:t>
            </a:r>
            <a:r>
              <a:rPr lang="de-DE" dirty="0"/>
              <a:t>s</a:t>
            </a:r>
            <a:r>
              <a:rPr lang="en-DE" dirty="0"/>
              <a:t>e </a:t>
            </a:r>
            <a:r>
              <a:rPr lang="en-US" dirty="0" err="1"/>
              <a:t>i</a:t>
            </a:r>
            <a:r>
              <a:rPr lang="en-DE" dirty="0"/>
              <a:t>n </a:t>
            </a:r>
            <a:r>
              <a:rPr lang="en-US" dirty="0"/>
              <a:t>Q</a:t>
            </a:r>
            <a:r>
              <a:rPr lang="en-DE" dirty="0"/>
              <a:t>U</a:t>
            </a:r>
            <a:r>
              <a:rPr lang="en-US" dirty="0"/>
              <a:t>I</a:t>
            </a:r>
            <a:r>
              <a:rPr lang="en-DE" dirty="0"/>
              <a:t>S</a:t>
            </a:r>
            <a:r>
              <a:rPr lang="en-US" dirty="0"/>
              <a:t>P</a:t>
            </a:r>
            <a:r>
              <a:rPr lang="en-DE" dirty="0"/>
              <a:t>O</a:t>
            </a:r>
            <a:r>
              <a:rPr lang="en-US" dirty="0"/>
              <a:t>S</a:t>
            </a:r>
            <a:r>
              <a:rPr lang="en-DE" dirty="0"/>
              <a:t>!</a:t>
            </a:r>
            <a:endParaRPr lang="de-DE" b="1" dirty="0">
              <a:solidFill>
                <a:srgbClr val="C0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A6D919-D9B1-4906-BE40-848CD02E6E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7699" y="142634"/>
            <a:ext cx="2389215" cy="28456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E061BED-0F62-499C-9C74-C3C1134BC1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82825" y="4763639"/>
            <a:ext cx="2350930" cy="10380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Graphic 6" descr="Checkmark">
            <a:extLst>
              <a:ext uri="{FF2B5EF4-FFF2-40B4-BE49-F238E27FC236}">
                <a16:creationId xmlns:a16="http://schemas.microsoft.com/office/drawing/2014/main" id="{AB60D8BE-7707-431D-A8C6-BC7DE4E00BE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394471" y="4976139"/>
            <a:ext cx="553370" cy="553370"/>
          </a:xfrm>
          <a:prstGeom prst="rect">
            <a:avLst/>
          </a:prstGeom>
        </p:spPr>
      </p:pic>
      <p:pic>
        <p:nvPicPr>
          <p:cNvPr id="9" name="Graphic 8" descr="Close">
            <a:extLst>
              <a:ext uri="{FF2B5EF4-FFF2-40B4-BE49-F238E27FC236}">
                <a16:creationId xmlns:a16="http://schemas.microsoft.com/office/drawing/2014/main" id="{427F9016-2CC3-4DCE-87A3-E8169C1903D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350964" y="5392748"/>
            <a:ext cx="629109" cy="629109"/>
          </a:xfrm>
          <a:prstGeom prst="rect">
            <a:avLst/>
          </a:prstGeom>
        </p:spPr>
      </p:pic>
      <p:pic>
        <p:nvPicPr>
          <p:cNvPr id="10" name="Graphic 9" descr="Close">
            <a:extLst>
              <a:ext uri="{FF2B5EF4-FFF2-40B4-BE49-F238E27FC236}">
                <a16:creationId xmlns:a16="http://schemas.microsoft.com/office/drawing/2014/main" id="{B88B1E42-769B-4390-BF59-6C854042335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323226" y="4513642"/>
            <a:ext cx="629109" cy="629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6151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0000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libri-Cambria">
      <a:majorFont>
        <a:latin typeface="Calibri" panose="020F0502020204030204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1513</Words>
  <Application>Microsoft Office PowerPoint</Application>
  <PresentationFormat>Widescreen</PresentationFormat>
  <Paragraphs>164</Paragraphs>
  <Slides>21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Cambria</vt:lpstr>
      <vt:lpstr>Office Theme</vt:lpstr>
      <vt:lpstr>Data Science for Human Factors</vt:lpstr>
      <vt:lpstr>Organisation</vt:lpstr>
      <vt:lpstr>ISIS</vt:lpstr>
      <vt:lpstr>Github</vt:lpstr>
      <vt:lpstr>General</vt:lpstr>
      <vt:lpstr>Topics</vt:lpstr>
      <vt:lpstr>Topics</vt:lpstr>
      <vt:lpstr>Not Topics</vt:lpstr>
      <vt:lpstr>Structure</vt:lpstr>
      <vt:lpstr>Grading </vt:lpstr>
      <vt:lpstr>Grading </vt:lpstr>
      <vt:lpstr>MATLAB </vt:lpstr>
      <vt:lpstr>Why MATLAB?</vt:lpstr>
      <vt:lpstr>Introduction</vt:lpstr>
      <vt:lpstr>Data Science</vt:lpstr>
      <vt:lpstr>Become a programmer</vt:lpstr>
      <vt:lpstr>MATLAB</vt:lpstr>
      <vt:lpstr>The MATLAB GUI</vt:lpstr>
      <vt:lpstr>MATLAB as a fancy calculator</vt:lpstr>
      <vt:lpstr>Variables</vt:lpstr>
      <vt:lpstr>Book Recommendation</vt:lpstr>
    </vt:vector>
  </TitlesOfParts>
  <Company>SCCN UCSD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Klaus Gramann</dc:creator>
  <cp:lastModifiedBy>marius</cp:lastModifiedBy>
  <cp:revision>1136</cp:revision>
  <cp:lastPrinted>2012-04-25T10:29:29Z</cp:lastPrinted>
  <dcterms:created xsi:type="dcterms:W3CDTF">2011-09-26T01:21:17Z</dcterms:created>
  <dcterms:modified xsi:type="dcterms:W3CDTF">2021-10-12T13:37:20Z</dcterms:modified>
</cp:coreProperties>
</file>