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41" r:id="rId2"/>
    <p:sldId id="760" r:id="rId3"/>
    <p:sldId id="742" r:id="rId4"/>
    <p:sldId id="743" r:id="rId5"/>
    <p:sldId id="744" r:id="rId6"/>
    <p:sldId id="751" r:id="rId7"/>
    <p:sldId id="750" r:id="rId8"/>
    <p:sldId id="747" r:id="rId9"/>
    <p:sldId id="748" r:id="rId10"/>
    <p:sldId id="746" r:id="rId11"/>
    <p:sldId id="745" r:id="rId12"/>
    <p:sldId id="7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42"/>
            <p14:sldId id="743"/>
            <p14:sldId id="744"/>
            <p14:sldId id="751"/>
            <p14:sldId id="750"/>
            <p14:sldId id="747"/>
            <p14:sldId id="748"/>
            <p14:sldId id="746"/>
            <p14:sldId id="745"/>
            <p14:sldId id="7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Background,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90" y="430203"/>
            <a:ext cx="4467239" cy="2696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772" y="3989762"/>
            <a:ext cx="3901827" cy="2196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and Dimensions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313375" cy="514027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Feature Extraction</a:t>
            </a:r>
          </a:p>
          <a:p>
            <a:pPr lvl="1"/>
            <a:r>
              <a:rPr lang="en-US" dirty="0"/>
              <a:t>You have a raw data set, what are the informative values that you derive from it?</a:t>
            </a:r>
          </a:p>
          <a:p>
            <a:pPr lvl="2"/>
            <a:r>
              <a:rPr lang="en-US" dirty="0"/>
              <a:t>Depends on the question!</a:t>
            </a:r>
          </a:p>
          <a:p>
            <a:pPr lvl="1"/>
            <a:r>
              <a:rPr lang="en-US" dirty="0"/>
              <a:t>EEG data -&gt; e.g. power in certain frequencies</a:t>
            </a:r>
          </a:p>
          <a:p>
            <a:r>
              <a:rPr lang="en-US" dirty="0"/>
              <a:t>Feature Selection</a:t>
            </a:r>
          </a:p>
          <a:p>
            <a:pPr lvl="1"/>
            <a:r>
              <a:rPr lang="en-US" dirty="0"/>
              <a:t>Select a subset of relevant features (variables) for your model</a:t>
            </a:r>
          </a:p>
          <a:p>
            <a:pPr lvl="1"/>
            <a:r>
              <a:rPr lang="en-US" dirty="0"/>
              <a:t>Less features (variables) -&gt; Faster computation, less overfitting</a:t>
            </a:r>
          </a:p>
          <a:p>
            <a:r>
              <a:rPr lang="en-US" dirty="0"/>
              <a:t>Curse of dimensionality: If the feature space has a very large amount of dimensions, problems arise </a:t>
            </a:r>
          </a:p>
          <a:p>
            <a:pPr lvl="1"/>
            <a:r>
              <a:rPr lang="en-US" dirty="0"/>
              <a:t>E.g. because the data does not fill the entire volume or distances are hard to define</a:t>
            </a:r>
          </a:p>
          <a:p>
            <a:pPr lvl="1"/>
            <a:r>
              <a:rPr lang="en-US" b="1" dirty="0"/>
              <a:t>Dimensionality reduction</a:t>
            </a:r>
            <a:r>
              <a:rPr lang="en-US" dirty="0"/>
              <a:t>: Reducing the number of dimensions of your feature vector while keeping as much information (variance) in your data as possible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647" y="2212472"/>
            <a:ext cx="2704953" cy="1647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141F81-8D1E-483D-BF83-7180B797BCA0}"/>
              </a:ext>
            </a:extLst>
          </p:cNvPr>
          <p:cNvSpPr/>
          <p:nvPr/>
        </p:nvSpPr>
        <p:spPr>
          <a:xfrm rot="16200000">
            <a:off x="10178139" y="3013100"/>
            <a:ext cx="3540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al., Pattern Classification, 2nd ed., Wiley, 2001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8090686" cy="52281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“neurons” connect with weights to other neurons</a:t>
            </a:r>
          </a:p>
          <a:p>
            <a:pPr lvl="1"/>
            <a:r>
              <a:rPr lang="en-US" dirty="0"/>
              <a:t>Input, Anonymous, and output layer </a:t>
            </a:r>
          </a:p>
          <a:p>
            <a:pPr lvl="1"/>
            <a:r>
              <a:rPr lang="en-US" dirty="0"/>
              <a:t>Other structures are possible too!</a:t>
            </a:r>
          </a:p>
          <a:p>
            <a:r>
              <a:rPr lang="en-US" dirty="0"/>
              <a:t>“Activity” (numeric value) spreads through the net</a:t>
            </a:r>
          </a:p>
          <a:p>
            <a:pPr lvl="1"/>
            <a:r>
              <a:rPr lang="en-US" dirty="0"/>
              <a:t>                            &amp;</a:t>
            </a:r>
          </a:p>
          <a:p>
            <a:r>
              <a:rPr lang="en-US" dirty="0"/>
              <a:t>Errors are </a:t>
            </a:r>
            <a:r>
              <a:rPr lang="en-US" dirty="0" err="1"/>
              <a:t>backpropagated</a:t>
            </a:r>
            <a:r>
              <a:rPr lang="en-US" dirty="0"/>
              <a:t> to the input</a:t>
            </a:r>
          </a:p>
          <a:p>
            <a:pPr lvl="1"/>
            <a:r>
              <a:rPr lang="en-US" dirty="0"/>
              <a:t>The contribution of each weight and neuron is computed</a:t>
            </a:r>
          </a:p>
          <a:p>
            <a:pPr lvl="1"/>
            <a:r>
              <a:rPr lang="en-US" dirty="0"/>
              <a:t>Weights are changed in the process to minimize the error</a:t>
            </a:r>
          </a:p>
          <a:p>
            <a:r>
              <a:rPr lang="en-US" dirty="0"/>
              <a:t>Deep Learning: Many Anonymous Layers</a:t>
            </a:r>
          </a:p>
          <a:p>
            <a:pPr lvl="1"/>
            <a:r>
              <a:rPr lang="en-US" dirty="0"/>
              <a:t>Performs feature selection and extraction itself</a:t>
            </a:r>
          </a:p>
          <a:p>
            <a:pPr lvl="1"/>
            <a:r>
              <a:rPr lang="en-US" dirty="0"/>
              <a:t>Needs VERY large amount of data</a:t>
            </a:r>
          </a:p>
          <a:p>
            <a:pPr lvl="1"/>
            <a:r>
              <a:rPr lang="en-US" dirty="0"/>
              <a:t>Hard to interpret how exactly tasks are solved</a:t>
            </a:r>
          </a:p>
          <a:p>
            <a:pPr lvl="1"/>
            <a:r>
              <a:rPr lang="en-US" dirty="0"/>
              <a:t>Think first whether a simple algorithm can work as well!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3656832"/>
            <a:ext cx="2906516" cy="2777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113" y="2661285"/>
            <a:ext cx="1590675" cy="438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01" y="2713128"/>
            <a:ext cx="2085975" cy="295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2FA49-8FA4-460F-95D7-2D7E6A556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999" y="822960"/>
            <a:ext cx="2919677" cy="26060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D83851-AFEE-44B2-AB5D-7EE3F6BDF697}"/>
              </a:ext>
            </a:extLst>
          </p:cNvPr>
          <p:cNvSpPr/>
          <p:nvPr/>
        </p:nvSpPr>
        <p:spPr>
          <a:xfrm rot="16200000">
            <a:off x="9926675" y="2115607"/>
            <a:ext cx="3585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https://en.wikipedia.org/wiki/Artificial_neural_network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Dimensionality Reduction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8090686" cy="5228136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Big data -&gt; manageable data (</a:t>
            </a:r>
            <a:r>
              <a:rPr lang="en-US" sz="3200" b="1" dirty="0">
                <a:solidFill>
                  <a:srgbClr val="C00000"/>
                </a:solidFill>
              </a:rPr>
              <a:t>visualize</a:t>
            </a:r>
            <a:r>
              <a:rPr lang="en-US" sz="3200" dirty="0"/>
              <a:t>, classify)</a:t>
            </a:r>
          </a:p>
          <a:p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Very commonly used (invented in 1901)</a:t>
            </a:r>
          </a:p>
          <a:p>
            <a:pPr lvl="1"/>
            <a:r>
              <a:rPr lang="en-US" dirty="0"/>
              <a:t>Correlated variables are transformed into a set of uncorrelated variables (principal components)</a:t>
            </a:r>
          </a:p>
          <a:p>
            <a:pPr lvl="1"/>
            <a:r>
              <a:rPr lang="en-US" dirty="0"/>
              <a:t>Components are sorted according to their variance</a:t>
            </a:r>
          </a:p>
          <a:p>
            <a:pPr lvl="1"/>
            <a:r>
              <a:rPr lang="en-US" dirty="0"/>
              <a:t>Disregarding components with low variance contribution reduces the dimensions while keeping data variability high </a:t>
            </a:r>
          </a:p>
          <a:p>
            <a:r>
              <a:rPr lang="en-US" dirty="0"/>
              <a:t>t-Distributed Stochastic Neighbor Embedding (t-SNE)</a:t>
            </a:r>
          </a:p>
          <a:p>
            <a:pPr lvl="1"/>
            <a:r>
              <a:rPr lang="en-US" dirty="0"/>
              <a:t>Projects n-dimensional data into 2D or 3D</a:t>
            </a:r>
          </a:p>
          <a:p>
            <a:pPr lvl="1"/>
            <a:r>
              <a:rPr lang="en-US" dirty="0"/>
              <a:t>Similar objects are modeled by nearby points and dissimilar objects are modeled by distant points with high probability</a:t>
            </a:r>
          </a:p>
          <a:p>
            <a:pPr lvl="1"/>
            <a:r>
              <a:rPr lang="en-US" dirty="0"/>
              <a:t>https://distill.pub/2016/misread-tsne/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60" y="134717"/>
            <a:ext cx="1572067" cy="103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E83422-2585-4FEB-BB9A-A9DFADB48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567" y="5115035"/>
            <a:ext cx="2046325" cy="1258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C06856-007D-4E12-969C-18210C1BF227}"/>
              </a:ext>
            </a:extLst>
          </p:cNvPr>
          <p:cNvSpPr/>
          <p:nvPr/>
        </p:nvSpPr>
        <p:spPr>
          <a:xfrm>
            <a:off x="2269769" y="6371216"/>
            <a:ext cx="9179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https://towardsdatascience.com/dimensionality-reduction-using-t-distributed-stochastic-neighbor-embedding-t-sne-on-the-mnist-9d36a3dd4521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48229-0553-4A4A-B118-F949B035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85" y="1467904"/>
            <a:ext cx="4133516" cy="1639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4DED19-4F08-443B-BD79-ED20F9B4F689}"/>
              </a:ext>
            </a:extLst>
          </p:cNvPr>
          <p:cNvSpPr/>
          <p:nvPr/>
        </p:nvSpPr>
        <p:spPr>
          <a:xfrm rot="16200000">
            <a:off x="8895711" y="2935483"/>
            <a:ext cx="61479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https://chanzuckerberg.github.io/scRNA-python-workshop/preprocessing/02-normalization.html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6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</a:t>
            </a:r>
            <a:r>
              <a:rPr lang="de-DE" b="1" dirty="0">
                <a:solidFill>
                  <a:srgbClr val="C00000"/>
                </a:solidFill>
              </a:rPr>
              <a:t>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/>
              <a:t>Intelligence</a:t>
            </a:r>
            <a:r>
              <a:rPr lang="de-DE" dirty="0"/>
              <a:t> in </a:t>
            </a:r>
            <a:r>
              <a:rPr lang="de-DE" dirty="0" err="1"/>
              <a:t>machines</a:t>
            </a:r>
            <a:endParaRPr lang="de-DE" dirty="0"/>
          </a:p>
          <a:p>
            <a:pPr lvl="1"/>
            <a:r>
              <a:rPr lang="en-US" dirty="0"/>
              <a:t>Contains reasoning, planning, language processing, perception and action control (amongst others)</a:t>
            </a:r>
            <a:endParaRPr lang="de-DE" dirty="0"/>
          </a:p>
          <a:p>
            <a:pPr lvl="1"/>
            <a:r>
              <a:rPr lang="de-DE" dirty="0"/>
              <a:t>„Intelligent“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psychology</a:t>
            </a:r>
            <a:endParaRPr lang="de-DE" dirty="0"/>
          </a:p>
          <a:p>
            <a:r>
              <a:rPr lang="en-US" dirty="0"/>
              <a:t>Weak AI (narrow problem solver, expert systems) vs. Strong AI (conscious?, general?)</a:t>
            </a:r>
            <a:endParaRPr lang="de-DE" dirty="0"/>
          </a:p>
          <a:p>
            <a:pPr lvl="1"/>
            <a:r>
              <a:rPr lang="de-DE" dirty="0" err="1"/>
              <a:t>Ongoing</a:t>
            </a:r>
            <a:r>
              <a:rPr lang="de-DE" dirty="0"/>
              <a:t> </a:t>
            </a:r>
            <a:r>
              <a:rPr lang="de-DE" dirty="0" err="1"/>
              <a:t>debates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conclusions</a:t>
            </a:r>
            <a:endParaRPr lang="de-DE" dirty="0"/>
          </a:p>
          <a:p>
            <a:r>
              <a:rPr lang="de-DE" dirty="0"/>
              <a:t>AI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buzzword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widely</a:t>
            </a:r>
            <a:r>
              <a:rPr lang="de-DE" dirty="0"/>
              <a:t>,</a:t>
            </a:r>
            <a:r>
              <a:rPr lang="en-US" dirty="0"/>
              <a:t> "AI is whatever hasn't been done yet.“ (</a:t>
            </a:r>
            <a:r>
              <a:rPr lang="en-US" dirty="0" err="1"/>
              <a:t>Tesler's</a:t>
            </a:r>
            <a:r>
              <a:rPr lang="en-US" dirty="0"/>
              <a:t> Theorem)</a:t>
            </a:r>
          </a:p>
          <a:p>
            <a:pPr lvl="1"/>
            <a:r>
              <a:rPr lang="en-US" dirty="0"/>
              <a:t>Anything with learning and problem solving</a:t>
            </a:r>
          </a:p>
          <a:p>
            <a:pPr lvl="1"/>
            <a:r>
              <a:rPr lang="en-US" dirty="0"/>
              <a:t>Anything to sell to your CEO</a:t>
            </a:r>
          </a:p>
          <a:p>
            <a:r>
              <a:rPr lang="en-US" dirty="0"/>
              <a:t>Philosophical considerations about “Artificial Intelligence/Consciousness” often have nothing to do with what’s actually there</a:t>
            </a:r>
          </a:p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 ~= </a:t>
            </a:r>
            <a:r>
              <a:rPr lang="de-DE" dirty="0" err="1"/>
              <a:t>Machine</a:t>
            </a:r>
            <a:r>
              <a:rPr lang="de-DE" dirty="0"/>
              <a:t> Learning (ML)</a:t>
            </a:r>
          </a:p>
          <a:p>
            <a:pPr lvl="1"/>
            <a:r>
              <a:rPr lang="de-DE" dirty="0"/>
              <a:t>ML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3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Turing Test (Imitation Game)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7835726" cy="5140271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Alan Turing (1912-1954)</a:t>
            </a:r>
          </a:p>
          <a:p>
            <a:pPr lvl="1"/>
            <a:r>
              <a:rPr lang="de-DE" dirty="0" err="1"/>
              <a:t>Father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AI</a:t>
            </a:r>
          </a:p>
          <a:p>
            <a:pPr lvl="1"/>
            <a:r>
              <a:rPr lang="de-DE" dirty="0"/>
              <a:t>Turing </a:t>
            </a:r>
            <a:r>
              <a:rPr lang="de-DE" dirty="0" err="1"/>
              <a:t>Machine</a:t>
            </a:r>
            <a:r>
              <a:rPr lang="de-DE" dirty="0"/>
              <a:t> (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Tragic death (cyanide poisoning) after chemical castration (against homosexuality)</a:t>
            </a:r>
            <a:endParaRPr lang="en-DE" dirty="0"/>
          </a:p>
          <a:p>
            <a:pPr lvl="1"/>
            <a:r>
              <a:rPr lang="en-DE" dirty="0"/>
              <a:t>Rehabilitation by the Queen only in 2013!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whether</a:t>
            </a:r>
            <a:r>
              <a:rPr lang="de-DE" dirty="0"/>
              <a:t> a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exhibit</a:t>
            </a:r>
            <a:r>
              <a:rPr lang="de-DE" dirty="0"/>
              <a:t> </a:t>
            </a:r>
            <a:r>
              <a:rPr lang="de-DE" dirty="0" err="1"/>
              <a:t>intellgient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indistinguishable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human</a:t>
            </a:r>
          </a:p>
          <a:p>
            <a:r>
              <a:rPr lang="de-DE" dirty="0"/>
              <a:t>Interrogation </a:t>
            </a:r>
            <a:r>
              <a:rPr lang="de-DE" dirty="0" err="1"/>
              <a:t>by</a:t>
            </a:r>
            <a:r>
              <a:rPr lang="de-DE" dirty="0"/>
              <a:t> a human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conversation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One</a:t>
            </a:r>
            <a:r>
              <a:rPr lang="de-DE" dirty="0"/>
              <a:t> AI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human</a:t>
            </a:r>
          </a:p>
          <a:p>
            <a:pPr lvl="1"/>
            <a:r>
              <a:rPr lang="de-DE" dirty="0"/>
              <a:t>Text-</a:t>
            </a:r>
            <a:r>
              <a:rPr lang="de-DE" dirty="0" err="1"/>
              <a:t>only</a:t>
            </a:r>
            <a:endParaRPr lang="de-DE" dirty="0"/>
          </a:p>
          <a:p>
            <a:pPr lvl="1"/>
            <a:r>
              <a:rPr lang="de-DE" dirty="0"/>
              <a:t>Human </a:t>
            </a:r>
            <a:r>
              <a:rPr lang="de-DE" dirty="0" err="1"/>
              <a:t>judge</a:t>
            </a:r>
            <a:r>
              <a:rPr lang="de-DE" dirty="0"/>
              <a:t> </a:t>
            </a:r>
            <a:r>
              <a:rPr lang="de-DE" dirty="0" err="1"/>
              <a:t>decides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endParaRPr lang="de-DE" dirty="0"/>
          </a:p>
          <a:p>
            <a:pPr lvl="1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indistinguishable</a:t>
            </a:r>
            <a:r>
              <a:rPr lang="de-DE" dirty="0"/>
              <a:t>,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passed</a:t>
            </a:r>
            <a:r>
              <a:rPr lang="de-DE" dirty="0"/>
              <a:t>	</a:t>
            </a:r>
          </a:p>
          <a:p>
            <a:r>
              <a:rPr lang="de-DE" dirty="0"/>
              <a:t>Pass ~= Strong AI (</a:t>
            </a:r>
            <a:r>
              <a:rPr lang="de-DE" dirty="0" err="1"/>
              <a:t>c.f</a:t>
            </a:r>
            <a:r>
              <a:rPr lang="de-DE" dirty="0"/>
              <a:t>. Chinese </a:t>
            </a:r>
            <a:r>
              <a:rPr lang="de-DE" dirty="0" err="1"/>
              <a:t>Room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Generalized</a:t>
            </a:r>
            <a:r>
              <a:rPr lang="de-DE" dirty="0"/>
              <a:t> AI </a:t>
            </a:r>
            <a:r>
              <a:rPr lang="de-DE" dirty="0" err="1"/>
              <a:t>probably</a:t>
            </a:r>
            <a:endParaRPr lang="de-DE" dirty="0"/>
          </a:p>
          <a:p>
            <a:r>
              <a:rPr lang="de-DE" dirty="0" err="1"/>
              <a:t>Rather</a:t>
            </a:r>
            <a:r>
              <a:rPr lang="de-DE" dirty="0"/>
              <a:t> a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serious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506" y="1133475"/>
            <a:ext cx="1749159" cy="2381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6118B-A042-447E-8A3E-344B1A73F7B0}"/>
              </a:ext>
            </a:extLst>
          </p:cNvPr>
          <p:cNvSpPr/>
          <p:nvPr/>
        </p:nvSpPr>
        <p:spPr>
          <a:xfrm rot="16200000">
            <a:off x="9661341" y="1914226"/>
            <a:ext cx="27525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https://de.wikipedia.org/wiki/Alan_Turing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D81D2-6D11-41BB-ABE9-1988D7B7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004" y="3703610"/>
            <a:ext cx="2353003" cy="3038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F4A8D1-3BBA-4187-8E75-DC68924808CB}"/>
              </a:ext>
            </a:extLst>
          </p:cNvPr>
          <p:cNvSpPr/>
          <p:nvPr/>
        </p:nvSpPr>
        <p:spPr>
          <a:xfrm>
            <a:off x="5166021" y="6484925"/>
            <a:ext cx="2697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https://de.wikipedia.org/wiki/Turing-Test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(ML)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"A computer program is said to learn from experience </a:t>
            </a:r>
            <a:r>
              <a:rPr lang="en-US" i="1" dirty="0"/>
              <a:t>E</a:t>
            </a:r>
            <a:r>
              <a:rPr lang="en-US" dirty="0"/>
              <a:t> with respect to some class of tasks </a:t>
            </a:r>
            <a:r>
              <a:rPr lang="en-US" i="1" dirty="0"/>
              <a:t>T</a:t>
            </a:r>
            <a:r>
              <a:rPr lang="en-US" dirty="0"/>
              <a:t> and performance measure </a:t>
            </a:r>
            <a:r>
              <a:rPr lang="en-US" i="1" dirty="0"/>
              <a:t>P</a:t>
            </a:r>
            <a:r>
              <a:rPr lang="en-US" dirty="0"/>
              <a:t> if its performance at tasks in </a:t>
            </a:r>
            <a:r>
              <a:rPr lang="en-US" i="1" dirty="0"/>
              <a:t>T</a:t>
            </a:r>
            <a:r>
              <a:rPr lang="en-US" dirty="0"/>
              <a:t>, as measured by </a:t>
            </a:r>
            <a:r>
              <a:rPr lang="en-US" i="1" dirty="0"/>
              <a:t>P</a:t>
            </a:r>
            <a:r>
              <a:rPr lang="en-US" dirty="0"/>
              <a:t>, improves with experience </a:t>
            </a:r>
            <a:r>
              <a:rPr lang="en-US" i="1" dirty="0"/>
              <a:t>E</a:t>
            </a:r>
            <a:r>
              <a:rPr lang="en-US" dirty="0"/>
              <a:t>.“ (Tom Mitchell, 1997)</a:t>
            </a:r>
          </a:p>
          <a:p>
            <a:r>
              <a:rPr lang="en-US" dirty="0"/>
              <a:t>Learn from training data and test on new data </a:t>
            </a:r>
          </a:p>
          <a:p>
            <a:r>
              <a:rPr lang="en-US" dirty="0"/>
              <a:t>Unsupervised learning (</a:t>
            </a:r>
            <a:r>
              <a:rPr lang="en-US" b="1" dirty="0"/>
              <a:t>dimensionality reduction, clustering</a:t>
            </a:r>
            <a:r>
              <a:rPr lang="en-US" dirty="0"/>
              <a:t>)</a:t>
            </a:r>
          </a:p>
          <a:p>
            <a:r>
              <a:rPr lang="en-US" dirty="0"/>
              <a:t>Supervised learning (</a:t>
            </a:r>
            <a:r>
              <a:rPr lang="en-US" b="1" dirty="0"/>
              <a:t>classification</a:t>
            </a:r>
            <a:r>
              <a:rPr lang="en-DE" b="1" dirty="0"/>
              <a:t>, regression</a:t>
            </a:r>
            <a:r>
              <a:rPr lang="en-US" dirty="0"/>
              <a:t>)</a:t>
            </a:r>
          </a:p>
          <a:p>
            <a:r>
              <a:rPr lang="en-US" dirty="0"/>
              <a:t>Reinforcement Learning (more relevant for agents in an environment)</a:t>
            </a:r>
          </a:p>
        </p:txBody>
      </p:sp>
    </p:spTree>
    <p:extLst>
      <p:ext uri="{BB962C8B-B14F-4D97-AF65-F5344CB8AC3E}">
        <p14:creationId xmlns:p14="http://schemas.microsoft.com/office/powerpoint/2010/main" val="1694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691F44-B76F-4D5A-BE8C-A0C0C600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2607"/>
              </p:ext>
            </p:extLst>
          </p:nvPr>
        </p:nvGraphicFramePr>
        <p:xfrm>
          <a:off x="3094355" y="1668568"/>
          <a:ext cx="6003290" cy="3520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1645">
                  <a:extLst>
                    <a:ext uri="{9D8B030D-6E8A-4147-A177-3AD203B41FA5}">
                      <a16:colId xmlns:a16="http://schemas.microsoft.com/office/drawing/2014/main" val="3604844393"/>
                    </a:ext>
                  </a:extLst>
                </a:gridCol>
                <a:gridCol w="3001645">
                  <a:extLst>
                    <a:ext uri="{9D8B030D-6E8A-4147-A177-3AD203B41FA5}">
                      <a16:colId xmlns:a16="http://schemas.microsoft.com/office/drawing/2014/main" val="1677029563"/>
                    </a:ext>
                  </a:extLst>
                </a:gridCol>
              </a:tblGrid>
              <a:tr h="1760432">
                <a:tc>
                  <a:txBody>
                    <a:bodyPr/>
                    <a:lstStyle/>
                    <a:p>
                      <a:pPr algn="ctr"/>
                      <a:endParaRPr lang="en-DE" sz="2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endParaRPr lang="en-DE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algn="ctr"/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if</a:t>
                      </a:r>
                      <a:r>
                        <a:rPr lang="en-US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r>
                        <a:rPr lang="en-US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endParaRPr lang="en-DE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r>
                        <a:rPr lang="en-US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</a:t>
                      </a:r>
                      <a:endParaRPr lang="en-DE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endParaRPr lang="en-DE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074056"/>
                  </a:ext>
                </a:extLst>
              </a:tr>
              <a:tr h="1760432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40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DE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24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DE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r>
                        <a:rPr lang="en-US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  <a:r>
                        <a:rPr lang="en-DE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 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r>
                        <a:rPr lang="en-US" sz="28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r>
                        <a:rPr lang="en-DE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  <a:r>
                        <a:rPr lang="en-US" sz="28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  <a:endParaRPr lang="en-DE" sz="28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endParaRPr lang="en-DE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68506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E6EAFF-97B7-49E9-84EE-8FFFF45EADD0}"/>
              </a:ext>
            </a:extLst>
          </p:cNvPr>
          <p:cNvSpPr txBox="1">
            <a:spLocks/>
          </p:cNvSpPr>
          <p:nvPr/>
        </p:nvSpPr>
        <p:spPr>
          <a:xfrm>
            <a:off x="3560446" y="1076076"/>
            <a:ext cx="1959610" cy="92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</a:t>
            </a:r>
            <a:r>
              <a:rPr lang="en-DE" b="1" dirty="0" err="1"/>
              <a:t>upervised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C9D69D-B31D-4C4A-9A11-16824A954F94}"/>
              </a:ext>
            </a:extLst>
          </p:cNvPr>
          <p:cNvSpPr txBox="1">
            <a:spLocks/>
          </p:cNvSpPr>
          <p:nvPr/>
        </p:nvSpPr>
        <p:spPr>
          <a:xfrm>
            <a:off x="6318952" y="1076075"/>
            <a:ext cx="2331650" cy="923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b="1" dirty="0"/>
              <a:t>Unsupervised</a:t>
            </a:r>
            <a:endParaRPr lang="en-U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84C1F8-A46B-4283-ADF9-7CC4EA06C101}"/>
              </a:ext>
            </a:extLst>
          </p:cNvPr>
          <p:cNvSpPr txBox="1">
            <a:spLocks/>
          </p:cNvSpPr>
          <p:nvPr/>
        </p:nvSpPr>
        <p:spPr>
          <a:xfrm rot="16200000">
            <a:off x="1940032" y="1868556"/>
            <a:ext cx="1959610" cy="92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</a:t>
            </a:r>
            <a:r>
              <a:rPr lang="en-DE" b="1" dirty="0" err="1"/>
              <a:t>iscrete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DF695A-0CC8-46BB-82D0-D3FAAC4FADC6}"/>
              </a:ext>
            </a:extLst>
          </p:cNvPr>
          <p:cNvSpPr txBox="1">
            <a:spLocks/>
          </p:cNvSpPr>
          <p:nvPr/>
        </p:nvSpPr>
        <p:spPr>
          <a:xfrm rot="16200000">
            <a:off x="1951780" y="3828167"/>
            <a:ext cx="1959610" cy="923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</a:t>
            </a:r>
            <a:r>
              <a:rPr lang="en-DE" b="1" dirty="0" err="1"/>
              <a:t>ontinuous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32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313375" cy="5140271"/>
          </a:xfrm>
        </p:spPr>
        <p:txBody>
          <a:bodyPr>
            <a:normAutofit/>
          </a:bodyPr>
          <a:lstStyle/>
          <a:p>
            <a:r>
              <a:rPr lang="en-US" dirty="0"/>
              <a:t>Discriminating between fish (</a:t>
            </a:r>
            <a:r>
              <a:rPr lang="de-DE" dirty="0" err="1"/>
              <a:t>From</a:t>
            </a:r>
            <a:r>
              <a:rPr lang="de-DE" dirty="0"/>
              <a:t>: Duda et al., Pattern </a:t>
            </a:r>
            <a:r>
              <a:rPr lang="de-DE" dirty="0" err="1"/>
              <a:t>Classification</a:t>
            </a:r>
            <a:r>
              <a:rPr lang="de-DE" dirty="0"/>
              <a:t>, 2nd </a:t>
            </a:r>
            <a:r>
              <a:rPr lang="de-DE" dirty="0" err="1"/>
              <a:t>ed</a:t>
            </a:r>
            <a:r>
              <a:rPr lang="de-DE" dirty="0"/>
              <a:t>., </a:t>
            </a:r>
            <a:r>
              <a:rPr lang="de-DE" dirty="0" err="1"/>
              <a:t>Wiley</a:t>
            </a:r>
            <a:r>
              <a:rPr lang="de-DE" dirty="0"/>
              <a:t>, 2001)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24" y="2782187"/>
            <a:ext cx="2604259" cy="2599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623" y="3217455"/>
            <a:ext cx="4068176" cy="2477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231" y="2365104"/>
            <a:ext cx="3514497" cy="2224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231" y="4569499"/>
            <a:ext cx="3514497" cy="2129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33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 &amp; </a:t>
            </a:r>
            <a:r>
              <a:rPr lang="de-DE" dirty="0" err="1"/>
              <a:t>Classification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8" y="2438832"/>
            <a:ext cx="5337065" cy="356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4" y="2438832"/>
            <a:ext cx="4019578" cy="383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Clustering: What data points belong together?</a:t>
            </a:r>
          </a:p>
          <a:p>
            <a:r>
              <a:rPr lang="en-US" dirty="0"/>
              <a:t>Classification: Which category does this data point belong to?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939D55-BDFB-420A-BCE4-F3620D2F5FDE}"/>
              </a:ext>
            </a:extLst>
          </p:cNvPr>
          <p:cNvSpPr/>
          <p:nvPr/>
        </p:nvSpPr>
        <p:spPr>
          <a:xfrm>
            <a:off x="1342665" y="5771538"/>
            <a:ext cx="3006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https://en.wikipedia.org/wiki/Cluster_analysis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44054D-073D-4112-A164-B13D70E5A71C}"/>
              </a:ext>
            </a:extLst>
          </p:cNvPr>
          <p:cNvSpPr/>
          <p:nvPr/>
        </p:nvSpPr>
        <p:spPr>
          <a:xfrm>
            <a:off x="6903872" y="6302958"/>
            <a:ext cx="3010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https://en.wikipedia.org/wiki/Linear_classifier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6400" y="1133475"/>
            <a:ext cx="7514107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mbr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Your model corresponds too closely to the training data, but does not generalize to new data (bad predictions)</a:t>
            </a:r>
          </a:p>
          <a:p>
            <a:r>
              <a:rPr lang="en-US" dirty="0"/>
              <a:t>Training Error ~= Testing Error</a:t>
            </a:r>
          </a:p>
          <a:p>
            <a:r>
              <a:rPr lang="en-US" dirty="0"/>
              <a:t>Model complexity &lt;&lt; data set size</a:t>
            </a:r>
          </a:p>
          <a:p>
            <a:pPr lvl="1"/>
            <a:r>
              <a:rPr lang="en-US" dirty="0"/>
              <a:t>E.g. factor 10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44" y="4604722"/>
            <a:ext cx="2603979" cy="1770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471" y="1079786"/>
            <a:ext cx="3913171" cy="2349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94" y="4017201"/>
            <a:ext cx="3881970" cy="2358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17886F-39C1-4CE6-8327-0A2C4BEEE60C}"/>
              </a:ext>
            </a:extLst>
          </p:cNvPr>
          <p:cNvSpPr/>
          <p:nvPr/>
        </p:nvSpPr>
        <p:spPr>
          <a:xfrm>
            <a:off x="8149923" y="3604381"/>
            <a:ext cx="35402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Duda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et al., Pattern Classification, 2nd ed., Wiley, 2001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682B45-8820-44AD-8209-8C023270FC49}"/>
              </a:ext>
            </a:extLst>
          </p:cNvPr>
          <p:cNvSpPr/>
          <p:nvPr/>
        </p:nvSpPr>
        <p:spPr>
          <a:xfrm>
            <a:off x="2293410" y="6386421"/>
            <a:ext cx="26846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https://en.wikipedia.org/wiki/Overfitting</a:t>
            </a:r>
            <a:endParaRPr lang="en-DE" sz="12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4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1025</Words>
  <Application>Microsoft Office PowerPoint</Application>
  <PresentationFormat>Widescreen</PresentationFormat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Office Theme</vt:lpstr>
      <vt:lpstr>Machine learning</vt:lpstr>
      <vt:lpstr>Topics</vt:lpstr>
      <vt:lpstr>Artificial Intelligence</vt:lpstr>
      <vt:lpstr>The Turing Test (Imitation Game)</vt:lpstr>
      <vt:lpstr>Machine Learning (ML)</vt:lpstr>
      <vt:lpstr>PowerPoint Presentation</vt:lpstr>
      <vt:lpstr>Example</vt:lpstr>
      <vt:lpstr>Clustering &amp; Classification</vt:lpstr>
      <vt:lpstr>Overfitting</vt:lpstr>
      <vt:lpstr>Features and Dimensions</vt:lpstr>
      <vt:lpstr>Artificial Neural Networks</vt:lpstr>
      <vt:lpstr>Dimensionality Reduction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1219</cp:revision>
  <cp:lastPrinted>2012-04-25T10:29:29Z</cp:lastPrinted>
  <dcterms:created xsi:type="dcterms:W3CDTF">2011-09-26T01:21:17Z</dcterms:created>
  <dcterms:modified xsi:type="dcterms:W3CDTF">2021-10-12T13:43:17Z</dcterms:modified>
</cp:coreProperties>
</file>