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41" r:id="rId2"/>
    <p:sldId id="760" r:id="rId3"/>
    <p:sldId id="742" r:id="rId4"/>
    <p:sldId id="743" r:id="rId5"/>
    <p:sldId id="744" r:id="rId6"/>
    <p:sldId id="74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1F600-2C94-404C-93F9-6B731EC76BBB}">
          <p14:sldIdLst>
            <p14:sldId id="741"/>
            <p14:sldId id="760"/>
            <p14:sldId id="742"/>
            <p14:sldId id="743"/>
            <p14:sldId id="744"/>
            <p14:sldId id="7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20C"/>
    <a:srgbClr val="008080"/>
    <a:srgbClr val="FF6E1E"/>
    <a:srgbClr val="9E9D10"/>
    <a:srgbClr val="DFE88C"/>
    <a:srgbClr val="0F608A"/>
    <a:srgbClr val="B4B4B4"/>
    <a:srgbClr val="009999"/>
    <a:srgbClr val="901D1D"/>
    <a:srgbClr val="8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1" autoAdjust="0"/>
    <p:restoredTop sz="93208" autoAdjust="0"/>
  </p:normalViewPr>
  <p:slideViewPr>
    <p:cSldViewPr snapToGrid="0" snapToObjects="1">
      <p:cViewPr varScale="1">
        <p:scale>
          <a:sx n="80" d="100"/>
          <a:sy n="80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AEF3-A68E-E340-8479-4C468B1FF8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2052-D995-B343-BB15-18C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5AA9-C4E1-A042-8AB3-95958279511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CEE1-8573-AF40-BDEB-BABADE4B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54847"/>
            <a:ext cx="10363200" cy="68969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0840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subsubtitle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" y="6052229"/>
            <a:ext cx="2899622" cy="726171"/>
          </a:xfrm>
          <a:prstGeom prst="rect">
            <a:avLst/>
          </a:prstGeom>
        </p:spPr>
      </p:pic>
      <p:pic>
        <p:nvPicPr>
          <p:cNvPr id="5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58" y="6052229"/>
            <a:ext cx="975803" cy="7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342665" y="1"/>
            <a:ext cx="9545256" cy="9222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rgbClr val="901D1D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noFill/>
                </a:ln>
                <a:effectLst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94761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86" y="36498"/>
            <a:ext cx="8711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212" y="1825777"/>
            <a:ext cx="11234028" cy="44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</a:t>
            </a:r>
            <a:r>
              <a:rPr lang="en-US" noProof="0" dirty="0" err="1"/>
              <a:t>levelBiopsychologische</a:t>
            </a:r>
            <a:r>
              <a:rPr lang="en-US" noProof="0" dirty="0"/>
              <a:t> Met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" y="6403469"/>
            <a:ext cx="1433246" cy="358937"/>
          </a:xfrm>
          <a:prstGeom prst="rect">
            <a:avLst/>
          </a:prstGeom>
        </p:spPr>
      </p:pic>
      <p:pic>
        <p:nvPicPr>
          <p:cNvPr id="7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17" y="6422381"/>
            <a:ext cx="482327" cy="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901D1D"/>
          </a:solidFill>
          <a:effectLst/>
          <a:latin typeface="Calibri" panose="020F0502020204030204" pitchFamily="34" charset="0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0833F-2ECE-4852-A8EE-F5FF15418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684" y="3113382"/>
            <a:ext cx="5378653" cy="2931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8446A5-9B7D-4687-B74C-D371506C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84" y="453979"/>
            <a:ext cx="4762500" cy="319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40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dirty="0"/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Control statements and loops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Functions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Basic input and output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Input and output specials</a:t>
            </a:r>
            <a:r>
              <a:rPr lang="en-DE" dirty="0"/>
              <a:t> – 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holidays</a:t>
            </a:r>
            <a:endParaRPr lang="de-DE" dirty="0"/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</a:t>
            </a:r>
            <a:r>
              <a:rPr lang="de-DE" b="1" dirty="0">
                <a:solidFill>
                  <a:schemeClr val="accent2"/>
                </a:solidFill>
              </a:rPr>
              <a:t>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dirty="0"/>
              <a:t>Advanced functions and </a:t>
            </a:r>
            <a:r>
              <a:rPr lang="en-US" dirty="0" err="1"/>
              <a:t>debuggin</a:t>
            </a:r>
            <a:r>
              <a:rPr lang="en-DE" dirty="0"/>
              <a:t>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4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Group a </a:t>
            </a:r>
            <a:r>
              <a:rPr lang="de-DE" b="1" dirty="0" err="1"/>
              <a:t>set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points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) in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same </a:t>
            </a:r>
            <a:r>
              <a:rPr lang="de-DE" b="1" dirty="0" err="1"/>
              <a:t>group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cluster</a:t>
            </a:r>
            <a:r>
              <a:rPr lang="de-DE" dirty="0"/>
              <a:t>)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more</a:t>
            </a:r>
            <a:r>
              <a:rPr lang="de-DE" b="1" dirty="0"/>
              <a:t> </a:t>
            </a:r>
            <a:r>
              <a:rPr lang="de-DE" b="1" dirty="0" err="1"/>
              <a:t>similar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other</a:t>
            </a:r>
            <a:r>
              <a:rPr lang="de-DE" b="1" dirty="0"/>
              <a:t> </a:t>
            </a:r>
            <a:r>
              <a:rPr lang="de-DE" b="1" dirty="0" err="1"/>
              <a:t>than</a:t>
            </a:r>
            <a:r>
              <a:rPr lang="de-DE" b="1" dirty="0"/>
              <a:t> </a:t>
            </a:r>
            <a:r>
              <a:rPr lang="de-DE" b="1" dirty="0" err="1"/>
              <a:t>those</a:t>
            </a:r>
            <a:r>
              <a:rPr lang="de-DE" b="1" dirty="0"/>
              <a:t> in </a:t>
            </a:r>
            <a:r>
              <a:rPr lang="de-DE" b="1" dirty="0" err="1"/>
              <a:t>other</a:t>
            </a:r>
            <a:r>
              <a:rPr lang="de-DE" b="1" dirty="0"/>
              <a:t> </a:t>
            </a:r>
            <a:r>
              <a:rPr lang="de-DE" b="1" dirty="0" err="1"/>
              <a:t>groups</a:t>
            </a:r>
            <a:endParaRPr lang="de-DE" b="1" dirty="0"/>
          </a:p>
          <a:p>
            <a:r>
              <a:rPr lang="de-DE" dirty="0"/>
              <a:t>Common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exploratory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 err="1"/>
              <a:t>Distance</a:t>
            </a:r>
            <a:r>
              <a:rPr lang="de-DE" dirty="0"/>
              <a:t> in n-D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measure</a:t>
            </a:r>
            <a:endParaRPr lang="de-DE" dirty="0"/>
          </a:p>
          <a:p>
            <a:pPr lvl="1"/>
            <a:r>
              <a:rPr lang="de-DE" dirty="0" err="1"/>
              <a:t>Distance</a:t>
            </a:r>
            <a:r>
              <a:rPr lang="de-DE" dirty="0"/>
              <a:t> in n-D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, not just </a:t>
            </a:r>
            <a:r>
              <a:rPr lang="de-DE" dirty="0" err="1"/>
              <a:t>euclidean</a:t>
            </a:r>
            <a:endParaRPr lang="de-DE" dirty="0"/>
          </a:p>
          <a:p>
            <a:pPr lvl="1"/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density</a:t>
            </a:r>
            <a:endParaRPr lang="de-DE" dirty="0"/>
          </a:p>
          <a:p>
            <a:r>
              <a:rPr lang="de-DE" dirty="0" err="1"/>
              <a:t>Invented</a:t>
            </a:r>
            <a:r>
              <a:rPr lang="de-DE" dirty="0"/>
              <a:t> in 1932 (Driver &amp; Kroeber)</a:t>
            </a:r>
          </a:p>
          <a:p>
            <a:pPr lvl="1"/>
            <a:r>
              <a:rPr lang="de-DE" dirty="0" err="1"/>
              <a:t>Famously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personality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(</a:t>
            </a:r>
            <a:r>
              <a:rPr lang="de-DE" dirty="0" err="1"/>
              <a:t>Cattell</a:t>
            </a:r>
            <a:r>
              <a:rPr lang="de-DE" dirty="0"/>
              <a:t>, 1943)</a:t>
            </a:r>
          </a:p>
        </p:txBody>
      </p:sp>
    </p:spTree>
    <p:extLst>
      <p:ext uri="{BB962C8B-B14F-4D97-AF65-F5344CB8AC3E}">
        <p14:creationId xmlns:p14="http://schemas.microsoft.com/office/powerpoint/2010/main" val="36767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 (k)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centroid</a:t>
            </a:r>
            <a:r>
              <a:rPr lang="de-DE" dirty="0"/>
              <a:t> (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)</a:t>
            </a:r>
          </a:p>
          <a:p>
            <a:r>
              <a:rPr lang="de-DE" dirty="0"/>
              <a:t>The </a:t>
            </a:r>
            <a:r>
              <a:rPr lang="de-DE" dirty="0" err="1"/>
              <a:t>centroids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„</a:t>
            </a:r>
            <a:r>
              <a:rPr lang="de-DE" dirty="0" err="1"/>
              <a:t>collect</a:t>
            </a:r>
            <a:r>
              <a:rPr lang="de-DE" dirty="0"/>
              <a:t>“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closest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(</a:t>
            </a:r>
            <a:r>
              <a:rPr lang="de-DE" dirty="0" err="1"/>
              <a:t>spread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minimized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maximized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initialization</a:t>
            </a:r>
            <a:r>
              <a:rPr lang="de-DE" dirty="0"/>
              <a:t>, iterative </a:t>
            </a:r>
            <a:r>
              <a:rPr lang="de-DE" dirty="0" err="1"/>
              <a:t>approach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converging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solution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time!</a:t>
            </a:r>
          </a:p>
          <a:p>
            <a:pPr lvl="1"/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712" y="3703610"/>
            <a:ext cx="2493637" cy="2423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53" y="5099932"/>
            <a:ext cx="6316972" cy="1320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450E70-7E48-401C-AFC2-616D7CA089A5}"/>
              </a:ext>
            </a:extLst>
          </p:cNvPr>
          <p:cNvSpPr/>
          <p:nvPr/>
        </p:nvSpPr>
        <p:spPr>
          <a:xfrm>
            <a:off x="6845579" y="6484925"/>
            <a:ext cx="3233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https://en.wikipedia.org/wiki/K-means_clustering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2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Limitations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6908800" cy="5140271"/>
          </a:xfrm>
        </p:spPr>
        <p:txBody>
          <a:bodyPr/>
          <a:lstStyle/>
          <a:p>
            <a:r>
              <a:rPr lang="de-DE" dirty="0"/>
              <a:t>K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!</a:t>
            </a:r>
          </a:p>
          <a:p>
            <a:r>
              <a:rPr lang="de-DE" dirty="0"/>
              <a:t>Works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spherical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endParaRPr lang="de-DE" dirty="0"/>
          </a:p>
          <a:p>
            <a:r>
              <a:rPr lang="de-DE" dirty="0" err="1"/>
              <a:t>Assumes</a:t>
            </a:r>
            <a:r>
              <a:rPr lang="de-DE" dirty="0"/>
              <a:t> same-</a:t>
            </a:r>
            <a:r>
              <a:rPr lang="de-DE" dirty="0" err="1"/>
              <a:t>sized</a:t>
            </a:r>
            <a:r>
              <a:rPr lang="de-DE" dirty="0"/>
              <a:t> </a:t>
            </a:r>
            <a:r>
              <a:rPr lang="de-DE" dirty="0" err="1"/>
              <a:t>clusters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minima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43" y="4699106"/>
            <a:ext cx="9646487" cy="1155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8" t="18581" r="33272"/>
          <a:stretch/>
        </p:blipFill>
        <p:spPr>
          <a:xfrm>
            <a:off x="6220487" y="1581110"/>
            <a:ext cx="2561374" cy="2502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028" y="922296"/>
            <a:ext cx="2467240" cy="2481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6DEF6-5E4A-4B02-BF61-5EC92D4A1FF1}"/>
              </a:ext>
            </a:extLst>
          </p:cNvPr>
          <p:cNvSpPr/>
          <p:nvPr/>
        </p:nvSpPr>
        <p:spPr>
          <a:xfrm>
            <a:off x="5228950" y="5925710"/>
            <a:ext cx="3233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https://en.wikipedia.org/wiki/K-means_clustering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5B0C9A-AC94-44F8-9F9A-57229F05D866}"/>
              </a:ext>
            </a:extLst>
          </p:cNvPr>
          <p:cNvSpPr/>
          <p:nvPr/>
        </p:nvSpPr>
        <p:spPr>
          <a:xfrm>
            <a:off x="9280369" y="3403993"/>
            <a:ext cx="2911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https://de.wikipedia.org/wiki/Clusteranalyse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18ED9F-E268-440C-BA51-8DDE7D5793DA}"/>
              </a:ext>
            </a:extLst>
          </p:cNvPr>
          <p:cNvSpPr/>
          <p:nvPr/>
        </p:nvSpPr>
        <p:spPr>
          <a:xfrm>
            <a:off x="6272075" y="4049289"/>
            <a:ext cx="3233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https://en.wikipedia.org/wiki/K-means_clustering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2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Algorithms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Distribution-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/>
              <a:t>E.g.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mixture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r>
              <a:rPr lang="de-DE" dirty="0"/>
              <a:t>Connectivity-</a:t>
            </a:r>
            <a:r>
              <a:rPr lang="de-DE" dirty="0" err="1"/>
              <a:t>based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Clusters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linkage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lvl="1"/>
            <a:r>
              <a:rPr lang="de-DE" dirty="0"/>
              <a:t>Nice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swiss</a:t>
            </a:r>
            <a:r>
              <a:rPr lang="de-DE" dirty="0"/>
              <a:t> roll</a:t>
            </a:r>
          </a:p>
          <a:p>
            <a:r>
              <a:rPr lang="de-DE" dirty="0" err="1"/>
              <a:t>Density-based</a:t>
            </a:r>
            <a:r>
              <a:rPr lang="de-DE" dirty="0"/>
              <a:t>  </a:t>
            </a:r>
          </a:p>
          <a:p>
            <a:pPr lvl="1"/>
            <a:r>
              <a:rPr lang="de-DE" dirty="0" err="1"/>
              <a:t>Arbitrarily</a:t>
            </a:r>
            <a:r>
              <a:rPr lang="de-DE" dirty="0"/>
              <a:t> </a:t>
            </a:r>
            <a:r>
              <a:rPr lang="de-DE" dirty="0" err="1"/>
              <a:t>shaped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regions</a:t>
            </a:r>
            <a:endParaRPr lang="de-DE" dirty="0"/>
          </a:p>
          <a:p>
            <a:pPr lvl="1"/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„</a:t>
            </a:r>
            <a:r>
              <a:rPr lang="de-DE" dirty="0" err="1"/>
              <a:t>noise</a:t>
            </a:r>
            <a:r>
              <a:rPr lang="de-DE" dirty="0"/>
              <a:t>“/</a:t>
            </a:r>
            <a:r>
              <a:rPr lang="de-DE" dirty="0" err="1"/>
              <a:t>border</a:t>
            </a:r>
            <a:r>
              <a:rPr lang="de-DE" dirty="0"/>
              <a:t>-points</a:t>
            </a:r>
          </a:p>
          <a:p>
            <a:pPr lvl="1"/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overlapping</a:t>
            </a:r>
            <a:r>
              <a:rPr lang="de-DE" dirty="0"/>
              <a:t> </a:t>
            </a:r>
            <a:r>
              <a:rPr lang="de-DE" dirty="0" err="1"/>
              <a:t>boundaries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629" y="328070"/>
            <a:ext cx="2292282" cy="2467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80" y="1477927"/>
            <a:ext cx="2443700" cy="2630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0D7E6-5336-4535-9BA0-C9A998CFB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270" y="4213548"/>
            <a:ext cx="2014690" cy="20281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80F9D3-14FB-46FF-A81B-410CCFB69850}"/>
              </a:ext>
            </a:extLst>
          </p:cNvPr>
          <p:cNvSpPr/>
          <p:nvPr/>
        </p:nvSpPr>
        <p:spPr>
          <a:xfrm rot="16200000">
            <a:off x="10191285" y="4545665"/>
            <a:ext cx="2911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https://de.wikipedia.org/wiki/Clusteranalyse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58A31-EAE5-4BCB-81F6-EA63C48F9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131" y="3313501"/>
            <a:ext cx="1345580" cy="9000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079909-7FB8-41FD-A763-066BE15FDACE}"/>
              </a:ext>
            </a:extLst>
          </p:cNvPr>
          <p:cNvSpPr/>
          <p:nvPr/>
        </p:nvSpPr>
        <p:spPr>
          <a:xfrm>
            <a:off x="4306542" y="4134915"/>
            <a:ext cx="26713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-https://en.wikipedia.org/wiki/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Swiss_roll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410</Words>
  <Application>Microsoft Office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Machine learning</vt:lpstr>
      <vt:lpstr>Topics</vt:lpstr>
      <vt:lpstr>Cluster Analysis</vt:lpstr>
      <vt:lpstr>K-Means </vt:lpstr>
      <vt:lpstr>K-Means Limitations</vt:lpstr>
      <vt:lpstr>Other Algorithms</vt:lpstr>
    </vt:vector>
  </TitlesOfParts>
  <Company>SCCN 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Gramann</dc:creator>
  <cp:lastModifiedBy>marius</cp:lastModifiedBy>
  <cp:revision>1227</cp:revision>
  <cp:lastPrinted>2012-04-25T10:29:29Z</cp:lastPrinted>
  <dcterms:created xsi:type="dcterms:W3CDTF">2011-09-26T01:21:17Z</dcterms:created>
  <dcterms:modified xsi:type="dcterms:W3CDTF">2021-10-12T13:41:34Z</dcterms:modified>
</cp:coreProperties>
</file>