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41" r:id="rId2"/>
    <p:sldId id="760" r:id="rId3"/>
    <p:sldId id="747" r:id="rId4"/>
    <p:sldId id="749" r:id="rId5"/>
    <p:sldId id="748" r:id="rId6"/>
    <p:sldId id="750" r:id="rId7"/>
    <p:sldId id="751" r:id="rId8"/>
    <p:sldId id="752" r:id="rId9"/>
    <p:sldId id="753" r:id="rId10"/>
    <p:sldId id="75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60"/>
            <p14:sldId id="747"/>
            <p14:sldId id="749"/>
            <p14:sldId id="748"/>
            <p14:sldId id="750"/>
            <p14:sldId id="751"/>
            <p14:sldId id="752"/>
            <p14:sldId id="753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 autoAdjust="0"/>
    <p:restoredTop sz="93208" autoAdjust="0"/>
  </p:normalViewPr>
  <p:slideViewPr>
    <p:cSldViewPr snapToGrid="0" snapToObjects="1">
      <p:cViewPr varScale="1">
        <p:scale>
          <a:sx n="80" d="100"/>
          <a:sy n="80" d="100"/>
        </p:scale>
        <p:origin x="60" y="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Supervised</a:t>
            </a:r>
            <a:r>
              <a:rPr lang="de-DE" dirty="0"/>
              <a:t>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19" y="188125"/>
            <a:ext cx="3933968" cy="6243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14" y="334689"/>
            <a:ext cx="2514374" cy="2975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56DD6A-89A6-458F-950D-35F405DCB451}"/>
              </a:ext>
            </a:extLst>
          </p:cNvPr>
          <p:cNvSpPr/>
          <p:nvPr/>
        </p:nvSpPr>
        <p:spPr>
          <a:xfrm>
            <a:off x="2815815" y="3364287"/>
            <a:ext cx="1657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https://xkcd.com/1838/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2016A-A40D-4980-884C-5495759EAF07}"/>
              </a:ext>
            </a:extLst>
          </p:cNvPr>
          <p:cNvSpPr/>
          <p:nvPr/>
        </p:nvSpPr>
        <p:spPr>
          <a:xfrm>
            <a:off x="8028654" y="6443665"/>
            <a:ext cx="1657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https://xkcd.com/2048/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Chance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6400" y="1133475"/>
            <a:ext cx="6989011" cy="5140271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Chance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just 1/k (e.g. 50%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)!</a:t>
            </a:r>
          </a:p>
          <a:p>
            <a:pPr lvl="1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infinite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It‘s</a:t>
            </a:r>
            <a:r>
              <a:rPr lang="de-DE" dirty="0"/>
              <a:t> also different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E.g. </a:t>
            </a:r>
            <a:r>
              <a:rPr lang="de-DE" dirty="0" err="1"/>
              <a:t>class</a:t>
            </a:r>
            <a:r>
              <a:rPr lang="de-DE" dirty="0"/>
              <a:t> 1 </a:t>
            </a:r>
            <a:r>
              <a:rPr lang="de-DE" dirty="0" err="1"/>
              <a:t>has</a:t>
            </a:r>
            <a:r>
              <a:rPr lang="de-DE" dirty="0"/>
              <a:t> 10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, </a:t>
            </a:r>
            <a:r>
              <a:rPr lang="de-DE" dirty="0" err="1"/>
              <a:t>class</a:t>
            </a:r>
            <a:r>
              <a:rPr lang="de-DE" dirty="0"/>
              <a:t> 2 </a:t>
            </a:r>
            <a:r>
              <a:rPr lang="de-DE" dirty="0" err="1"/>
              <a:t>has</a:t>
            </a:r>
            <a:r>
              <a:rPr lang="de-DE" dirty="0"/>
              <a:t> 500 -&gt; a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2 </a:t>
            </a:r>
            <a:r>
              <a:rPr lang="de-DE" dirty="0" err="1"/>
              <a:t>has</a:t>
            </a:r>
            <a:r>
              <a:rPr lang="de-DE" dirty="0"/>
              <a:t> high </a:t>
            </a:r>
            <a:r>
              <a:rPr lang="de-DE" dirty="0" err="1"/>
              <a:t>accuracy</a:t>
            </a:r>
            <a:r>
              <a:rPr lang="de-DE" dirty="0"/>
              <a:t> but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useless</a:t>
            </a:r>
            <a:endParaRPr lang="de-DE" dirty="0"/>
          </a:p>
          <a:p>
            <a:r>
              <a:rPr lang="de-DE" dirty="0"/>
              <a:t>Permutation-</a:t>
            </a:r>
            <a:r>
              <a:rPr lang="de-DE" dirty="0" err="1"/>
              <a:t>based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binomial-distribution)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an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significance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Shuffle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chance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42" y="2185598"/>
            <a:ext cx="4789534" cy="2473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3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</a:t>
            </a:r>
            <a:r>
              <a:rPr lang="de-DE" b="1" dirty="0">
                <a:solidFill>
                  <a:schemeClr val="accent2"/>
                </a:solidFill>
              </a:rPr>
              <a:t>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Supervised</a:t>
            </a:r>
            <a:r>
              <a:rPr lang="de-DE" dirty="0"/>
              <a:t>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Learn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minimizing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error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an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(</a:t>
            </a:r>
            <a:r>
              <a:rPr lang="de-DE" dirty="0" err="1"/>
              <a:t>supervisory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)</a:t>
            </a:r>
          </a:p>
          <a:p>
            <a:r>
              <a:rPr lang="de-DE" dirty="0"/>
              <a:t>The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(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generalizes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)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continuous</a:t>
            </a:r>
            <a:r>
              <a:rPr lang="de-DE" dirty="0"/>
              <a:t>, </a:t>
            </a:r>
            <a:r>
              <a:rPr lang="de-DE" dirty="0" err="1"/>
              <a:t>it‘s</a:t>
            </a:r>
            <a:r>
              <a:rPr lang="de-DE" dirty="0"/>
              <a:t> a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, </a:t>
            </a:r>
            <a:r>
              <a:rPr lang="de-DE" dirty="0" err="1"/>
              <a:t>it‘s</a:t>
            </a:r>
            <a:r>
              <a:rPr lang="de-DE" dirty="0"/>
              <a:t> a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de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DE18FB-AFE1-4059-A960-68AFEC3882D2}"/>
              </a:ext>
            </a:extLst>
          </p:cNvPr>
          <p:cNvSpPr/>
          <p:nvPr/>
        </p:nvSpPr>
        <p:spPr>
          <a:xfrm>
            <a:off x="5783580" y="5646420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4A73F1-8B97-4B8D-9F3B-D3B4D99F090E}"/>
              </a:ext>
            </a:extLst>
          </p:cNvPr>
          <p:cNvSpPr/>
          <p:nvPr/>
        </p:nvSpPr>
        <p:spPr>
          <a:xfrm>
            <a:off x="5935980" y="5798820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5B4B70-7B3D-464A-904F-89C2785FB02E}"/>
              </a:ext>
            </a:extLst>
          </p:cNvPr>
          <p:cNvSpPr/>
          <p:nvPr/>
        </p:nvSpPr>
        <p:spPr>
          <a:xfrm>
            <a:off x="6088380" y="5951220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5E9E4F-0B81-4760-9A63-8E9F81A17CAA}"/>
              </a:ext>
            </a:extLst>
          </p:cNvPr>
          <p:cNvSpPr/>
          <p:nvPr/>
        </p:nvSpPr>
        <p:spPr>
          <a:xfrm>
            <a:off x="6301740" y="5577840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16ADE2-40BC-46C3-A468-354346E244D2}"/>
              </a:ext>
            </a:extLst>
          </p:cNvPr>
          <p:cNvSpPr/>
          <p:nvPr/>
        </p:nvSpPr>
        <p:spPr>
          <a:xfrm>
            <a:off x="6240780" y="5916268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A5E7B9-285F-4A66-ADEC-44E961C5B331}"/>
              </a:ext>
            </a:extLst>
          </p:cNvPr>
          <p:cNvSpPr/>
          <p:nvPr/>
        </p:nvSpPr>
        <p:spPr>
          <a:xfrm>
            <a:off x="6061710" y="5689421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BE2D18-486F-4232-98E2-6015FB488FFF}"/>
              </a:ext>
            </a:extLst>
          </p:cNvPr>
          <p:cNvSpPr/>
          <p:nvPr/>
        </p:nvSpPr>
        <p:spPr>
          <a:xfrm>
            <a:off x="6126480" y="5452110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6B691C-1F17-43CC-BE42-CAC1389EE494}"/>
              </a:ext>
            </a:extLst>
          </p:cNvPr>
          <p:cNvSpPr/>
          <p:nvPr/>
        </p:nvSpPr>
        <p:spPr>
          <a:xfrm>
            <a:off x="6496050" y="5403875"/>
            <a:ext cx="182880" cy="194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BAD6B2-32BD-499A-8E8F-059D5F1D2914}"/>
              </a:ext>
            </a:extLst>
          </p:cNvPr>
          <p:cNvSpPr/>
          <p:nvPr/>
        </p:nvSpPr>
        <p:spPr>
          <a:xfrm>
            <a:off x="6545580" y="5631929"/>
            <a:ext cx="182880" cy="194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30A802-0631-4982-B6F6-01BD8927E849}"/>
              </a:ext>
            </a:extLst>
          </p:cNvPr>
          <p:cNvSpPr/>
          <p:nvPr/>
        </p:nvSpPr>
        <p:spPr>
          <a:xfrm>
            <a:off x="6524625" y="5796804"/>
            <a:ext cx="182880" cy="194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C2F68C-58A6-4B45-A0D3-FF5479AD1A98}"/>
              </a:ext>
            </a:extLst>
          </p:cNvPr>
          <p:cNvSpPr/>
          <p:nvPr/>
        </p:nvSpPr>
        <p:spPr>
          <a:xfrm>
            <a:off x="6911340" y="5410949"/>
            <a:ext cx="182880" cy="194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0B47F7-BF10-4723-B6D2-41D78119E9E2}"/>
              </a:ext>
            </a:extLst>
          </p:cNvPr>
          <p:cNvSpPr/>
          <p:nvPr/>
        </p:nvSpPr>
        <p:spPr>
          <a:xfrm>
            <a:off x="6850380" y="5714935"/>
            <a:ext cx="182880" cy="194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893325-E361-4740-8B07-F4512AD6217A}"/>
              </a:ext>
            </a:extLst>
          </p:cNvPr>
          <p:cNvSpPr/>
          <p:nvPr/>
        </p:nvSpPr>
        <p:spPr>
          <a:xfrm>
            <a:off x="6671310" y="5522530"/>
            <a:ext cx="182880" cy="194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73B7DE-36B2-4109-A91C-CD06E194EE18}"/>
              </a:ext>
            </a:extLst>
          </p:cNvPr>
          <p:cNvSpPr/>
          <p:nvPr/>
        </p:nvSpPr>
        <p:spPr>
          <a:xfrm>
            <a:off x="6736080" y="5285219"/>
            <a:ext cx="182880" cy="194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0D64572-5854-4669-AA95-8F52E3395239}"/>
              </a:ext>
            </a:extLst>
          </p:cNvPr>
          <p:cNvSpPr/>
          <p:nvPr/>
        </p:nvSpPr>
        <p:spPr>
          <a:xfrm>
            <a:off x="7768590" y="5650535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B4D6E9-CB1D-47D4-9008-02D16B5E9AB6}"/>
              </a:ext>
            </a:extLst>
          </p:cNvPr>
          <p:cNvSpPr/>
          <p:nvPr/>
        </p:nvSpPr>
        <p:spPr>
          <a:xfrm>
            <a:off x="7920990" y="5802935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FB6CB5F-F230-442D-BCA4-92A2397D4AF1}"/>
              </a:ext>
            </a:extLst>
          </p:cNvPr>
          <p:cNvSpPr/>
          <p:nvPr/>
        </p:nvSpPr>
        <p:spPr>
          <a:xfrm>
            <a:off x="8073390" y="5955335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CB2FA-8872-4BAA-9AD1-78B9F6726AFC}"/>
              </a:ext>
            </a:extLst>
          </p:cNvPr>
          <p:cNvSpPr/>
          <p:nvPr/>
        </p:nvSpPr>
        <p:spPr>
          <a:xfrm>
            <a:off x="8286750" y="5581955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826439-B28B-47D8-8518-B322EA6E21DE}"/>
              </a:ext>
            </a:extLst>
          </p:cNvPr>
          <p:cNvSpPr/>
          <p:nvPr/>
        </p:nvSpPr>
        <p:spPr>
          <a:xfrm>
            <a:off x="8225790" y="5920383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7386F82-6852-4725-A078-6B9F7D69FE13}"/>
              </a:ext>
            </a:extLst>
          </p:cNvPr>
          <p:cNvSpPr/>
          <p:nvPr/>
        </p:nvSpPr>
        <p:spPr>
          <a:xfrm>
            <a:off x="8046720" y="5693536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69312F0-0A5E-4298-87B4-A9F7FCEFD563}"/>
              </a:ext>
            </a:extLst>
          </p:cNvPr>
          <p:cNvSpPr/>
          <p:nvPr/>
        </p:nvSpPr>
        <p:spPr>
          <a:xfrm>
            <a:off x="8111490" y="5456225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540717-BF21-4665-B247-D13763F12FFE}"/>
              </a:ext>
            </a:extLst>
          </p:cNvPr>
          <p:cNvSpPr/>
          <p:nvPr/>
        </p:nvSpPr>
        <p:spPr>
          <a:xfrm>
            <a:off x="8481060" y="5407990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1F6E0F-F521-4B78-9438-56FF41AE41B7}"/>
              </a:ext>
            </a:extLst>
          </p:cNvPr>
          <p:cNvSpPr/>
          <p:nvPr/>
        </p:nvSpPr>
        <p:spPr>
          <a:xfrm>
            <a:off x="8530590" y="5636044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2CEF1EC-7054-4EF6-8A17-8119D23A255B}"/>
              </a:ext>
            </a:extLst>
          </p:cNvPr>
          <p:cNvSpPr/>
          <p:nvPr/>
        </p:nvSpPr>
        <p:spPr>
          <a:xfrm>
            <a:off x="8509635" y="5800919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2F11C0B-CEEA-40A7-BEBC-DF86D4BFC194}"/>
              </a:ext>
            </a:extLst>
          </p:cNvPr>
          <p:cNvSpPr/>
          <p:nvPr/>
        </p:nvSpPr>
        <p:spPr>
          <a:xfrm>
            <a:off x="8896350" y="5415064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0A75096-5424-4154-A36A-7A47FDB5B541}"/>
              </a:ext>
            </a:extLst>
          </p:cNvPr>
          <p:cNvSpPr/>
          <p:nvPr/>
        </p:nvSpPr>
        <p:spPr>
          <a:xfrm>
            <a:off x="8835390" y="5719050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25AD2A-6B2D-4DE5-B90C-9A735964A549}"/>
              </a:ext>
            </a:extLst>
          </p:cNvPr>
          <p:cNvSpPr/>
          <p:nvPr/>
        </p:nvSpPr>
        <p:spPr>
          <a:xfrm>
            <a:off x="8656320" y="5526645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D1FFAD-F40B-4815-B91A-6513BE39754A}"/>
              </a:ext>
            </a:extLst>
          </p:cNvPr>
          <p:cNvSpPr/>
          <p:nvPr/>
        </p:nvSpPr>
        <p:spPr>
          <a:xfrm>
            <a:off x="8721090" y="5289334"/>
            <a:ext cx="182880" cy="194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589768-34CF-4423-BC04-1E3F68CA9050}"/>
              </a:ext>
            </a:extLst>
          </p:cNvPr>
          <p:cNvCxnSpPr>
            <a:cxnSpLocks/>
          </p:cNvCxnSpPr>
          <p:nvPr/>
        </p:nvCxnSpPr>
        <p:spPr>
          <a:xfrm flipV="1">
            <a:off x="7668577" y="5463505"/>
            <a:ext cx="1807845" cy="4862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4437172-81F2-42DD-AD2C-86730920E870}"/>
              </a:ext>
            </a:extLst>
          </p:cNvPr>
          <p:cNvCxnSpPr>
            <a:cxnSpLocks/>
          </p:cNvCxnSpPr>
          <p:nvPr/>
        </p:nvCxnSpPr>
        <p:spPr>
          <a:xfrm flipH="1" flipV="1">
            <a:off x="6449855" y="5213738"/>
            <a:ext cx="99297" cy="10600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5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Considerations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Bias-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tradeoff</a:t>
            </a:r>
            <a:endParaRPr lang="de-DE" dirty="0"/>
          </a:p>
          <a:p>
            <a:pPr lvl="1"/>
            <a:r>
              <a:rPr lang="de-DE" dirty="0"/>
              <a:t>Do different, but </a:t>
            </a:r>
            <a:r>
              <a:rPr lang="de-DE" dirty="0" err="1"/>
              <a:t>equally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An </a:t>
            </a:r>
            <a:r>
              <a:rPr lang="de-DE" dirty="0" err="1"/>
              <a:t>algorithm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flexible, but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overfit</a:t>
            </a:r>
            <a:endParaRPr lang="de-DE" dirty="0"/>
          </a:p>
          <a:p>
            <a:r>
              <a:rPr lang="de-DE" dirty="0"/>
              <a:t>Noise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Noisy data with potentially inaccurate output can only lead to bad classification results (</a:t>
            </a:r>
            <a:r>
              <a:rPr lang="en-DE" dirty="0"/>
              <a:t>GIGO: </a:t>
            </a:r>
            <a:r>
              <a:rPr lang="de-DE" dirty="0"/>
              <a:t>Garbage in </a:t>
            </a:r>
            <a:r>
              <a:rPr lang="en-DE" dirty="0"/>
              <a:t>–</a:t>
            </a:r>
            <a:r>
              <a:rPr lang="de-DE" dirty="0"/>
              <a:t> </a:t>
            </a:r>
            <a:r>
              <a:rPr lang="de-DE" dirty="0" err="1"/>
              <a:t>Garbage</a:t>
            </a:r>
            <a:r>
              <a:rPr lang="de-DE" dirty="0"/>
              <a:t> out)</a:t>
            </a:r>
          </a:p>
          <a:p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pPr lvl="1"/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risky</a:t>
            </a:r>
            <a:r>
              <a:rPr lang="de-DE" dirty="0"/>
              <a:t> (same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)</a:t>
            </a:r>
          </a:p>
          <a:p>
            <a:r>
              <a:rPr lang="de-DE" dirty="0" err="1"/>
              <a:t>Heterogeneity</a:t>
            </a:r>
            <a:r>
              <a:rPr lang="de-DE" dirty="0"/>
              <a:t>, </a:t>
            </a:r>
            <a:r>
              <a:rPr lang="de-DE" dirty="0" err="1"/>
              <a:t>Redundancy</a:t>
            </a:r>
            <a:r>
              <a:rPr lang="de-DE" dirty="0"/>
              <a:t>, Non-</a:t>
            </a:r>
            <a:r>
              <a:rPr lang="de-DE" dirty="0" err="1"/>
              <a:t>Linearities</a:t>
            </a:r>
            <a:endParaRPr lang="de-DE" dirty="0"/>
          </a:p>
        </p:txBody>
      </p:sp>
      <p:pic>
        <p:nvPicPr>
          <p:cNvPr id="6" name="Graphic 5" descr="Garbage">
            <a:extLst>
              <a:ext uri="{FF2B5EF4-FFF2-40B4-BE49-F238E27FC236}">
                <a16:creationId xmlns:a16="http://schemas.microsoft.com/office/drawing/2014/main" id="{20BDF5BF-39AC-42B7-9EA3-E5E7D2F16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739" y="3723382"/>
            <a:ext cx="914400" cy="914400"/>
          </a:xfrm>
          <a:prstGeom prst="rect">
            <a:avLst/>
          </a:prstGeom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B40230F4-046C-4444-8B8F-5E28F5F5F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2718" y="3799828"/>
            <a:ext cx="914400" cy="914400"/>
          </a:xfrm>
          <a:prstGeom prst="rect">
            <a:avLst/>
          </a:prstGeom>
        </p:spPr>
      </p:pic>
      <p:pic>
        <p:nvPicPr>
          <p:cNvPr id="9" name="Graphic 8" descr="Garbage">
            <a:extLst>
              <a:ext uri="{FF2B5EF4-FFF2-40B4-BE49-F238E27FC236}">
                <a16:creationId xmlns:a16="http://schemas.microsoft.com/office/drawing/2014/main" id="{D31793E2-CB9D-44A9-B576-C475AEC53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2223" y="3711350"/>
            <a:ext cx="914400" cy="9144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79929D2-C8A6-4537-BB68-B178B25A7F14}"/>
              </a:ext>
            </a:extLst>
          </p:cNvPr>
          <p:cNvSpPr/>
          <p:nvPr/>
        </p:nvSpPr>
        <p:spPr>
          <a:xfrm>
            <a:off x="9843033" y="4168550"/>
            <a:ext cx="230211" cy="186884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25D5E9-D0DA-48BB-89B3-114A36093B59}"/>
              </a:ext>
            </a:extLst>
          </p:cNvPr>
          <p:cNvSpPr/>
          <p:nvPr/>
        </p:nvSpPr>
        <p:spPr>
          <a:xfrm>
            <a:off x="10865059" y="4163586"/>
            <a:ext cx="230211" cy="186884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66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simplest</a:t>
            </a:r>
            <a:r>
              <a:rPr lang="de-DE" dirty="0"/>
              <a:t> ML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Lazy</a:t>
            </a:r>
            <a:r>
              <a:rPr lang="de-DE" dirty="0"/>
              <a:t> Learning: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upon </a:t>
            </a:r>
            <a:r>
              <a:rPr lang="de-DE" dirty="0" err="1"/>
              <a:t>classification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locally</a:t>
            </a:r>
            <a:endParaRPr lang="de-DE" dirty="0"/>
          </a:p>
          <a:p>
            <a:r>
              <a:rPr lang="de-DE" dirty="0" err="1"/>
              <a:t>Simplest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just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endParaRPr lang="de-DE" dirty="0"/>
          </a:p>
          <a:p>
            <a:r>
              <a:rPr lang="de-DE" dirty="0"/>
              <a:t>Parameters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(k)</a:t>
            </a:r>
          </a:p>
          <a:p>
            <a:pPr lvl="1"/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 </a:t>
            </a:r>
            <a:r>
              <a:rPr lang="de-DE" dirty="0" err="1"/>
              <a:t>neighbors</a:t>
            </a:r>
            <a:endParaRPr lang="de-DE" dirty="0"/>
          </a:p>
          <a:p>
            <a:r>
              <a:rPr lang="de-DE" dirty="0" err="1"/>
              <a:t>Nonlinear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38" y="3467609"/>
            <a:ext cx="2495146" cy="2253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95" y="3561347"/>
            <a:ext cx="2916405" cy="1914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234676-8C1F-4BCC-87B4-158D2219E53D}"/>
              </a:ext>
            </a:extLst>
          </p:cNvPr>
          <p:cNvSpPr/>
          <p:nvPr/>
        </p:nvSpPr>
        <p:spPr>
          <a:xfrm>
            <a:off x="6985347" y="5794204"/>
            <a:ext cx="3970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https://en.wikipedia.org/wiki/K-nearest_neighbors_algorithm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83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Discriminant</a:t>
            </a:r>
            <a:r>
              <a:rPr lang="de-DE" dirty="0"/>
              <a:t>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Finds</a:t>
            </a:r>
            <a:r>
              <a:rPr lang="de-DE" dirty="0"/>
              <a:t> a linear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(</a:t>
            </a:r>
            <a:r>
              <a:rPr lang="de-DE" dirty="0" err="1"/>
              <a:t>weights</a:t>
            </a:r>
            <a:r>
              <a:rPr lang="de-DE" dirty="0"/>
              <a:t>, like PCA) </a:t>
            </a:r>
            <a:r>
              <a:rPr lang="de-DE" dirty="0" err="1"/>
              <a:t>that</a:t>
            </a:r>
            <a:r>
              <a:rPr lang="de-DE" dirty="0"/>
              <a:t> separates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Sir Ronald Fisher (1890 </a:t>
            </a:r>
            <a:r>
              <a:rPr lang="en-DE" dirty="0"/>
              <a:t>–</a:t>
            </a:r>
            <a:r>
              <a:rPr lang="de-DE" dirty="0"/>
              <a:t> 1962)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guy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flowers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iris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was an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LDA!)</a:t>
            </a:r>
          </a:p>
          <a:p>
            <a:pPr lvl="1"/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genius</a:t>
            </a:r>
            <a:r>
              <a:rPr lang="de-DE" dirty="0"/>
              <a:t>, also </a:t>
            </a:r>
            <a:r>
              <a:rPr lang="de-DE" dirty="0" err="1"/>
              <a:t>created</a:t>
            </a:r>
            <a:r>
              <a:rPr lang="de-DE" dirty="0"/>
              <a:t> ANOVA, F(</a:t>
            </a:r>
            <a:r>
              <a:rPr lang="de-DE" dirty="0" err="1"/>
              <a:t>isher</a:t>
            </a:r>
            <a:r>
              <a:rPr lang="de-DE" dirty="0"/>
              <a:t>)-distribution, </a:t>
            </a:r>
            <a:r>
              <a:rPr lang="de-DE" dirty="0" err="1"/>
              <a:t>Student‘s</a:t>
            </a:r>
            <a:r>
              <a:rPr lang="de-DE" dirty="0"/>
              <a:t>-t </a:t>
            </a:r>
            <a:r>
              <a:rPr lang="de-DE" dirty="0" err="1"/>
              <a:t>distribution</a:t>
            </a:r>
            <a:endParaRPr lang="de-DE" dirty="0"/>
          </a:p>
          <a:p>
            <a:pPr lvl="1"/>
            <a:r>
              <a:rPr lang="de-DE" dirty="0"/>
              <a:t>Kind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racist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(</a:t>
            </a:r>
            <a:r>
              <a:rPr lang="de-DE" dirty="0" err="1"/>
              <a:t>eugenics</a:t>
            </a:r>
            <a:r>
              <a:rPr lang="en-DE" dirty="0"/>
              <a:t>…</a:t>
            </a:r>
            <a:r>
              <a:rPr lang="de-DE" dirty="0"/>
              <a:t>)</a:t>
            </a:r>
          </a:p>
          <a:p>
            <a:r>
              <a:rPr lang="de-DE" dirty="0" err="1"/>
              <a:t>Assumptions</a:t>
            </a:r>
            <a:endParaRPr lang="de-DE" dirty="0"/>
          </a:p>
          <a:p>
            <a:pPr lvl="1"/>
            <a:r>
              <a:rPr lang="de-DE" dirty="0"/>
              <a:t>Multivariate </a:t>
            </a:r>
            <a:r>
              <a:rPr lang="de-DE" dirty="0" err="1"/>
              <a:t>normality</a:t>
            </a:r>
            <a:endParaRPr lang="de-DE" dirty="0"/>
          </a:p>
          <a:p>
            <a:pPr lvl="1"/>
            <a:r>
              <a:rPr lang="de-DE" dirty="0" err="1"/>
              <a:t>Homoscedasticity</a:t>
            </a:r>
            <a:r>
              <a:rPr lang="de-DE" dirty="0"/>
              <a:t> (all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variance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Independence (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sampled</a:t>
            </a:r>
            <a:r>
              <a:rPr lang="de-DE" dirty="0"/>
              <a:t>)</a:t>
            </a:r>
          </a:p>
          <a:p>
            <a:r>
              <a:rPr lang="de-DE" dirty="0"/>
              <a:t>Can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reduction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71615-A7C1-4E60-ACB2-D3AC52687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100" y="3429000"/>
            <a:ext cx="1655237" cy="24718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7081C3-6150-4891-BC47-F465150DEF19}"/>
              </a:ext>
            </a:extLst>
          </p:cNvPr>
          <p:cNvSpPr/>
          <p:nvPr/>
        </p:nvSpPr>
        <p:spPr>
          <a:xfrm>
            <a:off x="9295438" y="5900821"/>
            <a:ext cx="2896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https://en.wikipedia.org/wiki/Ronald_Fisher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Algorithms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6401" y="1133475"/>
            <a:ext cx="8197516" cy="514027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Machines</a:t>
            </a:r>
          </a:p>
          <a:p>
            <a:pPr lvl="1"/>
            <a:r>
              <a:rPr lang="de-DE" dirty="0"/>
              <a:t>Are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Finds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1"/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trick</a:t>
            </a:r>
            <a:r>
              <a:rPr lang="de-DE" dirty="0"/>
              <a:t> (</a:t>
            </a:r>
            <a:r>
              <a:rPr lang="de-DE" dirty="0" err="1"/>
              <a:t>nonlinear</a:t>
            </a:r>
            <a:r>
              <a:rPr lang="de-DE" dirty="0"/>
              <a:t> </a:t>
            </a:r>
            <a:r>
              <a:rPr lang="de-DE" dirty="0" err="1"/>
              <a:t>kernels</a:t>
            </a:r>
            <a:r>
              <a:rPr lang="de-DE" dirty="0"/>
              <a:t>)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nonlinearly</a:t>
            </a:r>
            <a:endParaRPr lang="de-DE" dirty="0"/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lvl="1"/>
            <a:r>
              <a:rPr lang="de-DE" dirty="0"/>
              <a:t>Splits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subsections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decisions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interpreted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humans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non-robust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Learning such a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while</a:t>
            </a:r>
            <a:r>
              <a:rPr lang="de-DE" dirty="0"/>
              <a:t> so </a:t>
            </a:r>
            <a:r>
              <a:rPr lang="de-DE" dirty="0" err="1"/>
              <a:t>heuristcs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bazillion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.</a:t>
            </a:r>
          </a:p>
          <a:p>
            <a:pPr lvl="1"/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479" y="2562593"/>
            <a:ext cx="2713898" cy="1226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90" y="762855"/>
            <a:ext cx="1643676" cy="1597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479" y="3983229"/>
            <a:ext cx="2495939" cy="2357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A2F7CD-4858-4970-AEEF-FF85A4CDBCD5}"/>
              </a:ext>
            </a:extLst>
          </p:cNvPr>
          <p:cNvSpPr/>
          <p:nvPr/>
        </p:nvSpPr>
        <p:spPr>
          <a:xfrm rot="16200000">
            <a:off x="10086210" y="2102174"/>
            <a:ext cx="3559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https://en.wikipedia.org/wiki/Support-vector_machine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7EEC3-17EB-416A-AC6F-1E53F5AAF697}"/>
              </a:ext>
            </a:extLst>
          </p:cNvPr>
          <p:cNvSpPr/>
          <p:nvPr/>
        </p:nvSpPr>
        <p:spPr>
          <a:xfrm>
            <a:off x="7944242" y="6329167"/>
            <a:ext cx="3559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https://en.wikipedia.org/wiki/Decision_tree_learning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6400" y="1133475"/>
            <a:ext cx="7325895" cy="5140271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Table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visualizes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in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r>
              <a:rPr lang="de-DE" dirty="0" err="1"/>
              <a:t>Rows</a:t>
            </a:r>
            <a:r>
              <a:rPr lang="de-DE" dirty="0"/>
              <a:t> = </a:t>
            </a:r>
            <a:r>
              <a:rPr lang="de-DE" dirty="0" err="1"/>
              <a:t>Predictions</a:t>
            </a:r>
            <a:r>
              <a:rPr lang="de-DE" dirty="0"/>
              <a:t>, Columns = </a:t>
            </a:r>
            <a:r>
              <a:rPr lang="de-DE" dirty="0" err="1"/>
              <a:t>Actual</a:t>
            </a:r>
            <a:r>
              <a:rPr lang="de-DE" dirty="0"/>
              <a:t> Class</a:t>
            </a:r>
          </a:p>
          <a:p>
            <a:pPr lvl="1"/>
            <a:r>
              <a:rPr lang="de-DE" dirty="0" err="1"/>
              <a:t>Well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matter, but stick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convention</a:t>
            </a:r>
            <a:r>
              <a:rPr lang="en-DE" dirty="0"/>
              <a:t>…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y-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x-</a:t>
            </a:r>
            <a:r>
              <a:rPr lang="de-DE" dirty="0" err="1"/>
              <a:t>axis</a:t>
            </a:r>
            <a:r>
              <a:rPr lang="de-DE" dirty="0"/>
              <a:t>, like in a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/>
              <a:t>Signal-</a:t>
            </a:r>
            <a:r>
              <a:rPr lang="de-DE" dirty="0" err="1"/>
              <a:t>detection</a:t>
            </a:r>
            <a:r>
              <a:rPr lang="de-DE" dirty="0"/>
              <a:t>-</a:t>
            </a:r>
            <a:r>
              <a:rPr lang="de-DE" dirty="0" err="1"/>
              <a:t>theory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  <a:p>
            <a:pPr lvl="1"/>
            <a:r>
              <a:rPr lang="de-DE" dirty="0"/>
              <a:t>True-positive (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, e.g. „</a:t>
            </a:r>
            <a:r>
              <a:rPr lang="de-DE" dirty="0" err="1"/>
              <a:t>versicolor</a:t>
            </a:r>
            <a:r>
              <a:rPr lang="de-DE" dirty="0"/>
              <a:t>“) = #</a:t>
            </a:r>
            <a:r>
              <a:rPr lang="de-DE" dirty="0" err="1"/>
              <a:t>hits</a:t>
            </a:r>
            <a:r>
              <a:rPr lang="de-DE" dirty="0"/>
              <a:t> (48)/#</a:t>
            </a:r>
            <a:r>
              <a:rPr lang="de-DE" dirty="0" err="1"/>
              <a:t>data</a:t>
            </a:r>
            <a:r>
              <a:rPr lang="de-DE" dirty="0"/>
              <a:t> (50) = 0,96</a:t>
            </a:r>
          </a:p>
          <a:p>
            <a:pPr lvl="1"/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overall</a:t>
            </a:r>
            <a:r>
              <a:rPr lang="de-DE" dirty="0"/>
              <a:t>) = </a:t>
            </a:r>
            <a:r>
              <a:rPr lang="de-DE" dirty="0" err="1"/>
              <a:t>summed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-positive (147)/ # all </a:t>
            </a:r>
            <a:r>
              <a:rPr lang="de-DE" dirty="0" err="1"/>
              <a:t>data</a:t>
            </a:r>
            <a:r>
              <a:rPr lang="de-DE" dirty="0"/>
              <a:t> (150) = 0,98</a:t>
            </a:r>
          </a:p>
          <a:p>
            <a:r>
              <a:rPr lang="de-DE" dirty="0" err="1"/>
              <a:t>Very</a:t>
            </a:r>
            <a:r>
              <a:rPr lang="de-DE" dirty="0"/>
              <a:t> simple </a:t>
            </a:r>
            <a:r>
              <a:rPr lang="de-DE" dirty="0" err="1"/>
              <a:t>tool</a:t>
            </a:r>
            <a:r>
              <a:rPr lang="de-DE" dirty="0"/>
              <a:t>, but powerful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1" y="2192817"/>
            <a:ext cx="3342272" cy="2783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72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 Validation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6400" y="1133475"/>
            <a:ext cx="7117347" cy="514027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a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generalizes</a:t>
            </a:r>
            <a:r>
              <a:rPr lang="de-DE" dirty="0"/>
              <a:t> (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just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en-DE" dirty="0"/>
              <a:t>…</a:t>
            </a:r>
            <a:endParaRPr lang="de-DE" dirty="0"/>
          </a:p>
          <a:p>
            <a:r>
              <a:rPr lang="de-DE" dirty="0"/>
              <a:t>Split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subsets</a:t>
            </a:r>
            <a:r>
              <a:rPr lang="de-DE" dirty="0"/>
              <a:t> (</a:t>
            </a:r>
            <a:r>
              <a:rPr lang="de-DE" dirty="0" err="1"/>
              <a:t>folds</a:t>
            </a:r>
            <a:r>
              <a:rPr lang="de-DE" dirty="0"/>
              <a:t>, </a:t>
            </a:r>
            <a:r>
              <a:rPr lang="de-DE" dirty="0" err="1"/>
              <a:t>often</a:t>
            </a:r>
            <a:r>
              <a:rPr lang="de-DE" dirty="0"/>
              <a:t> 5 &lt;= k &lt;= 10)</a:t>
            </a:r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folds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, </a:t>
            </a:r>
            <a:r>
              <a:rPr lang="de-DE" dirty="0" err="1"/>
              <a:t>repeat</a:t>
            </a:r>
            <a:r>
              <a:rPr lang="de-DE" dirty="0"/>
              <a:t> k </a:t>
            </a:r>
            <a:r>
              <a:rPr lang="de-DE" dirty="0" err="1"/>
              <a:t>times</a:t>
            </a:r>
            <a:endParaRPr lang="de-DE" dirty="0"/>
          </a:p>
          <a:p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</a:t>
            </a:r>
            <a:r>
              <a:rPr lang="de-DE" dirty="0" err="1"/>
              <a:t>folds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70" y="1973743"/>
            <a:ext cx="4620525" cy="2301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4E201-8D79-4386-A3F0-03787B6ABED9}"/>
              </a:ext>
            </a:extLst>
          </p:cNvPr>
          <p:cNvSpPr/>
          <p:nvPr/>
        </p:nvSpPr>
        <p:spPr>
          <a:xfrm>
            <a:off x="7791963" y="4307862"/>
            <a:ext cx="37001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https://en.wikipedia.org/wiki/Cross-validation_(statistics)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7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889</Words>
  <Application>Microsoft Office PowerPoint</Application>
  <PresentationFormat>Widescreen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Machine learning</vt:lpstr>
      <vt:lpstr>Topics</vt:lpstr>
      <vt:lpstr>Supervised Learning</vt:lpstr>
      <vt:lpstr>Considerations</vt:lpstr>
      <vt:lpstr>K-Nearest Neighbors</vt:lpstr>
      <vt:lpstr>Linear Discriminant Analysis</vt:lpstr>
      <vt:lpstr>Other Algorithms</vt:lpstr>
      <vt:lpstr>Confusion Matrix</vt:lpstr>
      <vt:lpstr>Cross Validation</vt:lpstr>
      <vt:lpstr>Chance Level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1249</cp:revision>
  <cp:lastPrinted>2012-04-25T10:29:29Z</cp:lastPrinted>
  <dcterms:created xsi:type="dcterms:W3CDTF">2011-09-26T01:21:17Z</dcterms:created>
  <dcterms:modified xsi:type="dcterms:W3CDTF">2021-10-08T09:04:10Z</dcterms:modified>
</cp:coreProperties>
</file>