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41" r:id="rId2"/>
    <p:sldId id="760" r:id="rId3"/>
    <p:sldId id="743" r:id="rId4"/>
    <p:sldId id="744" r:id="rId5"/>
    <p:sldId id="745" r:id="rId6"/>
    <p:sldId id="754" r:id="rId7"/>
    <p:sldId id="750" r:id="rId8"/>
    <p:sldId id="748" r:id="rId9"/>
    <p:sldId id="746" r:id="rId10"/>
    <p:sldId id="7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3"/>
            <p14:sldId id="744"/>
            <p14:sldId id="745"/>
            <p14:sldId id="754"/>
            <p14:sldId id="750"/>
            <p14:sldId id="748"/>
            <p14:sldId id="746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93208" autoAdjust="0"/>
  </p:normalViewPr>
  <p:slideViewPr>
    <p:cSldViewPr snapToGrid="0" snapToObjects="1">
      <p:cViewPr varScale="1">
        <p:scale>
          <a:sx n="80" d="100"/>
          <a:sy n="80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5465309"/>
            <a:ext cx="10363200" cy="1362075"/>
          </a:xfrm>
        </p:spPr>
        <p:txBody>
          <a:bodyPr/>
          <a:lstStyle/>
          <a:p>
            <a:r>
              <a:rPr lang="de-DE" dirty="0"/>
              <a:t>Efficiency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debugging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3084" y="3953169"/>
            <a:ext cx="10363200" cy="1500187"/>
          </a:xfrm>
        </p:spPr>
        <p:txBody>
          <a:bodyPr/>
          <a:lstStyle/>
          <a:p>
            <a:r>
              <a:rPr lang="de-DE" dirty="0"/>
              <a:t>The art of failing less badly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1589" r="16808" b="39845"/>
          <a:stretch/>
        </p:blipFill>
        <p:spPr>
          <a:xfrm>
            <a:off x="6444344" y="2803606"/>
            <a:ext cx="5389430" cy="213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FBDCC-58FC-47AD-B4D3-6E3660B3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4" y="295064"/>
            <a:ext cx="5622170" cy="431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399" y="1133475"/>
            <a:ext cx="7242629" cy="5140271"/>
          </a:xfrm>
        </p:spPr>
        <p:txBody>
          <a:bodyPr>
            <a:normAutofit/>
          </a:bodyPr>
          <a:lstStyle/>
          <a:p>
            <a:r>
              <a:rPr lang="de-DE" dirty="0"/>
              <a:t>Last but not least: </a:t>
            </a:r>
            <a:r>
              <a:rPr lang="de-DE" b="1" dirty="0" err="1"/>
              <a:t>Learn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lesson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. Think </a:t>
            </a:r>
            <a:r>
              <a:rPr lang="de-DE" dirty="0" err="1"/>
              <a:t>about</a:t>
            </a:r>
            <a:r>
              <a:rPr lang="de-DE" dirty="0"/>
              <a:t> Mr. Robot ;)</a:t>
            </a:r>
          </a:p>
          <a:p>
            <a:r>
              <a:rPr lang="de-DE" dirty="0"/>
              <a:t>Fix it. This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 </a:t>
            </a:r>
            <a:r>
              <a:rPr lang="de-DE" dirty="0" err="1"/>
              <a:t>restructure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03" y="1149434"/>
            <a:ext cx="3160129" cy="4822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8285CD5-6243-4D8C-96C5-946134A3B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03" y="3560750"/>
            <a:ext cx="2971800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6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</a:t>
            </a:r>
            <a:r>
              <a:rPr lang="de-DE" b="1" dirty="0">
                <a:solidFill>
                  <a:schemeClr val="accent2"/>
                </a:solidFill>
              </a:rPr>
              <a:t>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Pre-allocate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zeros</a:t>
            </a:r>
            <a:r>
              <a:rPr lang="de-DE" dirty="0"/>
              <a:t>, </a:t>
            </a:r>
            <a:r>
              <a:rPr lang="de-DE" dirty="0" err="1"/>
              <a:t>ones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, </a:t>
            </a:r>
            <a:r>
              <a:rPr lang="de-DE" dirty="0" err="1"/>
              <a:t>struct</a:t>
            </a:r>
            <a:r>
              <a:rPr lang="de-DE" dirty="0"/>
              <a:t>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r>
              <a:rPr lang="de-DE" dirty="0"/>
              <a:t>Matrix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!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tic</a:t>
            </a:r>
            <a:r>
              <a:rPr lang="de-DE" dirty="0"/>
              <a:t>/</a:t>
            </a:r>
            <a:r>
              <a:rPr lang="de-DE" dirty="0" err="1"/>
              <a:t>toc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profiler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64" y="3703610"/>
            <a:ext cx="6285714" cy="26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A63D08-ADB9-4B6D-A5F0-11EC4BEEA5E3}"/>
              </a:ext>
            </a:extLst>
          </p:cNvPr>
          <p:cNvSpPr/>
          <p:nvPr/>
        </p:nvSpPr>
        <p:spPr>
          <a:xfrm>
            <a:off x="9351114" y="3359418"/>
            <a:ext cx="1809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https://xkcd.com/974/</a:t>
            </a:r>
          </a:p>
        </p:txBody>
      </p:sp>
    </p:spTree>
    <p:extLst>
      <p:ext uri="{BB962C8B-B14F-4D97-AF65-F5344CB8AC3E}">
        <p14:creationId xmlns:p14="http://schemas.microsoft.com/office/powerpoint/2010/main" val="14376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 </a:t>
            </a:r>
          </a:p>
          <a:p>
            <a:r>
              <a:rPr lang="de-DE" dirty="0"/>
              <a:t>Understanding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fixing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flawed</a:t>
            </a:r>
            <a:r>
              <a:rPr lang="de-DE" dirty="0"/>
              <a:t>.</a:t>
            </a:r>
          </a:p>
          <a:p>
            <a:r>
              <a:rPr lang="de-DE" dirty="0"/>
              <a:t>Think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.</a:t>
            </a:r>
          </a:p>
          <a:p>
            <a:r>
              <a:rPr lang="de-DE" dirty="0"/>
              <a:t>Take </a:t>
            </a:r>
            <a:r>
              <a:rPr lang="de-DE" dirty="0" err="1"/>
              <a:t>breaks</a:t>
            </a:r>
            <a:r>
              <a:rPr lang="de-DE" dirty="0"/>
              <a:t>. </a:t>
            </a:r>
            <a:r>
              <a:rPr lang="de-DE" dirty="0" err="1"/>
              <a:t>Seriously</a:t>
            </a:r>
            <a:r>
              <a:rPr lang="de-DE" dirty="0"/>
              <a:t>.</a:t>
            </a:r>
          </a:p>
          <a:p>
            <a:r>
              <a:rPr lang="de-DE" dirty="0"/>
              <a:t>More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front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screen</a:t>
            </a:r>
            <a:r>
              <a:rPr lang="de-DE" dirty="0"/>
              <a:t>, not </a:t>
            </a:r>
            <a:r>
              <a:rPr lang="de-DE" dirty="0" err="1"/>
              <a:t>inside</a:t>
            </a:r>
            <a:r>
              <a:rPr lang="de-DE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73" y="2467627"/>
            <a:ext cx="4057954" cy="261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9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Bug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(</a:t>
            </a:r>
            <a:r>
              <a:rPr lang="de-DE" dirty="0" err="1"/>
              <a:t>well</a:t>
            </a:r>
            <a:r>
              <a:rPr lang="en-DE" dirty="0"/>
              <a:t>…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Some coding bugs directly crash your code with an error (good bugs)</a:t>
            </a:r>
          </a:p>
          <a:p>
            <a:pPr lvl="1"/>
            <a:r>
              <a:rPr lang="en-US" dirty="0"/>
              <a:t>Others seem to work but distort your results or might lead to errors way later (bad bugs)</a:t>
            </a:r>
          </a:p>
          <a:p>
            <a:pPr lvl="1"/>
            <a:r>
              <a:rPr lang="en-US" dirty="0"/>
              <a:t>Heisenbugs: behave differently when you inspect them very closely (pure agony)</a:t>
            </a:r>
          </a:p>
          <a:p>
            <a:pPr lvl="1"/>
            <a:r>
              <a:rPr lang="en-US" dirty="0"/>
              <a:t>Phase-of-the-moon-bugs: Bugs that are dependent on external factors </a:t>
            </a:r>
          </a:p>
          <a:p>
            <a:r>
              <a:rPr lang="en-US" dirty="0"/>
              <a:t>Anonymous bugs:</a:t>
            </a:r>
          </a:p>
          <a:p>
            <a:pPr lvl="1"/>
            <a:r>
              <a:rPr lang="en-US" dirty="0"/>
              <a:t>Uninitialized variables (might contain invalid data, often responsible for heisenbugs)</a:t>
            </a:r>
          </a:p>
          <a:p>
            <a:pPr lvl="1"/>
            <a:r>
              <a:rPr lang="de-DE" dirty="0"/>
              <a:t>Variables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overwritten</a:t>
            </a:r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in a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 at </a:t>
            </a:r>
            <a:r>
              <a:rPr lang="de-DE" dirty="0" err="1"/>
              <a:t>first</a:t>
            </a:r>
            <a:r>
              <a:rPr lang="de-DE" dirty="0"/>
              <a:t> but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en-US" dirty="0"/>
              <a:t>to manage, like a baby dragon</a:t>
            </a:r>
          </a:p>
          <a:p>
            <a:pPr lvl="2"/>
            <a:r>
              <a:rPr lang="en-US" dirty="0"/>
              <a:t>I want a baby dragon.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74" y="181270"/>
            <a:ext cx="863693" cy="8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utoShape 2" descr="Bildergebnis für baby drag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3647F-A0E7-461C-B007-41AF5166B110}"/>
              </a:ext>
            </a:extLst>
          </p:cNvPr>
          <p:cNvSpPr/>
          <p:nvPr/>
        </p:nvSpPr>
        <p:spPr>
          <a:xfrm>
            <a:off x="6924141" y="792206"/>
            <a:ext cx="5178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https://www.computing.co.uk/news/4034875/</a:t>
            </a:r>
            <a:endParaRPr lang="en-DE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microsoft-issues-security-advisory-windows-serioussam-zero-day-bug</a:t>
            </a:r>
            <a:endParaRPr lang="en-DE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9E81F-062B-42B2-BC92-21E07CE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87" y="5627180"/>
            <a:ext cx="1119540" cy="10901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4CFAFB-DC9E-4C8E-96C7-77EA68F2D95F}"/>
              </a:ext>
            </a:extLst>
          </p:cNvPr>
          <p:cNvSpPr/>
          <p:nvPr/>
        </p:nvSpPr>
        <p:spPr>
          <a:xfrm>
            <a:off x="5176085" y="6461126"/>
            <a:ext cx="3800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https://drawinghowtos.com/baby-dragon-2-7909/</a:t>
            </a:r>
            <a:endParaRPr lang="en-DE" sz="14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Graphic 12" descr="Moon and stars">
            <a:extLst>
              <a:ext uri="{FF2B5EF4-FFF2-40B4-BE49-F238E27FC236}">
                <a16:creationId xmlns:a16="http://schemas.microsoft.com/office/drawing/2014/main" id="{39656643-4F25-4A1B-A5B7-1BF06F44D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3758" y="32464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Try-Catch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Try, catch, end</a:t>
            </a:r>
          </a:p>
          <a:p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after „</a:t>
            </a:r>
            <a:r>
              <a:rPr lang="de-DE" dirty="0" err="1"/>
              <a:t>try</a:t>
            </a:r>
            <a:r>
              <a:rPr lang="de-DE" dirty="0"/>
              <a:t>“,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,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/>
              <a:t>crash</a:t>
            </a:r>
            <a:r>
              <a:rPr lang="de-DE" dirty="0"/>
              <a:t> but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after „catch“</a:t>
            </a:r>
          </a:p>
          <a:p>
            <a:r>
              <a:rPr lang="de-DE" dirty="0"/>
              <a:t>Use catch ME (MATLAB exception) and inspect ME</a:t>
            </a:r>
          </a:p>
          <a:p>
            <a:r>
              <a:rPr lang="de-DE" dirty="0"/>
              <a:t>Error free does not mean bug free! </a:t>
            </a:r>
          </a:p>
          <a:p>
            <a:pPr lvl="1"/>
            <a:r>
              <a:rPr lang="de-DE" dirty="0"/>
              <a:t>Beware of try catch in the wrong circumstances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5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0118-24A3-4BDB-B250-01226BF2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Workspaces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EACA-C6AC-4658-892B-70466626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All variables and their data are stored in the MATLAB workspaces</a:t>
            </a:r>
          </a:p>
          <a:p>
            <a:r>
              <a:rPr lang="de-DE" dirty="0"/>
              <a:t>Scripts and the Command Window use the „base“ workspace</a:t>
            </a:r>
          </a:p>
          <a:p>
            <a:r>
              <a:rPr lang="de-DE" dirty="0"/>
              <a:t>Functions have their own workspace, they can‘t access the base workspace!</a:t>
            </a:r>
          </a:p>
          <a:p>
            <a:pPr lvl="1"/>
            <a:r>
              <a:rPr lang="de-DE" dirty="0"/>
              <a:t>You also can‘t access anything inside a function from the base workspace</a:t>
            </a:r>
          </a:p>
          <a:p>
            <a:r>
              <a:rPr lang="de-DE" dirty="0"/>
              <a:t>The only way to get information in and out of a function are inputs and outputs</a:t>
            </a:r>
          </a:p>
          <a:p>
            <a:pPr lvl="1"/>
            <a:r>
              <a:rPr lang="de-DE" dirty="0"/>
              <a:t>(there exist other ways but these are dirty hacks and shouldn‘t be used, change my mind.)</a:t>
            </a:r>
          </a:p>
          <a:p>
            <a:r>
              <a:rPr lang="de-DE" dirty="0"/>
              <a:t>You can step into functions and inspect their workspace using the debugger.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525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6282499" cy="5140271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friend</a:t>
            </a:r>
            <a:r>
              <a:rPr lang="de-DE" dirty="0"/>
              <a:t>.</a:t>
            </a:r>
          </a:p>
          <a:p>
            <a:r>
              <a:rPr lang="de-DE" dirty="0"/>
              <a:t>Set </a:t>
            </a:r>
            <a:r>
              <a:rPr lang="de-DE" dirty="0" err="1"/>
              <a:t>breakpoints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en-DE" dirty="0"/>
              <a:t>–</a:t>
            </a:r>
            <a:r>
              <a:rPr lang="de-DE" dirty="0"/>
              <a:t>“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Over, </a:t>
            </a:r>
            <a:r>
              <a:rPr lang="de-DE" dirty="0" err="1"/>
              <a:t>Step</a:t>
            </a:r>
            <a:r>
              <a:rPr lang="de-DE" dirty="0"/>
              <a:t> In, </a:t>
            </a:r>
            <a:r>
              <a:rPr lang="de-DE" dirty="0" err="1"/>
              <a:t>Step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Mouse </a:t>
            </a:r>
            <a:r>
              <a:rPr lang="de-DE" dirty="0" err="1"/>
              <a:t>over</a:t>
            </a:r>
            <a:r>
              <a:rPr lang="de-DE" dirty="0"/>
              <a:t> a variable will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 err="1"/>
              <a:t>Quit</a:t>
            </a:r>
            <a:r>
              <a:rPr lang="de-DE" dirty="0"/>
              <a:t> Debugging, type </a:t>
            </a:r>
            <a:r>
              <a:rPr lang="de-DE" dirty="0" err="1"/>
              <a:t>dbquit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You can select the workspace to inspect in the debuger (Function Call Stack)</a:t>
            </a:r>
          </a:p>
          <a:p>
            <a:r>
              <a:rPr lang="de-DE" dirty="0"/>
              <a:t>Useful: Editor -&gt; Breakpoints -&gt; Stop on error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482" y="1828306"/>
            <a:ext cx="4900118" cy="2856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8DF400-8358-485A-8684-D25959660B2C}"/>
              </a:ext>
            </a:extLst>
          </p:cNvPr>
          <p:cNvSpPr/>
          <p:nvPr/>
        </p:nvSpPr>
        <p:spPr>
          <a:xfrm>
            <a:off x="9289143" y="2264229"/>
            <a:ext cx="1598778" cy="7112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79A34-D45D-454A-B800-05A893FCE7CB}"/>
              </a:ext>
            </a:extLst>
          </p:cNvPr>
          <p:cNvSpPr/>
          <p:nvPr/>
        </p:nvSpPr>
        <p:spPr>
          <a:xfrm>
            <a:off x="7896875" y="2133601"/>
            <a:ext cx="1598778" cy="8418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7317C5-8C96-4F76-B86B-3CBA6AB9C01C}"/>
              </a:ext>
            </a:extLst>
          </p:cNvPr>
          <p:cNvSpPr/>
          <p:nvPr/>
        </p:nvSpPr>
        <p:spPr>
          <a:xfrm>
            <a:off x="6885481" y="3882572"/>
            <a:ext cx="603889" cy="8418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1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401" y="1133475"/>
            <a:ext cx="6057030" cy="514027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Read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. (!)</a:t>
            </a:r>
          </a:p>
          <a:p>
            <a:r>
              <a:rPr lang="de-DE" dirty="0"/>
              <a:t>Search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reproducible</a:t>
            </a:r>
            <a:endParaRPr lang="de-DE" dirty="0"/>
          </a:p>
          <a:p>
            <a:pPr lvl="1"/>
            <a:r>
              <a:rPr lang="de-DE" dirty="0"/>
              <a:t>Trace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breaks</a:t>
            </a:r>
            <a:endParaRPr lang="de-DE" dirty="0"/>
          </a:p>
          <a:p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, </a:t>
            </a:r>
            <a:r>
              <a:rPr lang="de-DE" dirty="0" err="1"/>
              <a:t>inspect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Size() is often very helpful!</a:t>
            </a:r>
            <a:endParaRPr lang="en-DE" dirty="0"/>
          </a:p>
          <a:p>
            <a:pPr lvl="1"/>
            <a:r>
              <a:rPr lang="en-DE" dirty="0"/>
              <a:t>Plotting can be helpful, too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70" y="1861749"/>
            <a:ext cx="5278362" cy="2757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8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719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Efficiency and debugging</vt:lpstr>
      <vt:lpstr>Topics</vt:lpstr>
      <vt:lpstr>Efficiency</vt:lpstr>
      <vt:lpstr>Debugging</vt:lpstr>
      <vt:lpstr>Bugs</vt:lpstr>
      <vt:lpstr>Try-Catch Statements</vt:lpstr>
      <vt:lpstr>Workspaces</vt:lpstr>
      <vt:lpstr>The Debugger</vt:lpstr>
      <vt:lpstr>Strategy</vt:lpstr>
      <vt:lpstr>Strategy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1184</cp:revision>
  <cp:lastPrinted>2012-04-25T10:29:29Z</cp:lastPrinted>
  <dcterms:created xsi:type="dcterms:W3CDTF">2011-09-26T01:21:17Z</dcterms:created>
  <dcterms:modified xsi:type="dcterms:W3CDTF">2021-10-08T09:17:08Z</dcterms:modified>
</cp:coreProperties>
</file>