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41" r:id="rId2"/>
    <p:sldId id="760" r:id="rId3"/>
    <p:sldId id="758" r:id="rId4"/>
    <p:sldId id="755" r:id="rId5"/>
    <p:sldId id="754" r:id="rId6"/>
    <p:sldId id="756" r:id="rId7"/>
    <p:sldId id="7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F1F600-2C94-404C-93F9-6B731EC76BBB}">
          <p14:sldIdLst>
            <p14:sldId id="741"/>
            <p14:sldId id="760"/>
            <p14:sldId id="758"/>
            <p14:sldId id="755"/>
            <p14:sldId id="754"/>
            <p14:sldId id="756"/>
            <p14:sldId id="7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20C"/>
    <a:srgbClr val="008080"/>
    <a:srgbClr val="FF6E1E"/>
    <a:srgbClr val="9E9D10"/>
    <a:srgbClr val="DFE88C"/>
    <a:srgbClr val="0F608A"/>
    <a:srgbClr val="B4B4B4"/>
    <a:srgbClr val="009999"/>
    <a:srgbClr val="901D1D"/>
    <a:srgbClr val="8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1" autoAdjust="0"/>
    <p:restoredTop sz="93208" autoAdjust="0"/>
  </p:normalViewPr>
  <p:slideViewPr>
    <p:cSldViewPr snapToGrid="0" snapToObjects="1">
      <p:cViewPr varScale="1">
        <p:scale>
          <a:sx n="84" d="100"/>
          <a:sy n="84" d="100"/>
        </p:scale>
        <p:origin x="81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AAEF3-A68E-E340-8479-4C468B1FF86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42052-D995-B343-BB15-18CEA33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14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55AA9-C4E1-A042-8AB3-95958279511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CEE1-8573-AF40-BDEB-BABADE4B2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7CEE1-8573-AF40-BDEB-BABADE4B2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54847"/>
            <a:ext cx="10363200" cy="68969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60840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Master subsubtitle style</a:t>
            </a:r>
          </a:p>
        </p:txBody>
      </p:sp>
      <p:pic>
        <p:nvPicPr>
          <p:cNvPr id="4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31" y="6052229"/>
            <a:ext cx="2899622" cy="726171"/>
          </a:xfrm>
          <a:prstGeom prst="rect">
            <a:avLst/>
          </a:prstGeom>
        </p:spPr>
      </p:pic>
      <p:pic>
        <p:nvPicPr>
          <p:cNvPr id="5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058" y="6052229"/>
            <a:ext cx="975803" cy="7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1342665" y="1"/>
            <a:ext cx="9545256" cy="922295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solidFill>
                  <a:srgbClr val="901D1D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/>
          </p:nvPr>
        </p:nvSpPr>
        <p:spPr>
          <a:xfrm>
            <a:off x="406400" y="1133475"/>
            <a:ext cx="11480800" cy="5140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n>
                  <a:noFill/>
                </a:ln>
                <a:effectLst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894761"/>
            <a:ext cx="103632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491659" y="6531022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08EBF97-D2B9-483C-ACCA-2C74E35E5295}" type="slidenum">
              <a:rPr lang="en-US" sz="1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</a:rPr>
              <a:t>‹#›</a:t>
            </a:fld>
            <a:endParaRPr lang="en-US" sz="1400" baseline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2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28486" y="36498"/>
            <a:ext cx="871187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212" y="1825777"/>
            <a:ext cx="11234028" cy="449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</a:t>
            </a:r>
            <a:r>
              <a:rPr lang="en-US" noProof="0" dirty="0" err="1"/>
              <a:t>levelBiopsychologische</a:t>
            </a:r>
            <a:r>
              <a:rPr lang="en-US" noProof="0" dirty="0"/>
              <a:t> Met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0" y="6403469"/>
            <a:ext cx="1433246" cy="358937"/>
          </a:xfrm>
          <a:prstGeom prst="rect">
            <a:avLst/>
          </a:prstGeom>
        </p:spPr>
      </p:pic>
      <p:pic>
        <p:nvPicPr>
          <p:cNvPr id="7" name="Grafik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617" y="6422381"/>
            <a:ext cx="482327" cy="3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1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901D1D"/>
          </a:solidFill>
          <a:effectLst/>
          <a:latin typeface="Calibri" panose="020F0502020204030204" pitchFamily="34" charset="0"/>
          <a:ea typeface="+mj-ea"/>
          <a:cs typeface="Cambr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tx1">
              <a:lumMod val="65000"/>
              <a:lumOff val="35000"/>
            </a:schemeClr>
          </a:solidFill>
          <a:latin typeface="Calibri Light" panose="020F0302020204030204" pitchFamily="34" charset="0"/>
          <a:ea typeface="+mn-ea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</a:t>
            </a:r>
            <a:r>
              <a:rPr lang="en-US" dirty="0" err="1"/>
              <a:t>i</a:t>
            </a:r>
            <a:r>
              <a:rPr lang="en-DE" dirty="0"/>
              <a:t>n</a:t>
            </a:r>
            <a:r>
              <a:rPr lang="en-US" dirty="0"/>
              <a:t>a</a:t>
            </a:r>
            <a:r>
              <a:rPr lang="en-DE" dirty="0"/>
              <a:t>l </a:t>
            </a:r>
            <a:r>
              <a:rPr lang="en-US" dirty="0"/>
              <a:t>A</a:t>
            </a:r>
            <a:r>
              <a:rPr lang="en-DE" dirty="0"/>
              <a:t>s</a:t>
            </a:r>
            <a:r>
              <a:rPr lang="en-US" dirty="0"/>
              <a:t>s</a:t>
            </a:r>
            <a:r>
              <a:rPr lang="en-DE" dirty="0" err="1"/>
              <a:t>i</a:t>
            </a:r>
            <a:r>
              <a:rPr lang="en-US" dirty="0"/>
              <a:t>g</a:t>
            </a:r>
            <a:r>
              <a:rPr lang="en-DE" dirty="0"/>
              <a:t>n</a:t>
            </a:r>
            <a:r>
              <a:rPr lang="en-US" dirty="0"/>
              <a:t>m</a:t>
            </a:r>
            <a:r>
              <a:rPr lang="en-DE" dirty="0"/>
              <a:t>e</a:t>
            </a:r>
            <a:r>
              <a:rPr lang="en-US" dirty="0"/>
              <a:t>n</a:t>
            </a:r>
            <a:r>
              <a:rPr lang="en-DE" dirty="0"/>
              <a:t>t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E</a:t>
            </a:r>
            <a:r>
              <a:rPr lang="en-US" dirty="0"/>
              <a:t>v</a:t>
            </a:r>
            <a:r>
              <a:rPr lang="en-DE" dirty="0"/>
              <a:t>e</a:t>
            </a:r>
            <a:r>
              <a:rPr lang="en-US" dirty="0"/>
              <a:t>r</a:t>
            </a:r>
            <a:r>
              <a:rPr lang="en-DE" dirty="0"/>
              <a:t>y</a:t>
            </a:r>
            <a:r>
              <a:rPr lang="en-US" dirty="0"/>
              <a:t>t</a:t>
            </a:r>
            <a:r>
              <a:rPr lang="en-DE" dirty="0"/>
              <a:t>h</a:t>
            </a:r>
            <a:r>
              <a:rPr lang="en-US" dirty="0" err="1"/>
              <a:t>i</a:t>
            </a:r>
            <a:r>
              <a:rPr lang="en-DE" dirty="0"/>
              <a:t>n</a:t>
            </a:r>
            <a:r>
              <a:rPr lang="en-US" dirty="0"/>
              <a:t>g</a:t>
            </a:r>
            <a:r>
              <a:rPr lang="en-DE" dirty="0"/>
              <a:t> </a:t>
            </a:r>
            <a:r>
              <a:rPr lang="en-US" dirty="0"/>
              <a:t>c</a:t>
            </a:r>
            <a:r>
              <a:rPr lang="en-DE" dirty="0"/>
              <a:t>o</a:t>
            </a:r>
            <a:r>
              <a:rPr lang="en-US" dirty="0"/>
              <a:t>m</a:t>
            </a:r>
            <a:r>
              <a:rPr lang="en-DE" dirty="0"/>
              <a:t>b</a:t>
            </a:r>
            <a:r>
              <a:rPr lang="en-US" dirty="0" err="1"/>
              <a:t>i</a:t>
            </a:r>
            <a:r>
              <a:rPr lang="en-DE" dirty="0"/>
              <a:t>n</a:t>
            </a:r>
            <a:r>
              <a:rPr lang="en-US" dirty="0"/>
              <a:t>e</a:t>
            </a:r>
            <a:r>
              <a:rPr lang="en-DE" dirty="0"/>
              <a:t>d</a:t>
            </a:r>
            <a:endParaRPr lang="de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49E4FE-8B9E-43D2-9960-DF353AC19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45" y="230488"/>
            <a:ext cx="3116143" cy="16111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239194-21CD-4A90-8080-6DBF1E2AB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080" y="309564"/>
            <a:ext cx="3302599" cy="15589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969DF5-A5D3-460E-9C58-0F2FEEE11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967" y="2524009"/>
            <a:ext cx="3186338" cy="16080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6BC0CF-2FAD-4E2B-A315-EB9D67CAF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2905" y="314177"/>
            <a:ext cx="2845310" cy="14438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4C4FD4-F117-4A4D-ABEB-0A0A40CC17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743" y="2489301"/>
            <a:ext cx="4080806" cy="16774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C91B4A-6E1F-45F6-87FA-9C15DBD9FD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7773" y="4744297"/>
            <a:ext cx="4009760" cy="16277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DFEFFB-F75D-4433-B1E1-731F4E4B2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247" y="2147195"/>
            <a:ext cx="3693890" cy="14415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5B2230-F956-4D93-947A-DFAA628AC6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3746" y="5037985"/>
            <a:ext cx="4333274" cy="17179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740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de-DE" dirty="0"/>
              <a:t>GUI and basic calculations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1</a:t>
            </a:r>
            <a:r>
              <a:rPr lang="de-DE" dirty="0"/>
              <a:t>: Scripts, style, and variable classes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2</a:t>
            </a:r>
            <a:r>
              <a:rPr lang="de-DE" dirty="0"/>
              <a:t>: Control statements and loops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1</a:t>
            </a:r>
            <a:r>
              <a:rPr lang="de-DE" dirty="0"/>
              <a:t>: Basics, subplots, get and set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3</a:t>
            </a:r>
            <a:r>
              <a:rPr lang="de-DE" dirty="0"/>
              <a:t>: Functions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2</a:t>
            </a:r>
            <a:r>
              <a:rPr lang="de-DE" dirty="0"/>
              <a:t>: Descriptive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4</a:t>
            </a:r>
            <a:r>
              <a:rPr lang="de-DE" dirty="0"/>
              <a:t>: Basic input and output</a:t>
            </a:r>
            <a:endParaRPr lang="en-DE" dirty="0"/>
          </a:p>
          <a:p>
            <a:r>
              <a:rPr lang="de-DE" b="1" dirty="0">
                <a:solidFill>
                  <a:schemeClr val="accent3">
                    <a:lumMod val="75000"/>
                  </a:schemeClr>
                </a:solidFill>
              </a:rPr>
              <a:t>Visualization 3</a:t>
            </a:r>
            <a:r>
              <a:rPr lang="de-DE" dirty="0"/>
              <a:t>: Distribution and 3D plots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5</a:t>
            </a:r>
            <a:r>
              <a:rPr lang="de-DE" dirty="0"/>
              <a:t>: Input and output specials</a:t>
            </a:r>
            <a:r>
              <a:rPr lang="en-DE" dirty="0"/>
              <a:t> – </a:t>
            </a:r>
            <a:r>
              <a:rPr lang="en-US" dirty="0"/>
              <a:t>l</a:t>
            </a:r>
            <a:r>
              <a:rPr lang="en-DE" dirty="0"/>
              <a:t>a</a:t>
            </a:r>
            <a:r>
              <a:rPr lang="en-US" dirty="0"/>
              <a:t>s</a:t>
            </a:r>
            <a:r>
              <a:rPr lang="en-DE" dirty="0"/>
              <a:t>t </a:t>
            </a:r>
            <a:r>
              <a:rPr lang="en-US" dirty="0"/>
              <a:t>l</a:t>
            </a:r>
            <a:r>
              <a:rPr lang="en-DE" dirty="0"/>
              <a:t>e</a:t>
            </a:r>
            <a:r>
              <a:rPr lang="en-US" dirty="0"/>
              <a:t>c</a:t>
            </a:r>
            <a:r>
              <a:rPr lang="en-DE" dirty="0"/>
              <a:t>t</a:t>
            </a:r>
            <a:r>
              <a:rPr lang="en-US" dirty="0"/>
              <a:t>u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b</a:t>
            </a:r>
            <a:r>
              <a:rPr lang="en-DE" dirty="0"/>
              <a:t>e</a:t>
            </a:r>
            <a:r>
              <a:rPr lang="en-US" dirty="0"/>
              <a:t>f</a:t>
            </a:r>
            <a:r>
              <a:rPr lang="en-DE" dirty="0"/>
              <a:t>o</a:t>
            </a:r>
            <a:r>
              <a:rPr lang="en-US" dirty="0"/>
              <a:t>r</a:t>
            </a:r>
            <a:r>
              <a:rPr lang="en-DE" dirty="0"/>
              <a:t>e holidays</a:t>
            </a:r>
            <a:endParaRPr lang="de-DE" dirty="0"/>
          </a:p>
          <a:p>
            <a:r>
              <a:rPr lang="de-DE" b="1" dirty="0">
                <a:solidFill>
                  <a:schemeClr val="accent6"/>
                </a:solidFill>
              </a:rPr>
              <a:t>Machine Learning 1</a:t>
            </a:r>
            <a:r>
              <a:rPr lang="de-DE" dirty="0"/>
              <a:t>: Introduction and dimension reduction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2</a:t>
            </a:r>
            <a:r>
              <a:rPr lang="de-DE" dirty="0"/>
              <a:t>: Clustering</a:t>
            </a:r>
          </a:p>
          <a:p>
            <a:r>
              <a:rPr lang="de-DE" b="1" dirty="0">
                <a:solidFill>
                  <a:schemeClr val="accent6"/>
                </a:solidFill>
              </a:rPr>
              <a:t>Machine Learning 3</a:t>
            </a:r>
            <a:r>
              <a:rPr lang="de-DE" dirty="0"/>
              <a:t>: Classification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6</a:t>
            </a:r>
            <a:r>
              <a:rPr lang="de-DE" dirty="0"/>
              <a:t>: Efficiency and debugging basics</a:t>
            </a:r>
          </a:p>
          <a:p>
            <a:r>
              <a:rPr lang="de-DE" b="1" dirty="0">
                <a:solidFill>
                  <a:schemeClr val="accent1"/>
                </a:solidFill>
              </a:rPr>
              <a:t>Coding 7</a:t>
            </a:r>
            <a:r>
              <a:rPr lang="de-DE" dirty="0"/>
              <a:t>: </a:t>
            </a:r>
            <a:r>
              <a:rPr lang="en-US" dirty="0"/>
              <a:t>Advanced functions and </a:t>
            </a:r>
            <a:r>
              <a:rPr lang="en-US" dirty="0" err="1"/>
              <a:t>debuggin</a:t>
            </a:r>
            <a:r>
              <a:rPr lang="en-DE" dirty="0"/>
              <a:t>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734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AB6C2CF-4600-4403-AAA1-652BF4D0A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3" y="184727"/>
            <a:ext cx="3918996" cy="4174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19E9C9C-E572-4702-B3D0-57EBE64F8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108" y="2539378"/>
            <a:ext cx="7474339" cy="3471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324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</a:t>
            </a:r>
            <a:r>
              <a:rPr lang="en-US" dirty="0"/>
              <a:t>h</a:t>
            </a:r>
            <a:r>
              <a:rPr lang="en-DE" dirty="0"/>
              <a:t>e </a:t>
            </a:r>
            <a:r>
              <a:rPr lang="en-US" dirty="0"/>
              <a:t>f</a:t>
            </a:r>
            <a:r>
              <a:rPr lang="en-DE" dirty="0" err="1"/>
              <a:t>i</a:t>
            </a:r>
            <a:r>
              <a:rPr lang="en-US" dirty="0"/>
              <a:t>n</a:t>
            </a:r>
            <a:r>
              <a:rPr lang="en-DE" dirty="0"/>
              <a:t>a</a:t>
            </a:r>
            <a:r>
              <a:rPr lang="en-US" dirty="0"/>
              <a:t>l</a:t>
            </a:r>
            <a:r>
              <a:rPr lang="en-DE" dirty="0"/>
              <a:t> </a:t>
            </a:r>
            <a:r>
              <a:rPr lang="en-US" dirty="0"/>
              <a:t>a</a:t>
            </a:r>
            <a:r>
              <a:rPr lang="en-DE" dirty="0"/>
              <a:t>s</a:t>
            </a:r>
            <a:r>
              <a:rPr lang="en-US" dirty="0"/>
              <a:t>s</a:t>
            </a:r>
            <a:r>
              <a:rPr lang="en-DE" dirty="0" err="1"/>
              <a:t>i</a:t>
            </a:r>
            <a:r>
              <a:rPr lang="en-US" dirty="0"/>
              <a:t>g</a:t>
            </a:r>
            <a:r>
              <a:rPr lang="en-DE" dirty="0"/>
              <a:t>n</a:t>
            </a:r>
            <a:r>
              <a:rPr lang="en-US" dirty="0"/>
              <a:t>m</a:t>
            </a:r>
            <a:r>
              <a:rPr lang="en-DE" dirty="0"/>
              <a:t>e</a:t>
            </a:r>
            <a:r>
              <a:rPr lang="en-US" dirty="0"/>
              <a:t>n</a:t>
            </a:r>
            <a:r>
              <a:rPr lang="en-DE" dirty="0"/>
              <a:t>t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6400" y="1133475"/>
            <a:ext cx="11234858" cy="5140271"/>
          </a:xfrm>
        </p:spPr>
        <p:txBody>
          <a:bodyPr>
            <a:normAutofit fontScale="70000" lnSpcReduction="20000"/>
          </a:bodyPr>
          <a:lstStyle/>
          <a:p>
            <a:r>
              <a:rPr lang="en-DE" b="1" dirty="0">
                <a:solidFill>
                  <a:srgbClr val="C00000"/>
                </a:solidFill>
              </a:rPr>
              <a:t>NOT in teams</a:t>
            </a:r>
            <a:r>
              <a:rPr lang="en-DE" b="1" dirty="0"/>
              <a:t> </a:t>
            </a:r>
            <a:r>
              <a:rPr lang="en-DE" dirty="0"/>
              <a:t>any more! You are on your own!</a:t>
            </a:r>
          </a:p>
          <a:p>
            <a:r>
              <a:rPr lang="en-DE" dirty="0"/>
              <a:t>Deadline: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1 month</a:t>
            </a:r>
            <a:r>
              <a:rPr lang="en-DE" b="1" dirty="0">
                <a:solidFill>
                  <a:srgbClr val="C00000"/>
                </a:solidFill>
              </a:rPr>
              <a:t> from today</a:t>
            </a:r>
            <a:r>
              <a:rPr lang="en-US" b="1" dirty="0">
                <a:solidFill>
                  <a:srgbClr val="C00000"/>
                </a:solidFill>
              </a:rPr>
              <a:t>! </a:t>
            </a:r>
            <a:r>
              <a:rPr lang="en-US" dirty="0"/>
              <a:t>Enter grades in QUISPOS must be end of this semester… it might be possible to enter grades later but that must be done manually via the </a:t>
            </a:r>
            <a:r>
              <a:rPr lang="en-US" dirty="0" err="1"/>
              <a:t>Prüfungsamt</a:t>
            </a:r>
            <a:r>
              <a:rPr lang="en-US" dirty="0"/>
              <a:t>. I</a:t>
            </a:r>
            <a:r>
              <a:rPr lang="en-DE" dirty="0"/>
              <a:t>f</a:t>
            </a:r>
            <a:r>
              <a:rPr lang="en-US" dirty="0"/>
              <a:t> you need a deadline extension, let me know in advance!</a:t>
            </a:r>
            <a:endParaRPr lang="en-DE" b="1" dirty="0">
              <a:solidFill>
                <a:srgbClr val="C00000"/>
              </a:solidFill>
            </a:endParaRPr>
          </a:p>
          <a:p>
            <a:endParaRPr lang="en-DE" dirty="0"/>
          </a:p>
          <a:p>
            <a:r>
              <a:rPr lang="en-DE" dirty="0"/>
              <a:t>The idea of this task is to combine all previous tasks </a:t>
            </a:r>
          </a:p>
          <a:p>
            <a:r>
              <a:rPr lang="en-DE" dirty="0"/>
              <a:t>You know the “Kleiner </a:t>
            </a:r>
            <a:r>
              <a:rPr lang="en-DE" dirty="0" err="1"/>
              <a:t>unspezifischer</a:t>
            </a:r>
            <a:r>
              <a:rPr lang="en-DE" dirty="0"/>
              <a:t> </a:t>
            </a:r>
            <a:r>
              <a:rPr lang="en-DE" dirty="0" err="1"/>
              <a:t>Fragebogen</a:t>
            </a:r>
            <a:r>
              <a:rPr lang="en-DE" dirty="0"/>
              <a:t>” which you hopefully filled in (and sent around).</a:t>
            </a:r>
          </a:p>
          <a:p>
            <a:r>
              <a:rPr lang="en-DE" dirty="0"/>
              <a:t>An EXCEL sheet with the answers will be</a:t>
            </a:r>
            <a:r>
              <a:rPr lang="en-US" dirty="0"/>
              <a:t> </a:t>
            </a:r>
            <a:r>
              <a:rPr lang="en-DE" dirty="0"/>
              <a:t>available for download on ISIS</a:t>
            </a:r>
          </a:p>
          <a:p>
            <a:r>
              <a:rPr lang="en-DE" dirty="0"/>
              <a:t>This questionnaire should now be </a:t>
            </a:r>
            <a:r>
              <a:rPr lang="en-DE" dirty="0" err="1"/>
              <a:t>analy</a:t>
            </a:r>
            <a:r>
              <a:rPr lang="en-US" dirty="0"/>
              <a:t>s</a:t>
            </a:r>
            <a:r>
              <a:rPr lang="en-DE" dirty="0"/>
              <a:t>ed completely</a:t>
            </a:r>
          </a:p>
          <a:p>
            <a:r>
              <a:rPr lang="en-DE" dirty="0"/>
              <a:t>You are quite free in how exactly you want to do this, just science the data!</a:t>
            </a:r>
          </a:p>
          <a:p>
            <a:pPr lvl="1"/>
            <a:r>
              <a:rPr lang="en-DE" dirty="0"/>
              <a:t>Create a script</a:t>
            </a:r>
            <a:r>
              <a:rPr lang="en-US" dirty="0"/>
              <a:t> </a:t>
            </a:r>
            <a:r>
              <a:rPr lang="en-DE" dirty="0"/>
              <a:t>that does the complete analysis</a:t>
            </a:r>
            <a:r>
              <a:rPr lang="en-US" dirty="0"/>
              <a:t> (including running all subfunctions)</a:t>
            </a:r>
            <a:endParaRPr lang="en-DE" dirty="0"/>
          </a:p>
          <a:p>
            <a:pPr lvl="1"/>
            <a:r>
              <a:rPr lang="en-DE" dirty="0"/>
              <a:t>Comment which MATLAB version was used </a:t>
            </a:r>
            <a:endParaRPr lang="en-US" dirty="0"/>
          </a:p>
          <a:p>
            <a:r>
              <a:rPr lang="en-US" dirty="0"/>
              <a:t>No specific naming convention necessary</a:t>
            </a:r>
          </a:p>
          <a:p>
            <a:r>
              <a:rPr lang="en-DE" dirty="0"/>
              <a:t>A few things are required, though, to show you mastered the course...</a:t>
            </a:r>
          </a:p>
        </p:txBody>
      </p:sp>
    </p:spTree>
    <p:extLst>
      <p:ext uri="{BB962C8B-B14F-4D97-AF65-F5344CB8AC3E}">
        <p14:creationId xmlns:p14="http://schemas.microsoft.com/office/powerpoint/2010/main" val="347385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372" y="1"/>
            <a:ext cx="9545256" cy="922295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DE" dirty="0"/>
              <a:t>h</a:t>
            </a:r>
            <a:r>
              <a:rPr lang="en-US" dirty="0"/>
              <a:t>a</a:t>
            </a:r>
            <a:r>
              <a:rPr lang="en-DE" dirty="0"/>
              <a:t>t </a:t>
            </a:r>
            <a:r>
              <a:rPr lang="en-US" dirty="0"/>
              <a:t>I</a:t>
            </a:r>
            <a:r>
              <a:rPr lang="en-DE" dirty="0"/>
              <a:t> </a:t>
            </a:r>
            <a:r>
              <a:rPr lang="en-US" dirty="0"/>
              <a:t>e</a:t>
            </a:r>
            <a:r>
              <a:rPr lang="en-DE" dirty="0"/>
              <a:t>x</a:t>
            </a:r>
            <a:r>
              <a:rPr lang="en-US" dirty="0"/>
              <a:t>p</a:t>
            </a:r>
            <a:r>
              <a:rPr lang="en-DE" dirty="0"/>
              <a:t>e</a:t>
            </a:r>
            <a:r>
              <a:rPr lang="en-US" dirty="0"/>
              <a:t>c</a:t>
            </a:r>
            <a:r>
              <a:rPr lang="en-DE" dirty="0"/>
              <a:t>t </a:t>
            </a:r>
            <a:r>
              <a:rPr lang="en-US" dirty="0" err="1"/>
              <a:t>i</a:t>
            </a:r>
            <a:r>
              <a:rPr lang="en-DE" dirty="0"/>
              <a:t>n </a:t>
            </a:r>
            <a:r>
              <a:rPr lang="en-US" dirty="0"/>
              <a:t>t</a:t>
            </a:r>
            <a:r>
              <a:rPr lang="en-DE" dirty="0"/>
              <a:t>h</a:t>
            </a:r>
            <a:r>
              <a:rPr lang="en-US" dirty="0"/>
              <a:t>e</a:t>
            </a:r>
            <a:r>
              <a:rPr lang="en-DE" dirty="0"/>
              <a:t> </a:t>
            </a:r>
            <a:r>
              <a:rPr lang="en-US" dirty="0"/>
              <a:t>s</a:t>
            </a:r>
            <a:r>
              <a:rPr lang="en-DE" dirty="0"/>
              <a:t>c</a:t>
            </a:r>
            <a:r>
              <a:rPr lang="en-US" dirty="0"/>
              <a:t>r</a:t>
            </a:r>
            <a:r>
              <a:rPr lang="en-DE" dirty="0" err="1"/>
              <a:t>i</a:t>
            </a:r>
            <a:r>
              <a:rPr lang="en-US" dirty="0"/>
              <a:t>p</a:t>
            </a:r>
            <a:r>
              <a:rPr lang="en-DE" dirty="0"/>
              <a:t>t(</a:t>
            </a:r>
            <a:r>
              <a:rPr lang="en-US" dirty="0"/>
              <a:t>s</a:t>
            </a:r>
            <a:r>
              <a:rPr lang="en-DE" dirty="0"/>
              <a:t>)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6400" y="1133475"/>
            <a:ext cx="11234858" cy="5140271"/>
          </a:xfrm>
        </p:spPr>
        <p:txBody>
          <a:bodyPr>
            <a:normAutofit fontScale="47500" lnSpcReduction="20000"/>
          </a:bodyPr>
          <a:lstStyle/>
          <a:p>
            <a:r>
              <a:rPr lang="en-DE" dirty="0"/>
              <a:t>Load the EXCEL sheet into MATLAB</a:t>
            </a:r>
          </a:p>
          <a:p>
            <a:r>
              <a:rPr lang="en-DE" dirty="0"/>
              <a:t>Clean the data (remove all data of 2019)</a:t>
            </a:r>
          </a:p>
          <a:p>
            <a:r>
              <a:rPr lang="en-DE" dirty="0"/>
              <a:t>Bring it in a usable form (some answers are numbers, others are text)</a:t>
            </a:r>
          </a:p>
          <a:p>
            <a:r>
              <a:rPr lang="en-DE" dirty="0"/>
              <a:t>Use at least one for or while loop</a:t>
            </a:r>
          </a:p>
          <a:p>
            <a:r>
              <a:rPr lang="en-DE" dirty="0"/>
              <a:t>Write a function and use it at least twice, choose sensibly why this should be done in a function.</a:t>
            </a:r>
          </a:p>
          <a:p>
            <a:pPr lvl="1"/>
            <a:r>
              <a:rPr lang="en-DE" dirty="0"/>
              <a:t>Remember the help and input checks</a:t>
            </a:r>
          </a:p>
          <a:p>
            <a:r>
              <a:rPr lang="en-DE" dirty="0"/>
              <a:t>Visualize the data as you see fit</a:t>
            </a:r>
          </a:p>
          <a:p>
            <a:pPr lvl="1"/>
            <a:r>
              <a:rPr lang="en-DE" dirty="0"/>
              <a:t>All final plots have to have ap</a:t>
            </a:r>
            <a:r>
              <a:rPr lang="en-US" dirty="0"/>
              <a:t>p</a:t>
            </a:r>
            <a:r>
              <a:rPr lang="en-DE" dirty="0" err="1"/>
              <a:t>ropriate</a:t>
            </a:r>
            <a:r>
              <a:rPr lang="en-DE" dirty="0"/>
              <a:t> size, font size, axes, legends where due etc. In short, they should be real figures which are usable and you and I can show around.</a:t>
            </a:r>
          </a:p>
          <a:p>
            <a:pPr lvl="1"/>
            <a:r>
              <a:rPr lang="en-DE" dirty="0"/>
              <a:t>Use subplots at least once. Other fancy plots are of course possible as well, but the main point is that the plots should fit the data.</a:t>
            </a:r>
          </a:p>
          <a:p>
            <a:r>
              <a:rPr lang="en-DE" dirty="0"/>
              <a:t>Statistics are not a necessity, but correlations and t-tests could be a nice addition if you want to make a point (the functions are: </a:t>
            </a:r>
            <a:r>
              <a:rPr lang="en-DE" dirty="0" err="1"/>
              <a:t>corr</a:t>
            </a:r>
            <a:r>
              <a:rPr lang="en-DE" dirty="0"/>
              <a:t>, </a:t>
            </a:r>
            <a:r>
              <a:rPr lang="en-DE" dirty="0" err="1"/>
              <a:t>ttest</a:t>
            </a:r>
            <a:r>
              <a:rPr lang="en-DE" dirty="0"/>
              <a:t>)</a:t>
            </a:r>
          </a:p>
          <a:p>
            <a:pPr lvl="1"/>
            <a:r>
              <a:rPr lang="en-DE" dirty="0"/>
              <a:t>This is not part of the course and thus won’t be graded but I will see and like it.</a:t>
            </a:r>
          </a:p>
          <a:p>
            <a:r>
              <a:rPr lang="en-DE" dirty="0"/>
              <a:t>Concerning the ML part:</a:t>
            </a:r>
          </a:p>
          <a:p>
            <a:pPr lvl="1"/>
            <a:r>
              <a:rPr lang="en-DE" dirty="0"/>
              <a:t>Use </a:t>
            </a:r>
            <a:r>
              <a:rPr lang="en-DE" dirty="0" err="1"/>
              <a:t>tsne</a:t>
            </a:r>
            <a:r>
              <a:rPr lang="en-DE" dirty="0"/>
              <a:t> at least once</a:t>
            </a:r>
          </a:p>
          <a:p>
            <a:pPr lvl="1"/>
            <a:r>
              <a:rPr lang="en-DE" dirty="0"/>
              <a:t>Use clustering at least once </a:t>
            </a:r>
          </a:p>
          <a:p>
            <a:pPr lvl="2"/>
            <a:r>
              <a:rPr lang="en-DE" dirty="0"/>
              <a:t>Explain whether or not the clustering makes sense in the case of this data and why you think that</a:t>
            </a:r>
          </a:p>
          <a:p>
            <a:pPr lvl="1"/>
            <a:r>
              <a:rPr lang="en-DE" dirty="0"/>
              <a:t>Use classification at least once </a:t>
            </a:r>
          </a:p>
          <a:p>
            <a:pPr lvl="2"/>
            <a:r>
              <a:rPr lang="en-DE" dirty="0"/>
              <a:t>There are many two-classes questions which might be predicted by the numerical questions</a:t>
            </a:r>
          </a:p>
          <a:p>
            <a:pPr lvl="2"/>
            <a:r>
              <a:rPr lang="en-US" dirty="0"/>
              <a:t>E</a:t>
            </a:r>
            <a:r>
              <a:rPr lang="en-DE" dirty="0" err="1"/>
              <a:t>xamine</a:t>
            </a:r>
            <a:r>
              <a:rPr lang="en-DE" dirty="0"/>
              <a:t> whether your classification exceeds statistical chance at the alpha = 0.05 level</a:t>
            </a:r>
          </a:p>
          <a:p>
            <a:pPr lvl="1"/>
            <a:r>
              <a:rPr lang="en-DE" dirty="0"/>
              <a:t>Make sense of your results, plot them in a meaningful way</a:t>
            </a:r>
          </a:p>
          <a:p>
            <a:r>
              <a:rPr lang="en-DE" dirty="0"/>
              <a:t>Export your final figures, they should be self-explanatory</a:t>
            </a:r>
          </a:p>
          <a:p>
            <a:pPr lvl="1"/>
            <a:r>
              <a:rPr lang="en-DE" dirty="0"/>
              <a:t>Movies/gifs don’t have to be used. If you find a nice way to do it, it’s great though, of course!</a:t>
            </a:r>
          </a:p>
          <a:p>
            <a:r>
              <a:rPr lang="en-DE" dirty="0"/>
              <a:t>Create a zip file with your entire script and all nice exported plots. If it exceeds the ISIS data limit export the plots only as </a:t>
            </a:r>
            <a:r>
              <a:rPr lang="en-DE" dirty="0" err="1"/>
              <a:t>tif</a:t>
            </a:r>
            <a:r>
              <a:rPr lang="en-DE" dirty="0"/>
              <a:t> or jpeg, or hand in a link to another file </a:t>
            </a:r>
            <a:r>
              <a:rPr lang="en-DE" dirty="0" err="1"/>
              <a:t>hoster</a:t>
            </a:r>
            <a:r>
              <a:rPr lang="en-DE" dirty="0"/>
              <a:t>, or stop by my desk and hand it in manually.</a:t>
            </a:r>
          </a:p>
        </p:txBody>
      </p:sp>
    </p:spTree>
    <p:extLst>
      <p:ext uri="{BB962C8B-B14F-4D97-AF65-F5344CB8AC3E}">
        <p14:creationId xmlns:p14="http://schemas.microsoft.com/office/powerpoint/2010/main" val="34093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372" y="1"/>
            <a:ext cx="9545256" cy="922295"/>
          </a:xfrm>
        </p:spPr>
        <p:txBody>
          <a:bodyPr/>
          <a:lstStyle/>
          <a:p>
            <a:r>
              <a:rPr lang="en-US" dirty="0"/>
              <a:t>L</a:t>
            </a:r>
            <a:r>
              <a:rPr lang="en-DE" dirty="0"/>
              <a:t>a</a:t>
            </a:r>
            <a:r>
              <a:rPr lang="en-US" dirty="0"/>
              <a:t>s</a:t>
            </a:r>
            <a:r>
              <a:rPr lang="en-DE" dirty="0"/>
              <a:t>t </a:t>
            </a:r>
            <a:r>
              <a:rPr lang="en-US" dirty="0"/>
              <a:t>b</a:t>
            </a:r>
            <a:r>
              <a:rPr lang="en-DE" dirty="0"/>
              <a:t>u</a:t>
            </a:r>
            <a:r>
              <a:rPr lang="en-US" dirty="0"/>
              <a:t>t</a:t>
            </a:r>
            <a:r>
              <a:rPr lang="en-DE" dirty="0"/>
              <a:t> </a:t>
            </a:r>
            <a:r>
              <a:rPr lang="en-US" dirty="0"/>
              <a:t>n</a:t>
            </a:r>
            <a:r>
              <a:rPr lang="en-DE" dirty="0"/>
              <a:t>o</a:t>
            </a:r>
            <a:r>
              <a:rPr lang="en-US" dirty="0"/>
              <a:t>t</a:t>
            </a:r>
            <a:r>
              <a:rPr lang="en-DE" dirty="0"/>
              <a:t> </a:t>
            </a:r>
            <a:r>
              <a:rPr lang="en-US" dirty="0"/>
              <a:t>l</a:t>
            </a:r>
            <a:r>
              <a:rPr lang="en-DE" dirty="0"/>
              <a:t>e</a:t>
            </a:r>
            <a:r>
              <a:rPr lang="en-US" dirty="0"/>
              <a:t>a</a:t>
            </a:r>
            <a:r>
              <a:rPr lang="en-DE" dirty="0"/>
              <a:t>s</a:t>
            </a:r>
            <a:r>
              <a:rPr lang="en-US" dirty="0"/>
              <a:t>t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6400" y="1133475"/>
            <a:ext cx="11234858" cy="5140271"/>
          </a:xfrm>
        </p:spPr>
        <p:txBody>
          <a:bodyPr>
            <a:normAutofit lnSpcReduction="10000"/>
          </a:bodyPr>
          <a:lstStyle/>
          <a:p>
            <a:r>
              <a:rPr lang="en-DE" dirty="0"/>
              <a:t>Comment every step that is non-trivial </a:t>
            </a:r>
          </a:p>
          <a:p>
            <a:pPr lvl="1"/>
            <a:r>
              <a:rPr lang="en-DE" dirty="0"/>
              <a:t>Explain your reasoning </a:t>
            </a:r>
          </a:p>
          <a:p>
            <a:r>
              <a:rPr lang="en-DE" dirty="0"/>
              <a:t>Use clean code, sensible variable names, sensible sections </a:t>
            </a:r>
          </a:p>
          <a:p>
            <a:pPr lvl="1"/>
            <a:r>
              <a:rPr lang="en-DE" dirty="0"/>
              <a:t>Make sure I, and any other person reading the code, can understand easily what is going on.</a:t>
            </a:r>
          </a:p>
          <a:p>
            <a:pPr marL="457200" lvl="1" indent="0">
              <a:buNone/>
            </a:pPr>
            <a:endParaRPr lang="en-DE" dirty="0"/>
          </a:p>
          <a:p>
            <a:r>
              <a:rPr lang="en-DE" dirty="0"/>
              <a:t>In short: Code well, not fast. </a:t>
            </a:r>
          </a:p>
          <a:p>
            <a:pPr lvl="1"/>
            <a:endParaRPr lang="en-DE" dirty="0"/>
          </a:p>
          <a:p>
            <a:r>
              <a:rPr lang="en-DE" dirty="0"/>
              <a:t>Have fun </a:t>
            </a:r>
            <a:r>
              <a:rPr lang="en-DE" dirty="0">
                <a:sym typeface="Wingdings" panose="05000000000000000000" pitchFamily="2" charset="2"/>
              </a:rPr>
              <a:t> I think the questionnaire is quite interesting and I’m sure you will find things you are curious about in the data!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26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C7B0B093-4462-4A4F-9EC4-58AFFC780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8737" y="-81116"/>
            <a:ext cx="12656915" cy="7020232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F165C509-37F0-458A-A1CE-27A3C19C6AE5}"/>
              </a:ext>
            </a:extLst>
          </p:cNvPr>
          <p:cNvSpPr/>
          <p:nvPr/>
        </p:nvSpPr>
        <p:spPr>
          <a:xfrm>
            <a:off x="-4" y="6255029"/>
            <a:ext cx="1043710" cy="36945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A3A05F-00FE-4CCE-9221-465E952B1118}"/>
              </a:ext>
            </a:extLst>
          </p:cNvPr>
          <p:cNvSpPr/>
          <p:nvPr/>
        </p:nvSpPr>
        <p:spPr>
          <a:xfrm>
            <a:off x="10797304" y="6255029"/>
            <a:ext cx="1366983" cy="50598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669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810</Words>
  <Application>Microsoft Office PowerPoint</Application>
  <PresentationFormat>Widescreen</PresentationFormat>
  <Paragraphs>63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Wingdings</vt:lpstr>
      <vt:lpstr>Office Theme</vt:lpstr>
      <vt:lpstr>Final Assignment</vt:lpstr>
      <vt:lpstr>Topics</vt:lpstr>
      <vt:lpstr>PowerPoint Presentation</vt:lpstr>
      <vt:lpstr>The final assignment</vt:lpstr>
      <vt:lpstr>What I expect in the script(s)</vt:lpstr>
      <vt:lpstr>Last but not least</vt:lpstr>
      <vt:lpstr>PowerPoint Presentation</vt:lpstr>
    </vt:vector>
  </TitlesOfParts>
  <Company>SCCN 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Klaus Gramann</dc:creator>
  <cp:lastModifiedBy>marius</cp:lastModifiedBy>
  <cp:revision>1262</cp:revision>
  <cp:lastPrinted>2012-04-25T10:29:29Z</cp:lastPrinted>
  <dcterms:created xsi:type="dcterms:W3CDTF">2011-09-26T01:21:17Z</dcterms:created>
  <dcterms:modified xsi:type="dcterms:W3CDTF">2021-10-12T13:46:44Z</dcterms:modified>
</cp:coreProperties>
</file>