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41" r:id="rId2"/>
    <p:sldId id="740" r:id="rId3"/>
    <p:sldId id="747" r:id="rId4"/>
    <p:sldId id="748" r:id="rId5"/>
    <p:sldId id="749" r:id="rId6"/>
    <p:sldId id="750" r:id="rId7"/>
    <p:sldId id="752" r:id="rId8"/>
    <p:sldId id="75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40"/>
            <p14:sldId id="747"/>
            <p14:sldId id="748"/>
            <p14:sldId id="749"/>
            <p14:sldId id="750"/>
            <p14:sldId id="752"/>
            <p14:sldId id="7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5161643"/>
            <a:ext cx="10363200" cy="1362075"/>
          </a:xfrm>
        </p:spPr>
        <p:txBody>
          <a:bodyPr/>
          <a:lstStyle/>
          <a:p>
            <a:r>
              <a:rPr lang="de-DE" dirty="0"/>
              <a:t>Scripts, style</a:t>
            </a:r>
            <a:r>
              <a:rPr lang="en-DE" dirty="0"/>
              <a:t>,</a:t>
            </a:r>
            <a:br>
              <a:rPr lang="en-DE" dirty="0"/>
            </a:br>
            <a:r>
              <a:rPr lang="de-DE" dirty="0"/>
              <a:t>and variable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3649503"/>
            <a:ext cx="6744002" cy="1500187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in MATLAB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272E8-3729-4C08-A3C4-D7475F99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32" y="454100"/>
            <a:ext cx="3321278" cy="3373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F64059-8ED6-4A1B-89A7-D7B12697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4" y="231657"/>
            <a:ext cx="3739847" cy="6074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B2B84-2E1D-4FD0-B960-389990D5A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3" y="1106763"/>
            <a:ext cx="3262411" cy="1691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3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*.m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extension</a:t>
            </a:r>
            <a:endParaRPr lang="de-DE" dirty="0"/>
          </a:p>
          <a:p>
            <a:pPr lvl="1"/>
            <a:r>
              <a:rPr lang="de-DE" dirty="0"/>
              <a:t>Best </a:t>
            </a:r>
            <a:r>
              <a:rPr lang="de-DE" dirty="0" err="1"/>
              <a:t>viewed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MATLAB Editor, 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!</a:t>
            </a:r>
          </a:p>
          <a:p>
            <a:r>
              <a:rPr lang="de-DE" dirty="0"/>
              <a:t>Comments </a:t>
            </a:r>
            <a:r>
              <a:rPr lang="de-DE" dirty="0" err="1"/>
              <a:t>with</a:t>
            </a:r>
            <a:r>
              <a:rPr lang="de-DE" dirty="0"/>
              <a:t> % (CTRL-R, CTRL-T)</a:t>
            </a:r>
          </a:p>
          <a:p>
            <a:r>
              <a:rPr lang="de-DE" dirty="0"/>
              <a:t>Code </a:t>
            </a:r>
            <a:r>
              <a:rPr lang="de-DE" dirty="0" err="1"/>
              <a:t>Sections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%%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folded</a:t>
            </a:r>
            <a:endParaRPr lang="de-DE" dirty="0"/>
          </a:p>
          <a:p>
            <a:r>
              <a:rPr lang="de-DE" dirty="0"/>
              <a:t>Play </a:t>
            </a:r>
            <a:r>
              <a:rPr lang="de-DE" dirty="0" err="1"/>
              <a:t>button</a:t>
            </a:r>
            <a:r>
              <a:rPr lang="de-DE" dirty="0"/>
              <a:t> (F5)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1"/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-&gt;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(F9)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CTRL-Enter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sections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31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4369"/>
            <a:ext cx="4583855" cy="4152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EBF37-5750-4494-A221-9663D0C5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78" y="1860216"/>
            <a:ext cx="3321278" cy="3321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2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code readable, reusable, and adaptable</a:t>
            </a:r>
          </a:p>
          <a:p>
            <a:r>
              <a:rPr lang="en-US" dirty="0"/>
              <a:t>Makes it easier to avoid, find, and fix bugs</a:t>
            </a:r>
          </a:p>
          <a:p>
            <a:r>
              <a:rPr lang="en-US" dirty="0"/>
              <a:t>Programming style is personal, but guidelines are very helpful</a:t>
            </a:r>
          </a:p>
          <a:p>
            <a:pPr lvl="1"/>
            <a:r>
              <a:rPr lang="en-US" dirty="0"/>
              <a:t>Understanding the importance of clean code is an essential part of the course. You will get badly styled code to clean.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Own line, discuss code reasoning and goal </a:t>
            </a:r>
          </a:p>
          <a:p>
            <a:pPr lvl="1"/>
            <a:r>
              <a:rPr lang="en-US" dirty="0"/>
              <a:t>The better the code, the fewer comments are necessary. </a:t>
            </a:r>
          </a:p>
          <a:p>
            <a:r>
              <a:rPr lang="en-US" dirty="0"/>
              <a:t>Indents for functions and control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Cannot start with numbers</a:t>
            </a:r>
          </a:p>
          <a:p>
            <a:pPr lvl="1"/>
            <a:r>
              <a:rPr lang="en-US" dirty="0"/>
              <a:t>Cannot contain special characters except “_”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Avoid single letter variables, except for very simple testing</a:t>
            </a:r>
          </a:p>
          <a:p>
            <a:pPr lvl="1"/>
            <a:r>
              <a:rPr lang="en-US" dirty="0"/>
              <a:t>Avoid overly long variables that just annoy everyone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short</a:t>
            </a:r>
            <a:r>
              <a:rPr lang="en-US" dirty="0"/>
              <a:t>, but </a:t>
            </a:r>
            <a:r>
              <a:rPr lang="en-US" b="1" dirty="0">
                <a:solidFill>
                  <a:srgbClr val="C00000"/>
                </a:solidFill>
              </a:rPr>
              <a:t>meaningful</a:t>
            </a:r>
            <a:r>
              <a:rPr lang="en-US" dirty="0"/>
              <a:t> names </a:t>
            </a:r>
          </a:p>
          <a:p>
            <a:pPr lvl="2"/>
            <a:r>
              <a:rPr lang="en-US" dirty="0"/>
              <a:t>No abbreviations like ("</a:t>
            </a:r>
            <a:r>
              <a:rPr lang="en-US" dirty="0" err="1"/>
              <a:t>compwid</a:t>
            </a:r>
            <a:r>
              <a:rPr lang="en-US" dirty="0"/>
              <a:t>" vs "</a:t>
            </a:r>
            <a:r>
              <a:rPr lang="en-US" dirty="0" err="1"/>
              <a:t>compute_total_width</a:t>
            </a:r>
            <a:r>
              <a:rPr lang="en-US" dirty="0"/>
              <a:t>“)</a:t>
            </a:r>
          </a:p>
          <a:p>
            <a:pPr lvl="3"/>
            <a:r>
              <a:rPr lang="en-US" dirty="0"/>
              <a:t>It’s a disease you can find all over MATLAB  scripts for some reason but it’s horrible</a:t>
            </a:r>
          </a:p>
          <a:p>
            <a:pPr lvl="1"/>
            <a:r>
              <a:rPr lang="en-US" dirty="0"/>
              <a:t>Avoid names that already exist (check "which &lt;variable&gt;" first, if unsure)</a:t>
            </a:r>
          </a:p>
          <a:p>
            <a:pPr lvl="1"/>
            <a:r>
              <a:rPr lang="en-US" dirty="0"/>
              <a:t>Prefixes: n, </a:t>
            </a:r>
            <a:r>
              <a:rPr lang="en-US" dirty="0" err="1"/>
              <a:t>i</a:t>
            </a:r>
            <a:r>
              <a:rPr lang="en-US" dirty="0"/>
              <a:t>, is, has, can, do, check, compute, find,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5249-7C17-4F80-A321-3ECA97D5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4" y="316005"/>
            <a:ext cx="2728686" cy="4011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5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Naming</a:t>
            </a:r>
            <a:r>
              <a:rPr lang="en-DE" dirty="0"/>
              <a:t>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words with</a:t>
            </a:r>
          </a:p>
          <a:p>
            <a:pPr lvl="1"/>
            <a:r>
              <a:rPr lang="en-US" dirty="0" err="1"/>
              <a:t>camelCase</a:t>
            </a:r>
            <a:r>
              <a:rPr lang="en-US" dirty="0"/>
              <a:t> (common in other languages, _ is being used as subscript in MATLAB) </a:t>
            </a:r>
          </a:p>
          <a:p>
            <a:pPr lvl="1"/>
            <a:r>
              <a:rPr lang="en-US" dirty="0" err="1"/>
              <a:t>usage_of_underscores</a:t>
            </a:r>
            <a:r>
              <a:rPr lang="en-US" dirty="0"/>
              <a:t> (better readability)</a:t>
            </a:r>
          </a:p>
          <a:p>
            <a:pPr lvl="1"/>
            <a:r>
              <a:rPr lang="en-US" dirty="0"/>
              <a:t>Both </a:t>
            </a:r>
            <a:r>
              <a:rPr lang="en-DE" dirty="0"/>
              <a:t>are legit options</a:t>
            </a:r>
            <a:r>
              <a:rPr lang="en-US" dirty="0"/>
              <a:t>, but stick to one!</a:t>
            </a:r>
          </a:p>
        </p:txBody>
      </p:sp>
    </p:spTree>
    <p:extLst>
      <p:ext uri="{BB962C8B-B14F-4D97-AF65-F5344CB8AC3E}">
        <p14:creationId xmlns:p14="http://schemas.microsoft.com/office/powerpoint/2010/main" val="58435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2F945-0A31-4AFA-BA99-05F4DF30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Classes</a:t>
            </a:r>
            <a:r>
              <a:rPr lang="en-DE" dirty="0"/>
              <a:t> </a:t>
            </a:r>
            <a:r>
              <a:rPr lang="en-US" dirty="0"/>
              <a:t>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9EE65-508A-49FF-8C07-C86E3830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Numerics</a:t>
            </a:r>
            <a:endParaRPr lang="de-DE" dirty="0"/>
          </a:p>
          <a:p>
            <a:pPr lvl="1"/>
            <a:r>
              <a:rPr lang="de-DE" dirty="0"/>
              <a:t>Scalars, </a:t>
            </a:r>
            <a:r>
              <a:rPr lang="de-DE" dirty="0" err="1"/>
              <a:t>Vectors</a:t>
            </a:r>
            <a:r>
              <a:rPr lang="de-DE" dirty="0"/>
              <a:t>, Matrices</a:t>
            </a:r>
          </a:p>
          <a:p>
            <a:pPr lvl="2"/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(i), </a:t>
            </a:r>
            <a:r>
              <a:rPr lang="de-DE" dirty="0" err="1"/>
              <a:t>deletion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= []</a:t>
            </a:r>
          </a:p>
          <a:p>
            <a:pPr lvl="1"/>
            <a:r>
              <a:rPr lang="de-DE" dirty="0" err="1"/>
              <a:t>Integers</a:t>
            </a:r>
            <a:r>
              <a:rPr lang="de-DE" dirty="0"/>
              <a:t>, </a:t>
            </a:r>
            <a:r>
              <a:rPr lang="de-DE" dirty="0" err="1"/>
              <a:t>doubles</a:t>
            </a:r>
            <a:r>
              <a:rPr lang="de-DE" dirty="0"/>
              <a:t>, </a:t>
            </a:r>
            <a:r>
              <a:rPr lang="de-DE" dirty="0" err="1"/>
              <a:t>singles</a:t>
            </a:r>
            <a:endParaRPr lang="de-DE" dirty="0"/>
          </a:p>
          <a:p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  <a:p>
            <a:pPr lvl="1"/>
            <a:r>
              <a:rPr lang="de-DE" dirty="0"/>
              <a:t>Strings also exist, but char is most frequent</a:t>
            </a:r>
            <a:endParaRPr lang="en-DE" dirty="0"/>
          </a:p>
          <a:p>
            <a:r>
              <a:rPr lang="de-DE" dirty="0"/>
              <a:t>Logicals</a:t>
            </a:r>
          </a:p>
          <a:p>
            <a:pPr lvl="1"/>
            <a:r>
              <a:rPr lang="de-DE" dirty="0"/>
              <a:t>True/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== ~= &lt; &gt; &lt;= &gt;=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&amp;&amp; and ||</a:t>
            </a:r>
          </a:p>
          <a:p>
            <a:r>
              <a:rPr lang="de-DE" strike="sngStrike" dirty="0" err="1"/>
              <a:t>Structs</a:t>
            </a:r>
            <a:endParaRPr lang="de-DE" strike="sngStrike" dirty="0"/>
          </a:p>
          <a:p>
            <a:pPr lvl="1"/>
            <a:r>
              <a:rPr lang="en-DE" strike="sngStrike" dirty="0"/>
              <a:t>F</a:t>
            </a:r>
            <a:r>
              <a:rPr lang="de-DE" strike="sngStrike" dirty="0"/>
              <a:t>lexible and complex, combination of fields and values, indexing by „.“</a:t>
            </a:r>
          </a:p>
          <a:p>
            <a:r>
              <a:rPr lang="de-DE" strike="sngStrike" dirty="0"/>
              <a:t>Cells</a:t>
            </a:r>
          </a:p>
          <a:p>
            <a:pPr lvl="1"/>
            <a:r>
              <a:rPr lang="de-DE" strike="sngStrike" dirty="0"/>
              <a:t>Can hold different classes, indexing with {i}</a:t>
            </a:r>
          </a:p>
          <a:p>
            <a:r>
              <a:rPr lang="de-DE" strike="sngStrike" dirty="0"/>
              <a:t>Test </a:t>
            </a:r>
            <a:r>
              <a:rPr lang="de-DE" strike="sngStrike" dirty="0" err="1"/>
              <a:t>with</a:t>
            </a:r>
            <a:r>
              <a:rPr lang="de-DE" strike="sngStrike" dirty="0"/>
              <a:t> „</a:t>
            </a:r>
            <a:r>
              <a:rPr lang="de-DE" strike="sngStrike" dirty="0" err="1"/>
              <a:t>class</a:t>
            </a:r>
            <a:r>
              <a:rPr lang="de-DE" strike="sngStrike" dirty="0"/>
              <a:t>()“, </a:t>
            </a:r>
            <a:r>
              <a:rPr lang="de-DE" strike="sngStrike" dirty="0" err="1"/>
              <a:t>is</a:t>
            </a:r>
            <a:r>
              <a:rPr lang="de-DE" strike="sngStrike" dirty="0"/>
              <a:t>*(), </a:t>
            </a:r>
            <a:r>
              <a:rPr lang="de-DE" strike="sngStrike" dirty="0" err="1"/>
              <a:t>or</a:t>
            </a:r>
            <a:r>
              <a:rPr lang="de-DE" strike="sngStrike" dirty="0"/>
              <a:t> </a:t>
            </a:r>
            <a:r>
              <a:rPr lang="de-DE" strike="sngStrike" dirty="0" err="1"/>
              <a:t>isa</a:t>
            </a:r>
            <a:r>
              <a:rPr lang="de-DE" strike="sngStrike" dirty="0"/>
              <a:t>(x,‘&lt;</a:t>
            </a:r>
            <a:r>
              <a:rPr lang="de-DE" strike="sngStrike" dirty="0" err="1"/>
              <a:t>class</a:t>
            </a:r>
            <a:r>
              <a:rPr lang="de-DE" strike="sngStrike" dirty="0"/>
              <a:t>&gt;‘)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039ED-0A5A-4D83-8212-E9BD4E27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72" y="1114425"/>
            <a:ext cx="25908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DE4E-409A-46CF-B8E1-404048E7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32" y="5004014"/>
            <a:ext cx="26098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0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Scripts, style, and variable classes</vt:lpstr>
      <vt:lpstr>Topics</vt:lpstr>
      <vt:lpstr>Scripts</vt:lpstr>
      <vt:lpstr>Style</vt:lpstr>
      <vt:lpstr>Style</vt:lpstr>
      <vt:lpstr>Variable Naming</vt:lpstr>
      <vt:lpstr>Variable Naming </vt:lpstr>
      <vt:lpstr>Variable Classes I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1116</cp:revision>
  <cp:lastPrinted>2012-04-25T10:29:29Z</cp:lastPrinted>
  <dcterms:created xsi:type="dcterms:W3CDTF">2011-09-26T01:21:17Z</dcterms:created>
  <dcterms:modified xsi:type="dcterms:W3CDTF">2021-10-07T16:47:44Z</dcterms:modified>
</cp:coreProperties>
</file>