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741" r:id="rId2"/>
    <p:sldId id="740" r:id="rId3"/>
    <p:sldId id="751" r:id="rId4"/>
    <p:sldId id="747" r:id="rId5"/>
    <p:sldId id="753" r:id="rId6"/>
    <p:sldId id="75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F1F600-2C94-404C-93F9-6B731EC76BBB}">
          <p14:sldIdLst>
            <p14:sldId id="741"/>
            <p14:sldId id="740"/>
            <p14:sldId id="751"/>
            <p14:sldId id="747"/>
            <p14:sldId id="753"/>
            <p14:sldId id="7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20C"/>
    <a:srgbClr val="008080"/>
    <a:srgbClr val="FF6E1E"/>
    <a:srgbClr val="9E9D10"/>
    <a:srgbClr val="DFE88C"/>
    <a:srgbClr val="0F608A"/>
    <a:srgbClr val="B4B4B4"/>
    <a:srgbClr val="009999"/>
    <a:srgbClr val="901D1D"/>
    <a:srgbClr val="8F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1" autoAdjust="0"/>
    <p:restoredTop sz="93208" autoAdjust="0"/>
  </p:normalViewPr>
  <p:slideViewPr>
    <p:cSldViewPr snapToGrid="0" snapToObjects="1">
      <p:cViewPr varScale="1">
        <p:scale>
          <a:sx n="84" d="100"/>
          <a:sy n="84" d="100"/>
        </p:scale>
        <p:origin x="816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AAEF3-A68E-E340-8479-4C468B1FF869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42052-D995-B343-BB15-18CEA33EA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14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55AA9-C4E1-A042-8AB3-95958279511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7CEE1-8573-AF40-BDEB-BABADE4B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0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7CEE1-8573-AF40-BDEB-BABADE4B26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9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54847"/>
            <a:ext cx="10363200" cy="68969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60840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subsubtitle style</a:t>
            </a:r>
          </a:p>
        </p:txBody>
      </p:sp>
      <p:pic>
        <p:nvPicPr>
          <p:cNvPr id="4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31" y="6052229"/>
            <a:ext cx="2899622" cy="726171"/>
          </a:xfrm>
          <a:prstGeom prst="rect">
            <a:avLst/>
          </a:prstGeom>
        </p:spPr>
      </p:pic>
      <p:pic>
        <p:nvPicPr>
          <p:cNvPr id="5" name="Grafik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058" y="6052229"/>
            <a:ext cx="975803" cy="7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7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1342665" y="1"/>
            <a:ext cx="9545256" cy="922295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rgbClr val="901D1D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idx="1"/>
          </p:nvPr>
        </p:nvSpPr>
        <p:spPr>
          <a:xfrm>
            <a:off x="406400" y="1133475"/>
            <a:ext cx="11480800" cy="5140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1pPr>
            <a:lvl2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3pPr>
            <a:lvl4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0491659" y="6531022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08EBF97-D2B9-483C-ACCA-2C74E35E5295}" type="slidenum">
              <a:rPr lang="en-US" sz="1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‹#›</a:t>
            </a:fld>
            <a:endParaRPr lang="en-US" sz="1400" baseline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3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n>
                  <a:noFill/>
                </a:ln>
                <a:effectLst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894761"/>
            <a:ext cx="103632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491659" y="6531022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08EBF97-D2B9-483C-ACCA-2C74E35E5295}" type="slidenum">
              <a:rPr lang="en-US" sz="1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‹#›</a:t>
            </a:fld>
            <a:endParaRPr lang="en-US" sz="1400" baseline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12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28486" y="36498"/>
            <a:ext cx="87118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212" y="1825777"/>
            <a:ext cx="11234028" cy="4493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</a:t>
            </a:r>
            <a:r>
              <a:rPr lang="en-US" noProof="0" dirty="0" err="1"/>
              <a:t>levelBiopsychologische</a:t>
            </a:r>
            <a:r>
              <a:rPr lang="en-US" noProof="0" dirty="0"/>
              <a:t> Met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0" y="6403469"/>
            <a:ext cx="1433246" cy="358937"/>
          </a:xfrm>
          <a:prstGeom prst="rect">
            <a:avLst/>
          </a:prstGeom>
        </p:spPr>
      </p:pic>
      <p:pic>
        <p:nvPicPr>
          <p:cNvPr id="7" name="Grafik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617" y="6422381"/>
            <a:ext cx="482327" cy="35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1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901D1D"/>
          </a:solidFill>
          <a:effectLst/>
          <a:latin typeface="Calibri" panose="020F0502020204030204" pitchFamily="34" charset="0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084" y="5364335"/>
            <a:ext cx="10363200" cy="1362075"/>
          </a:xfrm>
        </p:spPr>
        <p:txBody>
          <a:bodyPr/>
          <a:lstStyle/>
          <a:p>
            <a:r>
              <a:rPr lang="de-DE" dirty="0"/>
              <a:t>Control </a:t>
            </a:r>
            <a:r>
              <a:rPr lang="de-DE" dirty="0" err="1"/>
              <a:t>statements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loops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63084" y="3852195"/>
            <a:ext cx="10363200" cy="1500187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stuff</a:t>
            </a:r>
            <a:r>
              <a:rPr lang="de-DE" dirty="0"/>
              <a:t>. Now it starts to be code.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711987-66DA-4EEE-844F-855045EE0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16" y="256628"/>
            <a:ext cx="4584432" cy="4345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D52C4E-F9DB-4A3E-9B4B-65FE55A386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45" t="12229" r="14810" b="16580"/>
          <a:stretch/>
        </p:blipFill>
        <p:spPr>
          <a:xfrm>
            <a:off x="7005272" y="398032"/>
            <a:ext cx="4851699" cy="4882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740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de-DE" dirty="0"/>
              <a:t>GUI and basic calculations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1</a:t>
            </a:r>
            <a:r>
              <a:rPr lang="de-DE" dirty="0"/>
              <a:t>: Scripts, style, and variable classes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2</a:t>
            </a:r>
            <a:r>
              <a:rPr lang="de-DE" dirty="0"/>
              <a:t>: </a:t>
            </a:r>
            <a:r>
              <a:rPr lang="de-DE" b="1" dirty="0">
                <a:solidFill>
                  <a:srgbClr val="C00000"/>
                </a:solidFill>
              </a:rPr>
              <a:t>Control statements and loops</a:t>
            </a:r>
            <a:endParaRPr lang="en-DE" b="1" dirty="0">
              <a:solidFill>
                <a:srgbClr val="C00000"/>
              </a:solidFill>
            </a:endParaRPr>
          </a:p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Visualization 1</a:t>
            </a:r>
            <a:r>
              <a:rPr lang="de-DE" dirty="0"/>
              <a:t>: Basics, subplots, get and set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3</a:t>
            </a:r>
            <a:r>
              <a:rPr lang="de-DE" dirty="0"/>
              <a:t>: Functions</a:t>
            </a:r>
            <a:endParaRPr lang="en-DE" dirty="0"/>
          </a:p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Visualization 2</a:t>
            </a:r>
            <a:r>
              <a:rPr lang="de-DE" dirty="0"/>
              <a:t>: Descriptive plots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4</a:t>
            </a:r>
            <a:r>
              <a:rPr lang="de-DE" dirty="0"/>
              <a:t>: Basic input and output</a:t>
            </a:r>
            <a:endParaRPr lang="en-DE" dirty="0"/>
          </a:p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Visualization 3</a:t>
            </a:r>
            <a:r>
              <a:rPr lang="de-DE" dirty="0"/>
              <a:t>: Distribution and 3D plots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5</a:t>
            </a:r>
            <a:r>
              <a:rPr lang="de-DE" dirty="0"/>
              <a:t>: Input and output specials</a:t>
            </a:r>
            <a:r>
              <a:rPr lang="en-DE" dirty="0"/>
              <a:t> – </a:t>
            </a:r>
            <a:r>
              <a:rPr lang="en-US" dirty="0"/>
              <a:t>l</a:t>
            </a:r>
            <a:r>
              <a:rPr lang="en-DE" dirty="0"/>
              <a:t>a</a:t>
            </a:r>
            <a:r>
              <a:rPr lang="en-US" dirty="0"/>
              <a:t>s</a:t>
            </a:r>
            <a:r>
              <a:rPr lang="en-DE" dirty="0"/>
              <a:t>t </a:t>
            </a:r>
            <a:r>
              <a:rPr lang="en-US" dirty="0"/>
              <a:t>l</a:t>
            </a:r>
            <a:r>
              <a:rPr lang="en-DE" dirty="0"/>
              <a:t>e</a:t>
            </a:r>
            <a:r>
              <a:rPr lang="en-US" dirty="0"/>
              <a:t>c</a:t>
            </a:r>
            <a:r>
              <a:rPr lang="en-DE" dirty="0"/>
              <a:t>t</a:t>
            </a:r>
            <a:r>
              <a:rPr lang="en-US" dirty="0"/>
              <a:t>u</a:t>
            </a:r>
            <a:r>
              <a:rPr lang="en-DE" dirty="0"/>
              <a:t>r</a:t>
            </a:r>
            <a:r>
              <a:rPr lang="en-US" dirty="0"/>
              <a:t>e</a:t>
            </a:r>
            <a:r>
              <a:rPr lang="en-DE" dirty="0"/>
              <a:t> </a:t>
            </a:r>
            <a:r>
              <a:rPr lang="en-US" dirty="0"/>
              <a:t>b</a:t>
            </a:r>
            <a:r>
              <a:rPr lang="en-DE" dirty="0"/>
              <a:t>e</a:t>
            </a:r>
            <a:r>
              <a:rPr lang="en-US" dirty="0"/>
              <a:t>f</a:t>
            </a:r>
            <a:r>
              <a:rPr lang="en-DE" dirty="0"/>
              <a:t>o</a:t>
            </a:r>
            <a:r>
              <a:rPr lang="en-US" dirty="0"/>
              <a:t>r</a:t>
            </a:r>
            <a:r>
              <a:rPr lang="en-DE" dirty="0"/>
              <a:t>e holidays</a:t>
            </a:r>
            <a:endParaRPr lang="de-DE" dirty="0"/>
          </a:p>
          <a:p>
            <a:r>
              <a:rPr lang="de-DE" b="1" dirty="0">
                <a:solidFill>
                  <a:schemeClr val="accent6"/>
                </a:solidFill>
              </a:rPr>
              <a:t>Machine Learning 1</a:t>
            </a:r>
            <a:r>
              <a:rPr lang="de-DE" dirty="0"/>
              <a:t>: Introduction and dimension reduction</a:t>
            </a:r>
          </a:p>
          <a:p>
            <a:r>
              <a:rPr lang="de-DE" b="1" dirty="0">
                <a:solidFill>
                  <a:schemeClr val="accent6"/>
                </a:solidFill>
              </a:rPr>
              <a:t>Machine Learning 2</a:t>
            </a:r>
            <a:r>
              <a:rPr lang="de-DE" dirty="0"/>
              <a:t>: Clustering</a:t>
            </a:r>
          </a:p>
          <a:p>
            <a:r>
              <a:rPr lang="de-DE" b="1" dirty="0">
                <a:solidFill>
                  <a:schemeClr val="accent6"/>
                </a:solidFill>
              </a:rPr>
              <a:t>Machine Learning 3</a:t>
            </a:r>
            <a:r>
              <a:rPr lang="de-DE" dirty="0"/>
              <a:t>: Classification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6</a:t>
            </a:r>
            <a:r>
              <a:rPr lang="de-DE" dirty="0"/>
              <a:t>: Efficiency and debugging basics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7</a:t>
            </a:r>
            <a:r>
              <a:rPr lang="de-DE" dirty="0"/>
              <a:t>: </a:t>
            </a:r>
            <a:r>
              <a:rPr lang="en-US" dirty="0"/>
              <a:t>Advanced functions and </a:t>
            </a:r>
            <a:r>
              <a:rPr lang="en-US" dirty="0" err="1"/>
              <a:t>debuggin</a:t>
            </a:r>
            <a:r>
              <a:rPr lang="en-DE" dirty="0"/>
              <a:t>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6302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D2F945-0A31-4AFA-BA99-05F4DF30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 Classes</a:t>
            </a:r>
            <a:r>
              <a:rPr lang="en-DE" dirty="0"/>
              <a:t> </a:t>
            </a:r>
            <a:r>
              <a:rPr lang="en-US" dirty="0"/>
              <a:t>I</a:t>
            </a:r>
            <a:r>
              <a:rPr lang="en-DE" dirty="0"/>
              <a:t>I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A9EE65-508A-49FF-8C07-C86E3830B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/>
              <a:t>Numerics</a:t>
            </a:r>
            <a:endParaRPr lang="de-DE" dirty="0"/>
          </a:p>
          <a:p>
            <a:pPr lvl="1"/>
            <a:r>
              <a:rPr lang="de-DE" dirty="0"/>
              <a:t>Scalars, </a:t>
            </a:r>
            <a:r>
              <a:rPr lang="de-DE" dirty="0" err="1"/>
              <a:t>Vectors</a:t>
            </a:r>
            <a:r>
              <a:rPr lang="de-DE" dirty="0"/>
              <a:t>, Matrices</a:t>
            </a:r>
          </a:p>
          <a:p>
            <a:pPr lvl="2"/>
            <a:r>
              <a:rPr lang="de-DE" dirty="0" err="1"/>
              <a:t>Indexing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(i), </a:t>
            </a:r>
            <a:r>
              <a:rPr lang="de-DE" dirty="0" err="1"/>
              <a:t>deletion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= []</a:t>
            </a:r>
          </a:p>
          <a:p>
            <a:pPr lvl="1"/>
            <a:r>
              <a:rPr lang="de-DE" dirty="0" err="1"/>
              <a:t>Integers</a:t>
            </a:r>
            <a:r>
              <a:rPr lang="de-DE" dirty="0"/>
              <a:t>, </a:t>
            </a:r>
            <a:r>
              <a:rPr lang="de-DE" dirty="0" err="1"/>
              <a:t>doubles</a:t>
            </a:r>
            <a:r>
              <a:rPr lang="de-DE" dirty="0"/>
              <a:t>, </a:t>
            </a:r>
            <a:r>
              <a:rPr lang="de-DE" dirty="0" err="1"/>
              <a:t>singles</a:t>
            </a:r>
            <a:endParaRPr lang="de-DE" dirty="0"/>
          </a:p>
          <a:p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arrays</a:t>
            </a:r>
            <a:endParaRPr lang="de-DE" dirty="0"/>
          </a:p>
          <a:p>
            <a:pPr lvl="1"/>
            <a:r>
              <a:rPr lang="de-DE" dirty="0"/>
              <a:t>Strings also exist, but char is most frequent</a:t>
            </a:r>
            <a:endParaRPr lang="en-DE" dirty="0"/>
          </a:p>
          <a:p>
            <a:r>
              <a:rPr lang="de-DE" dirty="0"/>
              <a:t>Logicals</a:t>
            </a:r>
          </a:p>
          <a:p>
            <a:pPr lvl="1"/>
            <a:r>
              <a:rPr lang="de-DE" dirty="0"/>
              <a:t>True/</a:t>
            </a:r>
            <a:r>
              <a:rPr lang="de-DE" dirty="0" err="1"/>
              <a:t>false</a:t>
            </a:r>
            <a:r>
              <a:rPr lang="de-DE" dirty="0"/>
              <a:t>, </a:t>
            </a:r>
            <a:r>
              <a:rPr lang="de-DE" dirty="0" err="1"/>
              <a:t>using</a:t>
            </a:r>
            <a:r>
              <a:rPr lang="de-DE" dirty="0"/>
              <a:t> == ~= &lt; &gt; &lt;= &gt;=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, </a:t>
            </a:r>
            <a:r>
              <a:rPr lang="de-DE" dirty="0" err="1"/>
              <a:t>combined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&amp;&amp; and ||</a:t>
            </a:r>
          </a:p>
          <a:p>
            <a:r>
              <a:rPr lang="de-DE" dirty="0" err="1"/>
              <a:t>Structs</a:t>
            </a:r>
            <a:endParaRPr lang="de-DE" dirty="0"/>
          </a:p>
          <a:p>
            <a:pPr lvl="1"/>
            <a:r>
              <a:rPr lang="en-DE" dirty="0"/>
              <a:t>F</a:t>
            </a:r>
            <a:r>
              <a:rPr lang="de-DE" dirty="0"/>
              <a:t>lexible and complex, combination of fields and values, indexing by „.“</a:t>
            </a:r>
          </a:p>
          <a:p>
            <a:r>
              <a:rPr lang="de-DE" dirty="0"/>
              <a:t>Cells</a:t>
            </a:r>
          </a:p>
          <a:p>
            <a:pPr lvl="1"/>
            <a:r>
              <a:rPr lang="de-DE" dirty="0"/>
              <a:t>Can hold different classes, indexing with {i}</a:t>
            </a:r>
          </a:p>
          <a:p>
            <a:r>
              <a:rPr lang="de-DE" dirty="0"/>
              <a:t>Test </a:t>
            </a:r>
            <a:r>
              <a:rPr lang="de-DE" dirty="0" err="1"/>
              <a:t>with</a:t>
            </a:r>
            <a:r>
              <a:rPr lang="de-DE" dirty="0"/>
              <a:t> „</a:t>
            </a:r>
            <a:r>
              <a:rPr lang="de-DE" dirty="0" err="1"/>
              <a:t>class</a:t>
            </a:r>
            <a:r>
              <a:rPr lang="de-DE" dirty="0"/>
              <a:t>()“, </a:t>
            </a:r>
            <a:r>
              <a:rPr lang="de-DE" dirty="0" err="1"/>
              <a:t>is</a:t>
            </a:r>
            <a:r>
              <a:rPr lang="de-DE" dirty="0"/>
              <a:t>*(),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isa</a:t>
            </a:r>
            <a:r>
              <a:rPr lang="de-DE" dirty="0"/>
              <a:t>(x,‘&lt;</a:t>
            </a:r>
            <a:r>
              <a:rPr lang="de-DE" dirty="0" err="1"/>
              <a:t>class</a:t>
            </a:r>
            <a:r>
              <a:rPr lang="de-DE" dirty="0"/>
              <a:t>&gt;‘)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0039ED-0A5A-4D83-8212-E9BD4E272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572" y="1114425"/>
            <a:ext cx="2590800" cy="1543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97DE4E-409A-46CF-B8E1-404048E72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532" y="5004014"/>
            <a:ext cx="2609850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1035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Review: Common Error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33475"/>
            <a:ext cx="8463280" cy="5140271"/>
          </a:xfrm>
        </p:spPr>
        <p:txBody>
          <a:bodyPr/>
          <a:lstStyle/>
          <a:p>
            <a:r>
              <a:rPr lang="de-DE" dirty="0"/>
              <a:t>Undefined function X for input argument Y</a:t>
            </a:r>
            <a:endParaRPr lang="en-DE" dirty="0"/>
          </a:p>
          <a:p>
            <a:pPr lvl="1"/>
            <a:r>
              <a:rPr lang="en-DE" dirty="0"/>
              <a:t>You tried to access something that doesn’t exist, likely a typo in the code</a:t>
            </a:r>
            <a:endParaRPr lang="de-DE" dirty="0"/>
          </a:p>
          <a:p>
            <a:r>
              <a:rPr lang="de-DE" dirty="0"/>
              <a:t>Index exceeds matrix dimensions.</a:t>
            </a:r>
            <a:endParaRPr lang="en-DE" dirty="0"/>
          </a:p>
          <a:p>
            <a:pPr lvl="1"/>
            <a:r>
              <a:rPr lang="en-DE" dirty="0"/>
              <a:t>You tried to access a matrix outside its size</a:t>
            </a:r>
            <a:endParaRPr lang="de-DE" dirty="0"/>
          </a:p>
          <a:p>
            <a:r>
              <a:rPr lang="de-DE" dirty="0"/>
              <a:t>Subscripted assignment dimension mismatch.</a:t>
            </a:r>
            <a:endParaRPr lang="en-DE" dirty="0"/>
          </a:p>
          <a:p>
            <a:pPr lvl="1"/>
            <a:r>
              <a:rPr lang="en-DE" dirty="0"/>
              <a:t>You tried to stuff something into something else and the d</a:t>
            </a:r>
            <a:r>
              <a:rPr lang="en-US" dirty="0" err="1"/>
              <a:t>i</a:t>
            </a:r>
            <a:r>
              <a:rPr lang="en-DE" dirty="0" err="1"/>
              <a:t>mensions</a:t>
            </a:r>
            <a:r>
              <a:rPr lang="en-DE" dirty="0"/>
              <a:t> were not the same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19A1CE-3401-449C-B286-BCF41E2B6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130" y="2331375"/>
            <a:ext cx="2744470" cy="27444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131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Conditional -&gt; Content -&gt; Alternative -&gt; End</a:t>
            </a:r>
          </a:p>
          <a:p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dirty="0" err="1"/>
              <a:t>logical</a:t>
            </a:r>
            <a:r>
              <a:rPr lang="de-DE" dirty="0"/>
              <a:t>), </a:t>
            </a:r>
            <a:r>
              <a:rPr lang="de-DE" dirty="0" err="1"/>
              <a:t>elseif</a:t>
            </a:r>
            <a:r>
              <a:rPr lang="de-DE" dirty="0"/>
              <a:t>, </a:t>
            </a:r>
            <a:r>
              <a:rPr lang="de-DE" dirty="0" err="1"/>
              <a:t>else</a:t>
            </a:r>
            <a:r>
              <a:rPr lang="de-DE" dirty="0"/>
              <a:t>, end</a:t>
            </a:r>
          </a:p>
          <a:p>
            <a:pPr lvl="1"/>
            <a:r>
              <a:rPr lang="de-DE" dirty="0"/>
              <a:t>Combine </a:t>
            </a:r>
            <a:r>
              <a:rPr lang="de-DE" dirty="0" err="1"/>
              <a:t>logicals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&amp;&amp;, ||, ~</a:t>
            </a:r>
          </a:p>
          <a:p>
            <a:r>
              <a:rPr lang="de-DE" dirty="0"/>
              <a:t>Switch (variable),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otherwise</a:t>
            </a:r>
            <a:r>
              <a:rPr lang="de-DE" dirty="0"/>
              <a:t>, end</a:t>
            </a:r>
          </a:p>
          <a:p>
            <a:r>
              <a:rPr lang="de-DE" dirty="0" err="1"/>
              <a:t>For</a:t>
            </a:r>
            <a:r>
              <a:rPr lang="de-DE" dirty="0"/>
              <a:t> i=</a:t>
            </a:r>
            <a:r>
              <a:rPr lang="de-DE" dirty="0" err="1"/>
              <a:t>x:y</a:t>
            </a:r>
            <a:r>
              <a:rPr lang="de-DE" dirty="0"/>
              <a:t>, </a:t>
            </a:r>
            <a:r>
              <a:rPr lang="de-DE" dirty="0" err="1"/>
              <a:t>content</a:t>
            </a:r>
            <a:r>
              <a:rPr lang="de-DE" dirty="0"/>
              <a:t>, end</a:t>
            </a:r>
          </a:p>
          <a:p>
            <a:pPr lvl="1"/>
            <a:r>
              <a:rPr lang="de-DE" dirty="0"/>
              <a:t>Repeat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counting</a:t>
            </a:r>
            <a:r>
              <a:rPr lang="de-DE" dirty="0"/>
              <a:t> an </a:t>
            </a:r>
            <a:r>
              <a:rPr lang="de-DE" dirty="0" err="1"/>
              <a:t>iterator</a:t>
            </a:r>
            <a:endParaRPr lang="de-DE" dirty="0"/>
          </a:p>
          <a:p>
            <a:pPr lvl="2"/>
            <a:r>
              <a:rPr lang="de-DE" dirty="0" err="1"/>
              <a:t>i_variable</a:t>
            </a:r>
            <a:r>
              <a:rPr lang="de-DE" dirty="0"/>
              <a:t> = 1:10, </a:t>
            </a:r>
            <a:r>
              <a:rPr lang="de-DE" dirty="0" err="1"/>
              <a:t>i_variable</a:t>
            </a:r>
            <a:r>
              <a:rPr lang="de-DE" dirty="0"/>
              <a:t> = [1 3 4 10]</a:t>
            </a:r>
          </a:p>
          <a:p>
            <a:r>
              <a:rPr lang="de-DE" dirty="0" err="1"/>
              <a:t>While</a:t>
            </a:r>
            <a:r>
              <a:rPr lang="de-DE" dirty="0"/>
              <a:t> (</a:t>
            </a:r>
            <a:r>
              <a:rPr lang="de-DE" dirty="0" err="1"/>
              <a:t>toggle_statement</a:t>
            </a:r>
            <a:r>
              <a:rPr lang="de-DE" dirty="0"/>
              <a:t>), </a:t>
            </a:r>
            <a:r>
              <a:rPr lang="de-DE" dirty="0" err="1"/>
              <a:t>content</a:t>
            </a:r>
            <a:r>
              <a:rPr lang="de-DE" dirty="0"/>
              <a:t>, end</a:t>
            </a:r>
          </a:p>
          <a:p>
            <a:pPr lvl="1"/>
            <a:r>
              <a:rPr lang="de-DE" dirty="0" err="1"/>
              <a:t>Repeats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toggle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true</a:t>
            </a:r>
            <a:endParaRPr lang="de-DE" dirty="0"/>
          </a:p>
          <a:p>
            <a:pPr lvl="1"/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ends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7034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For loops for a defined number of iterations</a:t>
            </a:r>
          </a:p>
          <a:p>
            <a:r>
              <a:rPr lang="de-DE" dirty="0"/>
              <a:t>While loops</a:t>
            </a:r>
            <a:r>
              <a:rPr lang="en-DE" dirty="0"/>
              <a:t> </a:t>
            </a:r>
            <a:r>
              <a:rPr lang="de-DE" dirty="0"/>
              <a:t>if you don‘t know how often you need to run a code but know when you‘re done</a:t>
            </a:r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nested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statements</a:t>
            </a:r>
            <a:r>
              <a:rPr lang="de-DE" dirty="0"/>
              <a:t> (</a:t>
            </a:r>
            <a:r>
              <a:rPr lang="de-DE" dirty="0" err="1"/>
              <a:t>statements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statements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Beware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messy</a:t>
            </a:r>
            <a:r>
              <a:rPr lang="de-DE" dirty="0"/>
              <a:t> fast!</a:t>
            </a:r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comment</a:t>
            </a:r>
            <a:r>
              <a:rPr lang="de-DE" dirty="0"/>
              <a:t> at </a:t>
            </a:r>
            <a:r>
              <a:rPr lang="de-DE" dirty="0" err="1"/>
              <a:t>each</a:t>
            </a:r>
            <a:r>
              <a:rPr lang="de-DE" dirty="0"/>
              <a:t> end,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exactly</a:t>
            </a:r>
            <a:r>
              <a:rPr lang="de-DE" dirty="0"/>
              <a:t> </a:t>
            </a:r>
            <a:r>
              <a:rPr lang="de-DE" dirty="0" err="1"/>
              <a:t>ends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3320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443</Words>
  <Application>Microsoft Office PowerPoint</Application>
  <PresentationFormat>Widescreen</PresentationFormat>
  <Paragraphs>56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Office Theme</vt:lpstr>
      <vt:lpstr>Control statements and loops</vt:lpstr>
      <vt:lpstr>Topics</vt:lpstr>
      <vt:lpstr>Variable Classes II</vt:lpstr>
      <vt:lpstr>Review: Common Error Messages</vt:lpstr>
      <vt:lpstr>Control Statements</vt:lpstr>
      <vt:lpstr>Notes</vt:lpstr>
    </vt:vector>
  </TitlesOfParts>
  <Company>SCCN UCSD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Gramann</dc:creator>
  <cp:lastModifiedBy>marius</cp:lastModifiedBy>
  <cp:revision>1124</cp:revision>
  <cp:lastPrinted>2012-04-25T10:29:29Z</cp:lastPrinted>
  <dcterms:created xsi:type="dcterms:W3CDTF">2011-09-26T01:21:17Z</dcterms:created>
  <dcterms:modified xsi:type="dcterms:W3CDTF">2021-10-07T16:50:29Z</dcterms:modified>
</cp:coreProperties>
</file>