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741" r:id="rId2"/>
    <p:sldId id="760" r:id="rId3"/>
    <p:sldId id="746" r:id="rId4"/>
    <p:sldId id="747" r:id="rId5"/>
    <p:sldId id="745" r:id="rId6"/>
    <p:sldId id="74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F1F600-2C94-404C-93F9-6B731EC76BBB}">
          <p14:sldIdLst>
            <p14:sldId id="741"/>
            <p14:sldId id="760"/>
            <p14:sldId id="746"/>
            <p14:sldId id="747"/>
            <p14:sldId id="745"/>
            <p14:sldId id="7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20C"/>
    <a:srgbClr val="008080"/>
    <a:srgbClr val="FF6E1E"/>
    <a:srgbClr val="9E9D10"/>
    <a:srgbClr val="DFE88C"/>
    <a:srgbClr val="0F608A"/>
    <a:srgbClr val="B4B4B4"/>
    <a:srgbClr val="009999"/>
    <a:srgbClr val="901D1D"/>
    <a:srgbClr val="8F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1" autoAdjust="0"/>
    <p:restoredTop sz="93208" autoAdjust="0"/>
  </p:normalViewPr>
  <p:slideViewPr>
    <p:cSldViewPr snapToGrid="0" snapToObjects="1">
      <p:cViewPr varScale="1">
        <p:scale>
          <a:sx n="84" d="100"/>
          <a:sy n="84" d="100"/>
        </p:scale>
        <p:origin x="816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AAEF3-A68E-E340-8479-4C468B1FF869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42052-D995-B343-BB15-18CEA33EA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1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55AA9-C4E1-A042-8AB3-95958279511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7CEE1-8573-AF40-BDEB-BABADE4B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0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7CEE1-8573-AF40-BDEB-BABADE4B26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9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54847"/>
            <a:ext cx="10363200" cy="68969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60840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subsubtitle style</a:t>
            </a:r>
          </a:p>
        </p:txBody>
      </p:sp>
      <p:pic>
        <p:nvPicPr>
          <p:cNvPr id="4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31" y="6052229"/>
            <a:ext cx="2899622" cy="726171"/>
          </a:xfrm>
          <a:prstGeom prst="rect">
            <a:avLst/>
          </a:prstGeom>
        </p:spPr>
      </p:pic>
      <p:pic>
        <p:nvPicPr>
          <p:cNvPr id="5" name="Grafik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058" y="6052229"/>
            <a:ext cx="975803" cy="7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7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1342665" y="1"/>
            <a:ext cx="9545256" cy="922295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rgbClr val="901D1D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idx="1"/>
          </p:nvPr>
        </p:nvSpPr>
        <p:spPr>
          <a:xfrm>
            <a:off x="406400" y="1133475"/>
            <a:ext cx="11480800" cy="5140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1pPr>
            <a:lvl2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3pPr>
            <a:lvl4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0491659" y="6531022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08EBF97-D2B9-483C-ACCA-2C74E35E5295}" type="slidenum">
              <a:rPr lang="en-US" sz="1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‹#›</a:t>
            </a:fld>
            <a:endParaRPr lang="en-US" sz="1400" baseline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3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n>
                  <a:noFill/>
                </a:ln>
                <a:effectLst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894761"/>
            <a:ext cx="103632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491659" y="6531022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08EBF97-D2B9-483C-ACCA-2C74E35E5295}" type="slidenum">
              <a:rPr lang="en-US" sz="1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‹#›</a:t>
            </a:fld>
            <a:endParaRPr lang="en-US" sz="1400" baseline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2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28486" y="36498"/>
            <a:ext cx="87118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212" y="1825777"/>
            <a:ext cx="11234028" cy="4493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</a:t>
            </a:r>
            <a:r>
              <a:rPr lang="en-US" noProof="0" dirty="0" err="1"/>
              <a:t>levelBiopsychologische</a:t>
            </a:r>
            <a:r>
              <a:rPr lang="en-US" noProof="0" dirty="0"/>
              <a:t> Met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0" y="6403469"/>
            <a:ext cx="1433246" cy="358937"/>
          </a:xfrm>
          <a:prstGeom prst="rect">
            <a:avLst/>
          </a:prstGeom>
        </p:spPr>
      </p:pic>
      <p:pic>
        <p:nvPicPr>
          <p:cNvPr id="7" name="Grafik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617" y="6422381"/>
            <a:ext cx="482327" cy="35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1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901D1D"/>
          </a:solidFill>
          <a:effectLst/>
          <a:latin typeface="Calibri" panose="020F0502020204030204" pitchFamily="34" charset="0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Visualization</a:t>
            </a:r>
            <a:r>
              <a:rPr lang="de-DE" dirty="0"/>
              <a:t>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More </a:t>
            </a:r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plots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1E1684-EAB6-49E3-8800-50931F200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56" y="495126"/>
            <a:ext cx="5290133" cy="52901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AB25D0-672F-44B7-A380-C42EBF02F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85" y="658684"/>
            <a:ext cx="4209247" cy="2971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740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de-DE" dirty="0"/>
              <a:t>GUI and basic calculations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1</a:t>
            </a:r>
            <a:r>
              <a:rPr lang="de-DE" dirty="0"/>
              <a:t>: Scripts, style, and variable classes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2</a:t>
            </a:r>
            <a:r>
              <a:rPr lang="de-DE" dirty="0"/>
              <a:t>: Control statements and loops</a:t>
            </a:r>
            <a:endParaRPr lang="en-DE" dirty="0"/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1</a:t>
            </a:r>
            <a:r>
              <a:rPr lang="de-DE" dirty="0"/>
              <a:t>: Basics, subplots, get and set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3</a:t>
            </a:r>
            <a:r>
              <a:rPr lang="de-DE" dirty="0"/>
              <a:t>: Functions</a:t>
            </a:r>
            <a:endParaRPr lang="en-DE" dirty="0"/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2</a:t>
            </a:r>
            <a:r>
              <a:rPr lang="de-DE" dirty="0"/>
              <a:t>: </a:t>
            </a:r>
            <a:r>
              <a:rPr lang="de-DE" b="1" dirty="0">
                <a:solidFill>
                  <a:srgbClr val="C00000"/>
                </a:solidFill>
              </a:rPr>
              <a:t>Descriptive plots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4</a:t>
            </a:r>
            <a:r>
              <a:rPr lang="de-DE" dirty="0"/>
              <a:t>: Basic input and output</a:t>
            </a:r>
            <a:endParaRPr lang="en-DE" dirty="0"/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3</a:t>
            </a:r>
            <a:r>
              <a:rPr lang="de-DE" dirty="0"/>
              <a:t>: Distribution and 3D plots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5</a:t>
            </a:r>
            <a:r>
              <a:rPr lang="de-DE" dirty="0"/>
              <a:t>: Input and output specials</a:t>
            </a:r>
            <a:r>
              <a:rPr lang="en-DE" dirty="0"/>
              <a:t> – </a:t>
            </a:r>
            <a:r>
              <a:rPr lang="en-US" dirty="0"/>
              <a:t>l</a:t>
            </a:r>
            <a:r>
              <a:rPr lang="en-DE" dirty="0"/>
              <a:t>a</a:t>
            </a:r>
            <a:r>
              <a:rPr lang="en-US" dirty="0"/>
              <a:t>s</a:t>
            </a:r>
            <a:r>
              <a:rPr lang="en-DE" dirty="0"/>
              <a:t>t </a:t>
            </a:r>
            <a:r>
              <a:rPr lang="en-US" dirty="0"/>
              <a:t>l</a:t>
            </a:r>
            <a:r>
              <a:rPr lang="en-DE" dirty="0"/>
              <a:t>e</a:t>
            </a:r>
            <a:r>
              <a:rPr lang="en-US" dirty="0"/>
              <a:t>c</a:t>
            </a:r>
            <a:r>
              <a:rPr lang="en-DE" dirty="0"/>
              <a:t>t</a:t>
            </a:r>
            <a:r>
              <a:rPr lang="en-US" dirty="0"/>
              <a:t>u</a:t>
            </a:r>
            <a:r>
              <a:rPr lang="en-DE" dirty="0"/>
              <a:t>r</a:t>
            </a:r>
            <a:r>
              <a:rPr lang="en-US" dirty="0"/>
              <a:t>e</a:t>
            </a:r>
            <a:r>
              <a:rPr lang="en-DE" dirty="0"/>
              <a:t> </a:t>
            </a:r>
            <a:r>
              <a:rPr lang="en-US" dirty="0"/>
              <a:t>b</a:t>
            </a:r>
            <a:r>
              <a:rPr lang="en-DE" dirty="0"/>
              <a:t>e</a:t>
            </a:r>
            <a:r>
              <a:rPr lang="en-US" dirty="0"/>
              <a:t>f</a:t>
            </a:r>
            <a:r>
              <a:rPr lang="en-DE" dirty="0"/>
              <a:t>o</a:t>
            </a:r>
            <a:r>
              <a:rPr lang="en-US" dirty="0"/>
              <a:t>r</a:t>
            </a:r>
            <a:r>
              <a:rPr lang="en-DE" dirty="0"/>
              <a:t>e holidays</a:t>
            </a:r>
            <a:endParaRPr lang="de-DE" dirty="0"/>
          </a:p>
          <a:p>
            <a:r>
              <a:rPr lang="de-DE" b="1" dirty="0">
                <a:solidFill>
                  <a:schemeClr val="accent6"/>
                </a:solidFill>
              </a:rPr>
              <a:t>Machine Learning 1</a:t>
            </a:r>
            <a:r>
              <a:rPr lang="de-DE" dirty="0"/>
              <a:t>: Introduction and dimension reduction</a:t>
            </a:r>
          </a:p>
          <a:p>
            <a:r>
              <a:rPr lang="de-DE" b="1" dirty="0">
                <a:solidFill>
                  <a:schemeClr val="accent6"/>
                </a:solidFill>
              </a:rPr>
              <a:t>Machine Learning 2</a:t>
            </a:r>
            <a:r>
              <a:rPr lang="de-DE" dirty="0"/>
              <a:t>: Clustering</a:t>
            </a:r>
          </a:p>
          <a:p>
            <a:r>
              <a:rPr lang="de-DE" b="1" dirty="0">
                <a:solidFill>
                  <a:schemeClr val="accent6"/>
                </a:solidFill>
              </a:rPr>
              <a:t>Machine Learning 3</a:t>
            </a:r>
            <a:r>
              <a:rPr lang="de-DE" dirty="0"/>
              <a:t>: Classification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6</a:t>
            </a:r>
            <a:r>
              <a:rPr lang="de-DE" dirty="0"/>
              <a:t>: Efficiency and debugging basics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7</a:t>
            </a:r>
            <a:r>
              <a:rPr lang="de-DE" dirty="0"/>
              <a:t>: </a:t>
            </a:r>
            <a:r>
              <a:rPr lang="en-US" dirty="0"/>
              <a:t>Advanced functions and </a:t>
            </a:r>
            <a:r>
              <a:rPr lang="en-US" dirty="0" err="1"/>
              <a:t>debuggin</a:t>
            </a:r>
            <a:r>
              <a:rPr lang="en-DE" dirty="0"/>
              <a:t>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734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370D-481A-4020-B54F-BFAB2919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Legends and Annotations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9D256-8E21-4255-BBD8-319424034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DE" dirty="0"/>
          </a:p>
          <a:p>
            <a:r>
              <a:rPr lang="de-DE" dirty="0"/>
              <a:t>Legends are necessary if multiple lines are in one plot</a:t>
            </a:r>
          </a:p>
          <a:p>
            <a:r>
              <a:rPr lang="de-DE" dirty="0"/>
              <a:t>Legends can easily be created</a:t>
            </a:r>
            <a:r>
              <a:rPr lang="en-DE" dirty="0"/>
              <a:t> </a:t>
            </a:r>
            <a:r>
              <a:rPr lang="de-DE" dirty="0"/>
              <a:t>in MATLAB</a:t>
            </a:r>
            <a:endParaRPr lang="en-DE" dirty="0"/>
          </a:p>
          <a:p>
            <a:pPr lvl="1"/>
            <a:r>
              <a:rPr lang="de-DE" dirty="0"/>
              <a:t>Function „legend“</a:t>
            </a:r>
          </a:p>
          <a:p>
            <a:pPr lvl="1"/>
            <a:r>
              <a:rPr lang="de-DE" dirty="0"/>
              <a:t>You can also use plot handles to only make legends for specific lines</a:t>
            </a:r>
          </a:p>
          <a:p>
            <a:pPr lvl="1"/>
            <a:r>
              <a:rPr lang="en-US" dirty="0"/>
              <a:t>You can chose font, location and other things of the legend box in your plot</a:t>
            </a:r>
          </a:p>
          <a:p>
            <a:r>
              <a:rPr lang="en-US" dirty="0"/>
              <a:t>A text and annotation can be displayed in a fig with these functions, respectively</a:t>
            </a:r>
          </a:p>
          <a:p>
            <a:pPr lvl="1"/>
            <a:r>
              <a:rPr lang="de-DE" dirty="0"/>
              <a:t>Annnotations can be arrows, rectangles, textboxes, … positions, fontsize, color etc. can be changed</a:t>
            </a:r>
          </a:p>
          <a:p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ECAAC-A1A8-4F54-A846-51702085B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792" y="431263"/>
            <a:ext cx="2119086" cy="844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256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Two axes in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A5BDE-86B1-40F9-B233-59AB7D949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It‘s possible to plot two axes in one using yyaxis left/right or plotyy</a:t>
            </a:r>
          </a:p>
          <a:p>
            <a:r>
              <a:rPr lang="de-DE" dirty="0"/>
              <a:t>The plot color by default is set to the color of the axis (orange/blue)</a:t>
            </a:r>
            <a:endParaRPr lang="en-DE" dirty="0"/>
          </a:p>
          <a:p>
            <a:pPr lvl="1"/>
            <a:r>
              <a:rPr lang="en-DE" dirty="0"/>
              <a:t>Change like this: </a:t>
            </a:r>
          </a:p>
          <a:p>
            <a:pPr lvl="2"/>
            <a:r>
              <a:rPr lang="en-US" dirty="0" err="1"/>
              <a:t>left_color</a:t>
            </a:r>
            <a:r>
              <a:rPr lang="en-US" dirty="0"/>
              <a:t> = </a:t>
            </a:r>
            <a:r>
              <a:rPr lang="en-DE" dirty="0"/>
              <a:t>[R,G,B</a:t>
            </a:r>
            <a:r>
              <a:rPr lang="en-US" dirty="0"/>
              <a:t>];</a:t>
            </a:r>
            <a:r>
              <a:rPr lang="en-DE" dirty="0"/>
              <a:t> </a:t>
            </a:r>
            <a:r>
              <a:rPr lang="en-US" dirty="0" err="1"/>
              <a:t>right_color</a:t>
            </a:r>
            <a:r>
              <a:rPr lang="en-US" dirty="0"/>
              <a:t> = [</a:t>
            </a:r>
            <a:r>
              <a:rPr lang="en-DE" dirty="0"/>
              <a:t>R,G,B</a:t>
            </a:r>
            <a:r>
              <a:rPr lang="en-US" dirty="0"/>
              <a:t>];</a:t>
            </a:r>
            <a:endParaRPr lang="en-DE" dirty="0"/>
          </a:p>
          <a:p>
            <a:pPr lvl="3"/>
            <a:r>
              <a:rPr lang="en-DE" dirty="0"/>
              <a:t>R,G,B </a:t>
            </a:r>
            <a:r>
              <a:rPr lang="en-US" dirty="0" err="1"/>
              <a:t>i</a:t>
            </a:r>
            <a:r>
              <a:rPr lang="en-DE" dirty="0"/>
              <a:t>n </a:t>
            </a:r>
            <a:r>
              <a:rPr lang="en-US" dirty="0"/>
              <a:t>t</a:t>
            </a:r>
            <a:r>
              <a:rPr lang="en-DE" dirty="0"/>
              <a:t>h</a:t>
            </a:r>
            <a:r>
              <a:rPr lang="en-US" dirty="0"/>
              <a:t>e</a:t>
            </a:r>
            <a:r>
              <a:rPr lang="en-DE" dirty="0"/>
              <a:t> </a:t>
            </a:r>
            <a:r>
              <a:rPr lang="en-US" dirty="0"/>
              <a:t>r</a:t>
            </a:r>
            <a:r>
              <a:rPr lang="en-DE" dirty="0"/>
              <a:t>a</a:t>
            </a:r>
            <a:r>
              <a:rPr lang="en-US" dirty="0"/>
              <a:t>n</a:t>
            </a:r>
            <a:r>
              <a:rPr lang="en-DE" dirty="0"/>
              <a:t>g</a:t>
            </a:r>
            <a:r>
              <a:rPr lang="en-US" dirty="0"/>
              <a:t>e</a:t>
            </a:r>
            <a:r>
              <a:rPr lang="en-DE" dirty="0"/>
              <a:t> [0,1]</a:t>
            </a:r>
          </a:p>
          <a:p>
            <a:pPr lvl="2"/>
            <a:r>
              <a:rPr lang="en-DE" dirty="0"/>
              <a:t>“</a:t>
            </a:r>
            <a:r>
              <a:rPr lang="en-US" dirty="0"/>
              <a:t>set(g</a:t>
            </a:r>
            <a:r>
              <a:rPr lang="en-DE" dirty="0"/>
              <a:t>c</a:t>
            </a:r>
            <a:r>
              <a:rPr lang="en-US" dirty="0"/>
              <a:t>f,'</a:t>
            </a:r>
            <a:r>
              <a:rPr lang="en-US" dirty="0" err="1"/>
              <a:t>defaultAxesColorOrder</a:t>
            </a:r>
            <a:r>
              <a:rPr lang="en-US" dirty="0"/>
              <a:t>',[</a:t>
            </a:r>
            <a:r>
              <a:rPr lang="en-US" dirty="0" err="1"/>
              <a:t>left_color</a:t>
            </a:r>
            <a:r>
              <a:rPr lang="en-US" dirty="0"/>
              <a:t>; </a:t>
            </a:r>
            <a:r>
              <a:rPr lang="en-US" dirty="0" err="1"/>
              <a:t>right_color</a:t>
            </a:r>
            <a:r>
              <a:rPr lang="en-US" dirty="0"/>
              <a:t>])</a:t>
            </a:r>
            <a:r>
              <a:rPr lang="en-DE" dirty="0"/>
              <a:t>;”</a:t>
            </a:r>
            <a:endParaRPr lang="de-DE" dirty="0"/>
          </a:p>
          <a:p>
            <a:r>
              <a:rPr lang="de-DE" dirty="0"/>
              <a:t>Very handy when it comes to differently scaled data that should be shown in one plot for comparison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0684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68" y="1238474"/>
            <a:ext cx="8642850" cy="4626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Two axes in one</a:t>
            </a:r>
          </a:p>
        </p:txBody>
      </p:sp>
    </p:spTree>
    <p:extLst>
      <p:ext uri="{BB962C8B-B14F-4D97-AF65-F5344CB8AC3E}">
        <p14:creationId xmlns:p14="http://schemas.microsoft.com/office/powerpoint/2010/main" val="325473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EB8D1-CE63-4418-9151-DBABD41F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More plot functions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275C-7B3C-47CF-BE24-710EF1944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Scatter plots to display discrete markers only</a:t>
            </a:r>
          </a:p>
          <a:p>
            <a:r>
              <a:rPr lang="de-DE" dirty="0"/>
              <a:t>Descriptive statistics:</a:t>
            </a:r>
          </a:p>
          <a:p>
            <a:pPr lvl="1"/>
            <a:r>
              <a:rPr lang="de-DE" dirty="0"/>
              <a:t>Barplots (with errorbar)</a:t>
            </a:r>
          </a:p>
          <a:p>
            <a:pPr lvl="1"/>
            <a:r>
              <a:rPr lang="de-DE" dirty="0"/>
              <a:t>Boxplot</a:t>
            </a:r>
          </a:p>
          <a:p>
            <a:pPr lvl="1"/>
            <a:r>
              <a:rPr lang="de-DE" dirty="0"/>
              <a:t>Histogram</a:t>
            </a:r>
          </a:p>
          <a:p>
            <a:r>
              <a:rPr lang="de-DE" dirty="0"/>
              <a:t>Important to understand the differences </a:t>
            </a:r>
          </a:p>
          <a:p>
            <a:pPr lvl="1"/>
            <a:r>
              <a:rPr lang="de-DE" dirty="0"/>
              <a:t>Choose the plot that suits your data!</a:t>
            </a:r>
          </a:p>
          <a:p>
            <a:pPr lvl="1"/>
            <a:r>
              <a:rPr lang="de-DE" dirty="0"/>
              <a:t>Bar plots not for means, but for quanitities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705BB-DB12-451C-A5D1-5B3F10087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457" y="618238"/>
            <a:ext cx="2791044" cy="5621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786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376</Words>
  <Application>Microsoft Office PowerPoint</Application>
  <PresentationFormat>Widescreen</PresentationFormat>
  <Paragraphs>45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Office Theme</vt:lpstr>
      <vt:lpstr>Data Visualization 2</vt:lpstr>
      <vt:lpstr>Topics</vt:lpstr>
      <vt:lpstr>Legends and Annotations</vt:lpstr>
      <vt:lpstr>Two axes in one</vt:lpstr>
      <vt:lpstr>Two axes in one</vt:lpstr>
      <vt:lpstr>More plot functions</vt:lpstr>
    </vt:vector>
  </TitlesOfParts>
  <Company>SCCN UCSD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Gramann</dc:creator>
  <cp:lastModifiedBy>marius</cp:lastModifiedBy>
  <cp:revision>1172</cp:revision>
  <cp:lastPrinted>2012-04-25T10:29:29Z</cp:lastPrinted>
  <dcterms:created xsi:type="dcterms:W3CDTF">2011-09-26T01:21:17Z</dcterms:created>
  <dcterms:modified xsi:type="dcterms:W3CDTF">2021-10-07T16:58:25Z</dcterms:modified>
</cp:coreProperties>
</file>