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68" r:id="rId3"/>
    <p:sldId id="257" r:id="rId4"/>
    <p:sldId id="264" r:id="rId5"/>
    <p:sldId id="262" r:id="rId6"/>
    <p:sldId id="272" r:id="rId7"/>
    <p:sldId id="261" r:id="rId8"/>
    <p:sldId id="263" r:id="rId9"/>
    <p:sldId id="266" r:id="rId10"/>
    <p:sldId id="270" r:id="rId11"/>
    <p:sldId id="271" r:id="rId12"/>
    <p:sldId id="269" r:id="rId13"/>
    <p:sldId id="267" r:id="rId14"/>
  </p:sldIdLst>
  <p:sldSz cx="18288000" cy="10287000"/>
  <p:notesSz cx="6858000" cy="9144000"/>
  <p:embeddedFontLst>
    <p:embeddedFont>
      <p:font typeface="Josefin Sans" pitchFamily="2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Light" panose="00000400000000000000" pitchFamily="2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242" autoAdjust="0"/>
  </p:normalViewPr>
  <p:slideViewPr>
    <p:cSldViewPr>
      <p:cViewPr varScale="1">
        <p:scale>
          <a:sx n="49" d="100"/>
          <a:sy n="49" d="100"/>
        </p:scale>
        <p:origin x="1042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B9FC-70A4-4390-A958-1E96AEF476CC}" type="datetimeFigureOut">
              <a:rPr lang="en-DE" smtClean="0"/>
              <a:t>03/14/2025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12C3-5A19-4C9D-A830-5D289FDD96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290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,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collaborative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but also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44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so </a:t>
            </a:r>
            <a:r>
              <a:rPr lang="de-DE" dirty="0" err="1"/>
              <a:t>complicated</a:t>
            </a:r>
            <a:r>
              <a:rPr lang="de-DE" dirty="0"/>
              <a:t>? </a:t>
            </a:r>
          </a:p>
          <a:p>
            <a:pPr marL="171450" indent="-171450">
              <a:buFontTx/>
              <a:buChar char="-"/>
            </a:pPr>
            <a:r>
              <a:rPr lang="de-DE" dirty="0"/>
              <a:t>Unity </a:t>
            </a:r>
            <a:r>
              <a:rPr lang="de-DE" dirty="0" err="1"/>
              <a:t>does</a:t>
            </a:r>
            <a:r>
              <a:rPr lang="de-DE" dirty="0"/>
              <a:t> not support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.net </a:t>
            </a:r>
            <a:r>
              <a:rPr lang="de-DE" dirty="0" err="1"/>
              <a:t>framework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bluetooth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of</a:t>
            </a:r>
            <a:r>
              <a:rPr lang="de-DE" dirty="0"/>
              <a:t> Marius‘ </a:t>
            </a:r>
            <a:r>
              <a:rPr lang="de-DE" dirty="0" err="1"/>
              <a:t>processing</a:t>
            </a:r>
            <a:r>
              <a:rPr lang="de-DE" dirty="0"/>
              <a:t> was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in Python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will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readme.md</a:t>
            </a:r>
          </a:p>
          <a:p>
            <a:endParaRPr lang="de-DE" dirty="0"/>
          </a:p>
          <a:p>
            <a:r>
              <a:rPr lang="en-US" dirty="0"/>
              <a:t>Pair &amp; try to connect all three </a:t>
            </a:r>
            <a:r>
              <a:rPr lang="en-US" dirty="0" err="1"/>
              <a:t>bluetooth</a:t>
            </a:r>
            <a:r>
              <a:rPr lang="en-US" dirty="0"/>
              <a:t> devices with your laptop once. This is required for automatic future connections.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670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in a 2D </a:t>
            </a:r>
            <a:r>
              <a:rPr lang="de-DE" dirty="0" err="1"/>
              <a:t>canvas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Transform </a:t>
            </a:r>
            <a:r>
              <a:rPr lang="de-DE" dirty="0" err="1"/>
              <a:t>component</a:t>
            </a:r>
            <a:r>
              <a:rPr lang="de-DE" dirty="0"/>
              <a:t>, a </a:t>
            </a:r>
            <a:r>
              <a:rPr lang="de-DE" dirty="0" err="1"/>
              <a:t>RectTransform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This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derives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Transform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780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Fields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inspector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derivate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MonoBehaviour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287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polar </a:t>
            </a:r>
            <a:r>
              <a:rPr lang="de-DE" dirty="0" err="1"/>
              <a:t>belt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turn on.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79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Chaining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nice </a:t>
            </a:r>
            <a:r>
              <a:rPr lang="de-DE" dirty="0" err="1"/>
              <a:t>demonstration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Armband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and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re-chained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(</a:t>
            </a:r>
            <a:r>
              <a:rPr lang="de-DE" dirty="0" err="1"/>
              <a:t>yet</a:t>
            </a:r>
            <a:r>
              <a:rPr lang="de-DE" dirty="0"/>
              <a:t>),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134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2D bar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flawlessly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border</a:t>
            </a:r>
            <a:r>
              <a:rPr lang="de-DE" dirty="0"/>
              <a:t>,</a:t>
            </a:r>
            <a:r>
              <a:rPr lang="de-AT" dirty="0"/>
              <a:t> all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charts</a:t>
            </a:r>
            <a:r>
              <a:rPr lang="de-AT" dirty="0"/>
              <a:t> DONT!</a:t>
            </a:r>
          </a:p>
          <a:p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 </a:t>
            </a:r>
            <a:r>
              <a:rPr lang="de-DE" dirty="0" err="1"/>
              <a:t>used</a:t>
            </a:r>
            <a:r>
              <a:rPr lang="de-DE" dirty="0"/>
              <a:t> a </a:t>
            </a:r>
            <a:r>
              <a:rPr lang="de-DE" dirty="0" err="1"/>
              <a:t>canvas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necessary</a:t>
            </a:r>
            <a:r>
              <a:rPr lang="de-DE" dirty="0"/>
              <a:t>.</a:t>
            </a:r>
          </a:p>
          <a:p>
            <a:endParaRPr lang="de-AT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prefabs</a:t>
            </a:r>
            <a:r>
              <a:rPr lang="de-DE" dirty="0"/>
              <a:t> (in </a:t>
            </a:r>
            <a:r>
              <a:rPr lang="de-DE" dirty="0" err="1"/>
              <a:t>blue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97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(CUBE) </a:t>
            </a:r>
            <a:r>
              <a:rPr lang="de-DE" dirty="0" err="1"/>
              <a:t>only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scene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MyoArmbandReceiver</a:t>
            </a:r>
            <a:r>
              <a:rPr lang="de-DE" dirty="0"/>
              <a:t> Transform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MyoArmband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12C3-5A19-4C9D-A830-5D289FDD966E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971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jpg"/><Relationship Id="rId5" Type="http://schemas.openxmlformats.org/officeDocument/2006/relationships/image" Target="../media/image2.svg"/><Relationship Id="rId15" Type="http://schemas.openxmlformats.org/officeDocument/2006/relationships/image" Target="../media/image33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0D7F2-DC40-3D12-6718-45BE05AE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E96966-B4CA-CC7A-5708-3FB89A19B036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02FB5EC7-F8A0-4979-E96F-7BF0293F6F80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CB35562-E013-2412-4EE7-1B41F7004CD5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A766175E-A3DD-B2C5-5B98-3C36A066C683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00027CD-3327-2BF6-0AE2-FE842F5D04CA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Preparations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Software Stack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334F45D8-D2A5-C568-016F-994E53A8AFAF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39415E06-D957-A31D-BE01-56BBDBCB1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1F6250E-C3DB-0B23-E6C5-336C4E7DF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5DD554B6-E44A-A194-2E2F-67597B3DA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50449C09-8E3F-2335-28CF-D9B812D6C3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01274E8-9FB2-F0AB-B76E-1531911877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116929AF-2976-F571-8DE9-9888908F0CF9}"/>
              </a:ext>
            </a:extLst>
          </p:cNvPr>
          <p:cNvSpPr txBox="1"/>
          <p:nvPr/>
        </p:nvSpPr>
        <p:spPr>
          <a:xfrm>
            <a:off x="5380918" y="1676975"/>
            <a:ext cx="134874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Install Git (git-scm.com)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Install Git LFS (git-lfs.com)</a:t>
            </a:r>
          </a:p>
          <a:p>
            <a:endParaRPr lang="en-US" sz="40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Unity (unity.com)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Install Unity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Install Unity 6000.0.36f1 or newer via Unity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Install Python 3.10 or newer (MS Store)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Install Visual Studio Code or another IDE (MS Store)</a:t>
            </a:r>
          </a:p>
        </p:txBody>
      </p:sp>
      <p:pic>
        <p:nvPicPr>
          <p:cNvPr id="11" name="Grafik 10" descr="Ein Bild, das Verkehrsschild, Symbol, Schild enthält.&#10;&#10;KI-generierte Inhalte können fehlerhaft sein.">
            <a:extLst>
              <a:ext uri="{FF2B5EF4-FFF2-40B4-BE49-F238E27FC236}">
                <a16:creationId xmlns:a16="http://schemas.microsoft.com/office/drawing/2014/main" id="{EA78F03B-4313-9041-05D6-7D11448971A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72" y="2422790"/>
            <a:ext cx="1636130" cy="1636130"/>
          </a:xfrm>
          <a:prstGeom prst="rect">
            <a:avLst/>
          </a:prstGeom>
        </p:spPr>
      </p:pic>
      <p:pic>
        <p:nvPicPr>
          <p:cNvPr id="13" name="Grafik 12" descr="Ein Bild, das Design enthält.&#10;&#10;KI-generierte Inhalte können fehlerhaft sein.">
            <a:extLst>
              <a:ext uri="{FF2B5EF4-FFF2-40B4-BE49-F238E27FC236}">
                <a16:creationId xmlns:a16="http://schemas.microsoft.com/office/drawing/2014/main" id="{7B42954D-A76F-A16D-4762-232A5F6A51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18" y="4770317"/>
            <a:ext cx="1676126" cy="1676126"/>
          </a:xfrm>
          <a:prstGeom prst="rect">
            <a:avLst/>
          </a:prstGeom>
        </p:spPr>
      </p:pic>
      <p:pic>
        <p:nvPicPr>
          <p:cNvPr id="16" name="Grafik 15" descr="Ein Bild, das Clipart, Symbol enthält.&#10;&#10;KI-generierte Inhalte können fehlerhaft sein.">
            <a:extLst>
              <a:ext uri="{FF2B5EF4-FFF2-40B4-BE49-F238E27FC236}">
                <a16:creationId xmlns:a16="http://schemas.microsoft.com/office/drawing/2014/main" id="{05277B3D-D563-46BF-48AF-0A808B2770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40" y="7257822"/>
            <a:ext cx="1638300" cy="1800225"/>
          </a:xfrm>
          <a:prstGeom prst="rect">
            <a:avLst/>
          </a:prstGeom>
        </p:spPr>
      </p:pic>
      <p:pic>
        <p:nvPicPr>
          <p:cNvPr id="18" name="Grafik 17" descr="Ein Bild, das Screenshot, Grafiken, Reihe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C7EEB633-1C99-1588-93D0-7C17B132549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8" y="7257822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E6AF1-6CB8-2DD6-F640-B9EECE29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AF808EC-4EE5-29F4-448E-E566C0CB96D0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CAC1844-7FC1-FF73-EA64-934CCA007F52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65554A3-77DC-6709-D01B-F04828216479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683F341F-5386-0653-E58A-A41ABADBCD3A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AA23FDA-028B-2636-D3BC-DF44F013555D}"/>
              </a:ext>
            </a:extLst>
          </p:cNvPr>
          <p:cNvSpPr/>
          <p:nvPr/>
        </p:nvSpPr>
        <p:spPr>
          <a:xfrm>
            <a:off x="2895600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Repository Walk Through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Unity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9030C34-A358-E3B7-E05B-D822225ADC4B}"/>
              </a:ext>
            </a:extLst>
          </p:cNvPr>
          <p:cNvSpPr/>
          <p:nvPr/>
        </p:nvSpPr>
        <p:spPr>
          <a:xfrm>
            <a:off x="4750814" y="1336016"/>
            <a:ext cx="9825326" cy="812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noProof="0" dirty="0">
                <a:solidFill>
                  <a:srgbClr val="222222"/>
                </a:solidFill>
                <a:latin typeface="+mj-lt"/>
              </a:rPr>
              <a:t>Sample Prefabs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0F9518C4-2C99-8E99-8948-B7DC83814216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46422538-AE00-2767-1213-6C21E4CAE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1D14A7E3-B310-7C9D-EABE-44606C7A2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2DD3EFA9-5FD6-45E9-2837-C4B3AE787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A456BE1C-512C-0BFD-FCCF-C65ED1192A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C8FFCD6-EEB6-10F4-90C4-BA2DB20D7E8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A3D394-3120-1AA9-2E4B-A5EBEF2B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70" y="2630855"/>
            <a:ext cx="9825325" cy="553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3781771-E547-580F-3F62-44A89A138EC7}"/>
              </a:ext>
            </a:extLst>
          </p:cNvPr>
          <p:cNvSpPr/>
          <p:nvPr/>
        </p:nvSpPr>
        <p:spPr>
          <a:xfrm>
            <a:off x="812105" y="2610898"/>
            <a:ext cx="6579295" cy="2786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sz="4000" dirty="0"/>
              <a:t>Four</a:t>
            </a:r>
            <a:r>
              <a:rPr lang="en-US" sz="4000" noProof="0" dirty="0"/>
              <a:t> Prefabs</a:t>
            </a:r>
          </a:p>
          <a:p>
            <a:pPr marL="1200150" lvl="1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noProof="0" dirty="0"/>
              <a:t>Burning Sphere</a:t>
            </a:r>
          </a:p>
          <a:p>
            <a:pPr marL="1200150" lvl="1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dirty="0"/>
              <a:t>Line Chart</a:t>
            </a:r>
          </a:p>
          <a:p>
            <a:pPr marL="1200150" lvl="1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dirty="0"/>
              <a:t>Bar Chart</a:t>
            </a:r>
          </a:p>
          <a:p>
            <a:pPr marL="1200150" lvl="1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dirty="0"/>
              <a:t>Heartbeat</a:t>
            </a:r>
            <a:endParaRPr lang="en-US" sz="4000" noProof="0" dirty="0"/>
          </a:p>
        </p:txBody>
      </p:sp>
      <p:pic>
        <p:nvPicPr>
          <p:cNvPr id="17" name="Grafik 16" descr="Ein Bild, das Logo, Grafiken, Schrift, Symbol enthält.&#10;&#10;KI-generierte Inhalte können fehlerhaft sein.">
            <a:extLst>
              <a:ext uri="{FF2B5EF4-FFF2-40B4-BE49-F238E27FC236}">
                <a16:creationId xmlns:a16="http://schemas.microsoft.com/office/drawing/2014/main" id="{E482912E-E140-D2CE-9154-C7346B68EF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48560"/>
            <a:ext cx="990600" cy="99060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568D1AA0-98FA-60BA-3DC7-8DB499B30314}"/>
              </a:ext>
            </a:extLst>
          </p:cNvPr>
          <p:cNvSpPr/>
          <p:nvPr/>
        </p:nvSpPr>
        <p:spPr>
          <a:xfrm>
            <a:off x="812105" y="5859197"/>
            <a:ext cx="6731695" cy="3297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sz="4000" dirty="0"/>
              <a:t>One Interface to serve them all</a:t>
            </a:r>
          </a:p>
          <a:p>
            <a:pPr>
              <a:lnSpc>
                <a:spcPts val="4200"/>
              </a:lnSpc>
            </a:pPr>
            <a:endParaRPr lang="en-US" sz="4000" dirty="0"/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Receivers provide data samples </a:t>
            </a:r>
            <a:br>
              <a:rPr lang="en-US" sz="3200" dirty="0"/>
            </a:br>
            <a:r>
              <a:rPr lang="en-US" sz="3200" dirty="0"/>
              <a:t>as float[]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Prefabs receive data samples as float[]</a:t>
            </a:r>
            <a:endParaRPr lang="en-US" sz="3200" noProof="0" dirty="0"/>
          </a:p>
        </p:txBody>
      </p:sp>
    </p:spTree>
    <p:extLst>
      <p:ext uri="{BB962C8B-B14F-4D97-AF65-F5344CB8AC3E}">
        <p14:creationId xmlns:p14="http://schemas.microsoft.com/office/powerpoint/2010/main" val="170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E6AF7-DA63-412B-F7E4-F55D815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77">
            <a:extLst>
              <a:ext uri="{FF2B5EF4-FFF2-40B4-BE49-F238E27FC236}">
                <a16:creationId xmlns:a16="http://schemas.microsoft.com/office/drawing/2014/main" id="{FBF93C9D-3F1E-DC5F-B2B6-9515F9F0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253" y="6099809"/>
            <a:ext cx="4687282" cy="133298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61B688-2375-6A47-9686-93AF66BEBD44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52B4CC4-BA9D-26C1-A426-FA384FEF2E0B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BE92A7B-EB1F-ECE5-A860-74FFB3042D61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132441F2-50E1-7F87-3E38-F9765DC6F617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8394AA4-312B-52EC-B7DA-AB741F856A02}"/>
              </a:ext>
            </a:extLst>
          </p:cNvPr>
          <p:cNvSpPr/>
          <p:nvPr/>
        </p:nvSpPr>
        <p:spPr>
          <a:xfrm>
            <a:off x="2895600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Repository Walk Through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Unity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07E920-91A1-8591-A5BD-E6F779AA02F9}"/>
              </a:ext>
            </a:extLst>
          </p:cNvPr>
          <p:cNvSpPr/>
          <p:nvPr/>
        </p:nvSpPr>
        <p:spPr>
          <a:xfrm>
            <a:off x="4750814" y="1336016"/>
            <a:ext cx="9825326" cy="812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noProof="0" dirty="0">
                <a:solidFill>
                  <a:srgbClr val="222222"/>
                </a:solidFill>
                <a:latin typeface="+mj-lt"/>
              </a:rPr>
              <a:t>Data Receiver Components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F4451733-D49F-F129-7E82-AAF128D2C936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915EEBF7-E59B-0698-AB4A-83F7DBB99F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1875BA1-4300-381E-9084-F0E0B711D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2B840185-D17A-078E-F4C2-CFB7DE6454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6186E36C-5F32-3662-F969-FA0939524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EFFF050-7956-82B4-6B4C-03C086C5F6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17A23899-F2D6-7F62-1FF3-D2C436E1D9E3}"/>
              </a:ext>
            </a:extLst>
          </p:cNvPr>
          <p:cNvSpPr/>
          <p:nvPr/>
        </p:nvSpPr>
        <p:spPr>
          <a:xfrm>
            <a:off x="793248" y="3076655"/>
            <a:ext cx="9069381" cy="2247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sz="4000" dirty="0"/>
              <a:t>You can Receive data from an LSL stream …</a:t>
            </a:r>
          </a:p>
          <a:p>
            <a:pPr>
              <a:lnSpc>
                <a:spcPts val="4200"/>
              </a:lnSpc>
            </a:pPr>
            <a:endParaRPr lang="en-US" sz="4000" dirty="0"/>
          </a:p>
          <a:p>
            <a:pPr>
              <a:lnSpc>
                <a:spcPts val="4200"/>
              </a:lnSpc>
            </a:pPr>
            <a:r>
              <a:rPr lang="en-US" sz="4000" dirty="0"/>
              <a:t>… or by using the MyoArmband Receiver</a:t>
            </a:r>
            <a:endParaRPr lang="en-US" sz="4000" noProof="0" dirty="0"/>
          </a:p>
          <a:p>
            <a:pPr>
              <a:lnSpc>
                <a:spcPts val="4200"/>
              </a:lnSpc>
            </a:pPr>
            <a:endParaRPr lang="en-US" sz="4000" noProof="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3BC741E-1C0A-4E51-6020-AA5F0CD6FAB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39474"/>
          <a:stretch/>
        </p:blipFill>
        <p:spPr>
          <a:xfrm>
            <a:off x="9918572" y="3922608"/>
            <a:ext cx="5868314" cy="13329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610203B-5B32-880A-ABFE-21ADFA6405C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b="35765"/>
          <a:stretch/>
        </p:blipFill>
        <p:spPr>
          <a:xfrm>
            <a:off x="9918572" y="2335905"/>
            <a:ext cx="5868314" cy="1297417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CF636AF0-BB69-BA57-3BA6-DC8189F63119}"/>
              </a:ext>
            </a:extLst>
          </p:cNvPr>
          <p:cNvSpPr/>
          <p:nvPr/>
        </p:nvSpPr>
        <p:spPr>
          <a:xfrm>
            <a:off x="793248" y="6204709"/>
            <a:ext cx="9069381" cy="2247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sz="4000" dirty="0"/>
              <a:t>It is also possible to chain the data processing by adding an Absolute or RMS Filter</a:t>
            </a:r>
            <a:endParaRPr lang="en-US" sz="4000" noProof="0" dirty="0"/>
          </a:p>
          <a:p>
            <a:pPr>
              <a:lnSpc>
                <a:spcPts val="4200"/>
              </a:lnSpc>
            </a:pPr>
            <a:endParaRPr lang="en-US" sz="4000" noProof="0" dirty="0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811A32B6-3868-6D63-1E43-00E5A2DD3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5438" r="58041" b="15701"/>
          <a:stretch/>
        </p:blipFill>
        <p:spPr bwMode="auto">
          <a:xfrm>
            <a:off x="14722503" y="4938290"/>
            <a:ext cx="3565497" cy="38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5526283-D1DF-0474-ED86-CA75266FBF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824879" y="5538377"/>
            <a:ext cx="1716711" cy="1151134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56">
            <a:extLst>
              <a:ext uri="{FF2B5EF4-FFF2-40B4-BE49-F238E27FC236}">
                <a16:creationId xmlns:a16="http://schemas.microsoft.com/office/drawing/2014/main" id="{C1661B0C-C9ED-A616-3016-970CB4B8874F}"/>
              </a:ext>
            </a:extLst>
          </p:cNvPr>
          <p:cNvCxnSpPr>
            <a:cxnSpLocks/>
          </p:cNvCxnSpPr>
          <p:nvPr/>
        </p:nvCxnSpPr>
        <p:spPr>
          <a:xfrm rot="5400000" flipH="1">
            <a:off x="13807650" y="6010122"/>
            <a:ext cx="1315519" cy="4160852"/>
          </a:xfrm>
          <a:prstGeom prst="curvedConnector4">
            <a:avLst>
              <a:gd name="adj1" fmla="val -62956"/>
              <a:gd name="adj2" fmla="val 104927"/>
            </a:avLst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BFAF9-BE7D-1C76-363B-5784528C5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BFD81FF-80A1-6278-3CEB-B5F2DFFA7E30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78A828D-2D9A-6FB0-E2BA-2603F8D2C018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461A46A-6099-CC5E-8274-0824ABE0812D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8B2746E9-F6AD-1459-35E6-33857F0531CB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83773BA-ABE3-F0E8-CA4E-13F3F57B134F}"/>
              </a:ext>
            </a:extLst>
          </p:cNvPr>
          <p:cNvSpPr/>
          <p:nvPr/>
        </p:nvSpPr>
        <p:spPr>
          <a:xfrm>
            <a:off x="2667000" y="317182"/>
            <a:ext cx="13030200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Repository Walk Through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Unity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BB1CF26-9765-309A-EC1C-D09927404B11}"/>
              </a:ext>
            </a:extLst>
          </p:cNvPr>
          <p:cNvSpPr/>
          <p:nvPr/>
        </p:nvSpPr>
        <p:spPr>
          <a:xfrm>
            <a:off x="4750814" y="1336016"/>
            <a:ext cx="9825326" cy="812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noProof="0" dirty="0">
                <a:solidFill>
                  <a:srgbClr val="222222"/>
                </a:solidFill>
                <a:latin typeface="+mj-lt"/>
              </a:rPr>
              <a:t>2D S</a:t>
            </a:r>
            <a:r>
              <a:rPr lang="en-US" sz="3600" dirty="0">
                <a:solidFill>
                  <a:srgbClr val="222222"/>
                </a:solidFill>
                <a:latin typeface="+mj-lt"/>
              </a:rPr>
              <a:t>ample Scene</a:t>
            </a:r>
            <a:endParaRPr lang="en-US" sz="3600" noProof="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C50A22A1-79DA-BF9C-BECF-457C0B9791B8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41216894-5C99-2C3E-0A63-F595B5AE6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05EDA520-E3B0-EBCE-4F85-E62732A2EE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B2509352-129C-5B3F-8968-7EFA390A30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9A4A99A2-A1C9-870D-D5DC-E91418DCCA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6A57352-B31B-1F20-9565-9BF32B99CE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88109FF-050D-F5BC-19B1-5433EFB1353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r="6706"/>
          <a:stretch/>
        </p:blipFill>
        <p:spPr>
          <a:xfrm>
            <a:off x="408402" y="2547936"/>
            <a:ext cx="16311385" cy="6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8D161-FFF5-1662-F820-B9FB2226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30C7200-B483-535F-152A-5B5CE5ED853D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BC51244-E4F9-4699-250E-0323509C2A00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EDC0057-9A1E-72D3-D043-74A8EEE9CF4C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757108FB-42BA-EB3C-57F4-B2B3B5A41112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7C04E45-D6A5-C660-F412-EBE1ED51FC01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Repository Walk Through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Unity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7E8A859-C5D4-182A-E38F-12D7B773F8B5}"/>
              </a:ext>
            </a:extLst>
          </p:cNvPr>
          <p:cNvSpPr/>
          <p:nvPr/>
        </p:nvSpPr>
        <p:spPr>
          <a:xfrm>
            <a:off x="4750814" y="1336016"/>
            <a:ext cx="9825326" cy="812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22222"/>
                </a:solidFill>
                <a:latin typeface="+mj-lt"/>
              </a:rPr>
              <a:t>3D Sample Scene</a:t>
            </a:r>
            <a:endParaRPr lang="en-US" sz="3600" noProof="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26C171E3-2E03-2DF5-2DC0-A61A2A1DF742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2C6CA0DE-E1D9-1054-B403-F0337AE15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E55ED3F3-3D6D-FC47-975F-5FF53C304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6CE93493-DC94-046B-5EE6-6DB8F8CAC8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F2CD5B31-4701-1761-CE04-C98408FA59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2D7812F-FC74-80DF-B634-FC4452A0264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E31B8D-6D24-1539-D4B6-34361E8BEC37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r="3229"/>
          <a:stretch/>
        </p:blipFill>
        <p:spPr>
          <a:xfrm>
            <a:off x="1004301" y="2445344"/>
            <a:ext cx="16279398" cy="65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0AB2A-3F62-B8D1-BDC5-FD42A854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4B41CB1-F2AF-4737-E4EA-FC622B13B5BD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5347FA50-181E-C69A-5F16-A409DBCC34FE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B6EEE61-68EF-7365-ECB5-B889B94D6A33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B6389B03-4DC1-5859-C941-3C70EF70F28A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E1E54BF-2FBC-385D-A6D3-3DCC5F629AC6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Preparations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dirty="0">
                <a:solidFill>
                  <a:schemeClr val="accent1"/>
                </a:solidFill>
                <a:latin typeface="+mj-lt"/>
              </a:rPr>
              <a:t>Get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 Git Repository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0524A137-9F8E-9302-DF69-8CACFF0CDB4F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AF8125B4-4294-4D55-2975-152410B2E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0A82B146-3357-7017-2751-3C71B130B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DA44A6DC-24F4-BD4C-CB60-A954682A2C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B3EEF21D-6A18-8646-9901-1BD815AF3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0D9F9FB-8139-24E6-8F1B-070C346D36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9" name="Grafik 8" descr="Ein Bild, das Text, Menschliches Gesicht, Cartoon, Animierter Cartoon enthält.&#10;&#10;KI-generierte Inhalte können fehlerhaft sein.">
            <a:extLst>
              <a:ext uri="{FF2B5EF4-FFF2-40B4-BE49-F238E27FC236}">
                <a16:creationId xmlns:a16="http://schemas.microsoft.com/office/drawing/2014/main" id="{356149C1-1F9E-1C25-E2CC-EC7742EA51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561" y="2039146"/>
            <a:ext cx="4314199" cy="66510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B60200-B673-2E0C-293A-842D984547E9}"/>
              </a:ext>
            </a:extLst>
          </p:cNvPr>
          <p:cNvSpPr txBox="1"/>
          <p:nvPr/>
        </p:nvSpPr>
        <p:spPr>
          <a:xfrm>
            <a:off x="914400" y="2152425"/>
            <a:ext cx="133957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/>
              <a:t>REPO URL</a:t>
            </a:r>
          </a:p>
          <a:p>
            <a:r>
              <a:rPr lang="en-US" sz="2800" b="1" dirty="0"/>
              <a:t>https://github.com/MariusKlug/mind-and-body-UIs-hackathon.git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noProof="0" dirty="0"/>
              <a:t>Either clone (&amp; change remote origin)</a:t>
            </a:r>
          </a:p>
          <a:p>
            <a:r>
              <a:rPr lang="en-US" sz="3200" dirty="0"/>
              <a:t>	g</a:t>
            </a:r>
            <a:r>
              <a:rPr lang="en-US" sz="3200" noProof="0" dirty="0"/>
              <a:t>it clone </a:t>
            </a:r>
            <a:r>
              <a:rPr lang="en-US" sz="2400" i="1" dirty="0"/>
              <a:t>https://github.com/MariusKlug/mind-and-body-UIs-hackathon.git</a:t>
            </a:r>
            <a:endParaRPr lang="en-US" sz="3200" i="1" noProof="0" dirty="0"/>
          </a:p>
          <a:p>
            <a:r>
              <a:rPr lang="en-US" sz="3200" dirty="0"/>
              <a:t>	git remote set-</a:t>
            </a:r>
            <a:r>
              <a:rPr lang="en-US" sz="3200" dirty="0" err="1"/>
              <a:t>url</a:t>
            </a:r>
            <a:r>
              <a:rPr lang="en-US" sz="3200" dirty="0"/>
              <a:t> origin </a:t>
            </a:r>
            <a:r>
              <a:rPr lang="en-US" sz="2400" i="1" dirty="0"/>
              <a:t>https://gitlab.com/KodeKlout/my-repository.git</a:t>
            </a:r>
            <a:endParaRPr lang="en-US" sz="3200" i="1" dirty="0"/>
          </a:p>
          <a:p>
            <a:endParaRPr lang="en-US" sz="4000" noProof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Or fork to your github account</a:t>
            </a:r>
          </a:p>
          <a:p>
            <a:endParaRPr lang="en-US" sz="4000" noProof="0" dirty="0"/>
          </a:p>
        </p:txBody>
      </p:sp>
      <p:pic>
        <p:nvPicPr>
          <p:cNvPr id="17" name="Grafik 16" descr="Ein Bild, das Text, Schrift, Zahl, Reihe enthält.&#10;&#10;KI-generierte Inhalte können fehlerhaft sein.">
            <a:extLst>
              <a:ext uri="{FF2B5EF4-FFF2-40B4-BE49-F238E27FC236}">
                <a16:creationId xmlns:a16="http://schemas.microsoft.com/office/drawing/2014/main" id="{3016A3D8-79D0-58B6-A353-C8C8C4A83A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59" y="6819900"/>
            <a:ext cx="7544082" cy="18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6A2933E-E204-9FC9-BD10-813EF50F445A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D463A55-A267-4109-76FB-DF3021B30BF2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E323406-06A7-A3FF-5E16-B9A47E553B08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704184E9-50C5-5E47-ED8F-6EF680CB465C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261D16-E082-8F22-0B2A-A2B93AE27EDB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Preparations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Hardware Stack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9C8CB214-042F-0F29-888D-96B0A4B7FEAA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4190118C-88A6-8597-AAA4-CFE744A4BD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8D2F1E5-81C0-60EC-729C-F6EDAC6319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7A79B098-96C1-B22B-0CB9-DD99A474AC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9EC3526A-1656-C09B-450F-7F2817A362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A339EC8-65A8-5A57-FD29-664B200BB3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9B78DAF9-544D-6AE5-0539-571CC57A5A5B}"/>
              </a:ext>
            </a:extLst>
          </p:cNvPr>
          <p:cNvSpPr txBox="1"/>
          <p:nvPr/>
        </p:nvSpPr>
        <p:spPr>
          <a:xfrm>
            <a:off x="2894019" y="1973832"/>
            <a:ext cx="1487695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0" dirty="0"/>
              <a:t>Muse S (Brain, EEG)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IXRSuite.exe </a:t>
            </a:r>
            <a:r>
              <a:rPr lang="en-US" sz="3200" noProof="0" dirty="0"/>
              <a:t>establishes the BT connection and provides various LSL data streams containing raw EEG data well as processed “brain power”.</a:t>
            </a:r>
          </a:p>
          <a:p>
            <a:pPr lvl="1"/>
            <a:br>
              <a:rPr lang="en-US" sz="3200" noProof="0" dirty="0"/>
            </a:br>
            <a:r>
              <a:rPr lang="en-US" sz="3200" b="1" noProof="0" dirty="0" err="1"/>
              <a:t>MyoArmband</a:t>
            </a:r>
            <a:r>
              <a:rPr lang="en-US" sz="3200" b="1" noProof="0" dirty="0"/>
              <a:t> (Arm, EMG)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noProof="0" dirty="0"/>
              <a:t>MyoArmbandBridge.exe </a:t>
            </a:r>
            <a:r>
              <a:rPr lang="en-US" sz="3200" noProof="0" dirty="0"/>
              <a:t>encapsulates the BT connectivity. Communication to the MyoArmband happens via API, which provides 8-electrode EMG data, IMU-based orientation data and allows the armband to vibrate.</a:t>
            </a:r>
          </a:p>
          <a:p>
            <a:pPr lvl="1"/>
            <a:br>
              <a:rPr lang="en-US" sz="3200" noProof="0" dirty="0"/>
            </a:br>
            <a:r>
              <a:rPr lang="en-US" sz="3200" b="1" noProof="0" dirty="0"/>
              <a:t>Polar Belt (Heart, ECG)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Script </a:t>
            </a:r>
            <a:r>
              <a:rPr lang="en-US" sz="2800" i="1" dirty="0"/>
              <a:t>main.py</a:t>
            </a:r>
            <a:r>
              <a:rPr lang="en-US" sz="3200" dirty="0"/>
              <a:t> establishes the BT connection and provides various LSL data streams containing raw ECG data as well as processed h</a:t>
            </a:r>
            <a:r>
              <a:rPr lang="en-US" sz="3200" noProof="0" dirty="0"/>
              <a:t>earth rate and LF/HF ratio.</a:t>
            </a:r>
          </a:p>
        </p:txBody>
      </p:sp>
      <p:pic>
        <p:nvPicPr>
          <p:cNvPr id="58" name="Grafik 57" descr="Ein Bild, das Mode enthält.&#10;&#10;KI-generierte Inhalte können fehlerhaft sein.">
            <a:extLst>
              <a:ext uri="{FF2B5EF4-FFF2-40B4-BE49-F238E27FC236}">
                <a16:creationId xmlns:a16="http://schemas.microsoft.com/office/drawing/2014/main" id="{0722AFAF-238A-C744-24BC-4BA1F76A5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36289" r="5553" b="32861"/>
          <a:stretch/>
        </p:blipFill>
        <p:spPr>
          <a:xfrm>
            <a:off x="268476" y="2400300"/>
            <a:ext cx="2256378" cy="813381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9A2703F7-187F-6EF6-7764-B7BAA54E22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32084" r="7250" b="31482"/>
          <a:stretch/>
        </p:blipFill>
        <p:spPr>
          <a:xfrm>
            <a:off x="268476" y="7453378"/>
            <a:ext cx="2256378" cy="1271522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1B1068A3-1DE7-6ECC-F40D-A0AF53634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7037" r="7021" b="6297"/>
          <a:stretch/>
        </p:blipFill>
        <p:spPr>
          <a:xfrm>
            <a:off x="503349" y="4457700"/>
            <a:ext cx="1638776" cy="17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9CE1B-C2F7-00F0-3B03-B194F28E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B222A5C-01F5-8C13-C4CD-CA1D2ACA89AE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2B6E478-6420-0B3C-4574-4301591C8CE0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5CC00A8-64AA-C44D-3BEF-2AE201A8E2AC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691314C4-26B9-FD59-2C76-F24E58EC04B7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9B0E251-1724-271A-6B38-E780CE18F364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Unity Fundamentals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Editor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2281268A-E48F-328C-E3F4-8B4DE3CAC91B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0A27802D-ECBE-4249-AB22-14079C0BC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60EF80E-5B40-76B6-93B3-E1391E9D6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0C9537C-D7A9-1D4C-E43F-261A2C5485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AEAB4D68-8852-344F-A133-84400D32E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97CDA3E-7F96-A942-6B87-12A00080509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AA8FC33-59DB-D02D-DE4B-A68D044DA384}"/>
              </a:ext>
            </a:extLst>
          </p:cNvPr>
          <p:cNvSpPr txBox="1"/>
          <p:nvPr/>
        </p:nvSpPr>
        <p:spPr>
          <a:xfrm>
            <a:off x="247474" y="2933700"/>
            <a:ext cx="2190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Scene Hierarchy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EF0C8C-6560-DF13-01C5-1FC70C5246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2175" y="1844764"/>
            <a:ext cx="12481392" cy="669574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02442B0-4F32-ADFC-E330-82F9231F5783}"/>
              </a:ext>
            </a:extLst>
          </p:cNvPr>
          <p:cNvSpPr txBox="1"/>
          <p:nvPr/>
        </p:nvSpPr>
        <p:spPr>
          <a:xfrm>
            <a:off x="122485" y="7200608"/>
            <a:ext cx="2190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Project Folder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8A2F47C-CB01-106D-9DC9-E2B8E902CB09}"/>
              </a:ext>
            </a:extLst>
          </p:cNvPr>
          <p:cNvSpPr txBox="1"/>
          <p:nvPr/>
        </p:nvSpPr>
        <p:spPr>
          <a:xfrm>
            <a:off x="15760640" y="2814807"/>
            <a:ext cx="219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Scene</a:t>
            </a:r>
          </a:p>
          <a:p>
            <a:pPr algn="ctr"/>
            <a:r>
              <a:rPr lang="en-US" sz="4000" noProof="0" dirty="0"/>
              <a:t>Object</a:t>
            </a:r>
          </a:p>
          <a:p>
            <a:pPr algn="ctr"/>
            <a:r>
              <a:rPr lang="en-US" sz="4000" noProof="0" dirty="0"/>
              <a:t>Inspector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74225C7-CA0D-89F5-A9C4-B6601EB6FA9E}"/>
              </a:ext>
            </a:extLst>
          </p:cNvPr>
          <p:cNvCxnSpPr>
            <a:cxnSpLocks/>
          </p:cNvCxnSpPr>
          <p:nvPr/>
        </p:nvCxnSpPr>
        <p:spPr>
          <a:xfrm>
            <a:off x="2416696" y="3467100"/>
            <a:ext cx="161907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54766F2-C736-18F8-6820-6B91F697F6E9}"/>
              </a:ext>
            </a:extLst>
          </p:cNvPr>
          <p:cNvCxnSpPr>
            <a:cxnSpLocks/>
          </p:cNvCxnSpPr>
          <p:nvPr/>
        </p:nvCxnSpPr>
        <p:spPr>
          <a:xfrm flipV="1">
            <a:off x="2140972" y="6431769"/>
            <a:ext cx="851112" cy="14305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2A4BAE-015F-E2B2-D53D-8950E5617CB1}"/>
              </a:ext>
            </a:extLst>
          </p:cNvPr>
          <p:cNvCxnSpPr>
            <a:cxnSpLocks/>
          </p:cNvCxnSpPr>
          <p:nvPr/>
        </p:nvCxnSpPr>
        <p:spPr>
          <a:xfrm flipV="1">
            <a:off x="13776197" y="3784303"/>
            <a:ext cx="2073403" cy="16491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EDBBFF7-B918-D6E4-9C97-8933B08695FE}"/>
              </a:ext>
            </a:extLst>
          </p:cNvPr>
          <p:cNvSpPr txBox="1"/>
          <p:nvPr/>
        </p:nvSpPr>
        <p:spPr>
          <a:xfrm>
            <a:off x="124370" y="5083514"/>
            <a:ext cx="2190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Debug</a:t>
            </a:r>
          </a:p>
          <a:p>
            <a:pPr algn="ctr"/>
            <a:r>
              <a:rPr lang="en-US" sz="4000" dirty="0"/>
              <a:t>Console</a:t>
            </a:r>
            <a:endParaRPr lang="en-US" sz="4000" noProof="0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C61D7EB-7C21-B5F3-10FE-7B0A939DC6E1}"/>
              </a:ext>
            </a:extLst>
          </p:cNvPr>
          <p:cNvCxnSpPr>
            <a:cxnSpLocks/>
          </p:cNvCxnSpPr>
          <p:nvPr/>
        </p:nvCxnSpPr>
        <p:spPr>
          <a:xfrm>
            <a:off x="2111372" y="7873334"/>
            <a:ext cx="573722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3E0F27-C4C0-FA87-B657-F9636D6CEEB4}"/>
              </a:ext>
            </a:extLst>
          </p:cNvPr>
          <p:cNvCxnSpPr>
            <a:cxnSpLocks/>
          </p:cNvCxnSpPr>
          <p:nvPr/>
        </p:nvCxnSpPr>
        <p:spPr>
          <a:xfrm>
            <a:off x="2111372" y="5745233"/>
            <a:ext cx="1739580" cy="66391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7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B1A91-8C3F-C459-D2A1-E1506061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769C1F-134A-63A3-30E4-D5CEEFF1D476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D8A6912-B4B4-1BAB-DDFE-50ABFC7B1E7E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F4C6F3F-3DD1-4637-1BE3-03D6215A7A2E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F7E9BA78-B5D0-B07C-A638-EADB6FE60671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4BE54E9-65ED-0330-B1D7-BE164A5ACC51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Unity Fundamentals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GameObjects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44EA5220-7F79-7961-A38A-0F9B43CEBF3E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307DE1F1-5BFA-E6ED-E343-9B55F6937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E271285B-974E-95FB-34DA-D546FE131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14123E3-9A83-4675-1617-4D848B3B7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92A19035-19C6-BD20-F355-D7B7579CF9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F053131-235C-A6FE-1170-29DBE4F3F06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A39D901-2914-9B79-B51E-A18DA0AA975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b="14360"/>
          <a:stretch/>
        </p:blipFill>
        <p:spPr>
          <a:xfrm>
            <a:off x="2923553" y="2047219"/>
            <a:ext cx="4229100" cy="6958013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600F489-8D8C-B4CD-9D17-7E2AD7008FF6}"/>
              </a:ext>
            </a:extLst>
          </p:cNvPr>
          <p:cNvCxnSpPr>
            <a:cxnSpLocks/>
          </p:cNvCxnSpPr>
          <p:nvPr/>
        </p:nvCxnSpPr>
        <p:spPr>
          <a:xfrm flipV="1">
            <a:off x="6040610" y="2479041"/>
            <a:ext cx="2073403" cy="16491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E5FB158-168C-6759-677B-C896BEA206BB}"/>
              </a:ext>
            </a:extLst>
          </p:cNvPr>
          <p:cNvSpPr txBox="1"/>
          <p:nvPr/>
        </p:nvSpPr>
        <p:spPr>
          <a:xfrm>
            <a:off x="8315562" y="2084685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GameObject Name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7AAF16C-A4E8-549E-6919-5233B1661A62}"/>
              </a:ext>
            </a:extLst>
          </p:cNvPr>
          <p:cNvCxnSpPr>
            <a:cxnSpLocks/>
          </p:cNvCxnSpPr>
          <p:nvPr/>
        </p:nvCxnSpPr>
        <p:spPr>
          <a:xfrm>
            <a:off x="5545163" y="3294421"/>
            <a:ext cx="2568850" cy="4800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B221480-C800-DEB9-1F42-D13AAB571C57}"/>
              </a:ext>
            </a:extLst>
          </p:cNvPr>
          <p:cNvSpPr txBox="1"/>
          <p:nvPr/>
        </p:nvSpPr>
        <p:spPr>
          <a:xfrm>
            <a:off x="8315562" y="3369262"/>
            <a:ext cx="76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Transform Component (mandatory)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A9B2216-8046-EED8-7D07-E06092EEE600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545163" y="4442627"/>
            <a:ext cx="2812684" cy="140174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E57489EF-3CD7-35D2-6C92-2842F9556A4B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645937" y="5844373"/>
            <a:ext cx="2711910" cy="19145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0014957-3885-2265-9B88-21ECA48A1464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615457" y="5844373"/>
            <a:ext cx="2742390" cy="225225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E57E701A-BC98-3B50-03C5-9F38C16C958F}"/>
              </a:ext>
            </a:extLst>
          </p:cNvPr>
          <p:cNvSpPr txBox="1"/>
          <p:nvPr/>
        </p:nvSpPr>
        <p:spPr>
          <a:xfrm>
            <a:off x="8357847" y="5182653"/>
            <a:ext cx="4596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Further components </a:t>
            </a:r>
          </a:p>
          <a:p>
            <a:pPr algn="ctr"/>
            <a:r>
              <a:rPr lang="en-US" sz="4000" noProof="0" dirty="0"/>
              <a:t>(including self-made) </a:t>
            </a:r>
          </a:p>
        </p:txBody>
      </p:sp>
    </p:spTree>
    <p:extLst>
      <p:ext uri="{BB962C8B-B14F-4D97-AF65-F5344CB8AC3E}">
        <p14:creationId xmlns:p14="http://schemas.microsoft.com/office/powerpoint/2010/main" val="129585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3FA33-4CC4-EC34-D245-A0F2F559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C0BA1E7-D303-E4A4-4EEA-A1FC1A57434E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6A0C5B9-7E62-E888-84C9-C78E26F72237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11830B8-6A73-18AD-7DCF-7E43B4E50FF1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9FB0B254-5157-7B5C-E10C-E5736D44A993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7B59BFF-6F98-7496-EA6A-CFDEF017CA57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Unity Fundamentals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Components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B7689E36-3CF4-DBBE-0709-E69A0E11CEDA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FC97141A-5934-32FE-163C-170C958F9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0DF05775-3EEF-0146-4188-3C6F7A2D0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360ABF90-76E8-893D-59A1-D0E5AB05A1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CC9EE282-8B44-3F17-4969-FE3CDDB5BC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3D943E1-2FE5-2F2E-E129-DB18EDE64D5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B728EE6-D2B9-9B5D-543D-0ECD114020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000" y="2175786"/>
            <a:ext cx="11269226" cy="70237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05417F-1C7A-7149-523B-CCC35866BD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87157" y="2175786"/>
            <a:ext cx="5438781" cy="494891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A2E0EAC-9B75-77C7-C63E-3DC1C1762DD6}"/>
              </a:ext>
            </a:extLst>
          </p:cNvPr>
          <p:cNvCxnSpPr>
            <a:cxnSpLocks/>
          </p:cNvCxnSpPr>
          <p:nvPr/>
        </p:nvCxnSpPr>
        <p:spPr>
          <a:xfrm>
            <a:off x="5076737" y="3479617"/>
            <a:ext cx="7543800" cy="250208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0AE2523-EBB2-6E2A-2C84-03585A2F7CAF}"/>
              </a:ext>
            </a:extLst>
          </p:cNvPr>
          <p:cNvSpPr txBox="1"/>
          <p:nvPr/>
        </p:nvSpPr>
        <p:spPr>
          <a:xfrm>
            <a:off x="12925337" y="7502599"/>
            <a:ext cx="4596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0" dirty="0"/>
              <a:t>Part of the </a:t>
            </a:r>
            <a:r>
              <a:rPr lang="en-US" sz="3600" dirty="0"/>
              <a:t>GameObject </a:t>
            </a:r>
            <a:br>
              <a:rPr lang="en-US" sz="3600" dirty="0"/>
            </a:br>
            <a:r>
              <a:rPr lang="en-US" sz="3600" dirty="0"/>
              <a:t>Life Cycle</a:t>
            </a:r>
            <a:endParaRPr lang="en-US" sz="3600" noProof="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305225D-7239-CC43-7C9B-ED71AD5B8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68227" y="5302159"/>
            <a:ext cx="9657110" cy="28006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7C463A-167A-1E86-2E61-C516B489699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11223" y="7634514"/>
            <a:ext cx="9514114" cy="46825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9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C9003-75C3-C711-CE06-5C0EC20B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A279FE3-8A16-8B6D-ABB6-9A65241E5DBF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D0DEB8F-7F87-C232-1AF3-E149EFC6B9C3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8EE8F48-E89B-C675-16B5-C520084B5203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C5966658-7E71-6FF6-EA86-00E2A9A066D1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96B7FD6-1DEA-DC6E-8BD8-4654F6687387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Unity Fundamentals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Prefabs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CDA929B9-3C76-CFF8-C1C4-4D3A9A127A5D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4528DC44-3449-EEEE-E883-DDF39BBF1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F4A8CCA1-9334-71F6-FFA9-13C34F077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E0A2D7F-51F6-A062-F26C-BDC349B0C0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1C3FB230-271D-BC18-BA37-FADDF23055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67BC140-CBF5-C26B-8897-E8C9C19BDFA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0CD2E3-95EF-BFD0-1898-5C673E8A5CE2}"/>
              </a:ext>
            </a:extLst>
          </p:cNvPr>
          <p:cNvSpPr txBox="1"/>
          <p:nvPr/>
        </p:nvSpPr>
        <p:spPr>
          <a:xfrm>
            <a:off x="1793313" y="2013357"/>
            <a:ext cx="1116068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“Blueprints” of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 Prefab consists of a hierarchy of GameObjects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which </a:t>
            </a:r>
            <a:r>
              <a:rPr lang="en-US" sz="4000" dirty="0"/>
              <a:t>in turn contain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Inspector fields of the Components can be assigned within the scope of the prefab.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Prefabs added to a scene can be overridden,</a:t>
            </a:r>
            <a:br>
              <a:rPr lang="en-US" sz="4000" noProof="0" dirty="0"/>
            </a:br>
            <a:r>
              <a:rPr lang="en-US" sz="4000" noProof="0" dirty="0"/>
              <a:t>changes can be reverted.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noProof="0" dirty="0"/>
              <a:t>Prefabs can be instantiated at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noProof="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4DE3F17-7285-41D0-BEEC-43E2B7C256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362" y="2226759"/>
            <a:ext cx="742950" cy="76200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D611C9C-CB3C-F646-0FA8-2184AFB263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86945" y="1599117"/>
            <a:ext cx="3815055" cy="3026413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9485D1A0-8829-D6C4-8D08-46B60BD1F1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43835" y="5616097"/>
            <a:ext cx="4086225" cy="3657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36970E3-8908-4844-E5F9-C58E391CAE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25600" y="3648827"/>
            <a:ext cx="3782971" cy="22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3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B2433-541D-3962-E690-408E04D9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12A5C68-6738-CD2B-E586-3AD77851AE77}"/>
              </a:ext>
            </a:extLst>
          </p:cNvPr>
          <p:cNvCxnSpPr>
            <a:cxnSpLocks/>
          </p:cNvCxnSpPr>
          <p:nvPr/>
        </p:nvCxnSpPr>
        <p:spPr>
          <a:xfrm flipV="1">
            <a:off x="7141029" y="3066331"/>
            <a:ext cx="7184571" cy="12008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839411-4394-ABFE-ABD1-1A71D7336C54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D9DAD40-12E5-0194-5F01-91E260FB20B3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AD991A-8FEE-ED51-3912-4B7840EEEA6B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294DBB21-DD5B-A7CC-46DE-2035678AB322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3834924-5F7A-A1F5-3351-208AEA13D2E5}"/>
              </a:ext>
            </a:extLst>
          </p:cNvPr>
          <p:cNvSpPr/>
          <p:nvPr/>
        </p:nvSpPr>
        <p:spPr>
          <a:xfrm>
            <a:off x="3048000" y="2857500"/>
            <a:ext cx="7768693" cy="440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4000" noProof="0" dirty="0"/>
              <a:t>Unity Project (C#)</a:t>
            </a:r>
          </a:p>
          <a:p>
            <a:pPr marL="914400" lvl="1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“Assets/Plugins” contains</a:t>
            </a:r>
          </a:p>
          <a:p>
            <a:pPr marL="1371600" lvl="2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IXRSuite.exe</a:t>
            </a:r>
          </a:p>
          <a:p>
            <a:pPr marL="1371600" lvl="2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MyoArmbandAPI/Bridge.exe</a:t>
            </a:r>
          </a:p>
          <a:p>
            <a:pPr lvl="2">
              <a:lnSpc>
                <a:spcPts val="4200"/>
              </a:lnSpc>
            </a:pPr>
            <a:endParaRPr lang="en-US" sz="4000" dirty="0"/>
          </a:p>
          <a:p>
            <a:pPr lvl="2">
              <a:lnSpc>
                <a:spcPts val="4200"/>
              </a:lnSpc>
            </a:pPr>
            <a:endParaRPr lang="en-US" sz="4000" dirty="0"/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4000" noProof="0" dirty="0"/>
              <a:t>VS Code Project (Python)</a:t>
            </a:r>
          </a:p>
          <a:p>
            <a:pPr marL="914400" lvl="1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4000" noProof="0" dirty="0"/>
              <a:t>Python Script main.py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E9580F8-CA50-6F72-917F-F4B5C167CF14}"/>
              </a:ext>
            </a:extLst>
          </p:cNvPr>
          <p:cNvSpPr/>
          <p:nvPr/>
        </p:nvSpPr>
        <p:spPr>
          <a:xfrm>
            <a:off x="2903304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Repository Walk Through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noProof="0" dirty="0">
                <a:solidFill>
                  <a:schemeClr val="accent1"/>
                </a:solidFill>
                <a:latin typeface="+mj-lt"/>
              </a:rPr>
              <a:t>Overview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3DF4E5B4-49B3-717E-FFAA-173914EACEAD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3ED0205F-3862-1BD9-AD68-42F377D9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96A9133-9922-3DBE-5BEF-02234438D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6986A530-E3F1-245A-C632-9572885205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1B1E04CE-B88F-F2AE-7A0A-6CE40270C3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F2654B5-3EF7-4EC0-338E-7C93331018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pic>
        <p:nvPicPr>
          <p:cNvPr id="8" name="Grafik 7" descr="Ein Bild, das Design enthält.&#10;&#10;KI-generierte Inhalte können fehlerhaft sein.">
            <a:extLst>
              <a:ext uri="{FF2B5EF4-FFF2-40B4-BE49-F238E27FC236}">
                <a16:creationId xmlns:a16="http://schemas.microsoft.com/office/drawing/2014/main" id="{A0D7F443-3013-951A-35F0-5C111ED17F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" y="2659641"/>
            <a:ext cx="1676126" cy="1676126"/>
          </a:xfrm>
          <a:prstGeom prst="rect">
            <a:avLst/>
          </a:prstGeom>
        </p:spPr>
      </p:pic>
      <p:pic>
        <p:nvPicPr>
          <p:cNvPr id="16" name="Grafik 15" descr="Ein Bild, das Screenshot, Grafiken, Reihe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7F2F02D1-E07C-C664-0A9F-9C560BF757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9" y="6191098"/>
            <a:ext cx="1638300" cy="1638300"/>
          </a:xfrm>
          <a:prstGeom prst="rect">
            <a:avLst/>
          </a:prstGeom>
        </p:spPr>
      </p:pic>
      <p:pic>
        <p:nvPicPr>
          <p:cNvPr id="17" name="Grafik 16" descr="Ein Bild, das Mode enthält.&#10;&#10;KI-generierte Inhalte können fehlerhaft sein.">
            <a:extLst>
              <a:ext uri="{FF2B5EF4-FFF2-40B4-BE49-F238E27FC236}">
                <a16:creationId xmlns:a16="http://schemas.microsoft.com/office/drawing/2014/main" id="{05F1E54F-5FB0-BDED-B496-8F57E707CF0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36289" r="5553" b="32861"/>
          <a:stretch/>
        </p:blipFill>
        <p:spPr>
          <a:xfrm>
            <a:off x="14431422" y="2659641"/>
            <a:ext cx="2256378" cy="81338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6D2C3AF-D1FB-5E2D-B2C3-EEC05662D73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32084" r="7250" b="31482"/>
          <a:stretch/>
        </p:blipFill>
        <p:spPr>
          <a:xfrm>
            <a:off x="14461902" y="7189221"/>
            <a:ext cx="2256378" cy="127152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B04570D-61F8-B562-BD08-DB7D2F47A84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7037" r="7021" b="6297"/>
          <a:stretch/>
        </p:blipFill>
        <p:spPr>
          <a:xfrm>
            <a:off x="14682238" y="4447771"/>
            <a:ext cx="1638776" cy="1719164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B1FE580B-14F8-179D-8641-DF7FBD0E70B7}"/>
              </a:ext>
            </a:extLst>
          </p:cNvPr>
          <p:cNvCxnSpPr>
            <a:cxnSpLocks/>
          </p:cNvCxnSpPr>
          <p:nvPr/>
        </p:nvCxnSpPr>
        <p:spPr>
          <a:xfrm>
            <a:off x="10668000" y="4746171"/>
            <a:ext cx="3657600" cy="56118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43BB4DA-F8CA-A660-033E-901AA54837C2}"/>
              </a:ext>
            </a:extLst>
          </p:cNvPr>
          <p:cNvCxnSpPr>
            <a:cxnSpLocks/>
          </p:cNvCxnSpPr>
          <p:nvPr/>
        </p:nvCxnSpPr>
        <p:spPr>
          <a:xfrm>
            <a:off x="8723086" y="6836229"/>
            <a:ext cx="5602514" cy="71765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6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5B225-B224-E69C-2BC2-51810110F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9D89A92-CD6A-3275-EFCE-C3E1D5312252}"/>
              </a:ext>
            </a:extLst>
          </p:cNvPr>
          <p:cNvGrpSpPr/>
          <p:nvPr/>
        </p:nvGrpSpPr>
        <p:grpSpPr>
          <a:xfrm>
            <a:off x="-1734646" y="-1220169"/>
            <a:ext cx="3469292" cy="3401576"/>
            <a:chOff x="13262577" y="5411728"/>
            <a:chExt cx="6987363" cy="685097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96AFE72-9240-4B86-6FA5-D30CBE2DDBE7}"/>
                </a:ext>
              </a:extLst>
            </p:cNvPr>
            <p:cNvSpPr/>
            <p:nvPr/>
          </p:nvSpPr>
          <p:spPr>
            <a:xfrm>
              <a:off x="13262577" y="5411728"/>
              <a:ext cx="6651057" cy="6651057"/>
            </a:xfrm>
            <a:custGeom>
              <a:avLst/>
              <a:gdLst/>
              <a:ahLst/>
              <a:cxnLst/>
              <a:rect l="l" t="t" r="r" b="b"/>
              <a:pathLst>
                <a:path w="6651057" h="6651057">
                  <a:moveTo>
                    <a:pt x="0" y="0"/>
                  </a:moveTo>
                  <a:lnTo>
                    <a:pt x="6651057" y="0"/>
                  </a:lnTo>
                  <a:lnTo>
                    <a:pt x="6651057" y="6651057"/>
                  </a:lnTo>
                  <a:lnTo>
                    <a:pt x="0" y="6651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75CD662-7194-39FD-3204-A929E88DE387}"/>
                </a:ext>
              </a:extLst>
            </p:cNvPr>
            <p:cNvSpPr/>
            <p:nvPr/>
          </p:nvSpPr>
          <p:spPr>
            <a:xfrm>
              <a:off x="13398974" y="5411741"/>
              <a:ext cx="6850966" cy="6850966"/>
            </a:xfrm>
            <a:custGeom>
              <a:avLst/>
              <a:gdLst/>
              <a:ahLst/>
              <a:cxnLst/>
              <a:rect l="l" t="t" r="r" b="b"/>
              <a:pathLst>
                <a:path w="6850966" h="6850966">
                  <a:moveTo>
                    <a:pt x="0" y="0"/>
                  </a:moveTo>
                  <a:lnTo>
                    <a:pt x="6850966" y="0"/>
                  </a:lnTo>
                  <a:lnTo>
                    <a:pt x="6850966" y="6850966"/>
                  </a:lnTo>
                  <a:lnTo>
                    <a:pt x="0" y="6850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2EB31639-2B03-A978-3681-50B92B88AF69}"/>
              </a:ext>
            </a:extLst>
          </p:cNvPr>
          <p:cNvSpPr/>
          <p:nvPr/>
        </p:nvSpPr>
        <p:spPr>
          <a:xfrm>
            <a:off x="0" y="9473619"/>
            <a:ext cx="2190926" cy="813381"/>
          </a:xfrm>
          <a:custGeom>
            <a:avLst/>
            <a:gdLst/>
            <a:ahLst/>
            <a:cxnLst/>
            <a:rect l="l" t="t" r="r" b="b"/>
            <a:pathLst>
              <a:path w="2190926" h="813381">
                <a:moveTo>
                  <a:pt x="0" y="0"/>
                </a:moveTo>
                <a:lnTo>
                  <a:pt x="2190926" y="0"/>
                </a:lnTo>
                <a:lnTo>
                  <a:pt x="2190926" y="813381"/>
                </a:lnTo>
                <a:lnTo>
                  <a:pt x="0" y="81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8B72574-0994-8E4E-A09E-DE08DE3073BF}"/>
              </a:ext>
            </a:extLst>
          </p:cNvPr>
          <p:cNvSpPr/>
          <p:nvPr/>
        </p:nvSpPr>
        <p:spPr>
          <a:xfrm>
            <a:off x="2895600" y="317182"/>
            <a:ext cx="12481392" cy="123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noProof="0" dirty="0">
                <a:solidFill>
                  <a:srgbClr val="222222"/>
                </a:solidFill>
                <a:latin typeface="+mj-lt"/>
              </a:rPr>
              <a:t>Repository Walk Through</a:t>
            </a:r>
            <a:r>
              <a:rPr lang="en-US" sz="6000" noProof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6000" b="1" dirty="0">
                <a:solidFill>
                  <a:schemeClr val="accent1"/>
                </a:solidFill>
                <a:latin typeface="+mj-lt"/>
              </a:rPr>
              <a:t>VS Code</a:t>
            </a:r>
            <a:endParaRPr lang="en-US" sz="6000" b="1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353B6D1-6F85-6AEB-29AF-F71E1628EF1D}"/>
              </a:ext>
            </a:extLst>
          </p:cNvPr>
          <p:cNvSpPr/>
          <p:nvPr/>
        </p:nvSpPr>
        <p:spPr>
          <a:xfrm>
            <a:off x="4750814" y="1336016"/>
            <a:ext cx="9825326" cy="812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noProof="0" dirty="0">
                <a:solidFill>
                  <a:srgbClr val="222222"/>
                </a:solidFill>
                <a:latin typeface="+mj-lt"/>
              </a:rPr>
              <a:t>Polar Belt Python Script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4C655A75-C5DA-4DC7-4785-DEFC7C194F15}"/>
              </a:ext>
            </a:extLst>
          </p:cNvPr>
          <p:cNvSpPr txBox="1"/>
          <p:nvPr/>
        </p:nvSpPr>
        <p:spPr>
          <a:xfrm>
            <a:off x="16856103" y="9993931"/>
            <a:ext cx="1203298" cy="21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97"/>
              </a:lnSpc>
            </a:pPr>
            <a:r>
              <a:rPr lang="en-US" sz="1100" noProof="0" dirty="0">
                <a:solidFill>
                  <a:schemeClr val="tx2"/>
                </a:solidFill>
                <a:latin typeface="Montserrat"/>
              </a:rPr>
              <a:t>www.playbionic.org</a:t>
            </a:r>
          </a:p>
        </p:txBody>
      </p:sp>
      <p:pic>
        <p:nvPicPr>
          <p:cNvPr id="49" name="Grafik 48" descr="Ein Bild, das Screenshot, Kreis, Seil, Design enthält.&#10;&#10;Automatisch generierte Beschreibung">
            <a:extLst>
              <a:ext uri="{FF2B5EF4-FFF2-40B4-BE49-F238E27FC236}">
                <a16:creationId xmlns:a16="http://schemas.microsoft.com/office/drawing/2014/main" id="{3B2E8AA4-12FC-F14A-4D78-3470340A1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7800" y="8916406"/>
            <a:ext cx="1452635" cy="11144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1CE4C1EE-A06C-0165-B573-0F2C416A5E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565" y="9482658"/>
            <a:ext cx="2746454" cy="705251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7722728F-6652-6E7C-5EDE-E7C36809B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447137" y="9499122"/>
            <a:ext cx="2344063" cy="705251"/>
          </a:xfrm>
          <a:prstGeom prst="rect">
            <a:avLst/>
          </a:prstGeom>
        </p:spPr>
      </p:pic>
      <p:pic>
        <p:nvPicPr>
          <p:cNvPr id="52" name="Graphic 58">
            <a:extLst>
              <a:ext uri="{FF2B5EF4-FFF2-40B4-BE49-F238E27FC236}">
                <a16:creationId xmlns:a16="http://schemas.microsoft.com/office/drawing/2014/main" id="{EB438E7D-4FFB-B909-3028-16B1557161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1295236" y="9473619"/>
            <a:ext cx="1658764" cy="718798"/>
          </a:xfrm>
          <a:prstGeom prst="rect">
            <a:avLst/>
          </a:prstGeom>
        </p:spPr>
      </p:pic>
      <p:pic>
        <p:nvPicPr>
          <p:cNvPr id="53" name="Picture 6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0D3FC64-2290-64A2-7D9D-957D2B4E4C3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565" y="9500751"/>
            <a:ext cx="1908128" cy="70362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91280B2-02C5-A256-3FC2-ADBA1A271B7A}"/>
              </a:ext>
            </a:extLst>
          </p:cNvPr>
          <p:cNvSpPr/>
          <p:nvPr/>
        </p:nvSpPr>
        <p:spPr>
          <a:xfrm>
            <a:off x="3048000" y="2499383"/>
            <a:ext cx="11049000" cy="547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noProof="0" dirty="0"/>
              <a:t>Open the project in VS Code</a:t>
            </a:r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endParaRPr lang="en-US" sz="4000" noProof="0" dirty="0"/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dirty="0"/>
              <a:t>Create a virtual Python environment (VENV)</a:t>
            </a:r>
            <a:br>
              <a:rPr lang="en-US" sz="4000" dirty="0"/>
            </a:br>
            <a:r>
              <a:rPr lang="en-US" sz="3200" i="1" dirty="0"/>
              <a:t>CTRL+SHIFT+P-&gt; Python: Create Environment</a:t>
            </a:r>
            <a:endParaRPr lang="en-US" sz="4000" i="1" dirty="0"/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endParaRPr lang="en-US" sz="4000" dirty="0"/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noProof="0" dirty="0"/>
              <a:t>Install lib dependencies</a:t>
            </a:r>
            <a:br>
              <a:rPr lang="en-US" sz="4800" dirty="0"/>
            </a:br>
            <a:r>
              <a:rPr lang="en-US" sz="3200" i="1" dirty="0"/>
              <a:t>Terminal: pip install -r /path/to/requirements.txt</a:t>
            </a:r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endParaRPr lang="en-US" sz="3200" i="1" noProof="0" dirty="0"/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r>
              <a:rPr lang="en-US" sz="4000" dirty="0"/>
              <a:t>Open &amp; run </a:t>
            </a:r>
            <a:r>
              <a:rPr lang="en-US" sz="3600" i="1" dirty="0"/>
              <a:t>main.py</a:t>
            </a:r>
            <a:endParaRPr lang="en-US" sz="4800" i="1" noProof="0" dirty="0"/>
          </a:p>
          <a:p>
            <a:pPr marL="742950" indent="-742950">
              <a:lnSpc>
                <a:spcPts val="4200"/>
              </a:lnSpc>
              <a:buFont typeface="+mj-lt"/>
              <a:buAutoNum type="arabicPeriod"/>
            </a:pPr>
            <a:endParaRPr lang="en-US" sz="4000" noProof="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2408F0-098D-F04F-BAFF-DE5AC8052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34600" y="6507884"/>
            <a:ext cx="6229659" cy="2218310"/>
          </a:xfrm>
          <a:prstGeom prst="rect">
            <a:avLst/>
          </a:prstGeom>
        </p:spPr>
      </p:pic>
      <p:pic>
        <p:nvPicPr>
          <p:cNvPr id="18" name="Grafik 17" descr="Ein Bild, das Screenshot, Grafiken, Reihe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E1436AD0-F43E-37A6-9A98-18833D8A33D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9" y="2969148"/>
            <a:ext cx="1638300" cy="1638300"/>
          </a:xfrm>
          <a:prstGeom prst="rect">
            <a:avLst/>
          </a:prstGeom>
        </p:spPr>
      </p:pic>
      <p:pic>
        <p:nvPicPr>
          <p:cNvPr id="19" name="Grafik 18" descr="Ein Bild, das Clipart, Symbol enthält.&#10;&#10;KI-generierte Inhalte können fehlerhaft sein.">
            <a:extLst>
              <a:ext uri="{FF2B5EF4-FFF2-40B4-BE49-F238E27FC236}">
                <a16:creationId xmlns:a16="http://schemas.microsoft.com/office/drawing/2014/main" id="{62C9AB5F-7A18-E289-0FCE-859E9305F7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" y="5679553"/>
            <a:ext cx="1638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XR">
      <a:dk1>
        <a:srgbClr val="222222"/>
      </a:dk1>
      <a:lt1>
        <a:srgbClr val="EDEDED"/>
      </a:lt1>
      <a:dk2>
        <a:srgbClr val="222222"/>
      </a:dk2>
      <a:lt2>
        <a:srgbClr val="EDEDED"/>
      </a:lt2>
      <a:accent1>
        <a:srgbClr val="43826E"/>
      </a:accent1>
      <a:accent2>
        <a:srgbClr val="85DDC2"/>
      </a:accent2>
      <a:accent3>
        <a:srgbClr val="8AA46C"/>
      </a:accent3>
      <a:accent4>
        <a:srgbClr val="BAED9B"/>
      </a:accent4>
      <a:accent5>
        <a:srgbClr val="4BACC6"/>
      </a:accent5>
      <a:accent6>
        <a:srgbClr val="F79646"/>
      </a:accent6>
      <a:hlink>
        <a:srgbClr val="4F81BD"/>
      </a:hlink>
      <a:folHlink>
        <a:srgbClr val="E36C09"/>
      </a:folHlink>
    </a:clrScheme>
    <a:fontScheme name="IXR">
      <a:majorFont>
        <a:latin typeface="Josefin Sans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Benutzerdefiniert</PresentationFormat>
  <Paragraphs>137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Montserrat</vt:lpstr>
      <vt:lpstr>Arial</vt:lpstr>
      <vt:lpstr>Josefin Sans</vt:lpstr>
      <vt:lpstr>Aptos</vt:lpstr>
      <vt:lpstr>Montserrat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IXR PPT template</dc:title>
  <cp:lastModifiedBy>Michael Bressler</cp:lastModifiedBy>
  <cp:revision>66</cp:revision>
  <dcterms:created xsi:type="dcterms:W3CDTF">2006-08-16T00:00:00Z</dcterms:created>
  <dcterms:modified xsi:type="dcterms:W3CDTF">2025-03-15T09:50:05Z</dcterms:modified>
  <dc:identifier>DAFvRl0nulM</dc:identifier>
</cp:coreProperties>
</file>