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7"/>
  </p:notesMasterIdLst>
  <p:sldIdLst>
    <p:sldId id="256" r:id="rId2"/>
    <p:sldId id="258" r:id="rId3"/>
    <p:sldId id="273" r:id="rId4"/>
    <p:sldId id="274" r:id="rId5"/>
    <p:sldId id="257" r:id="rId6"/>
    <p:sldId id="277" r:id="rId7"/>
    <p:sldId id="276" r:id="rId8"/>
    <p:sldId id="275" r:id="rId9"/>
    <p:sldId id="260" r:id="rId10"/>
    <p:sldId id="280" r:id="rId11"/>
    <p:sldId id="282" r:id="rId12"/>
    <p:sldId id="279" r:id="rId13"/>
    <p:sldId id="283" r:id="rId14"/>
    <p:sldId id="281" r:id="rId15"/>
    <p:sldId id="278" r:id="rId16"/>
    <p:sldId id="285" r:id="rId17"/>
    <p:sldId id="259" r:id="rId18"/>
    <p:sldId id="261" r:id="rId19"/>
    <p:sldId id="262" r:id="rId20"/>
    <p:sldId id="263" r:id="rId21"/>
    <p:sldId id="264" r:id="rId22"/>
    <p:sldId id="265" r:id="rId23"/>
    <p:sldId id="269" r:id="rId24"/>
    <p:sldId id="271" r:id="rId25"/>
    <p:sldId id="28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1454" autoAdjust="0"/>
  </p:normalViewPr>
  <p:slideViewPr>
    <p:cSldViewPr snapToGrid="0">
      <p:cViewPr varScale="1">
        <p:scale>
          <a:sx n="42" d="100"/>
          <a:sy n="42" d="100"/>
        </p:scale>
        <p:origin x="72"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4EB30B-08BE-4E7C-B78A-7B1AB221045B}" type="datetimeFigureOut">
              <a:rPr lang="en-US" smtClean="0"/>
              <a:t>2014-11-15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E87DF0-2188-45E0-9868-23603FC9CB4F}" type="slidenum">
              <a:rPr lang="en-US" smtClean="0"/>
              <a:t>‹#›</a:t>
            </a:fld>
            <a:endParaRPr lang="en-US"/>
          </a:p>
        </p:txBody>
      </p:sp>
    </p:spTree>
    <p:extLst>
      <p:ext uri="{BB962C8B-B14F-4D97-AF65-F5344CB8AC3E}">
        <p14:creationId xmlns:p14="http://schemas.microsoft.com/office/powerpoint/2010/main" val="2547217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google.com/trends/explor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a:t>
            </a:fld>
            <a:endParaRPr lang="en-US"/>
          </a:p>
        </p:txBody>
      </p:sp>
    </p:spTree>
    <p:extLst>
      <p:ext uri="{BB962C8B-B14F-4D97-AF65-F5344CB8AC3E}">
        <p14:creationId xmlns:p14="http://schemas.microsoft.com/office/powerpoint/2010/main" val="3117415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http://moz.com/blog/searchmetrics-ranking-factors-2014</a:t>
            </a:r>
            <a:endParaRPr lang="lt-LT" dirty="0" smtClean="0"/>
          </a:p>
          <a:p>
            <a:endParaRPr lang="lt-LT" dirty="0" smtClean="0"/>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17</a:t>
            </a:fld>
            <a:endParaRPr lang="en-US"/>
          </a:p>
        </p:txBody>
      </p:sp>
    </p:spTree>
    <p:extLst>
      <p:ext uri="{BB962C8B-B14F-4D97-AF65-F5344CB8AC3E}">
        <p14:creationId xmlns:p14="http://schemas.microsoft.com/office/powerpoint/2010/main" val="2866773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18</a:t>
            </a:fld>
            <a:endParaRPr lang="en-US"/>
          </a:p>
        </p:txBody>
      </p:sp>
    </p:spTree>
    <p:extLst>
      <p:ext uri="{BB962C8B-B14F-4D97-AF65-F5344CB8AC3E}">
        <p14:creationId xmlns:p14="http://schemas.microsoft.com/office/powerpoint/2010/main" val="978835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24</a:t>
            </a:fld>
            <a:endParaRPr lang="en-US"/>
          </a:p>
        </p:txBody>
      </p:sp>
    </p:spTree>
    <p:extLst>
      <p:ext uri="{BB962C8B-B14F-4D97-AF65-F5344CB8AC3E}">
        <p14:creationId xmlns:p14="http://schemas.microsoft.com/office/powerpoint/2010/main" val="1624952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System-</a:t>
            </a:r>
            <a:r>
              <a:rPr lang="en-US" sz="1200" b="0" i="0" u="none" strike="noStrike" kern="1200" baseline="0" dirty="0" err="1" smtClean="0">
                <a:solidFill>
                  <a:schemeClr val="tx1"/>
                </a:solidFill>
                <a:latin typeface="+mn-lt"/>
                <a:ea typeface="+mn-ea"/>
                <a:cs typeface="+mn-cs"/>
              </a:rPr>
              <a:t>centred</a:t>
            </a:r>
            <a:r>
              <a:rPr lang="en-US" sz="1200" b="0" i="0" u="none" strike="noStrike" kern="1200" baseline="0" dirty="0" smtClean="0">
                <a:solidFill>
                  <a:schemeClr val="tx1"/>
                </a:solidFill>
                <a:latin typeface="+mn-lt"/>
                <a:ea typeface="+mn-ea"/>
                <a:cs typeface="+mn-cs"/>
              </a:rPr>
              <a:t> evaluation levels: Engineering level (e.g., hardware or software</a:t>
            </a:r>
          </a:p>
          <a:p>
            <a:r>
              <a:rPr lang="en-US" sz="1200" b="0" i="0" u="none" strike="noStrike" kern="1200" baseline="0" dirty="0" smtClean="0">
                <a:solidFill>
                  <a:schemeClr val="tx1"/>
                </a:solidFill>
                <a:latin typeface="+mn-lt"/>
                <a:ea typeface="+mn-ea"/>
                <a:cs typeface="+mn-cs"/>
              </a:rPr>
              <a:t>performance), input level (coverage of the designated area), and processing level</a:t>
            </a:r>
          </a:p>
          <a:p>
            <a:r>
              <a:rPr lang="en-US" sz="1200" b="0" i="0" u="none" strike="noStrike" kern="1200" baseline="0" dirty="0" smtClean="0">
                <a:solidFill>
                  <a:schemeClr val="tx1"/>
                </a:solidFill>
                <a:latin typeface="+mn-lt"/>
                <a:ea typeface="+mn-ea"/>
                <a:cs typeface="+mn-cs"/>
              </a:rPr>
              <a:t>(e.g., performance of algorithms ).</a:t>
            </a:r>
          </a:p>
          <a:p>
            <a:r>
              <a:rPr lang="en-US" sz="1200" b="0" i="0" u="none" strike="noStrike" kern="1200" baseline="0" dirty="0" smtClean="0">
                <a:solidFill>
                  <a:schemeClr val="tx1"/>
                </a:solidFill>
                <a:latin typeface="+mn-lt"/>
                <a:ea typeface="+mn-ea"/>
                <a:cs typeface="+mn-cs"/>
              </a:rPr>
              <a:t>● User-</a:t>
            </a:r>
            <a:r>
              <a:rPr lang="en-US" sz="1200" b="0" i="0" u="none" strike="noStrike" kern="1200" baseline="0" dirty="0" err="1" smtClean="0">
                <a:solidFill>
                  <a:schemeClr val="tx1"/>
                </a:solidFill>
                <a:latin typeface="+mn-lt"/>
                <a:ea typeface="+mn-ea"/>
                <a:cs typeface="+mn-cs"/>
              </a:rPr>
              <a:t>centred</a:t>
            </a:r>
            <a:r>
              <a:rPr lang="en-US" sz="1200" b="0" i="0" u="none" strike="noStrike" kern="1200" baseline="0" dirty="0" smtClean="0">
                <a:solidFill>
                  <a:schemeClr val="tx1"/>
                </a:solidFill>
                <a:latin typeface="+mn-lt"/>
                <a:ea typeface="+mn-ea"/>
                <a:cs typeface="+mn-cs"/>
              </a:rPr>
              <a:t> evaluation levels: Output level (interaction with the system, feedback),</a:t>
            </a:r>
          </a:p>
          <a:p>
            <a:r>
              <a:rPr lang="en-US" sz="1200" b="0" i="0" u="none" strike="noStrike" kern="1200" baseline="0" dirty="0" smtClean="0">
                <a:solidFill>
                  <a:schemeClr val="tx1"/>
                </a:solidFill>
                <a:latin typeface="+mn-lt"/>
                <a:ea typeface="+mn-ea"/>
                <a:cs typeface="+mn-cs"/>
              </a:rPr>
              <a:t>use and user level (</a:t>
            </a:r>
            <a:r>
              <a:rPr lang="en-US" sz="1200" b="0" i="0" u="none" strike="noStrike" kern="1200" baseline="0" dirty="0" err="1" smtClean="0">
                <a:solidFill>
                  <a:schemeClr val="tx1"/>
                </a:solidFill>
                <a:latin typeface="+mn-lt"/>
                <a:ea typeface="+mn-ea"/>
                <a:cs typeface="+mn-cs"/>
              </a:rPr>
              <a:t>wh</a:t>
            </a:r>
            <a:r>
              <a:rPr lang="lt-LT"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tasks are raised), and social level (which takes into account the impact on the</a:t>
            </a:r>
          </a:p>
          <a:p>
            <a:r>
              <a:rPr lang="en-US" sz="1200" b="0" i="0" u="none" strike="noStrike" kern="1200" baseline="0" dirty="0" smtClean="0">
                <a:solidFill>
                  <a:schemeClr val="tx1"/>
                </a:solidFill>
                <a:latin typeface="+mn-lt"/>
                <a:ea typeface="+mn-ea"/>
                <a:cs typeface="+mn-cs"/>
              </a:rPr>
              <a:t>environment).ere questions of application to</a:t>
            </a:r>
            <a:endParaRPr lang="lt-LT" sz="1200" b="0" i="0" u="none" strike="noStrike" kern="1200" baseline="0" dirty="0" smtClean="0">
              <a:solidFill>
                <a:schemeClr val="tx1"/>
              </a:solidFill>
              <a:latin typeface="+mn-lt"/>
              <a:ea typeface="+mn-ea"/>
              <a:cs typeface="+mn-cs"/>
            </a:endParaRPr>
          </a:p>
          <a:p>
            <a:endParaRPr lang="lt-LT"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In our opinion, this also applies to the evaluation of search engines. Only a</a:t>
            </a:r>
          </a:p>
          <a:p>
            <a:r>
              <a:rPr lang="en-US" sz="1200" b="0" i="0" u="none" strike="noStrike" kern="1200" baseline="0" dirty="0" smtClean="0">
                <a:solidFill>
                  <a:schemeClr val="tx1"/>
                </a:solidFill>
                <a:latin typeface="+mn-lt"/>
                <a:ea typeface="+mn-ea"/>
                <a:cs typeface="+mn-cs"/>
              </a:rPr>
              <a:t>combination of both, system and user-</a:t>
            </a:r>
            <a:r>
              <a:rPr lang="en-US" sz="1200" b="0" i="0" u="none" strike="noStrike" kern="1200" baseline="0" dirty="0" err="1" smtClean="0">
                <a:solidFill>
                  <a:schemeClr val="tx1"/>
                </a:solidFill>
                <a:latin typeface="+mn-lt"/>
                <a:ea typeface="+mn-ea"/>
                <a:cs typeface="+mn-cs"/>
              </a:rPr>
              <a:t>centred</a:t>
            </a:r>
            <a:r>
              <a:rPr lang="en-US" sz="1200" b="0" i="0" u="none" strike="noStrike" kern="1200" baseline="0" dirty="0" smtClean="0">
                <a:solidFill>
                  <a:schemeClr val="tx1"/>
                </a:solidFill>
                <a:latin typeface="+mn-lt"/>
                <a:ea typeface="+mn-ea"/>
                <a:cs typeface="+mn-cs"/>
              </a:rPr>
              <a:t> approach can lead to a clearer picture</a:t>
            </a:r>
          </a:p>
          <a:p>
            <a:r>
              <a:rPr lang="en-US" sz="1200" b="0" i="0" u="none" strike="noStrike" kern="1200" baseline="0" dirty="0" smtClean="0">
                <a:solidFill>
                  <a:schemeClr val="tx1"/>
                </a:solidFill>
                <a:latin typeface="+mn-lt"/>
                <a:ea typeface="+mn-ea"/>
                <a:cs typeface="+mn-cs"/>
              </a:rPr>
              <a:t>of the overall search engine quality .</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2</a:t>
            </a:fld>
            <a:endParaRPr lang="en-US"/>
          </a:p>
        </p:txBody>
      </p:sp>
    </p:spTree>
    <p:extLst>
      <p:ext uri="{BB962C8B-B14F-4D97-AF65-F5344CB8AC3E}">
        <p14:creationId xmlns:p14="http://schemas.microsoft.com/office/powerpoint/2010/main" val="2604315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t-LT" sz="1200" b="0" i="0" kern="1200" dirty="0" smtClean="0">
                <a:solidFill>
                  <a:schemeClr val="tx1"/>
                </a:solidFill>
                <a:effectLst/>
                <a:latin typeface="+mn-lt"/>
                <a:ea typeface="+mn-ea"/>
                <a:cs typeface="+mn-cs"/>
              </a:rPr>
              <a:t>http://www.wordstream.com/blog/ws/2012/12/10/three-types-of-search-queries#transactional</a:t>
            </a: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5</a:t>
            </a:fld>
            <a:endParaRPr lang="en-US"/>
          </a:p>
        </p:txBody>
      </p:sp>
    </p:spTree>
    <p:extLst>
      <p:ext uri="{BB962C8B-B14F-4D97-AF65-F5344CB8AC3E}">
        <p14:creationId xmlns:p14="http://schemas.microsoft.com/office/powerpoint/2010/main" val="579906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navigational query</a:t>
            </a:r>
            <a:r>
              <a:rPr lang="en-US" sz="1200" b="0" i="0" kern="1200" dirty="0" smtClean="0">
                <a:solidFill>
                  <a:schemeClr val="tx1"/>
                </a:solidFill>
                <a:effectLst/>
                <a:latin typeface="+mn-lt"/>
                <a:ea typeface="+mn-ea"/>
                <a:cs typeface="+mn-cs"/>
              </a:rPr>
              <a:t> is a search query entered with the intent of finding a particular website or webpage. For example, a user might enter "</a:t>
            </a:r>
            <a:r>
              <a:rPr lang="en-US" sz="1200" b="0" i="0" kern="1200" dirty="0" err="1" smtClean="0">
                <a:solidFill>
                  <a:schemeClr val="tx1"/>
                </a:solidFill>
                <a:effectLst/>
                <a:latin typeface="+mn-lt"/>
                <a:ea typeface="+mn-ea"/>
                <a:cs typeface="+mn-cs"/>
              </a:rPr>
              <a:t>youtube</a:t>
            </a:r>
            <a:r>
              <a:rPr lang="en-US" sz="1200" b="0" i="0" kern="1200" dirty="0" smtClean="0">
                <a:solidFill>
                  <a:schemeClr val="tx1"/>
                </a:solidFill>
                <a:effectLst/>
                <a:latin typeface="+mn-lt"/>
                <a:ea typeface="+mn-ea"/>
                <a:cs typeface="+mn-cs"/>
              </a:rPr>
              <a:t>" into Google's search bar to find the YouTube site rather than entering the URL into a browser's navigation bar or using a bookmark. In fact, “</a:t>
            </a:r>
            <a:r>
              <a:rPr lang="en-US" sz="1200" b="0" i="0" kern="1200" dirty="0" err="1" smtClean="0">
                <a:solidFill>
                  <a:schemeClr val="tx1"/>
                </a:solidFill>
                <a:effectLst/>
                <a:latin typeface="+mn-lt"/>
                <a:ea typeface="+mn-ea"/>
                <a:cs typeface="+mn-cs"/>
              </a:rPr>
              <a:t>facebook</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youtube</a:t>
            </a:r>
            <a:r>
              <a:rPr lang="en-US" sz="1200" b="0" i="0" kern="1200" dirty="0" smtClean="0">
                <a:solidFill>
                  <a:schemeClr val="tx1"/>
                </a:solidFill>
                <a:effectLst/>
                <a:latin typeface="+mn-lt"/>
                <a:ea typeface="+mn-ea"/>
                <a:cs typeface="+mn-cs"/>
              </a:rPr>
              <a:t>” are the </a:t>
            </a:r>
            <a:r>
              <a:rPr lang="en-US" sz="1200" b="0" i="0" kern="1200" dirty="0" smtClean="0">
                <a:solidFill>
                  <a:schemeClr val="tx1"/>
                </a:solidFill>
                <a:effectLst/>
                <a:latin typeface="+mn-lt"/>
                <a:ea typeface="+mn-ea"/>
                <a:cs typeface="+mn-cs"/>
                <a:hlinkClick r:id="rId3"/>
              </a:rPr>
              <a:t>top two searches on Google</a:t>
            </a:r>
            <a:r>
              <a:rPr lang="en-US" sz="1200" b="0" i="0" kern="1200" dirty="0" smtClean="0">
                <a:solidFill>
                  <a:schemeClr val="tx1"/>
                </a:solidFill>
                <a:effectLst/>
                <a:latin typeface="+mn-lt"/>
                <a:ea typeface="+mn-ea"/>
                <a:cs typeface="+mn-cs"/>
              </a:rPr>
              <a:t>, and these are both navigational queries.</a:t>
            </a:r>
            <a:endParaRPr lang="lt-LT" sz="1200" b="0" i="0" kern="1200" dirty="0" smtClean="0">
              <a:solidFill>
                <a:schemeClr val="tx1"/>
              </a:solidFill>
              <a:effectLst/>
              <a:latin typeface="+mn-lt"/>
              <a:ea typeface="+mn-ea"/>
              <a:cs typeface="+mn-cs"/>
            </a:endParaRPr>
          </a:p>
          <a:p>
            <a:r>
              <a:rPr lang="en-US" sz="1200" b="0" i="1" kern="1200" dirty="0" smtClean="0">
                <a:solidFill>
                  <a:schemeClr val="tx1"/>
                </a:solidFill>
                <a:effectLst/>
                <a:latin typeface="+mn-lt"/>
                <a:ea typeface="+mn-ea"/>
                <a:cs typeface="+mn-cs"/>
              </a:rPr>
              <a:t>Visiting a pre-determined destination and sourcing the “correct” website URL.</a:t>
            </a:r>
          </a:p>
          <a:p>
            <a:r>
              <a:rPr lang="en-US" sz="1200" b="0" i="1" kern="1200" dirty="0" smtClean="0">
                <a:solidFill>
                  <a:schemeClr val="tx1"/>
                </a:solidFill>
                <a:effectLst/>
                <a:latin typeface="+mn-lt"/>
                <a:ea typeface="+mn-ea"/>
                <a:cs typeface="+mn-cs"/>
              </a:rPr>
              <a:t>Navigational searches are performed with the intent of surfing directly to a specific website. In some cases, the user may not know the exact URL, and the search engine serves as the "White Pages", passing along the (hopefully) correct location.</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6</a:t>
            </a:fld>
            <a:endParaRPr lang="en-US"/>
          </a:p>
        </p:txBody>
      </p:sp>
    </p:spTree>
    <p:extLst>
      <p:ext uri="{BB962C8B-B14F-4D97-AF65-F5344CB8AC3E}">
        <p14:creationId xmlns:p14="http://schemas.microsoft.com/office/powerpoint/2010/main" val="1743487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Wikipedia defines </a:t>
            </a:r>
            <a:r>
              <a:rPr lang="en-US" sz="1200" b="1" i="0" kern="1200" dirty="0" smtClean="0">
                <a:solidFill>
                  <a:schemeClr val="tx1"/>
                </a:solidFill>
                <a:effectLst/>
                <a:latin typeface="+mn-lt"/>
                <a:ea typeface="+mn-ea"/>
                <a:cs typeface="+mn-cs"/>
              </a:rPr>
              <a:t>informational search queries</a:t>
            </a:r>
            <a:r>
              <a:rPr lang="en-US" sz="1200" b="0" i="0" kern="1200" dirty="0" smtClean="0">
                <a:solidFill>
                  <a:schemeClr val="tx1"/>
                </a:solidFill>
                <a:effectLst/>
                <a:latin typeface="+mn-lt"/>
                <a:ea typeface="+mn-ea"/>
                <a:cs typeface="+mn-cs"/>
              </a:rPr>
              <a:t> as “Queries that cover a broad topic (e.g., </a:t>
            </a:r>
            <a:r>
              <a:rPr lang="en-US" sz="1200" b="0" i="1" kern="1200" dirty="0" err="1" smtClean="0">
                <a:solidFill>
                  <a:schemeClr val="tx1"/>
                </a:solidFill>
                <a:effectLst/>
                <a:latin typeface="+mn-lt"/>
                <a:ea typeface="+mn-ea"/>
                <a:cs typeface="+mn-cs"/>
              </a:rPr>
              <a:t>colorado</a:t>
            </a:r>
            <a:r>
              <a:rPr lang="en-US" sz="1200" b="0" i="0" kern="1200" dirty="0" err="1" smtClean="0">
                <a:solidFill>
                  <a:schemeClr val="tx1"/>
                </a:solidFill>
                <a:effectLst/>
                <a:latin typeface="+mn-lt"/>
                <a:ea typeface="+mn-ea"/>
                <a:cs typeface="+mn-cs"/>
              </a:rPr>
              <a:t>or</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trucks</a:t>
            </a:r>
            <a:r>
              <a:rPr lang="en-US" sz="1200" b="0" i="0" kern="1200" dirty="0" smtClean="0">
                <a:solidFill>
                  <a:schemeClr val="tx1"/>
                </a:solidFill>
                <a:effectLst/>
                <a:latin typeface="+mn-lt"/>
                <a:ea typeface="+mn-ea"/>
                <a:cs typeface="+mn-cs"/>
              </a:rPr>
              <a:t>) for which there may be thousands of relevant results.” When someone enters an informational search query into Google or another search engine, they’re looking for information – hence the name. They are probably not looking for a specific site, as in a navigational query, and they are not looking to make a commercial transaction. They just want to answer a question or learn how to do something.</a:t>
            </a:r>
            <a:endParaRPr lang="lt-LT" sz="1200" b="0" i="0" kern="1200" dirty="0" smtClean="0">
              <a:solidFill>
                <a:schemeClr val="tx1"/>
              </a:solidFill>
              <a:effectLst/>
              <a:latin typeface="+mn-lt"/>
              <a:ea typeface="+mn-ea"/>
              <a:cs typeface="+mn-cs"/>
            </a:endParaRPr>
          </a:p>
          <a:p>
            <a:r>
              <a:rPr lang="en-US" sz="1200" b="1" i="1" u="none" strike="noStrike" kern="1200" dirty="0" smtClean="0">
                <a:solidFill>
                  <a:schemeClr val="tx1"/>
                </a:solidFill>
                <a:effectLst/>
                <a:latin typeface="+mn-lt"/>
                <a:ea typeface="+mn-ea"/>
                <a:cs typeface="+mn-cs"/>
              </a:rPr>
              <a:t>Informational Searches</a:t>
            </a:r>
          </a:p>
          <a:p>
            <a:r>
              <a:rPr lang="en-US" sz="1200" b="0" i="1" kern="1200" dirty="0" smtClean="0">
                <a:solidFill>
                  <a:schemeClr val="tx1"/>
                </a:solidFill>
                <a:effectLst/>
                <a:latin typeface="+mn-lt"/>
                <a:ea typeface="+mn-ea"/>
                <a:cs typeface="+mn-cs"/>
              </a:rPr>
              <a:t>Researching non-transactional information, getting quick answers and ego-searching.</a:t>
            </a:r>
          </a:p>
          <a:p>
            <a:r>
              <a:rPr lang="en-US" sz="1200" b="0" i="1" kern="1200" dirty="0" smtClean="0">
                <a:solidFill>
                  <a:schemeClr val="tx1"/>
                </a:solidFill>
                <a:effectLst/>
                <a:latin typeface="+mn-lt"/>
                <a:ea typeface="+mn-ea"/>
                <a:cs typeface="+mn-cs"/>
              </a:rPr>
              <a:t>Informational searches involve a huge range of queries from finding out the local weather, getting a map and directions, to finding the name of Tony Starks' military buddy from the Iron Man movie or checking on just how long that trip to Mars really takes. The common thread here is that the searches are primarily non-commercial and non-transaction-oriented in nature; the information itself is the goal, and no interaction beyond clicking and reading is required.</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7</a:t>
            </a:fld>
            <a:endParaRPr lang="en-US"/>
          </a:p>
        </p:txBody>
      </p:sp>
    </p:spTree>
    <p:extLst>
      <p:ext uri="{BB962C8B-B14F-4D97-AF65-F5344CB8AC3E}">
        <p14:creationId xmlns:p14="http://schemas.microsoft.com/office/powerpoint/2010/main" val="13658812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sz="1200" b="0" i="0" kern="1200" dirty="0" smtClean="0">
              <a:solidFill>
                <a:schemeClr val="tx1"/>
              </a:solidFill>
              <a:effectLst/>
              <a:latin typeface="+mn-lt"/>
              <a:ea typeface="+mn-ea"/>
              <a:cs typeface="+mn-cs"/>
            </a:endParaRPr>
          </a:p>
          <a:p>
            <a:endParaRPr lang="lt-LT"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transactional search query</a:t>
            </a:r>
            <a:r>
              <a:rPr lang="en-US" sz="1200" b="0" i="0" kern="1200" dirty="0" smtClean="0">
                <a:solidFill>
                  <a:schemeClr val="tx1"/>
                </a:solidFill>
                <a:effectLst/>
                <a:latin typeface="+mn-lt"/>
                <a:ea typeface="+mn-ea"/>
                <a:cs typeface="+mn-cs"/>
              </a:rPr>
              <a:t> is a query that indicates an intent to complete a transaction, such as making a purchase. Transactional search queries may include exact brand and product names (like “</a:t>
            </a:r>
            <a:r>
              <a:rPr lang="en-US" sz="1200" b="0" i="0" kern="1200" dirty="0" err="1" smtClean="0">
                <a:solidFill>
                  <a:schemeClr val="tx1"/>
                </a:solidFill>
                <a:effectLst/>
                <a:latin typeface="+mn-lt"/>
                <a:ea typeface="+mn-ea"/>
                <a:cs typeface="+mn-cs"/>
              </a:rPr>
              <a:t>samsung</a:t>
            </a:r>
            <a:r>
              <a:rPr lang="en-US" sz="1200" b="0" i="0" kern="1200" dirty="0" smtClean="0">
                <a:solidFill>
                  <a:schemeClr val="tx1"/>
                </a:solidFill>
                <a:effectLst/>
                <a:latin typeface="+mn-lt"/>
                <a:ea typeface="+mn-ea"/>
                <a:cs typeface="+mn-cs"/>
              </a:rPr>
              <a:t> galaxy s3”) or be generic (like “iced coffee maker”) or actually include terms like “buy,” “purchase,” or “order.” In all of these examples, you can infer that the searcher is considering making a purchase in the near future, if they’re not already pulling out their credit card. In other words, </a:t>
            </a:r>
            <a:r>
              <a:rPr lang="en-US" sz="1200" b="1" i="0" kern="1200" dirty="0" smtClean="0">
                <a:solidFill>
                  <a:schemeClr val="tx1"/>
                </a:solidFill>
                <a:effectLst/>
                <a:latin typeface="+mn-lt"/>
                <a:ea typeface="+mn-ea"/>
                <a:cs typeface="+mn-cs"/>
              </a:rPr>
              <a:t>they’re at the business end of the conversion funnel</a:t>
            </a:r>
            <a:r>
              <a:rPr lang="en-US" sz="1200" b="0" i="0" kern="1200" dirty="0" smtClean="0">
                <a:solidFill>
                  <a:schemeClr val="tx1"/>
                </a:solidFill>
                <a:effectLst/>
                <a:latin typeface="+mn-lt"/>
                <a:ea typeface="+mn-ea"/>
                <a:cs typeface="+mn-cs"/>
              </a:rPr>
              <a:t>. Many local searches (such as “Denver wine shop”) are transactional as well.</a:t>
            </a:r>
            <a:endParaRPr lang="lt-LT" sz="1200" b="0" i="0" kern="1200" dirty="0" smtClean="0">
              <a:solidFill>
                <a:schemeClr val="tx1"/>
              </a:solidFill>
              <a:effectLst/>
              <a:latin typeface="+mn-lt"/>
              <a:ea typeface="+mn-ea"/>
              <a:cs typeface="+mn-cs"/>
            </a:endParaRPr>
          </a:p>
          <a:p>
            <a:r>
              <a:rPr lang="en-US" sz="1200" b="1" i="1" u="none" strike="noStrike" kern="1200" dirty="0" smtClean="0">
                <a:solidFill>
                  <a:schemeClr val="tx1"/>
                </a:solidFill>
                <a:effectLst/>
                <a:latin typeface="+mn-lt"/>
                <a:ea typeface="+mn-ea"/>
                <a:cs typeface="+mn-cs"/>
              </a:rPr>
              <a:t>Transactional Searches</a:t>
            </a:r>
          </a:p>
          <a:p>
            <a:r>
              <a:rPr lang="en-US" sz="1200" b="0" i="1" kern="1200" dirty="0" smtClean="0">
                <a:solidFill>
                  <a:schemeClr val="tx1"/>
                </a:solidFill>
                <a:effectLst/>
                <a:latin typeface="+mn-lt"/>
                <a:ea typeface="+mn-ea"/>
                <a:cs typeface="+mn-cs"/>
              </a:rPr>
              <a:t>Identifying a local business, making a purchase online and completing a task.</a:t>
            </a:r>
          </a:p>
          <a:p>
            <a:r>
              <a:rPr lang="en-US" sz="1200" b="0" i="1" kern="1200" dirty="0" smtClean="0">
                <a:solidFill>
                  <a:schemeClr val="tx1"/>
                </a:solidFill>
                <a:effectLst/>
                <a:latin typeface="+mn-lt"/>
                <a:ea typeface="+mn-ea"/>
                <a:cs typeface="+mn-cs"/>
              </a:rPr>
              <a:t>Transactional searches don't necessarily involve a credit card or wire transfer. Signing up for a free trial account at Cook's Illustrated, creating a Gmail account, or finding the best local Mexican cuisine (in Seattle it's Carta de Oaxaca) are all transactional queries.</a:t>
            </a:r>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8</a:t>
            </a:fld>
            <a:endParaRPr lang="en-US"/>
          </a:p>
        </p:txBody>
      </p:sp>
    </p:spTree>
    <p:extLst>
      <p:ext uri="{BB962C8B-B14F-4D97-AF65-F5344CB8AC3E}">
        <p14:creationId xmlns:p14="http://schemas.microsoft.com/office/powerpoint/2010/main" val="3326727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Interface design : structure of search engine Web pages and the presentation of</a:t>
            </a:r>
          </a:p>
          <a:p>
            <a:r>
              <a:rPr lang="en-US" sz="1200" b="0" i="0" u="none" strike="noStrike" kern="1200" baseline="0" dirty="0" smtClean="0">
                <a:solidFill>
                  <a:schemeClr val="tx1"/>
                </a:solidFill>
                <a:latin typeface="+mn-lt"/>
                <a:ea typeface="+mn-ea"/>
                <a:cs typeface="+mn-cs"/>
              </a:rPr>
              <a:t>the results. The input window should be structured in a clear way without overwhelming</a:t>
            </a:r>
          </a:p>
          <a:p>
            <a:r>
              <a:rPr lang="en-US" sz="1200" b="0" i="0" u="none" strike="noStrike" kern="1200" baseline="0" dirty="0" smtClean="0">
                <a:solidFill>
                  <a:schemeClr val="tx1"/>
                </a:solidFill>
                <a:latin typeface="+mn-lt"/>
                <a:ea typeface="+mn-ea"/>
                <a:cs typeface="+mn-cs"/>
              </a:rPr>
              <a:t>advertising . The result lists have to separate organic results from</a:t>
            </a:r>
          </a:p>
          <a:p>
            <a:r>
              <a:rPr lang="en-US" sz="1200" b="0" i="0" u="none" strike="noStrike" kern="1200" baseline="0" dirty="0" smtClean="0">
                <a:solidFill>
                  <a:schemeClr val="tx1"/>
                </a:solidFill>
                <a:latin typeface="+mn-lt"/>
                <a:ea typeface="+mn-ea"/>
                <a:cs typeface="+mn-cs"/>
              </a:rPr>
              <a:t>sponsored links. A different </a:t>
            </a:r>
            <a:r>
              <a:rPr lang="en-US" sz="1200" b="0" i="0" u="none" strike="noStrike" kern="1200" baseline="0" dirty="0" err="1" smtClean="0">
                <a:solidFill>
                  <a:schemeClr val="tx1"/>
                </a:solidFill>
                <a:latin typeface="+mn-lt"/>
                <a:ea typeface="+mn-ea"/>
                <a:cs typeface="+mn-cs"/>
              </a:rPr>
              <a:t>colour</a:t>
            </a:r>
            <a:r>
              <a:rPr lang="en-US" sz="1200" b="0" i="0" u="none" strike="noStrike" kern="1200" baseline="0" dirty="0" smtClean="0">
                <a:solidFill>
                  <a:schemeClr val="tx1"/>
                </a:solidFill>
                <a:latin typeface="+mn-lt"/>
                <a:ea typeface="+mn-ea"/>
                <a:cs typeface="+mn-cs"/>
              </a:rPr>
              <a:t> will be helpful.</a:t>
            </a:r>
          </a:p>
          <a:p>
            <a:r>
              <a:rPr lang="en-US" sz="1200" b="0" i="0" u="none" strike="noStrike" kern="1200" baseline="0" dirty="0" smtClean="0">
                <a:solidFill>
                  <a:schemeClr val="tx1"/>
                </a:solidFill>
                <a:latin typeface="+mn-lt"/>
                <a:ea typeface="+mn-ea"/>
                <a:cs typeface="+mn-cs"/>
              </a:rPr>
              <a:t>● Acceptance of search features and operators: Which functions are accepted by</a:t>
            </a:r>
          </a:p>
          <a:p>
            <a:r>
              <a:rPr lang="en-US" sz="1200" b="0" i="0" u="none" strike="noStrike" kern="1200" baseline="0" dirty="0" smtClean="0">
                <a:solidFill>
                  <a:schemeClr val="tx1"/>
                </a:solidFill>
                <a:latin typeface="+mn-lt"/>
                <a:ea typeface="+mn-ea"/>
                <a:cs typeface="+mn-cs"/>
              </a:rPr>
              <a:t>users? Do they use operators? Do users personalize their preferred search engine?</a:t>
            </a:r>
          </a:p>
        </p:txBody>
      </p:sp>
      <p:sp>
        <p:nvSpPr>
          <p:cNvPr id="4" name="Slide Number Placeholder 3"/>
          <p:cNvSpPr>
            <a:spLocks noGrp="1"/>
          </p:cNvSpPr>
          <p:nvPr>
            <p:ph type="sldNum" sz="quarter" idx="10"/>
          </p:nvPr>
        </p:nvSpPr>
        <p:spPr/>
        <p:txBody>
          <a:bodyPr/>
          <a:lstStyle/>
          <a:p>
            <a:fld id="{21E87DF0-2188-45E0-9868-23603FC9CB4F}" type="slidenum">
              <a:rPr lang="en-US" smtClean="0"/>
              <a:t>12</a:t>
            </a:fld>
            <a:endParaRPr lang="en-US"/>
          </a:p>
        </p:txBody>
      </p:sp>
    </p:spTree>
    <p:extLst>
      <p:ext uri="{BB962C8B-B14F-4D97-AF65-F5344CB8AC3E}">
        <p14:creationId xmlns:p14="http://schemas.microsoft.com/office/powerpoint/2010/main" val="1585257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 Performance of search engines: The speediness of result list presentation is one</a:t>
            </a:r>
          </a:p>
          <a:p>
            <a:r>
              <a:rPr lang="en-US" sz="1200" b="0" i="0" u="none" strike="noStrike" kern="1200" baseline="0" dirty="0" smtClean="0">
                <a:solidFill>
                  <a:schemeClr val="tx1"/>
                </a:solidFill>
                <a:latin typeface="+mn-lt"/>
                <a:ea typeface="+mn-ea"/>
                <a:cs typeface="+mn-cs"/>
              </a:rPr>
              <a:t>important point. Also intuitive and very short search queries should yield serious</a:t>
            </a:r>
          </a:p>
          <a:p>
            <a:r>
              <a:rPr lang="en-US" sz="1200" b="0" i="0" u="none" strike="noStrike" kern="1200" baseline="0" dirty="0" smtClean="0">
                <a:solidFill>
                  <a:schemeClr val="tx1"/>
                </a:solidFill>
                <a:latin typeface="+mn-lt"/>
                <a:ea typeface="+mn-ea"/>
                <a:cs typeface="+mn-cs"/>
              </a:rPr>
              <a:t>results. So-called dead links and spam have to be avoided.</a:t>
            </a:r>
          </a:p>
          <a:p>
            <a:r>
              <a:rPr lang="en-US" sz="1200" b="0" i="0" u="none" strike="noStrike" kern="1200" baseline="0" dirty="0" smtClean="0">
                <a:solidFill>
                  <a:schemeClr val="tx1"/>
                </a:solidFill>
                <a:latin typeface="+mn-lt"/>
                <a:ea typeface="+mn-ea"/>
                <a:cs typeface="+mn-cs"/>
              </a:rPr>
              <a:t>● User guidance: Newbies need help to formulate adequate search queries, phrase</a:t>
            </a:r>
          </a:p>
          <a:p>
            <a:r>
              <a:rPr lang="en-US" sz="1200" b="0" i="0" u="none" strike="noStrike" kern="1200" baseline="0" dirty="0" smtClean="0">
                <a:solidFill>
                  <a:schemeClr val="tx1"/>
                </a:solidFill>
                <a:latin typeface="+mn-lt"/>
                <a:ea typeface="+mn-ea"/>
                <a:cs typeface="+mn-cs"/>
              </a:rPr>
              <a:t>searches, or complex searches. It is also helpful to give users some hints how</a:t>
            </a:r>
          </a:p>
          <a:p>
            <a:r>
              <a:rPr lang="en-US" sz="1200" b="0" i="0" u="none" strike="noStrike" kern="1200" baseline="0" dirty="0" smtClean="0">
                <a:solidFill>
                  <a:schemeClr val="tx1"/>
                </a:solidFill>
                <a:latin typeface="+mn-lt"/>
                <a:ea typeface="+mn-ea"/>
                <a:cs typeface="+mn-cs"/>
              </a:rPr>
              <a:t>search features work and what to do with them. A short introduction in search</a:t>
            </a:r>
          </a:p>
          <a:p>
            <a:r>
              <a:rPr lang="en-US" sz="1200" b="0" i="0" u="none" strike="noStrike" kern="1200" baseline="0" dirty="0" smtClean="0">
                <a:solidFill>
                  <a:schemeClr val="tx1"/>
                </a:solidFill>
                <a:latin typeface="+mn-lt"/>
                <a:ea typeface="+mn-ea"/>
                <a:cs typeface="+mn-cs"/>
              </a:rPr>
              <a:t>engine technology is recommended, too.</a:t>
            </a:r>
            <a:endParaRPr lang="lt-LT" sz="1200" b="0" i="0" u="none" strike="noStrike" kern="1200" baseline="0" dirty="0" smtClean="0">
              <a:solidFill>
                <a:schemeClr val="tx1"/>
              </a:solidFill>
              <a:latin typeface="+mn-lt"/>
              <a:ea typeface="+mn-ea"/>
              <a:cs typeface="+mn-cs"/>
            </a:endParaRP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Taking both into account, the system approach and the user-</a:t>
            </a:r>
            <a:r>
              <a:rPr lang="en-US" sz="1200" b="0" i="0" u="none" strike="noStrike" kern="1200" baseline="0" dirty="0" err="1" smtClean="0">
                <a:solidFill>
                  <a:schemeClr val="tx1"/>
                </a:solidFill>
                <a:latin typeface="+mn-lt"/>
                <a:ea typeface="+mn-ea"/>
                <a:cs typeface="+mn-cs"/>
              </a:rPr>
              <a:t>centred</a:t>
            </a:r>
            <a:r>
              <a:rPr lang="en-US" sz="1200" b="0" i="0" u="none" strike="noStrike" kern="1200" baseline="0" dirty="0" smtClean="0">
                <a:solidFill>
                  <a:schemeClr val="tx1"/>
                </a:solidFill>
                <a:latin typeface="+mn-lt"/>
                <a:ea typeface="+mn-ea"/>
                <a:cs typeface="+mn-cs"/>
              </a:rPr>
              <a:t> approach, we</a:t>
            </a:r>
          </a:p>
          <a:p>
            <a:r>
              <a:rPr lang="en-US" sz="1200" b="0" i="0" u="none" strike="noStrike" kern="1200" baseline="0" dirty="0" smtClean="0">
                <a:solidFill>
                  <a:schemeClr val="tx1"/>
                </a:solidFill>
                <a:latin typeface="+mn-lt"/>
                <a:ea typeface="+mn-ea"/>
                <a:cs typeface="+mn-cs"/>
              </a:rPr>
              <a:t>propose another quality framework that considers more objective measures as well</a:t>
            </a:r>
          </a:p>
          <a:p>
            <a:r>
              <a:rPr lang="en-US" sz="1200" b="0" i="0" u="none" strike="noStrike" kern="1200" baseline="0" dirty="0" smtClean="0">
                <a:solidFill>
                  <a:schemeClr val="tx1"/>
                </a:solidFill>
                <a:latin typeface="+mn-lt"/>
                <a:ea typeface="+mn-ea"/>
                <a:cs typeface="+mn-cs"/>
              </a:rPr>
              <a:t>as the user perspective. Therefore, we expand the quality framework first proposed</a:t>
            </a:r>
          </a:p>
          <a:p>
            <a:r>
              <a:rPr lang="en-US" sz="1200" b="0" i="0" u="none" strike="noStrike" kern="1200" baseline="0" dirty="0" smtClean="0">
                <a:solidFill>
                  <a:schemeClr val="tx1"/>
                </a:solidFill>
                <a:latin typeface="+mn-lt"/>
                <a:ea typeface="+mn-ea"/>
                <a:cs typeface="+mn-cs"/>
              </a:rPr>
              <a:t>in Lewandowski (2006c) to four sections as follows:</a:t>
            </a:r>
            <a:endParaRPr lang="lt-LT" sz="1200" b="0" i="0" u="none" strike="noStrike" kern="1200" baseline="0" dirty="0" smtClean="0">
              <a:solidFill>
                <a:schemeClr val="tx1"/>
              </a:solidFill>
              <a:latin typeface="+mn-lt"/>
              <a:ea typeface="+mn-ea"/>
              <a:cs typeface="+mn-cs"/>
            </a:endParaRPr>
          </a:p>
          <a:p>
            <a:endParaRPr lang="lt-LT" dirty="0" smtClean="0"/>
          </a:p>
          <a:p>
            <a:r>
              <a:rPr lang="en-US" sz="1200" b="0" i="0" u="none" strike="noStrike" kern="1200" baseline="0" dirty="0" smtClean="0">
                <a:solidFill>
                  <a:schemeClr val="tx1"/>
                </a:solidFill>
                <a:latin typeface="+mn-lt"/>
                <a:ea typeface="+mn-ea"/>
                <a:cs typeface="+mn-cs"/>
              </a:rPr>
              <a:t>● Index Quality: This points to the importance of the search engines’ databases for</a:t>
            </a:r>
          </a:p>
          <a:p>
            <a:r>
              <a:rPr lang="en-US" sz="1200" b="0" i="0" u="none" strike="noStrike" kern="1200" baseline="0" dirty="0" smtClean="0">
                <a:solidFill>
                  <a:schemeClr val="tx1"/>
                </a:solidFill>
                <a:latin typeface="+mn-lt"/>
                <a:ea typeface="+mn-ea"/>
                <a:cs typeface="+mn-cs"/>
              </a:rPr>
              <a:t>retrieving relevant and comprehensive results. Measures applied in this section</a:t>
            </a:r>
          </a:p>
          <a:p>
            <a:r>
              <a:rPr lang="en-US" sz="1200" b="0" i="0" u="none" strike="noStrike" kern="1200" baseline="0" dirty="0" smtClean="0">
                <a:solidFill>
                  <a:schemeClr val="tx1"/>
                </a:solidFill>
                <a:latin typeface="+mn-lt"/>
                <a:ea typeface="+mn-ea"/>
                <a:cs typeface="+mn-cs"/>
              </a:rPr>
              <a:t>include Web coverage, country bias , and up-to-datedness.</a:t>
            </a:r>
          </a:p>
          <a:p>
            <a:r>
              <a:rPr lang="en-US" sz="1200" b="0" i="0" u="none" strike="noStrike" kern="1200" baseline="0" dirty="0" smtClean="0">
                <a:solidFill>
                  <a:schemeClr val="tx1"/>
                </a:solidFill>
                <a:latin typeface="+mn-lt"/>
                <a:ea typeface="+mn-ea"/>
                <a:cs typeface="+mn-cs"/>
              </a:rPr>
              <a:t>● Quality of the results: This is the part where </a:t>
            </a:r>
            <a:r>
              <a:rPr lang="en-US" sz="1200" b="0" i="0" u="none" strike="noStrike" kern="1200" baseline="0" dirty="0" err="1" smtClean="0">
                <a:solidFill>
                  <a:schemeClr val="tx1"/>
                </a:solidFill>
                <a:latin typeface="+mn-lt"/>
                <a:ea typeface="+mn-ea"/>
                <a:cs typeface="+mn-cs"/>
              </a:rPr>
              <a:t>derivates</a:t>
            </a:r>
            <a:r>
              <a:rPr lang="en-US" sz="1200" b="0" i="0" u="none" strike="noStrike" kern="1200" baseline="0" dirty="0" smtClean="0">
                <a:solidFill>
                  <a:schemeClr val="tx1"/>
                </a:solidFill>
                <a:latin typeface="+mn-lt"/>
                <a:ea typeface="+mn-ea"/>
                <a:cs typeface="+mn-cs"/>
              </a:rPr>
              <a:t> of classic retrieval tests</a:t>
            </a:r>
          </a:p>
          <a:p>
            <a:r>
              <a:rPr lang="en-US" sz="1200" b="0" i="0" u="none" strike="noStrike" kern="1200" baseline="0" dirty="0" smtClean="0">
                <a:solidFill>
                  <a:schemeClr val="tx1"/>
                </a:solidFill>
                <a:latin typeface="+mn-lt"/>
                <a:ea typeface="+mn-ea"/>
                <a:cs typeface="+mn-cs"/>
              </a:rPr>
              <a:t>are applied. As can be seen from the discussion on retrieval measures above, it</a:t>
            </a:r>
          </a:p>
          <a:p>
            <a:r>
              <a:rPr lang="en-US" sz="1200" b="0" i="0" u="none" strike="noStrike" kern="1200" baseline="0" dirty="0" smtClean="0">
                <a:solidFill>
                  <a:schemeClr val="tx1"/>
                </a:solidFill>
                <a:latin typeface="+mn-lt"/>
                <a:ea typeface="+mn-ea"/>
                <a:cs typeface="+mn-cs"/>
              </a:rPr>
              <a:t>should be asked which measures should be applied and if new measures are</a:t>
            </a:r>
          </a:p>
          <a:p>
            <a:r>
              <a:rPr lang="en-US" sz="1200" b="0" i="0" u="none" strike="noStrike" kern="1200" baseline="0" dirty="0" smtClean="0">
                <a:solidFill>
                  <a:schemeClr val="tx1"/>
                </a:solidFill>
                <a:latin typeface="+mn-lt"/>
                <a:ea typeface="+mn-ea"/>
                <a:cs typeface="+mn-cs"/>
              </a:rPr>
              <a:t>needed to satisfy the unique character of the search engines and their users. An</a:t>
            </a:r>
          </a:p>
          <a:p>
            <a:r>
              <a:rPr lang="en-US" sz="1200" b="0" i="0" u="none" strike="noStrike" kern="1200" baseline="0" dirty="0" smtClean="0">
                <a:solidFill>
                  <a:schemeClr val="tx1"/>
                </a:solidFill>
                <a:latin typeface="+mn-lt"/>
                <a:ea typeface="+mn-ea"/>
                <a:cs typeface="+mn-cs"/>
              </a:rPr>
              <a:t>additional measure that should be applied is, for example, the uniqueness of</a:t>
            </a:r>
            <a:endParaRPr lang="lt-LT"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search results in comparison to other search engines. It is worth mentioning that</a:t>
            </a:r>
          </a:p>
          <a:p>
            <a:r>
              <a:rPr lang="en-US" sz="1200" b="0" i="0" u="none" strike="noStrike" kern="1200" baseline="0" dirty="0" smtClean="0">
                <a:solidFill>
                  <a:schemeClr val="tx1"/>
                </a:solidFill>
                <a:latin typeface="+mn-lt"/>
                <a:ea typeface="+mn-ea"/>
                <a:cs typeface="+mn-cs"/>
              </a:rPr>
              <a:t>users are pretty satisfied by finding what they search for. The subjects in the</a:t>
            </a:r>
          </a:p>
          <a:p>
            <a:r>
              <a:rPr lang="en-US" sz="1200" b="0" i="0" u="none" strike="noStrike" kern="1200" baseline="0" dirty="0" smtClean="0">
                <a:solidFill>
                  <a:schemeClr val="tx1"/>
                </a:solidFill>
                <a:latin typeface="+mn-lt"/>
                <a:ea typeface="+mn-ea"/>
                <a:cs typeface="+mn-cs"/>
              </a:rPr>
              <a:t>laboratory study conducted by </a:t>
            </a:r>
            <a:r>
              <a:rPr lang="en-US" sz="1200" b="0" i="0" u="none" strike="noStrike" kern="1200" baseline="0" dirty="0" err="1" smtClean="0">
                <a:solidFill>
                  <a:schemeClr val="tx1"/>
                </a:solidFill>
                <a:latin typeface="+mn-lt"/>
                <a:ea typeface="+mn-ea"/>
                <a:cs typeface="+mn-cs"/>
              </a:rPr>
              <a:t>Machill</a:t>
            </a:r>
            <a:r>
              <a:rPr lang="en-US" sz="1200" b="0" i="0" u="none" strike="noStrike" kern="1200" baseline="0" dirty="0" smtClean="0">
                <a:solidFill>
                  <a:schemeClr val="tx1"/>
                </a:solidFill>
                <a:latin typeface="+mn-lt"/>
                <a:ea typeface="+mn-ea"/>
                <a:cs typeface="+mn-cs"/>
              </a:rPr>
              <a:t> et al. (2003) admit that they are very</a:t>
            </a:r>
          </a:p>
          <a:p>
            <a:r>
              <a:rPr lang="en-US" sz="1200" b="0" i="0" u="none" strike="noStrike" kern="1200" baseline="0" dirty="0" smtClean="0">
                <a:solidFill>
                  <a:schemeClr val="tx1"/>
                </a:solidFill>
                <a:latin typeface="+mn-lt"/>
                <a:ea typeface="+mn-ea"/>
                <a:cs typeface="+mn-cs"/>
              </a:rPr>
              <a:t>pleased with search results and also with their </a:t>
            </a:r>
            <a:r>
              <a:rPr lang="en-US" sz="1200" b="0" i="0" u="none" strike="noStrike" kern="1200" baseline="0" dirty="0" err="1" smtClean="0">
                <a:solidFill>
                  <a:schemeClr val="tx1"/>
                </a:solidFill>
                <a:latin typeface="+mn-lt"/>
                <a:ea typeface="+mn-ea"/>
                <a:cs typeface="+mn-cs"/>
              </a:rPr>
              <a:t>favourite</a:t>
            </a:r>
            <a:r>
              <a:rPr lang="en-US" sz="1200" b="0" i="0" u="none" strike="noStrike" kern="1200" baseline="0" dirty="0" smtClean="0">
                <a:solidFill>
                  <a:schemeClr val="tx1"/>
                </a:solidFill>
                <a:latin typeface="+mn-lt"/>
                <a:ea typeface="+mn-ea"/>
                <a:cs typeface="+mn-cs"/>
              </a:rPr>
              <a:t> search engine. In the</a:t>
            </a:r>
          </a:p>
          <a:p>
            <a:r>
              <a:rPr lang="en-US" sz="1200" b="0" i="0" u="none" strike="noStrike" kern="1200" baseline="0" dirty="0" smtClean="0">
                <a:solidFill>
                  <a:schemeClr val="tx1"/>
                </a:solidFill>
                <a:latin typeface="+mn-lt"/>
                <a:ea typeface="+mn-ea"/>
                <a:cs typeface="+mn-cs"/>
              </a:rPr>
              <a:t>survey conducted by Schmidt-</a:t>
            </a:r>
            <a:r>
              <a:rPr lang="en-US" sz="1200" b="0" i="0" u="none" strike="noStrike" kern="1200" baseline="0" dirty="0" err="1" smtClean="0">
                <a:solidFill>
                  <a:schemeClr val="tx1"/>
                </a:solidFill>
                <a:latin typeface="+mn-lt"/>
                <a:ea typeface="+mn-ea"/>
                <a:cs typeface="+mn-cs"/>
              </a:rPr>
              <a:t>Maenz</a:t>
            </a:r>
            <a:r>
              <a:rPr lang="en-US" sz="1200" b="0" i="0" u="none" strike="noStrike" kern="1200" baseline="0" dirty="0" smtClean="0">
                <a:solidFill>
                  <a:schemeClr val="tx1"/>
                </a:solidFill>
                <a:latin typeface="+mn-lt"/>
                <a:ea typeface="+mn-ea"/>
                <a:cs typeface="+mn-cs"/>
              </a:rPr>
              <a:t> and </a:t>
            </a:r>
            <a:r>
              <a:rPr lang="en-US" sz="1200" b="0" i="0" u="none" strike="noStrike" kern="1200" baseline="0" dirty="0" err="1" smtClean="0">
                <a:solidFill>
                  <a:schemeClr val="tx1"/>
                </a:solidFill>
                <a:latin typeface="+mn-lt"/>
                <a:ea typeface="+mn-ea"/>
                <a:cs typeface="+mn-cs"/>
              </a:rPr>
              <a:t>Bomhardt</a:t>
            </a:r>
            <a:r>
              <a:rPr lang="en-US" sz="1200" b="0" i="0" u="none" strike="noStrike" kern="1200" baseline="0" dirty="0" smtClean="0">
                <a:solidFill>
                  <a:schemeClr val="tx1"/>
                </a:solidFill>
                <a:latin typeface="+mn-lt"/>
                <a:ea typeface="+mn-ea"/>
                <a:cs typeface="+mn-cs"/>
              </a:rPr>
              <a:t> (2005), 43.0% of 6,723</a:t>
            </a:r>
          </a:p>
          <a:p>
            <a:r>
              <a:rPr lang="en-US" sz="1200" b="0" i="0" u="none" strike="noStrike" kern="1200" baseline="0" dirty="0" smtClean="0">
                <a:solidFill>
                  <a:schemeClr val="tx1"/>
                </a:solidFill>
                <a:latin typeface="+mn-lt"/>
                <a:ea typeface="+mn-ea"/>
                <a:cs typeface="+mn-cs"/>
              </a:rPr>
              <a:t>respondents very often found what they wanted and another 50.1% often. The</a:t>
            </a:r>
          </a:p>
          <a:p>
            <a:r>
              <a:rPr lang="en-US" sz="1200" b="0" i="0" u="none" strike="noStrike" kern="1200" baseline="0" dirty="0" smtClean="0">
                <a:solidFill>
                  <a:schemeClr val="tx1"/>
                </a:solidFill>
                <a:latin typeface="+mn-lt"/>
                <a:ea typeface="+mn-ea"/>
                <a:cs typeface="+mn-cs"/>
              </a:rPr>
              <a:t>question is if users could really evaluate the quality of results. Users are not able to</a:t>
            </a:r>
          </a:p>
          <a:p>
            <a:r>
              <a:rPr lang="en-US" sz="1200" b="0" i="0" u="none" strike="noStrike" kern="1200" baseline="0" dirty="0" smtClean="0">
                <a:solidFill>
                  <a:schemeClr val="tx1"/>
                </a:solidFill>
                <a:latin typeface="+mn-lt"/>
                <a:ea typeface="+mn-ea"/>
                <a:cs typeface="+mn-cs"/>
              </a:rPr>
              <a:t>compare all recommended Web pages. Sometimes 1,000,000 results are listed.</a:t>
            </a:r>
          </a:p>
          <a:p>
            <a:r>
              <a:rPr lang="en-US" sz="1200" b="0" i="0" u="none" strike="noStrike" kern="1200" baseline="0" dirty="0" smtClean="0">
                <a:solidFill>
                  <a:schemeClr val="tx1"/>
                </a:solidFill>
                <a:latin typeface="+mn-lt"/>
                <a:ea typeface="+mn-ea"/>
                <a:cs typeface="+mn-cs"/>
              </a:rPr>
              <a:t>It is more probable that they only think they find what they want since they do</a:t>
            </a:r>
          </a:p>
          <a:p>
            <a:r>
              <a:rPr lang="en-US" sz="1200" b="0" i="0" u="none" strike="noStrike" kern="1200" baseline="0" dirty="0" smtClean="0">
                <a:solidFill>
                  <a:schemeClr val="tx1"/>
                </a:solidFill>
                <a:latin typeface="+mn-lt"/>
                <a:ea typeface="+mn-ea"/>
                <a:cs typeface="+mn-cs"/>
              </a:rPr>
              <a:t>not even know what they could find in other results.</a:t>
            </a:r>
          </a:p>
          <a:p>
            <a:r>
              <a:rPr lang="en-US" sz="1200" b="0" i="0" u="none" strike="noStrike" kern="1200" baseline="0" dirty="0" smtClean="0">
                <a:solidFill>
                  <a:schemeClr val="tx1"/>
                </a:solidFill>
                <a:latin typeface="+mn-lt"/>
                <a:ea typeface="+mn-ea"/>
                <a:cs typeface="+mn-cs"/>
              </a:rPr>
              <a:t>● Quality of search features: A good set of search features (such as advanced</a:t>
            </a:r>
          </a:p>
          <a:p>
            <a:r>
              <a:rPr lang="en-US" sz="1200" b="0" i="0" u="none" strike="noStrike" kern="1200" baseline="0" dirty="0" smtClean="0">
                <a:solidFill>
                  <a:schemeClr val="tx1"/>
                </a:solidFill>
                <a:latin typeface="+mn-lt"/>
                <a:ea typeface="+mn-ea"/>
                <a:cs typeface="+mn-cs"/>
              </a:rPr>
              <a:t>search), and a sophisticated query language is offered and works reliable.</a:t>
            </a:r>
          </a:p>
          <a:p>
            <a:r>
              <a:rPr lang="en-US" sz="1200" b="0" i="0" u="none" strike="noStrike" kern="1200" baseline="0" dirty="0" smtClean="0">
                <a:solidFill>
                  <a:schemeClr val="tx1"/>
                </a:solidFill>
                <a:latin typeface="+mn-lt"/>
                <a:ea typeface="+mn-ea"/>
                <a:cs typeface="+mn-cs"/>
              </a:rPr>
              <a:t>● Search engine usability : This gives a feedback of user </a:t>
            </a:r>
            <a:r>
              <a:rPr lang="en-US" sz="1200" b="0" i="0" u="none" strike="noStrike" kern="1200" baseline="0" dirty="0" err="1" smtClean="0">
                <a:solidFill>
                  <a:schemeClr val="tx1"/>
                </a:solidFill>
                <a:latin typeface="+mn-lt"/>
                <a:ea typeface="+mn-ea"/>
                <a:cs typeface="+mn-cs"/>
              </a:rPr>
              <a:t>behaviour</a:t>
            </a:r>
            <a:r>
              <a:rPr lang="en-US" sz="1200" b="0" i="0" u="none" strike="noStrike" kern="1200" baseline="0" dirty="0" smtClean="0">
                <a:solidFill>
                  <a:schemeClr val="tx1"/>
                </a:solidFill>
                <a:latin typeface="+mn-lt"/>
                <a:ea typeface="+mn-ea"/>
                <a:cs typeface="+mn-cs"/>
              </a:rPr>
              <a:t> and is evaluated</a:t>
            </a:r>
          </a:p>
          <a:p>
            <a:r>
              <a:rPr lang="en-US" sz="1200" b="0" i="0" u="none" strike="noStrike" kern="1200" baseline="0" dirty="0" smtClean="0">
                <a:solidFill>
                  <a:schemeClr val="tx1"/>
                </a:solidFill>
                <a:latin typeface="+mn-lt"/>
                <a:ea typeface="+mn-ea"/>
                <a:cs typeface="+mn-cs"/>
              </a:rPr>
              <a:t>by user surveys or transaction log analyses. This will give comparable</a:t>
            </a:r>
          </a:p>
          <a:p>
            <a:r>
              <a:rPr lang="en-US" sz="1200" b="0" i="0" u="none" strike="noStrike" kern="1200" baseline="0" dirty="0" smtClean="0">
                <a:solidFill>
                  <a:schemeClr val="tx1"/>
                </a:solidFill>
                <a:latin typeface="+mn-lt"/>
                <a:ea typeface="+mn-ea"/>
                <a:cs typeface="+mn-cs"/>
              </a:rPr>
              <a:t>parameters concerning interface design . Is it possible for users to interact with</a:t>
            </a:r>
          </a:p>
          <a:p>
            <a:r>
              <a:rPr lang="en-US" sz="1200" b="0" i="0" u="none" strike="noStrike" kern="1200" baseline="0" dirty="0" smtClean="0">
                <a:solidFill>
                  <a:schemeClr val="tx1"/>
                </a:solidFill>
                <a:latin typeface="+mn-lt"/>
                <a:ea typeface="+mn-ea"/>
                <a:cs typeface="+mn-cs"/>
              </a:rPr>
              <a:t>search engines in an efficient and effective way? Is the number of search queries</a:t>
            </a:r>
          </a:p>
          <a:p>
            <a:r>
              <a:rPr lang="en-US" sz="1200" b="0" i="0" u="none" strike="noStrike" kern="1200" baseline="0" dirty="0" smtClean="0">
                <a:solidFill>
                  <a:schemeClr val="tx1"/>
                </a:solidFill>
                <a:latin typeface="+mn-lt"/>
                <a:ea typeface="+mn-ea"/>
                <a:cs typeface="+mn-cs"/>
              </a:rPr>
              <a:t>and of reformulations in different search engines lower? It is also of importance</a:t>
            </a:r>
          </a:p>
          <a:p>
            <a:r>
              <a:rPr lang="en-US" sz="1200" b="0" i="0" u="none" strike="noStrike" kern="1200" baseline="0" dirty="0" smtClean="0">
                <a:solidFill>
                  <a:schemeClr val="tx1"/>
                </a:solidFill>
                <a:latin typeface="+mn-lt"/>
                <a:ea typeface="+mn-ea"/>
                <a:cs typeface="+mn-cs"/>
              </a:rPr>
              <a:t>which features are given to assist users regardless if they are beginners or professionals</a:t>
            </a:r>
          </a:p>
          <a:p>
            <a:r>
              <a:rPr lang="en-US" sz="1200" b="0" i="0" u="none" strike="noStrike" kern="1200" baseline="0" dirty="0" smtClean="0">
                <a:solidFill>
                  <a:schemeClr val="tx1"/>
                </a:solidFill>
                <a:latin typeface="+mn-lt"/>
                <a:ea typeface="+mn-ea"/>
                <a:cs typeface="+mn-cs"/>
              </a:rPr>
              <a:t>in using search engines. Users</a:t>
            </a:r>
            <a:r>
              <a:rPr lang="lt-LT"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search in a very intuitive way</a:t>
            </a:r>
          </a:p>
          <a:p>
            <a:r>
              <a:rPr lang="en-US" sz="1200" b="0" i="0" u="none" strike="noStrike" kern="1200" baseline="0" dirty="0" smtClean="0">
                <a:solidFill>
                  <a:schemeClr val="tx1"/>
                </a:solidFill>
                <a:latin typeface="+mn-lt"/>
                <a:ea typeface="+mn-ea"/>
                <a:cs typeface="+mn-cs"/>
              </a:rPr>
              <a:t>(Schmidt-</a:t>
            </a:r>
            <a:r>
              <a:rPr lang="en-US" sz="1200" b="0" i="0" u="none" strike="noStrike" kern="1200" baseline="0" dirty="0" err="1" smtClean="0">
                <a:solidFill>
                  <a:schemeClr val="tx1"/>
                </a:solidFill>
                <a:latin typeface="+mn-lt"/>
                <a:ea typeface="+mn-ea"/>
                <a:cs typeface="+mn-cs"/>
              </a:rPr>
              <a:t>Maenz</a:t>
            </a:r>
            <a:r>
              <a:rPr lang="en-US" sz="1200" b="0" i="0" u="none" strike="noStrike" kern="1200" baseline="0" dirty="0" smtClean="0">
                <a:solidFill>
                  <a:schemeClr val="tx1"/>
                </a:solidFill>
                <a:latin typeface="+mn-lt"/>
                <a:ea typeface="+mn-ea"/>
                <a:cs typeface="+mn-cs"/>
              </a:rPr>
              <a:t> and Koch 2006).</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13</a:t>
            </a:fld>
            <a:endParaRPr lang="en-US"/>
          </a:p>
        </p:txBody>
      </p:sp>
    </p:spTree>
    <p:extLst>
      <p:ext uri="{BB962C8B-B14F-4D97-AF65-F5344CB8AC3E}">
        <p14:creationId xmlns:p14="http://schemas.microsoft.com/office/powerpoint/2010/main" val="1957962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http://computer.howstuffworks.com/google-algorithm.htm</a:t>
            </a:r>
            <a:endParaRPr lang="en-US" dirty="0"/>
          </a:p>
        </p:txBody>
      </p:sp>
      <p:sp>
        <p:nvSpPr>
          <p:cNvPr id="4" name="Slide Number Placeholder 3"/>
          <p:cNvSpPr>
            <a:spLocks noGrp="1"/>
          </p:cNvSpPr>
          <p:nvPr>
            <p:ph type="sldNum" sz="quarter" idx="10"/>
          </p:nvPr>
        </p:nvSpPr>
        <p:spPr/>
        <p:txBody>
          <a:bodyPr/>
          <a:lstStyle/>
          <a:p>
            <a:fld id="{21E87DF0-2188-45E0-9868-23603FC9CB4F}" type="slidenum">
              <a:rPr lang="en-US" smtClean="0"/>
              <a:t>15</a:t>
            </a:fld>
            <a:endParaRPr lang="en-US"/>
          </a:p>
        </p:txBody>
      </p:sp>
    </p:spTree>
    <p:extLst>
      <p:ext uri="{BB962C8B-B14F-4D97-AF65-F5344CB8AC3E}">
        <p14:creationId xmlns:p14="http://schemas.microsoft.com/office/powerpoint/2010/main" val="4259231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2014-11-15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959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2014-11-15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61734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2014-11-15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6417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2014-11-15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19528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smtClean="0"/>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2014-11-15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7781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2014-11-15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9331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2014-11-15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32007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2014-11-15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02394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2014-11-15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3002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2014-11-15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34701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smtClean="0"/>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2014-11-15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0376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2014-11-15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1437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smtClean="0"/>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2014-11-15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31910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2014-11-15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966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2014-11-15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7440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2014-11-15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3564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2014-11-15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44274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8A87A34-81AB-432B-8DAE-1953F412C126}" type="datetimeFigureOut">
              <a:rPr lang="en-US" smtClean="0"/>
              <a:pPr/>
              <a:t>2014-11-15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25376220"/>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15991" y="3065172"/>
            <a:ext cx="8790904" cy="1147152"/>
          </a:xfrm>
        </p:spPr>
        <p:txBody>
          <a:bodyPr>
            <a:normAutofit/>
          </a:bodyPr>
          <a:lstStyle/>
          <a:p>
            <a:r>
              <a:rPr lang="lt-LT" sz="4400" b="1" dirty="0" err="1">
                <a:effectLst/>
              </a:rPr>
              <a:t>Žiniatinklio</a:t>
            </a:r>
            <a:r>
              <a:rPr lang="lt-LT" sz="4400" b="1" dirty="0">
                <a:effectLst/>
              </a:rPr>
              <a:t> paieškos rezultatų kokybės vertinimas</a:t>
            </a:r>
            <a:endParaRPr lang="en-US" sz="4400" dirty="0"/>
          </a:p>
        </p:txBody>
      </p:sp>
      <p:sp>
        <p:nvSpPr>
          <p:cNvPr id="3" name="Subtitle 2"/>
          <p:cNvSpPr>
            <a:spLocks noGrp="1"/>
          </p:cNvSpPr>
          <p:nvPr>
            <p:ph type="subTitle" idx="1"/>
          </p:nvPr>
        </p:nvSpPr>
        <p:spPr>
          <a:xfrm>
            <a:off x="2562895" y="5226961"/>
            <a:ext cx="9144000" cy="754025"/>
          </a:xfrm>
        </p:spPr>
        <p:txBody>
          <a:bodyPr>
            <a:normAutofit fontScale="77500" lnSpcReduction="20000"/>
          </a:bodyPr>
          <a:lstStyle/>
          <a:p>
            <a:r>
              <a:rPr lang="lt-LT" b="1" dirty="0" smtClean="0"/>
              <a:t>Parengė: Marius Krajauskas, Paulius Savickas </a:t>
            </a:r>
          </a:p>
          <a:p>
            <a:r>
              <a:rPr lang="lt-LT" b="1" dirty="0" smtClean="0"/>
              <a:t>IFAi-2 grupė</a:t>
            </a:r>
            <a:endParaRPr lang="en-US" dirty="0"/>
          </a:p>
        </p:txBody>
      </p:sp>
    </p:spTree>
    <p:extLst>
      <p:ext uri="{BB962C8B-B14F-4D97-AF65-F5344CB8AC3E}">
        <p14:creationId xmlns:p14="http://schemas.microsoft.com/office/powerpoint/2010/main" val="2321960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a:t>Sistemos </a:t>
            </a:r>
            <a:r>
              <a:rPr lang="lt-LT" dirty="0" smtClean="0"/>
              <a:t>pusė</a:t>
            </a:r>
            <a:endParaRPr lang="en-US" dirty="0"/>
          </a:p>
        </p:txBody>
      </p:sp>
      <p:sp>
        <p:nvSpPr>
          <p:cNvPr id="3" name="Content Placeholder 2"/>
          <p:cNvSpPr>
            <a:spLocks noGrp="1"/>
          </p:cNvSpPr>
          <p:nvPr>
            <p:ph idx="1"/>
          </p:nvPr>
        </p:nvSpPr>
        <p:spPr/>
        <p:txBody>
          <a:bodyPr/>
          <a:lstStyle/>
          <a:p>
            <a:r>
              <a:rPr lang="lt-LT" dirty="0" smtClean="0"/>
              <a:t>Sistemos techninis lygis – programinės ir aparatūrinės įrangos greitis ir našumas analizuojant paieškos užklausą ir pateikiant rezultatų sąrašą.</a:t>
            </a:r>
          </a:p>
          <a:p>
            <a:r>
              <a:rPr lang="lt-LT" dirty="0" smtClean="0"/>
              <a:t>Duomenų prieinamumas – tai rodiklis, kuris parodo kiek procentų viso interneto svetainių turinio yra naudojama ieškant rezultatų į pateiktą užklausą.</a:t>
            </a:r>
          </a:p>
          <a:p>
            <a:r>
              <a:rPr lang="lt-LT" dirty="0" smtClean="0"/>
              <a:t>Duomenų apdorojimo greitis – tai rodiklis, kurį lemia algoritmų, apdorojančių turimus duomenis pagal gautą užklausą, greitis.</a:t>
            </a:r>
          </a:p>
          <a:p>
            <a:endParaRPr lang="lt-LT" dirty="0" smtClean="0"/>
          </a:p>
          <a:p>
            <a:endParaRPr lang="lt-LT" dirty="0" smtClean="0"/>
          </a:p>
          <a:p>
            <a:endParaRPr lang="en-US" dirty="0"/>
          </a:p>
        </p:txBody>
      </p:sp>
    </p:spTree>
    <p:extLst>
      <p:ext uri="{BB962C8B-B14F-4D97-AF65-F5344CB8AC3E}">
        <p14:creationId xmlns:p14="http://schemas.microsoft.com/office/powerpoint/2010/main" val="3950044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Vartotojo pusė</a:t>
            </a:r>
            <a:endParaRPr lang="en-US" dirty="0"/>
          </a:p>
        </p:txBody>
      </p:sp>
      <p:sp>
        <p:nvSpPr>
          <p:cNvPr id="3" name="Content Placeholder 2"/>
          <p:cNvSpPr>
            <a:spLocks noGrp="1"/>
          </p:cNvSpPr>
          <p:nvPr>
            <p:ph idx="1"/>
          </p:nvPr>
        </p:nvSpPr>
        <p:spPr/>
        <p:txBody>
          <a:bodyPr/>
          <a:lstStyle/>
          <a:p>
            <a:r>
              <a:rPr lang="lt-LT" dirty="0" smtClean="0"/>
              <a:t>Grafinė vartotojo sąsaja – tai labai svarbus rodiklis nurodantis ar vartotojui aiškus visas svetainės išdėstymas, kur </a:t>
            </a:r>
            <a:r>
              <a:rPr lang="lt-LT" dirty="0" err="1" smtClean="0"/>
              <a:t>vyskta</a:t>
            </a:r>
            <a:r>
              <a:rPr lang="lt-LT" dirty="0" smtClean="0"/>
              <a:t> paieška ir kaip tinkamai ieškoti, kad būtų galima rasti to ko ieškoma.</a:t>
            </a:r>
          </a:p>
          <a:p>
            <a:r>
              <a:rPr lang="lt-LT" dirty="0" smtClean="0"/>
              <a:t>Paieškos rezultatai – šis rodiklis nurodo ar vartotojas rado tai ko ieškojo ir kiek laiko jam prireikė taip pat kelintame puslapyje pavyko rasti.</a:t>
            </a:r>
          </a:p>
          <a:p>
            <a:endParaRPr lang="en-US" dirty="0"/>
          </a:p>
        </p:txBody>
      </p:sp>
    </p:spTree>
    <p:extLst>
      <p:ext uri="{BB962C8B-B14F-4D97-AF65-F5344CB8AC3E}">
        <p14:creationId xmlns:p14="http://schemas.microsoft.com/office/powerpoint/2010/main" val="2023897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smtClean="0"/>
              <a:t>Vartotojo pusės reikalavimų rekomendacijos </a:t>
            </a:r>
            <a:endParaRPr lang="en-US" dirty="0"/>
          </a:p>
        </p:txBody>
      </p:sp>
      <p:sp>
        <p:nvSpPr>
          <p:cNvPr id="3" name="Content Placeholder 2"/>
          <p:cNvSpPr>
            <a:spLocks noGrp="1"/>
          </p:cNvSpPr>
          <p:nvPr>
            <p:ph idx="1"/>
          </p:nvPr>
        </p:nvSpPr>
        <p:spPr/>
        <p:txBody>
          <a:bodyPr>
            <a:normAutofit/>
          </a:bodyPr>
          <a:lstStyle/>
          <a:p>
            <a:r>
              <a:rPr lang="lt-LT" dirty="0" smtClean="0"/>
              <a:t>Sąsajos dizainas – tai paieškos puslapio ir rezultatų atvaizdavimo struktūra. Paieškos užklausos įvedimo langas turi būti išdėliotas aiškiai, struktūrizuota, be apkrautų reklamų. Reklamos, kurios yra atvaizduojamos kartu su užklausos rezultatais turėtų būti išskirtos kita spalva, kad neklaidingų vartotojo.</a:t>
            </a:r>
          </a:p>
          <a:p>
            <a:r>
              <a:rPr lang="lt-LT" dirty="0" smtClean="0"/>
              <a:t>Papildomos </a:t>
            </a:r>
            <a:r>
              <a:rPr lang="lt-LT" dirty="0" err="1" smtClean="0"/>
              <a:t>funckijos</a:t>
            </a:r>
            <a:r>
              <a:rPr lang="lt-LT" dirty="0" smtClean="0"/>
              <a:t> ir operatoriai – vartotojai turi turėti galimybę naudotis paieškos funkcijomis ir operatoriais, kurie leidžia rasti tikslesnius rezultatus. Taip pat turėtų būti galimybė pritaikyti paieškos puslapį savo poreikiams.</a:t>
            </a:r>
          </a:p>
          <a:p>
            <a:endParaRPr lang="en-US" dirty="0">
              <a:solidFill>
                <a:schemeClr val="tx1"/>
              </a:solidFill>
            </a:endParaRPr>
          </a:p>
          <a:p>
            <a:endParaRPr lang="lt-LT" dirty="0" smtClean="0"/>
          </a:p>
          <a:p>
            <a:endParaRPr lang="lt-LT" dirty="0" smtClean="0"/>
          </a:p>
        </p:txBody>
      </p:sp>
    </p:spTree>
    <p:extLst>
      <p:ext uri="{BB962C8B-B14F-4D97-AF65-F5344CB8AC3E}">
        <p14:creationId xmlns:p14="http://schemas.microsoft.com/office/powerpoint/2010/main" val="3239187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Vartotojo pusės reikalavimų rekomendacijos </a:t>
            </a:r>
            <a:endParaRPr lang="en-US" dirty="0"/>
          </a:p>
        </p:txBody>
      </p:sp>
      <p:sp>
        <p:nvSpPr>
          <p:cNvPr id="3" name="Content Placeholder 2"/>
          <p:cNvSpPr>
            <a:spLocks noGrp="1"/>
          </p:cNvSpPr>
          <p:nvPr>
            <p:ph idx="1"/>
          </p:nvPr>
        </p:nvSpPr>
        <p:spPr/>
        <p:txBody>
          <a:bodyPr/>
          <a:lstStyle/>
          <a:p>
            <a:r>
              <a:rPr lang="lt-LT" dirty="0" smtClean="0"/>
              <a:t>Paieškos variklio greitis – visi rezultatai privalo būti kuo greičiau atvaizduojami. Turėtų būti intuityvus užklausos užbaigimo pasiūlymas. Paieškos rezultatuose turėtų nebūti </a:t>
            </a:r>
            <a:r>
              <a:rPr lang="lt-LT" dirty="0" err="1" smtClean="0"/>
              <a:t>spam</a:t>
            </a:r>
            <a:r>
              <a:rPr lang="lt-LT" dirty="0" smtClean="0"/>
              <a:t> ir neveikiančių nuorodų.</a:t>
            </a:r>
          </a:p>
          <a:p>
            <a:r>
              <a:rPr lang="lt-LT" dirty="0" smtClean="0"/>
              <a:t>Vartotojo gidas – nauji sistemos vartotojai turi turėti galimybę sužinoti kokias funkcijas ir operatorius jie gali naudoti, taip pat jiems turėtų būti pateikiama pavyzdžių kaip tinkamai rašyti paieškos užklausas, kad rezultatai būtų kuo tikslesni.</a:t>
            </a:r>
            <a:endParaRPr lang="en-US" dirty="0"/>
          </a:p>
        </p:txBody>
      </p:sp>
    </p:spTree>
    <p:extLst>
      <p:ext uri="{BB962C8B-B14F-4D97-AF65-F5344CB8AC3E}">
        <p14:creationId xmlns:p14="http://schemas.microsoft.com/office/powerpoint/2010/main" val="2332673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Paieškos rezultatų kokybė</a:t>
            </a:r>
            <a:endParaRPr lang="en-US" dirty="0"/>
          </a:p>
        </p:txBody>
      </p:sp>
      <p:sp>
        <p:nvSpPr>
          <p:cNvPr id="3" name="Content Placeholder 2"/>
          <p:cNvSpPr>
            <a:spLocks noGrp="1"/>
          </p:cNvSpPr>
          <p:nvPr>
            <p:ph idx="1"/>
          </p:nvPr>
        </p:nvSpPr>
        <p:spPr/>
        <p:txBody>
          <a:bodyPr/>
          <a:lstStyle/>
          <a:p>
            <a:pPr marL="0" indent="0">
              <a:buNone/>
            </a:pPr>
            <a:r>
              <a:rPr lang="lt-LT" dirty="0" smtClean="0"/>
              <a:t>Abu tiek vartotojo tiek sistemos pusės vertinimo kriterijai atskirai negali nusakyti paieškos rezultatų kokybės. Norėdami matyti bendrą vaizdą turime žiūrėti iš abejų perspektyvų. </a:t>
            </a:r>
          </a:p>
          <a:p>
            <a:pPr marL="0" indent="0">
              <a:buNone/>
            </a:pPr>
            <a:endParaRPr lang="lt-LT" dirty="0"/>
          </a:p>
          <a:p>
            <a:pPr marL="0" indent="0">
              <a:buNone/>
            </a:pPr>
            <a:endParaRPr lang="en-US" dirty="0"/>
          </a:p>
        </p:txBody>
      </p:sp>
    </p:spTree>
    <p:extLst>
      <p:ext uri="{BB962C8B-B14F-4D97-AF65-F5344CB8AC3E}">
        <p14:creationId xmlns:p14="http://schemas.microsoft.com/office/powerpoint/2010/main" val="3345623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3685"/>
            <a:ext cx="10515600" cy="1325563"/>
          </a:xfrm>
        </p:spPr>
        <p:txBody>
          <a:bodyPr>
            <a:normAutofit/>
          </a:bodyPr>
          <a:lstStyle/>
          <a:p>
            <a:r>
              <a:rPr lang="lt-LT" dirty="0" smtClean="0"/>
              <a:t>Rezultatų rūšiavimas ir iškėlimas	</a:t>
            </a:r>
            <a:endParaRPr lang="en-US" dirty="0"/>
          </a:p>
        </p:txBody>
      </p:sp>
      <p:sp>
        <p:nvSpPr>
          <p:cNvPr id="3" name="Content Placeholder 2"/>
          <p:cNvSpPr>
            <a:spLocks noGrp="1"/>
          </p:cNvSpPr>
          <p:nvPr>
            <p:ph idx="1"/>
          </p:nvPr>
        </p:nvSpPr>
        <p:spPr/>
        <p:txBody>
          <a:bodyPr/>
          <a:lstStyle/>
          <a:p>
            <a:pPr marL="0" indent="0">
              <a:buNone/>
            </a:pPr>
            <a:r>
              <a:rPr lang="lt-LT" dirty="0" smtClean="0"/>
              <a:t>Kiekvienas paieškos variklis turi savo būdą atrinkti ir rūšiuoti rezultatams, kuriuos reikia atvaizduoti vartotojams. Pagrindiniai atrinkimo kriterijai yra šie.</a:t>
            </a:r>
          </a:p>
          <a:p>
            <a:r>
              <a:rPr lang="lt-LT" dirty="0" smtClean="0"/>
              <a:t>Puslapio turinys.</a:t>
            </a:r>
          </a:p>
          <a:p>
            <a:r>
              <a:rPr lang="lt-LT" dirty="0" smtClean="0"/>
              <a:t>Nuorodų iš kitų puslapių skaičius ir svoris.</a:t>
            </a:r>
          </a:p>
          <a:p>
            <a:r>
              <a:rPr lang="lt-LT" dirty="0" smtClean="0"/>
              <a:t>Lankytojų skaičius</a:t>
            </a:r>
          </a:p>
          <a:p>
            <a:r>
              <a:rPr lang="lt-LT" dirty="0" smtClean="0"/>
              <a:t>Populiarumas ir pasidalinimų, </a:t>
            </a:r>
            <a:r>
              <a:rPr lang="lt-LT" dirty="0" err="1" smtClean="0"/>
              <a:t>like‘ų</a:t>
            </a:r>
            <a:r>
              <a:rPr lang="lt-LT" dirty="0" smtClean="0"/>
              <a:t> skaičius </a:t>
            </a:r>
            <a:r>
              <a:rPr lang="lt-LT" dirty="0" err="1" smtClean="0"/>
              <a:t>socialiniuse</a:t>
            </a:r>
            <a:r>
              <a:rPr lang="lt-LT" dirty="0" smtClean="0"/>
              <a:t> tinkluose</a:t>
            </a:r>
          </a:p>
          <a:p>
            <a:r>
              <a:rPr lang="lt-LT" dirty="0" smtClean="0"/>
              <a:t>Puslapio pritaikymas paieškos varikliui.(SEO)</a:t>
            </a:r>
            <a:endParaRPr lang="en-US" dirty="0"/>
          </a:p>
        </p:txBody>
      </p:sp>
    </p:spTree>
    <p:extLst>
      <p:ext uri="{BB962C8B-B14F-4D97-AF65-F5344CB8AC3E}">
        <p14:creationId xmlns:p14="http://schemas.microsoft.com/office/powerpoint/2010/main" val="3514923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Puslapio turinys.</a:t>
            </a:r>
            <a:br>
              <a:rPr lang="lt-LT" dirty="0"/>
            </a:br>
            <a:endParaRPr lang="en-US" dirty="0"/>
          </a:p>
        </p:txBody>
      </p:sp>
      <p:sp>
        <p:nvSpPr>
          <p:cNvPr id="3" name="Content Placeholder 2"/>
          <p:cNvSpPr>
            <a:spLocks noGrp="1"/>
          </p:cNvSpPr>
          <p:nvPr>
            <p:ph idx="1"/>
          </p:nvPr>
        </p:nvSpPr>
        <p:spPr/>
        <p:txBody>
          <a:bodyPr/>
          <a:lstStyle/>
          <a:p>
            <a:r>
              <a:rPr lang="lt-LT" dirty="0" smtClean="0"/>
              <a:t>Paieškos </a:t>
            </a:r>
            <a:r>
              <a:rPr lang="lt-LT" smtClean="0"/>
              <a:t>varikliai dažniau </a:t>
            </a:r>
            <a:endParaRPr lang="en-US"/>
          </a:p>
        </p:txBody>
      </p:sp>
    </p:spTree>
    <p:extLst>
      <p:ext uri="{BB962C8B-B14F-4D97-AF65-F5344CB8AC3E}">
        <p14:creationId xmlns:p14="http://schemas.microsoft.com/office/powerpoint/2010/main" val="137832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smtClean="0"/>
              <a:t>Google paieškos rezultatų reitingavimo faktoriai</a:t>
            </a:r>
            <a:endParaRPr lang="en-US" dirty="0"/>
          </a:p>
        </p:txBody>
      </p:sp>
      <p:pic>
        <p:nvPicPr>
          <p:cNvPr id="5" name="Content Placeholder 4"/>
          <p:cNvPicPr>
            <a:picLocks noGrp="1" noChangeAspect="1"/>
          </p:cNvPicPr>
          <p:nvPr>
            <p:ph idx="1"/>
          </p:nvPr>
        </p:nvPicPr>
        <p:blipFill>
          <a:blip r:embed="rId3"/>
          <a:stretch>
            <a:fillRect/>
          </a:stretch>
        </p:blipFill>
        <p:spPr>
          <a:xfrm>
            <a:off x="1531937" y="2105819"/>
            <a:ext cx="9410700" cy="3790950"/>
          </a:xfrm>
          <a:prstGeom prst="rect">
            <a:avLst/>
          </a:prstGeom>
        </p:spPr>
      </p:pic>
    </p:spTree>
    <p:extLst>
      <p:ext uri="{BB962C8B-B14F-4D97-AF65-F5344CB8AC3E}">
        <p14:creationId xmlns:p14="http://schemas.microsoft.com/office/powerpoint/2010/main" val="3647883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Popular </a:t>
            </a:r>
            <a:r>
              <a:rPr lang="en-US" dirty="0"/>
              <a:t>examples are documents from Wikipedia , which are </a:t>
            </a:r>
            <a:r>
              <a:rPr lang="en-US" dirty="0" smtClean="0"/>
              <a:t>often</a:t>
            </a:r>
            <a:r>
              <a:rPr lang="lt-LT" dirty="0" smtClean="0"/>
              <a:t> </a:t>
            </a:r>
            <a:r>
              <a:rPr lang="en-US" dirty="0" smtClean="0"/>
              <a:t>highly </a:t>
            </a:r>
            <a:r>
              <a:rPr lang="en-US" dirty="0"/>
              <a:t>ranked by search engines. But, there seems not to be an </a:t>
            </a:r>
            <a:r>
              <a:rPr lang="en-US" dirty="0" smtClean="0"/>
              <a:t>agreement </a:t>
            </a:r>
            <a:r>
              <a:rPr lang="en-US" dirty="0"/>
              <a:t>of </a:t>
            </a:r>
            <a:r>
              <a:rPr lang="en-US" dirty="0" smtClean="0"/>
              <a:t>experts</a:t>
            </a:r>
            <a:r>
              <a:rPr lang="lt-LT" dirty="0" smtClean="0"/>
              <a:t> </a:t>
            </a:r>
            <a:r>
              <a:rPr lang="en-US" dirty="0" smtClean="0"/>
              <a:t>whether </a:t>
            </a:r>
            <a:r>
              <a:rPr lang="en-US" dirty="0"/>
              <a:t>Wikipedia content is trustworthy or not. For a normal user, there is only </a:t>
            </a:r>
            <a:r>
              <a:rPr lang="en-US" dirty="0" smtClean="0"/>
              <a:t>a</a:t>
            </a:r>
            <a:r>
              <a:rPr lang="lt-LT" dirty="0" smtClean="0"/>
              <a:t> </a:t>
            </a:r>
            <a:r>
              <a:rPr lang="en-US" dirty="0" smtClean="0"/>
              <a:t>limited </a:t>
            </a:r>
            <a:r>
              <a:rPr lang="en-US" dirty="0"/>
              <a:t>chance of </a:t>
            </a:r>
            <a:r>
              <a:rPr lang="en-US" dirty="0" err="1"/>
              <a:t>scrutinising</a:t>
            </a:r>
            <a:r>
              <a:rPr lang="en-US" dirty="0"/>
              <a:t> these documents. In this context, perceived </a:t>
            </a:r>
            <a:r>
              <a:rPr lang="en-US" dirty="0" smtClean="0"/>
              <a:t>information</a:t>
            </a:r>
            <a:r>
              <a:rPr lang="lt-LT" dirty="0" smtClean="0"/>
              <a:t> </a:t>
            </a:r>
            <a:r>
              <a:rPr lang="en-US" dirty="0" smtClean="0"/>
              <a:t>quality </a:t>
            </a:r>
            <a:r>
              <a:rPr lang="en-US" dirty="0"/>
              <a:t>is more a matter of trust . Within the wider context of search </a:t>
            </a:r>
            <a:r>
              <a:rPr lang="en-US" dirty="0" smtClean="0"/>
              <a:t>engine</a:t>
            </a:r>
            <a:r>
              <a:rPr lang="lt-LT" dirty="0" smtClean="0"/>
              <a:t> </a:t>
            </a:r>
            <a:r>
              <a:rPr lang="en-US" dirty="0" smtClean="0"/>
              <a:t>evaluation</a:t>
            </a:r>
            <a:r>
              <a:rPr lang="en-US" dirty="0"/>
              <a:t>, it is possible to build models completely based on trust</a:t>
            </a:r>
          </a:p>
        </p:txBody>
      </p:sp>
    </p:spTree>
    <p:extLst>
      <p:ext uri="{BB962C8B-B14F-4D97-AF65-F5344CB8AC3E}">
        <p14:creationId xmlns:p14="http://schemas.microsoft.com/office/powerpoint/2010/main" val="2825486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a:t>When discussing quality of search results, one should also keep in mind how</a:t>
            </a:r>
          </a:p>
          <a:p>
            <a:pPr marL="0" indent="0">
              <a:buNone/>
            </a:pPr>
            <a:r>
              <a:rPr lang="en-US" dirty="0"/>
              <a:t>search engines determine relevance. They mainly focus on popularity (or </a:t>
            </a:r>
            <a:r>
              <a:rPr lang="en-US" i="1" dirty="0"/>
              <a:t>authority</a:t>
            </a:r>
            <a:r>
              <a:rPr lang="en-US" dirty="0"/>
              <a:t>)</a:t>
            </a:r>
          </a:p>
          <a:p>
            <a:pPr marL="0" indent="0">
              <a:buNone/>
            </a:pPr>
            <a:r>
              <a:rPr lang="en-US" dirty="0"/>
              <a:t>rather than on what is commonly regarded as quality. It should be emphasized that</a:t>
            </a:r>
          </a:p>
          <a:p>
            <a:pPr marL="0" indent="0">
              <a:buNone/>
            </a:pPr>
            <a:r>
              <a:rPr lang="en-US" dirty="0"/>
              <a:t>in the process of selecting documents to be indexed by engines and in the ranking</a:t>
            </a:r>
          </a:p>
          <a:p>
            <a:pPr marL="0" indent="0">
              <a:buNone/>
            </a:pPr>
            <a:r>
              <a:rPr lang="en-US" dirty="0"/>
              <a:t>process as well, no human reviews are involved. But a certain bias can be found</a:t>
            </a:r>
          </a:p>
          <a:p>
            <a:pPr marL="0" indent="0">
              <a:buNone/>
            </a:pPr>
            <a:r>
              <a:rPr lang="en-US" dirty="0"/>
              <a:t>inherent in the ranking algorithms (Lewandowski 2004b). These rate Web pages</a:t>
            </a:r>
          </a:p>
          <a:p>
            <a:pPr marL="0" indent="0">
              <a:buNone/>
            </a:pPr>
            <a:r>
              <a:rPr lang="en-US" dirty="0"/>
              <a:t>(apart from classic IR calculations) mainly by determining their popularity based</a:t>
            </a:r>
          </a:p>
          <a:p>
            <a:pPr marL="0" indent="0">
              <a:buNone/>
            </a:pPr>
            <a:r>
              <a:rPr lang="en-US" dirty="0"/>
              <a:t>on the link structure of the Web. The basic assumption is that a link to a page is a</a:t>
            </a:r>
          </a:p>
          <a:p>
            <a:pPr marL="0" indent="0">
              <a:buNone/>
            </a:pPr>
            <a:r>
              <a:rPr lang="en-US" dirty="0"/>
              <a:t>vote for that page. But not all links should be counted the same; link-based measures</a:t>
            </a:r>
          </a:p>
          <a:p>
            <a:pPr marL="0" indent="0">
              <a:buNone/>
            </a:pPr>
            <a:r>
              <a:rPr lang="en-US" dirty="0"/>
              <a:t>take into account the popularity of the linking page itself and the number of</a:t>
            </a:r>
          </a:p>
          <a:p>
            <a:pPr marL="0" indent="0">
              <a:buNone/>
            </a:pPr>
            <a:r>
              <a:rPr lang="en-US" dirty="0"/>
              <a:t>outgoing links, as well. This holds true for both of the main link-based ranking</a:t>
            </a:r>
          </a:p>
          <a:p>
            <a:pPr marL="0" indent="0">
              <a:buNone/>
            </a:pPr>
            <a:r>
              <a:rPr lang="en-US" dirty="0"/>
              <a:t>algorithms , Google ’s PageRank (Page et al. 1998) and HITS (Kleinberg 1999).</a:t>
            </a:r>
          </a:p>
        </p:txBody>
      </p:sp>
    </p:spTree>
    <p:extLst>
      <p:ext uri="{BB962C8B-B14F-4D97-AF65-F5344CB8AC3E}">
        <p14:creationId xmlns:p14="http://schemas.microsoft.com/office/powerpoint/2010/main" val="150634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smtClean="0"/>
              <a:t>Ieškodami informacijos ne visada randame to ko ieškome</a:t>
            </a:r>
            <a:endParaRPr lang="en-US" dirty="0"/>
          </a:p>
        </p:txBody>
      </p:sp>
      <p:sp>
        <p:nvSpPr>
          <p:cNvPr id="3" name="Content Placeholder 2"/>
          <p:cNvSpPr>
            <a:spLocks noGrp="1"/>
          </p:cNvSpPr>
          <p:nvPr>
            <p:ph idx="1"/>
          </p:nvPr>
        </p:nvSpPr>
        <p:spPr/>
        <p:txBody>
          <a:bodyPr/>
          <a:lstStyle/>
          <a:p>
            <a:r>
              <a:rPr lang="lt-LT" dirty="0" smtClean="0"/>
              <a:t>Svetainių kūrėjai savo puslapiuose naudoja raktinius žodžius, kurie nesusisiję su puslapio turiniu. Tai iškelia jų puslapius į viršų, nes dauguma paieškos variklių ropodami(</a:t>
            </a:r>
            <a:r>
              <a:rPr lang="lt-LT" dirty="0" err="1" smtClean="0"/>
              <a:t>crawling</a:t>
            </a:r>
            <a:r>
              <a:rPr lang="lt-LT" dirty="0" smtClean="0"/>
              <a:t>) ieško tų žodžių ir pagal juos spėja, kad svetainės turinys yra būtent toks.</a:t>
            </a:r>
          </a:p>
          <a:p>
            <a:r>
              <a:rPr lang="lt-LT" dirty="0" smtClean="0"/>
              <a:t>Dauguma </a:t>
            </a:r>
            <a:r>
              <a:rPr lang="lt-LT" dirty="0" smtClean="0"/>
              <a:t>paieškos </a:t>
            </a:r>
            <a:r>
              <a:rPr lang="lt-LT" dirty="0" smtClean="0"/>
              <a:t>variklių sistemų personalizuoja gaunamus rezultatus remiantis prieš tai darytomis paieškomis. Du žmonės ieškodami to pačio dalyko ant dviejų skirtingų kompiuterių matys skirtingus rezultatus. Dažnai tai apsunkina paiešką kai yra ieškoma dar neieškotų dalykų.</a:t>
            </a:r>
          </a:p>
          <a:p>
            <a:endParaRPr lang="lt-LT" dirty="0" smtClean="0"/>
          </a:p>
          <a:p>
            <a:endParaRPr lang="lt-LT" dirty="0" smtClean="0"/>
          </a:p>
          <a:p>
            <a:endParaRPr lang="lt-LT" dirty="0" smtClean="0"/>
          </a:p>
          <a:p>
            <a:endParaRPr lang="en-US" dirty="0"/>
          </a:p>
        </p:txBody>
      </p:sp>
    </p:spTree>
    <p:extLst>
      <p:ext uri="{BB962C8B-B14F-4D97-AF65-F5344CB8AC3E}">
        <p14:creationId xmlns:p14="http://schemas.microsoft.com/office/powerpoint/2010/main" val="2508024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Users often view only a few results from the top of the list and seldom </a:t>
            </a:r>
            <a:r>
              <a:rPr lang="en-US" dirty="0" smtClean="0"/>
              <a:t>process</a:t>
            </a:r>
            <a:r>
              <a:rPr lang="lt-LT" dirty="0" smtClean="0"/>
              <a:t> </a:t>
            </a:r>
            <a:r>
              <a:rPr lang="en-US" dirty="0" smtClean="0"/>
              <a:t>to </a:t>
            </a:r>
            <a:r>
              <a:rPr lang="en-US" dirty="0"/>
              <a:t>the second or even third page of the results list. Another problem with the </a:t>
            </a:r>
            <a:r>
              <a:rPr lang="en-US" dirty="0" smtClean="0"/>
              <a:t>calculation</a:t>
            </a:r>
            <a:r>
              <a:rPr lang="lt-LT" dirty="0" smtClean="0"/>
              <a:t> </a:t>
            </a:r>
            <a:r>
              <a:rPr lang="en-US" dirty="0" smtClean="0"/>
              <a:t>of </a:t>
            </a:r>
            <a:r>
              <a:rPr lang="en-US" dirty="0"/>
              <a:t>appropriate result lists is the shortness of search queries. Therefore, </a:t>
            </a:r>
            <a:r>
              <a:rPr lang="en-US" dirty="0" smtClean="0"/>
              <a:t>most</a:t>
            </a:r>
            <a:r>
              <a:rPr lang="lt-LT" dirty="0" smtClean="0"/>
              <a:t> </a:t>
            </a:r>
            <a:r>
              <a:rPr lang="en-US" dirty="0" smtClean="0"/>
              <a:t>ranking </a:t>
            </a:r>
            <a:r>
              <a:rPr lang="en-US" dirty="0"/>
              <a:t>algorithms prefer popular pages and the presence of search terms in anchor</a:t>
            </a:r>
          </a:p>
        </p:txBody>
      </p:sp>
    </p:spTree>
    <p:extLst>
      <p:ext uri="{BB962C8B-B14F-4D97-AF65-F5344CB8AC3E}">
        <p14:creationId xmlns:p14="http://schemas.microsoft.com/office/powerpoint/2010/main" val="476474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120775" y="1869030"/>
            <a:ext cx="10233025" cy="4264527"/>
          </a:xfrm>
          <a:prstGeom prst="rect">
            <a:avLst/>
          </a:prstGeom>
        </p:spPr>
      </p:pic>
    </p:spTree>
    <p:extLst>
      <p:ext uri="{BB962C8B-B14F-4D97-AF65-F5344CB8AC3E}">
        <p14:creationId xmlns:p14="http://schemas.microsoft.com/office/powerpoint/2010/main" val="4275327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a:t>texts. Although the general user rarely uses advanced search features, this does not</a:t>
            </a:r>
          </a:p>
          <a:p>
            <a:pPr marL="0" indent="0">
              <a:buNone/>
            </a:pPr>
            <a:r>
              <a:rPr lang="en-US" dirty="0"/>
              <a:t>make them unnecessary or useless. On the one hand, there are special user groups</a:t>
            </a:r>
          </a:p>
          <a:p>
            <a:pPr marL="0" indent="0">
              <a:buNone/>
            </a:pPr>
            <a:r>
              <a:rPr lang="en-US" dirty="0"/>
              <a:t>like librarians or information professionals who conduct complex searches. On the</a:t>
            </a:r>
          </a:p>
          <a:p>
            <a:pPr marL="0" indent="0">
              <a:buNone/>
            </a:pPr>
            <a:r>
              <a:rPr lang="en-US" dirty="0"/>
              <a:t>other hand, while there is a majority of queries that can be successfully formulated</a:t>
            </a:r>
          </a:p>
          <a:p>
            <a:pPr marL="0" indent="0">
              <a:buNone/>
            </a:pPr>
            <a:r>
              <a:rPr lang="en-US" dirty="0"/>
              <a:t>without the use of advanced search syntax, one knows from his or her own searching</a:t>
            </a:r>
          </a:p>
          <a:p>
            <a:pPr marL="0" indent="0">
              <a:buNone/>
            </a:pPr>
            <a:r>
              <a:rPr lang="en-US" dirty="0" err="1"/>
              <a:t>behaviour</a:t>
            </a:r>
            <a:r>
              <a:rPr lang="en-US" dirty="0"/>
              <a:t> that at least </a:t>
            </a:r>
            <a:r>
              <a:rPr lang="en-US" i="1" dirty="0"/>
              <a:t>sometimes </a:t>
            </a:r>
            <a:r>
              <a:rPr lang="en-US" dirty="0"/>
              <a:t>one needs to use operators or other advanced</a:t>
            </a:r>
          </a:p>
          <a:p>
            <a:pPr marL="0" indent="0">
              <a:buNone/>
            </a:pPr>
            <a:r>
              <a:rPr lang="en-US" dirty="0"/>
              <a:t>features. Users who have some background in the field they are searching use more</a:t>
            </a:r>
          </a:p>
          <a:p>
            <a:pPr marL="0" indent="0">
              <a:buNone/>
            </a:pPr>
            <a:r>
              <a:rPr lang="en-US" dirty="0"/>
              <a:t>often phrase searches. Users who know how search engines work also apply operators</a:t>
            </a:r>
          </a:p>
          <a:p>
            <a:pPr marL="0" indent="0">
              <a:buNone/>
            </a:pPr>
            <a:r>
              <a:rPr lang="en-US" dirty="0"/>
              <a:t>and phrase search more frequently.</a:t>
            </a:r>
          </a:p>
        </p:txBody>
      </p:sp>
    </p:spTree>
    <p:extLst>
      <p:ext uri="{BB962C8B-B14F-4D97-AF65-F5344CB8AC3E}">
        <p14:creationId xmlns:p14="http://schemas.microsoft.com/office/powerpoint/2010/main" val="2188908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dirty="0"/>
              <a:t>But every quality measurement dealing with Web-specific retrieval measures has</a:t>
            </a:r>
          </a:p>
          <a:p>
            <a:pPr marL="0" indent="0">
              <a:buNone/>
            </a:pPr>
            <a:r>
              <a:rPr lang="en-US" dirty="0"/>
              <a:t>to be combined with user strategies. In reality, users only examine the first result</a:t>
            </a:r>
          </a:p>
          <a:p>
            <a:pPr marL="0" indent="0">
              <a:buNone/>
            </a:pPr>
            <a:r>
              <a:rPr lang="en-US" dirty="0"/>
              <a:t>screens (see Table 16.3), they do not even use search features or operators to really</a:t>
            </a:r>
          </a:p>
          <a:p>
            <a:pPr marL="0" indent="0">
              <a:buNone/>
            </a:pPr>
            <a:r>
              <a:rPr lang="en-US" dirty="0"/>
              <a:t>interact with search engines. (Hotchkiss et al. 2004) defined different search types.</a:t>
            </a:r>
          </a:p>
          <a:p>
            <a:pPr marL="0" indent="0">
              <a:buNone/>
            </a:pPr>
            <a:r>
              <a:rPr lang="en-US" dirty="0"/>
              <a:t>The normal search engine user corresponds to the “Scan and Clickers”. They only</a:t>
            </a:r>
          </a:p>
          <a:p>
            <a:pPr marL="0" indent="0">
              <a:buNone/>
            </a:pPr>
            <a:r>
              <a:rPr lang="en-US" dirty="0"/>
              <a:t>watch the top results, sometimes also paid listings. They decide very quickly to</a:t>
            </a:r>
          </a:p>
          <a:p>
            <a:pPr marL="0" indent="0">
              <a:buNone/>
            </a:pPr>
            <a:r>
              <a:rPr lang="en-US" dirty="0"/>
              <a:t>visit a page after reading the short description texts and URLs. </a:t>
            </a:r>
            <a:r>
              <a:rPr lang="en-US" dirty="0" err="1"/>
              <a:t>Machill</a:t>
            </a:r>
            <a:r>
              <a:rPr lang="en-US" dirty="0"/>
              <a:t> et al. (2003)</a:t>
            </a:r>
          </a:p>
          <a:p>
            <a:pPr marL="0" indent="0">
              <a:buNone/>
            </a:pPr>
            <a:r>
              <a:rPr lang="en-US" dirty="0"/>
              <a:t>also observe subjects who try to get good answers after very short questions.</a:t>
            </a:r>
          </a:p>
          <a:p>
            <a:pPr marL="0" indent="0">
              <a:buNone/>
            </a:pPr>
            <a:r>
              <a:rPr lang="en-US" dirty="0"/>
              <a:t>Regarding these annotations, it is important to think about retrieval measures that</a:t>
            </a:r>
          </a:p>
          <a:p>
            <a:pPr marL="0" indent="0">
              <a:buNone/>
            </a:pPr>
            <a:r>
              <a:rPr lang="en-US" dirty="0"/>
              <a:t>deal with this user specific searching </a:t>
            </a:r>
            <a:r>
              <a:rPr lang="en-US" dirty="0" err="1"/>
              <a:t>behaviour</a:t>
            </a:r>
            <a:r>
              <a:rPr lang="en-US" dirty="0"/>
              <a:t>. If a user always watched the first</a:t>
            </a:r>
          </a:p>
          <a:p>
            <a:pPr marL="0" indent="0">
              <a:buNone/>
            </a:pPr>
            <a:r>
              <a:rPr lang="en-US" dirty="0"/>
              <a:t>three results, only, the best search engine would be the one returning the most</a:t>
            </a:r>
          </a:p>
          <a:p>
            <a:pPr marL="0" indent="0">
              <a:buNone/>
            </a:pPr>
            <a:r>
              <a:rPr lang="en-US" dirty="0"/>
              <a:t>appropriate pages within those first results. How do retrieval measures comply with</a:t>
            </a:r>
          </a:p>
          <a:p>
            <a:pPr marL="0" indent="0">
              <a:buNone/>
            </a:pPr>
            <a:r>
              <a:rPr lang="en-US" dirty="0"/>
              <a:t>the search engine users’ search strategies?</a:t>
            </a:r>
          </a:p>
        </p:txBody>
      </p:sp>
    </p:spTree>
    <p:extLst>
      <p:ext uri="{BB962C8B-B14F-4D97-AF65-F5344CB8AC3E}">
        <p14:creationId xmlns:p14="http://schemas.microsoft.com/office/powerpoint/2010/main" val="3196917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http://moz.com/beginners-guide-to-seo/how-search-engines-operate</a:t>
            </a:r>
          </a:p>
        </p:txBody>
      </p:sp>
      <p:sp>
        <p:nvSpPr>
          <p:cNvPr id="3" name="Content Placeholder 2"/>
          <p:cNvSpPr>
            <a:spLocks noGrp="1"/>
          </p:cNvSpPr>
          <p:nvPr>
            <p:ph idx="1"/>
          </p:nvPr>
        </p:nvSpPr>
        <p:spPr/>
        <p:txBody>
          <a:bodyPr>
            <a:normAutofit/>
          </a:bodyPr>
          <a:lstStyle/>
          <a:p>
            <a:pPr marL="0" indent="0">
              <a:buNone/>
            </a:pPr>
            <a:r>
              <a:rPr lang="en-US" dirty="0"/>
              <a:t>Our assumption </a:t>
            </a:r>
            <a:r>
              <a:rPr lang="en-US" dirty="0" smtClean="0"/>
              <a:t>is</a:t>
            </a:r>
            <a:r>
              <a:rPr lang="lt-LT" dirty="0" smtClean="0"/>
              <a:t> </a:t>
            </a:r>
            <a:r>
              <a:rPr lang="en-US" dirty="0" smtClean="0"/>
              <a:t>that </a:t>
            </a:r>
            <a:r>
              <a:rPr lang="en-US" dirty="0"/>
              <a:t>users do not know how to best interact with search engines. For that </a:t>
            </a:r>
            <a:r>
              <a:rPr lang="en-US" dirty="0" smtClean="0"/>
              <a:t>reason</a:t>
            </a:r>
            <a:r>
              <a:rPr lang="lt-LT" dirty="0" smtClean="0"/>
              <a:t> </a:t>
            </a:r>
            <a:r>
              <a:rPr lang="en-US" dirty="0" smtClean="0"/>
              <a:t>help </a:t>
            </a:r>
            <a:r>
              <a:rPr lang="en-US" dirty="0"/>
              <a:t>functions have to be offered so that more intuitive users also can learn to </a:t>
            </a:r>
            <a:r>
              <a:rPr lang="en-US" dirty="0" smtClean="0"/>
              <a:t>handle</a:t>
            </a:r>
            <a:r>
              <a:rPr lang="lt-LT" dirty="0" smtClean="0"/>
              <a:t> </a:t>
            </a:r>
            <a:r>
              <a:rPr lang="en-US" dirty="0" smtClean="0"/>
              <a:t>Internet </a:t>
            </a:r>
            <a:r>
              <a:rPr lang="en-US" dirty="0"/>
              <a:t>search engines. The next point is the presentation of search </a:t>
            </a:r>
            <a:r>
              <a:rPr lang="en-US" dirty="0" smtClean="0"/>
              <a:t>results.</a:t>
            </a:r>
            <a:r>
              <a:rPr lang="lt-LT" dirty="0" smtClean="0"/>
              <a:t> </a:t>
            </a:r>
            <a:r>
              <a:rPr lang="en-US" dirty="0" smtClean="0"/>
              <a:t>Search </a:t>
            </a:r>
            <a:r>
              <a:rPr lang="en-US" dirty="0"/>
              <a:t>engine should clearly separate paid listings from organic results. </a:t>
            </a:r>
            <a:r>
              <a:rPr lang="en-US" dirty="0" smtClean="0"/>
              <a:t>User</a:t>
            </a:r>
            <a:r>
              <a:rPr lang="lt-LT" dirty="0" smtClean="0"/>
              <a:t> </a:t>
            </a:r>
            <a:r>
              <a:rPr lang="en-US" dirty="0" smtClean="0"/>
              <a:t>should </a:t>
            </a:r>
            <a:r>
              <a:rPr lang="en-US" dirty="0"/>
              <a:t>also get the possibility to learn about the functionality of search engines</a:t>
            </a:r>
            <a:r>
              <a:rPr lang="en-US" dirty="0" smtClean="0"/>
              <a:t>.</a:t>
            </a:r>
            <a:r>
              <a:rPr lang="lt-LT" dirty="0" smtClean="0"/>
              <a:t> </a:t>
            </a:r>
            <a:r>
              <a:rPr lang="en-US" dirty="0" smtClean="0"/>
              <a:t>Users </a:t>
            </a:r>
            <a:r>
              <a:rPr lang="en-US" dirty="0"/>
              <a:t>search often in an intuitive way, for that reason Web search engines </a:t>
            </a:r>
            <a:r>
              <a:rPr lang="en-US" dirty="0" smtClean="0"/>
              <a:t>should</a:t>
            </a:r>
            <a:r>
              <a:rPr lang="lt-LT" dirty="0" smtClean="0"/>
              <a:t> </a:t>
            </a:r>
            <a:r>
              <a:rPr lang="en-US" dirty="0" smtClean="0"/>
              <a:t>give </a:t>
            </a:r>
            <a:r>
              <a:rPr lang="en-US" dirty="0"/>
              <a:t>accurate results based on very short or very </a:t>
            </a:r>
            <a:r>
              <a:rPr lang="en-US" dirty="0" err="1"/>
              <a:t>specialised</a:t>
            </a:r>
            <a:r>
              <a:rPr lang="en-US" dirty="0"/>
              <a:t> Web search queries</a:t>
            </a:r>
            <a:r>
              <a:rPr lang="en-US" dirty="0" smtClean="0"/>
              <a:t>.</a:t>
            </a:r>
            <a:endParaRPr lang="en-US" dirty="0"/>
          </a:p>
        </p:txBody>
      </p:sp>
    </p:spTree>
    <p:extLst>
      <p:ext uri="{BB962C8B-B14F-4D97-AF65-F5344CB8AC3E}">
        <p14:creationId xmlns:p14="http://schemas.microsoft.com/office/powerpoint/2010/main" val="3002518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http://www.techrepublic.com/blog/10-things/10-tips-for-smarter-more-efficient-internet-searching/</a:t>
            </a:r>
          </a:p>
        </p:txBody>
      </p:sp>
    </p:spTree>
    <p:extLst>
      <p:ext uri="{BB962C8B-B14F-4D97-AF65-F5344CB8AC3E}">
        <p14:creationId xmlns:p14="http://schemas.microsoft.com/office/powerpoint/2010/main" val="1637798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Ieškodami informacijos ne visada randame to ko ieškome</a:t>
            </a:r>
            <a:endParaRPr lang="en-US" dirty="0"/>
          </a:p>
        </p:txBody>
      </p:sp>
      <p:sp>
        <p:nvSpPr>
          <p:cNvPr id="3" name="Content Placeholder 2"/>
          <p:cNvSpPr>
            <a:spLocks noGrp="1"/>
          </p:cNvSpPr>
          <p:nvPr>
            <p:ph idx="1"/>
          </p:nvPr>
        </p:nvSpPr>
        <p:spPr/>
        <p:txBody>
          <a:bodyPr/>
          <a:lstStyle/>
          <a:p>
            <a:r>
              <a:rPr lang="lt-LT" dirty="0" smtClean="0"/>
              <a:t>Paieška iš skirtingos vietovės duoda skirtingus rezultatus. Dauguma paieškos variklių pradėjo prisitaikyti prie kiekvienos šalies kultūros ir paieškos rezultatus pritaiko būtent tai žmonių grupei.</a:t>
            </a:r>
            <a:endParaRPr lang="en-US" dirty="0"/>
          </a:p>
        </p:txBody>
      </p:sp>
    </p:spTree>
    <p:extLst>
      <p:ext uri="{BB962C8B-B14F-4D97-AF65-F5344CB8AC3E}">
        <p14:creationId xmlns:p14="http://schemas.microsoft.com/office/powerpoint/2010/main" val="1675878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smtClean="0"/>
              <a:t>Informacijos paieškos rezultatų kokybė</a:t>
            </a:r>
            <a:endParaRPr lang="en-US" dirty="0"/>
          </a:p>
        </p:txBody>
      </p:sp>
      <p:sp>
        <p:nvSpPr>
          <p:cNvPr id="3" name="Content Placeholder 2"/>
          <p:cNvSpPr>
            <a:spLocks noGrp="1"/>
          </p:cNvSpPr>
          <p:nvPr>
            <p:ph idx="1"/>
          </p:nvPr>
        </p:nvSpPr>
        <p:spPr/>
        <p:txBody>
          <a:bodyPr/>
          <a:lstStyle/>
          <a:p>
            <a:r>
              <a:rPr lang="lt-LT" dirty="0" smtClean="0"/>
              <a:t>Paieškos sistemą apgauti darosi vis sunkiau, bet tai vis dar yra didelė problema.</a:t>
            </a:r>
          </a:p>
          <a:p>
            <a:pPr marL="0" indent="0">
              <a:buNone/>
            </a:pPr>
            <a:r>
              <a:rPr lang="lt-LT" dirty="0" smtClean="0"/>
              <a:t>Mes savo pristatymui iškėlėme tikslą sužinoti:</a:t>
            </a:r>
          </a:p>
          <a:p>
            <a:r>
              <a:rPr lang="lt-LT" dirty="0" smtClean="0"/>
              <a:t>Nuo ko priklauso paieškos rezultatų kokybė</a:t>
            </a:r>
          </a:p>
          <a:p>
            <a:r>
              <a:rPr lang="lt-LT" dirty="0" smtClean="0"/>
              <a:t>Kaip naudojantis paieškos sistemomis pagerinti gaunamų rezultatų kokybę.</a:t>
            </a:r>
          </a:p>
        </p:txBody>
      </p:sp>
    </p:spTree>
    <p:extLst>
      <p:ext uri="{BB962C8B-B14F-4D97-AF65-F5344CB8AC3E}">
        <p14:creationId xmlns:p14="http://schemas.microsoft.com/office/powerpoint/2010/main" val="2877360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t-LT" dirty="0" smtClean="0"/>
              <a:t>Kasdieninė informacijos paieška</a:t>
            </a:r>
            <a:endParaRPr lang="en-US" dirty="0"/>
          </a:p>
        </p:txBody>
      </p:sp>
      <p:sp>
        <p:nvSpPr>
          <p:cNvPr id="3" name="Content Placeholder 2"/>
          <p:cNvSpPr>
            <a:spLocks noGrp="1"/>
          </p:cNvSpPr>
          <p:nvPr>
            <p:ph idx="1"/>
          </p:nvPr>
        </p:nvSpPr>
        <p:spPr/>
        <p:txBody>
          <a:bodyPr/>
          <a:lstStyle/>
          <a:p>
            <a:pPr marL="0" indent="0">
              <a:buNone/>
            </a:pPr>
            <a:r>
              <a:rPr lang="lt-LT" dirty="0" smtClean="0"/>
              <a:t>Dažniausiai vykdomos paieškos yra 3 tipų:</a:t>
            </a:r>
          </a:p>
          <a:p>
            <a:r>
              <a:rPr lang="lt-LT" dirty="0" smtClean="0"/>
              <a:t>Svetainės/vietos paieška</a:t>
            </a:r>
          </a:p>
          <a:p>
            <a:r>
              <a:rPr lang="lt-LT" dirty="0" smtClean="0"/>
              <a:t>Informacijos paieška</a:t>
            </a:r>
          </a:p>
          <a:p>
            <a:r>
              <a:rPr lang="lt-LT" dirty="0" smtClean="0"/>
              <a:t>Potencialių pirkinių paieška</a:t>
            </a:r>
          </a:p>
          <a:p>
            <a:endParaRPr lang="lt-LT" dirty="0" smtClean="0"/>
          </a:p>
          <a:p>
            <a:endParaRPr lang="lt-LT" dirty="0" smtClean="0"/>
          </a:p>
          <a:p>
            <a:endParaRPr lang="en-US" dirty="0"/>
          </a:p>
        </p:txBody>
      </p:sp>
    </p:spTree>
    <p:extLst>
      <p:ext uri="{BB962C8B-B14F-4D97-AF65-F5344CB8AC3E}">
        <p14:creationId xmlns:p14="http://schemas.microsoft.com/office/powerpoint/2010/main" val="3346253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Svetainės/vietos paieška</a:t>
            </a:r>
            <a:br>
              <a:rPr lang="lt-LT" dirty="0"/>
            </a:br>
            <a:endParaRPr lang="en-US" dirty="0"/>
          </a:p>
        </p:txBody>
      </p:sp>
      <p:sp>
        <p:nvSpPr>
          <p:cNvPr id="3" name="Content Placeholder 2"/>
          <p:cNvSpPr>
            <a:spLocks noGrp="1"/>
          </p:cNvSpPr>
          <p:nvPr>
            <p:ph idx="1"/>
          </p:nvPr>
        </p:nvSpPr>
        <p:spPr/>
        <p:txBody>
          <a:bodyPr/>
          <a:lstStyle/>
          <a:p>
            <a:pPr marL="0" indent="0">
              <a:buNone/>
            </a:pPr>
            <a:r>
              <a:rPr lang="lt-LT" dirty="0" smtClean="0"/>
              <a:t>Šis paieškos tipas dažniausiai naudojamas kai vartotojas nori:</a:t>
            </a:r>
          </a:p>
          <a:p>
            <a:r>
              <a:rPr lang="lt-LT" dirty="0" smtClean="0"/>
              <a:t>Patekti į svetainę kai žino tik dalį jos pavadinimo.</a:t>
            </a:r>
          </a:p>
          <a:p>
            <a:pPr marL="0" indent="0">
              <a:buNone/>
            </a:pPr>
            <a:endParaRPr lang="en-US" dirty="0"/>
          </a:p>
        </p:txBody>
      </p:sp>
      <p:pic>
        <p:nvPicPr>
          <p:cNvPr id="4" name="Picture 3"/>
          <p:cNvPicPr>
            <a:picLocks noChangeAspect="1"/>
          </p:cNvPicPr>
          <p:nvPr/>
        </p:nvPicPr>
        <p:blipFill>
          <a:blip r:embed="rId3"/>
          <a:stretch>
            <a:fillRect/>
          </a:stretch>
        </p:blipFill>
        <p:spPr>
          <a:xfrm>
            <a:off x="1419767" y="2995287"/>
            <a:ext cx="5559768" cy="3316613"/>
          </a:xfrm>
          <a:prstGeom prst="rect">
            <a:avLst/>
          </a:prstGeom>
        </p:spPr>
      </p:pic>
    </p:spTree>
    <p:extLst>
      <p:ext uri="{BB962C8B-B14F-4D97-AF65-F5344CB8AC3E}">
        <p14:creationId xmlns:p14="http://schemas.microsoft.com/office/powerpoint/2010/main" val="3479650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Informacijos paieška</a:t>
            </a:r>
            <a:br>
              <a:rPr lang="lt-LT" dirty="0"/>
            </a:br>
            <a:endParaRPr lang="en-US" dirty="0"/>
          </a:p>
        </p:txBody>
      </p:sp>
      <p:sp>
        <p:nvSpPr>
          <p:cNvPr id="3" name="Content Placeholder 2"/>
          <p:cNvSpPr>
            <a:spLocks noGrp="1"/>
          </p:cNvSpPr>
          <p:nvPr>
            <p:ph idx="1"/>
          </p:nvPr>
        </p:nvSpPr>
        <p:spPr/>
        <p:txBody>
          <a:bodyPr/>
          <a:lstStyle/>
          <a:p>
            <a:pPr marL="0" indent="0">
              <a:buNone/>
            </a:pPr>
            <a:r>
              <a:rPr lang="lt-LT" dirty="0"/>
              <a:t>Šis paieškos tipas dažniausiai naudojamas kai vartotojas nori:</a:t>
            </a:r>
          </a:p>
          <a:p>
            <a:r>
              <a:rPr lang="lt-LT" dirty="0" smtClean="0"/>
              <a:t>Rasti kurios nors temos informacijos.</a:t>
            </a:r>
          </a:p>
          <a:p>
            <a:r>
              <a:rPr lang="lt-LT" dirty="0" smtClean="0"/>
              <a:t>Rasti atsakymą į turimą klausimą.</a:t>
            </a:r>
          </a:p>
          <a:p>
            <a:r>
              <a:rPr lang="lt-LT" dirty="0" smtClean="0"/>
              <a:t>Naršyti internetą nežinodamas ko ieško.</a:t>
            </a:r>
          </a:p>
          <a:p>
            <a:r>
              <a:rPr lang="lt-LT" dirty="0" smtClean="0"/>
              <a:t>Išmokti ką nors.</a:t>
            </a:r>
          </a:p>
          <a:p>
            <a:endParaRPr lang="lt-LT" dirty="0" smtClean="0"/>
          </a:p>
          <a:p>
            <a:endParaRPr lang="lt-LT" dirty="0" smtClean="0"/>
          </a:p>
          <a:p>
            <a:endParaRPr lang="en-US" dirty="0"/>
          </a:p>
        </p:txBody>
      </p:sp>
    </p:spTree>
    <p:extLst>
      <p:ext uri="{BB962C8B-B14F-4D97-AF65-F5344CB8AC3E}">
        <p14:creationId xmlns:p14="http://schemas.microsoft.com/office/powerpoint/2010/main" val="1796887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lt-LT" dirty="0"/>
              <a:t>Potencialių pirkinių paieška</a:t>
            </a:r>
            <a:br>
              <a:rPr lang="lt-LT" dirty="0"/>
            </a:br>
            <a:endParaRPr lang="en-US" dirty="0"/>
          </a:p>
        </p:txBody>
      </p:sp>
      <p:sp>
        <p:nvSpPr>
          <p:cNvPr id="3" name="Content Placeholder 2"/>
          <p:cNvSpPr>
            <a:spLocks noGrp="1"/>
          </p:cNvSpPr>
          <p:nvPr>
            <p:ph idx="1"/>
          </p:nvPr>
        </p:nvSpPr>
        <p:spPr/>
        <p:txBody>
          <a:bodyPr/>
          <a:lstStyle/>
          <a:p>
            <a:pPr marL="0" indent="0">
              <a:buNone/>
            </a:pPr>
            <a:r>
              <a:rPr lang="lt-LT" dirty="0"/>
              <a:t>Šis paieškos tipas dažniausiai naudojamas kai vartotojas nori:</a:t>
            </a:r>
          </a:p>
          <a:p>
            <a:r>
              <a:rPr lang="lt-LT" dirty="0" smtClean="0"/>
              <a:t>Nusipirkti kokį nors daiktą ir žino jo pavadinimą.</a:t>
            </a:r>
          </a:p>
          <a:p>
            <a:r>
              <a:rPr lang="lt-LT" dirty="0" smtClean="0"/>
              <a:t>Užsiregistruoti kurioje nors svetainėje.</a:t>
            </a:r>
          </a:p>
          <a:p>
            <a:r>
              <a:rPr lang="lt-LT" dirty="0" smtClean="0"/>
              <a:t>Užsisakyti ką nors internetu.</a:t>
            </a:r>
          </a:p>
          <a:p>
            <a:endParaRPr lang="lt-LT" dirty="0" smtClean="0"/>
          </a:p>
          <a:p>
            <a:endParaRPr lang="en-US" dirty="0"/>
          </a:p>
        </p:txBody>
      </p:sp>
    </p:spTree>
    <p:extLst>
      <p:ext uri="{BB962C8B-B14F-4D97-AF65-F5344CB8AC3E}">
        <p14:creationId xmlns:p14="http://schemas.microsoft.com/office/powerpoint/2010/main" val="3661259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323211"/>
          </a:xfrm>
        </p:spPr>
        <p:txBody>
          <a:bodyPr>
            <a:normAutofit fontScale="90000"/>
          </a:bodyPr>
          <a:lstStyle/>
          <a:p>
            <a:r>
              <a:rPr lang="lt-LT" dirty="0" smtClean="0"/>
              <a:t>Paieškos rezultatų kokybė – tai rezultatų tinkamumas vartotojo poreikiams. Ji nusakoma pagal šiuos kriterijus.</a:t>
            </a:r>
            <a:endParaRPr lang="en-US" dirty="0"/>
          </a:p>
        </p:txBody>
      </p:sp>
      <p:sp>
        <p:nvSpPr>
          <p:cNvPr id="3" name="Content Placeholder 2"/>
          <p:cNvSpPr>
            <a:spLocks noGrp="1"/>
          </p:cNvSpPr>
          <p:nvPr>
            <p:ph idx="1"/>
          </p:nvPr>
        </p:nvSpPr>
        <p:spPr>
          <a:xfrm>
            <a:off x="1120000" y="2926081"/>
            <a:ext cx="10233800" cy="3250882"/>
          </a:xfrm>
        </p:spPr>
        <p:txBody>
          <a:bodyPr/>
          <a:lstStyle/>
          <a:p>
            <a:pPr marL="0" indent="0">
              <a:buNone/>
            </a:pPr>
            <a:r>
              <a:rPr lang="lt-LT" dirty="0" smtClean="0"/>
              <a:t>Paieškos rezultatų kokybė vertinama iš 2 perspektyvų:</a:t>
            </a:r>
          </a:p>
          <a:p>
            <a:r>
              <a:rPr lang="lt-LT" dirty="0" smtClean="0"/>
              <a:t>Sistemos pusės.</a:t>
            </a:r>
          </a:p>
          <a:p>
            <a:r>
              <a:rPr lang="lt-LT" dirty="0" smtClean="0"/>
              <a:t>Vartotojo pusės.</a:t>
            </a:r>
          </a:p>
          <a:p>
            <a:endParaRPr lang="en-US" dirty="0"/>
          </a:p>
        </p:txBody>
      </p:sp>
    </p:spTree>
    <p:extLst>
      <p:ext uri="{BB962C8B-B14F-4D97-AF65-F5344CB8AC3E}">
        <p14:creationId xmlns:p14="http://schemas.microsoft.com/office/powerpoint/2010/main" val="2670748251"/>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Depth</Template>
  <TotalTime>799</TotalTime>
  <Words>2166</Words>
  <Application>Microsoft Office PowerPoint</Application>
  <PresentationFormat>Widescreen</PresentationFormat>
  <Paragraphs>195</Paragraphs>
  <Slides>25</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Corbel</vt:lpstr>
      <vt:lpstr>Depth</vt:lpstr>
      <vt:lpstr>Žiniatinklio paieškos rezultatų kokybės vertinimas</vt:lpstr>
      <vt:lpstr>Ieškodami informacijos ne visada randame to ko ieškome</vt:lpstr>
      <vt:lpstr>Ieškodami informacijos ne visada randame to ko ieškome</vt:lpstr>
      <vt:lpstr>Informacijos paieškos rezultatų kokybė</vt:lpstr>
      <vt:lpstr>Kasdieninė informacijos paieška</vt:lpstr>
      <vt:lpstr>Svetainės/vietos paieška </vt:lpstr>
      <vt:lpstr>Informacijos paieška </vt:lpstr>
      <vt:lpstr>Potencialių pirkinių paieška </vt:lpstr>
      <vt:lpstr>Paieškos rezultatų kokybė – tai rezultatų tinkamumas vartotojo poreikiams. Ji nusakoma pagal šiuos kriterijus.</vt:lpstr>
      <vt:lpstr>Sistemos pusė</vt:lpstr>
      <vt:lpstr>Vartotojo pusė</vt:lpstr>
      <vt:lpstr>Vartotojo pusės reikalavimų rekomendacijos </vt:lpstr>
      <vt:lpstr>Vartotojo pusės reikalavimų rekomendacijos </vt:lpstr>
      <vt:lpstr>Paieškos rezultatų kokybė</vt:lpstr>
      <vt:lpstr>Rezultatų rūšiavimas ir iškėlimas </vt:lpstr>
      <vt:lpstr>Puslapio turinys. </vt:lpstr>
      <vt:lpstr>Google paieškos rezultatų reitingavimo faktoriai</vt:lpstr>
      <vt:lpstr>PowerPoint Presentation</vt:lpstr>
      <vt:lpstr>PowerPoint Presentation</vt:lpstr>
      <vt:lpstr>PowerPoint Presentation</vt:lpstr>
      <vt:lpstr>PowerPoint Presentation</vt:lpstr>
      <vt:lpstr>PowerPoint Presentation</vt:lpstr>
      <vt:lpstr>PowerPoint Presentation</vt:lpstr>
      <vt:lpstr>http://moz.com/beginners-guide-to-seo/how-search-engines-operate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Žiniatinklio paieškos rezultatų kokybės vertinimas</dc:title>
  <dc:creator>Marius Krajauskas</dc:creator>
  <cp:lastModifiedBy>Marius Krajauskas</cp:lastModifiedBy>
  <cp:revision>106</cp:revision>
  <dcterms:created xsi:type="dcterms:W3CDTF">2014-11-11T08:29:19Z</dcterms:created>
  <dcterms:modified xsi:type="dcterms:W3CDTF">2014-11-15T15:16:19Z</dcterms:modified>
</cp:coreProperties>
</file>