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40"/>
  </p:notesMasterIdLst>
  <p:sldIdLst>
    <p:sldId id="256" r:id="rId2"/>
    <p:sldId id="309" r:id="rId3"/>
    <p:sldId id="274" r:id="rId4"/>
    <p:sldId id="258" r:id="rId5"/>
    <p:sldId id="257" r:id="rId6"/>
    <p:sldId id="277" r:id="rId7"/>
    <p:sldId id="276" r:id="rId8"/>
    <p:sldId id="275" r:id="rId9"/>
    <p:sldId id="260" r:id="rId10"/>
    <p:sldId id="280" r:id="rId11"/>
    <p:sldId id="282" r:id="rId12"/>
    <p:sldId id="279" r:id="rId13"/>
    <p:sldId id="306" r:id="rId14"/>
    <p:sldId id="281" r:id="rId15"/>
    <p:sldId id="278" r:id="rId16"/>
    <p:sldId id="285" r:id="rId17"/>
    <p:sldId id="307" r:id="rId18"/>
    <p:sldId id="286" r:id="rId19"/>
    <p:sldId id="287" r:id="rId20"/>
    <p:sldId id="288" r:id="rId21"/>
    <p:sldId id="259" r:id="rId22"/>
    <p:sldId id="290" r:id="rId23"/>
    <p:sldId id="291" r:id="rId24"/>
    <p:sldId id="308" r:id="rId25"/>
    <p:sldId id="261" r:id="rId26"/>
    <p:sldId id="298" r:id="rId27"/>
    <p:sldId id="299" r:id="rId28"/>
    <p:sldId id="300" r:id="rId29"/>
    <p:sldId id="301" r:id="rId30"/>
    <p:sldId id="302" r:id="rId31"/>
    <p:sldId id="303" r:id="rId32"/>
    <p:sldId id="304" r:id="rId33"/>
    <p:sldId id="305" r:id="rId34"/>
    <p:sldId id="292" r:id="rId35"/>
    <p:sldId id="293" r:id="rId36"/>
    <p:sldId id="294" r:id="rId37"/>
    <p:sldId id="296" r:id="rId38"/>
    <p:sldId id="297"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3124" autoAdjust="0"/>
  </p:normalViewPr>
  <p:slideViewPr>
    <p:cSldViewPr snapToGrid="0">
      <p:cViewPr varScale="1">
        <p:scale>
          <a:sx n="62" d="100"/>
          <a:sy n="62" d="100"/>
        </p:scale>
        <p:origin x="105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4EB30B-08BE-4E7C-B78A-7B1AB221045B}" type="datetimeFigureOut">
              <a:rPr lang="en-US" smtClean="0"/>
              <a:t>2014-11-29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E87DF0-2188-45E0-9868-23603FC9CB4F}" type="slidenum">
              <a:rPr lang="en-US" smtClean="0"/>
              <a:t>‹#›</a:t>
            </a:fld>
            <a:endParaRPr lang="en-US"/>
          </a:p>
        </p:txBody>
      </p:sp>
    </p:spTree>
    <p:extLst>
      <p:ext uri="{BB962C8B-B14F-4D97-AF65-F5344CB8AC3E}">
        <p14:creationId xmlns:p14="http://schemas.microsoft.com/office/powerpoint/2010/main" val="2547217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google.com/trends/explore"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smtClean="0"/>
              <a:t>Sveiki visi, aš esu Paulius čia mano kolega Marius</a:t>
            </a:r>
            <a:r>
              <a:rPr lang="lt-LT" baseline="0" dirty="0" smtClean="0"/>
              <a:t> mūsų pristatymo tema yra </a:t>
            </a:r>
            <a:r>
              <a:rPr lang="lt-LT" baseline="0" dirty="0" err="1" smtClean="0"/>
              <a:t>title</a:t>
            </a:r>
            <a:r>
              <a:rPr lang="lt-LT" baseline="0" dirty="0" smtClean="0"/>
              <a:t>.</a:t>
            </a:r>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1</a:t>
            </a:fld>
            <a:endParaRPr lang="en-US"/>
          </a:p>
        </p:txBody>
      </p:sp>
    </p:spTree>
    <p:extLst>
      <p:ext uri="{BB962C8B-B14F-4D97-AF65-F5344CB8AC3E}">
        <p14:creationId xmlns:p14="http://schemas.microsoft.com/office/powerpoint/2010/main" val="31174154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lt-LT" dirty="0" smtClean="0"/>
              <a:t>Sistemos techninis lygis – programinės ir aparatūrinės įrangos greitis </a:t>
            </a:r>
            <a:r>
              <a:rPr lang="lt-LT" b="1" dirty="0" smtClean="0"/>
              <a:t>ir našumas analizuojant paieškos užklausą ir pateikiant rezultatų sąrašą.</a:t>
            </a:r>
          </a:p>
          <a:p>
            <a:r>
              <a:rPr lang="lt-LT" dirty="0" smtClean="0"/>
              <a:t>Duomenų prieinamumas – tai rodiklis, kuris parodo kiek procentų viso interneto svetainių turinio yra naudojama </a:t>
            </a:r>
            <a:r>
              <a:rPr lang="lt-LT" b="1" dirty="0" smtClean="0"/>
              <a:t>ieškant rezultatų į pateiktą užklausą.</a:t>
            </a:r>
          </a:p>
          <a:p>
            <a:r>
              <a:rPr lang="lt-LT" dirty="0" smtClean="0"/>
              <a:t>Duomenų apdorojimo greitis – tai rodiklis, kurį lemia algoritmų, apdorojančių turimus duomenis</a:t>
            </a:r>
            <a:r>
              <a:rPr lang="lt-LT" b="1" dirty="0" smtClean="0"/>
              <a:t> pagal gautą užklausą, greitis.</a:t>
            </a:r>
          </a:p>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10</a:t>
            </a:fld>
            <a:endParaRPr lang="en-US"/>
          </a:p>
        </p:txBody>
      </p:sp>
    </p:spTree>
    <p:extLst>
      <p:ext uri="{BB962C8B-B14F-4D97-AF65-F5344CB8AC3E}">
        <p14:creationId xmlns:p14="http://schemas.microsoft.com/office/powerpoint/2010/main" val="27082203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smtClean="0"/>
              <a:t>Grafinė vartotojo sąsaja – </a:t>
            </a:r>
            <a:r>
              <a:rPr lang="lt-LT" b="1" dirty="0" smtClean="0"/>
              <a:t>tai labai svarbus</a:t>
            </a:r>
            <a:r>
              <a:rPr lang="lt-LT" dirty="0" smtClean="0"/>
              <a:t> rodiklis nurodantis ar vartotojui aiškus visas svetainės išdėstymas</a:t>
            </a:r>
            <a:r>
              <a:rPr lang="lt-LT" b="1" dirty="0" smtClean="0"/>
              <a:t>, kur </a:t>
            </a:r>
            <a:r>
              <a:rPr lang="lt-LT" b="1" dirty="0" err="1" smtClean="0"/>
              <a:t>vyskta</a:t>
            </a:r>
            <a:r>
              <a:rPr lang="lt-LT" b="1" dirty="0" smtClean="0"/>
              <a:t> paieška ir kaip tinkamai ieškoti, kad būtų galima rasti to ko ieškoma.</a:t>
            </a:r>
          </a:p>
          <a:p>
            <a:r>
              <a:rPr lang="lt-LT" dirty="0" smtClean="0"/>
              <a:t>Paieškos rezultatai – šis rodiklis nurodo ar vartotojas rado tai ko ieškojo </a:t>
            </a:r>
            <a:r>
              <a:rPr lang="lt-LT" b="1" dirty="0" smtClean="0"/>
              <a:t>ir kiek laiko jam prireikė taip pat kelintame puslapyje pavyko rasti.</a:t>
            </a:r>
          </a:p>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11</a:t>
            </a:fld>
            <a:endParaRPr lang="en-US"/>
          </a:p>
        </p:txBody>
      </p:sp>
    </p:spTree>
    <p:extLst>
      <p:ext uri="{BB962C8B-B14F-4D97-AF65-F5344CB8AC3E}">
        <p14:creationId xmlns:p14="http://schemas.microsoft.com/office/powerpoint/2010/main" val="17335921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smtClean="0"/>
              <a:t>Sąsajos dizainas – tai paieškos puslapio ir rezultatų atvaizdavimo struktūra. </a:t>
            </a:r>
            <a:r>
              <a:rPr lang="lt-LT" b="1" dirty="0" smtClean="0"/>
              <a:t>Paieškos užklausos įvedimo langas turi būti išdėliotas aiškiai, struktūrizuota, be apkrautų reklamų. Reklamos, kurios yra atvaizduojamos kartu su užklausos rezultatais turėtų būti išskirtos kita spalva, kad neklaidingų vartotojo.</a:t>
            </a:r>
          </a:p>
          <a:p>
            <a:r>
              <a:rPr lang="lt-LT" dirty="0" smtClean="0"/>
              <a:t>Papildomos </a:t>
            </a:r>
            <a:r>
              <a:rPr lang="lt-LT" dirty="0" err="1" smtClean="0"/>
              <a:t>funckijos</a:t>
            </a:r>
            <a:r>
              <a:rPr lang="lt-LT" dirty="0" smtClean="0"/>
              <a:t> ir operatoriai – </a:t>
            </a:r>
            <a:r>
              <a:rPr lang="lt-LT" b="1" dirty="0" smtClean="0"/>
              <a:t>vartotojai turi turėti galimybę naudotis paieškos funkcijomis ir operatoriais, kurie leidžia rasti tikslesnius rezultatus. Taip pat turėtų būti galimybė pritaikyti paieškos puslapį savo poreikiams.</a:t>
            </a:r>
          </a:p>
          <a:p>
            <a:r>
              <a:rPr lang="lt-LT" b="1" dirty="0" smtClean="0"/>
              <a:t>Paieškos variklio greitis – </a:t>
            </a:r>
            <a:r>
              <a:rPr lang="lt-LT" b="0" dirty="0" smtClean="0"/>
              <a:t>visi rezultatai privalo būti kuo greičiau atvaizduojami</a:t>
            </a:r>
            <a:r>
              <a:rPr lang="lt-LT" b="1" dirty="0" smtClean="0"/>
              <a:t>. Turėtų būti intuityvus užklausos užbaigimo pasiūlymas. Paieškos rezultatuose turėtų nebūti </a:t>
            </a:r>
            <a:r>
              <a:rPr lang="lt-LT" b="1" dirty="0" err="1" smtClean="0"/>
              <a:t>spam</a:t>
            </a:r>
            <a:r>
              <a:rPr lang="lt-LT" b="1" dirty="0" smtClean="0"/>
              <a:t> ir neveikiančių nuorodų.</a:t>
            </a:r>
          </a:p>
          <a:p>
            <a:r>
              <a:rPr lang="lt-LT" b="1" dirty="0" smtClean="0"/>
              <a:t>Vartotojo gidas – nauji sistemos </a:t>
            </a:r>
            <a:r>
              <a:rPr lang="lt-LT" dirty="0" smtClean="0"/>
              <a:t>vartotojai turi turėti galimybę sužinoti kokias funkcijas ir operatorius jie gali naudoti, </a:t>
            </a:r>
            <a:r>
              <a:rPr lang="lt-LT" b="1" dirty="0" smtClean="0"/>
              <a:t>taip pat jiems turėtų būti pateikiama pavyzdžių kaip tinkamai rašyti paieškos užklausas, </a:t>
            </a:r>
            <a:r>
              <a:rPr lang="lt-LT" dirty="0" smtClean="0"/>
              <a:t>kad rezultatai būtų kuo tikslesni.</a:t>
            </a:r>
            <a:endParaRPr lang="en-US" dirty="0" smtClean="0"/>
          </a:p>
          <a:p>
            <a:endParaRPr lang="en-US" sz="1200" b="0" i="0" u="none" strike="noStrike" kern="1200" baseline="0" dirty="0" smtClean="0">
              <a:solidFill>
                <a:schemeClr val="tx1"/>
              </a:solidFill>
              <a:latin typeface="+mn-lt"/>
              <a:ea typeface="+mn-ea"/>
              <a:cs typeface="+mn-cs"/>
            </a:endParaRPr>
          </a:p>
          <a:p>
            <a:endParaRPr lang="lt-LT" b="1" dirty="0" smtClean="0"/>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 Interface design : structure of search engine Web pages and the presentation of</a:t>
            </a:r>
          </a:p>
          <a:p>
            <a:r>
              <a:rPr lang="en-US" sz="1200" b="0" i="0" u="none" strike="noStrike" kern="1200" baseline="0" dirty="0" smtClean="0">
                <a:solidFill>
                  <a:schemeClr val="tx1"/>
                </a:solidFill>
                <a:latin typeface="+mn-lt"/>
                <a:ea typeface="+mn-ea"/>
                <a:cs typeface="+mn-cs"/>
              </a:rPr>
              <a:t>the results. The input window should be structured in a clear way without overwhelming</a:t>
            </a:r>
          </a:p>
          <a:p>
            <a:r>
              <a:rPr lang="en-US" sz="1200" b="0" i="0" u="none" strike="noStrike" kern="1200" baseline="0" dirty="0" smtClean="0">
                <a:solidFill>
                  <a:schemeClr val="tx1"/>
                </a:solidFill>
                <a:latin typeface="+mn-lt"/>
                <a:ea typeface="+mn-ea"/>
                <a:cs typeface="+mn-cs"/>
              </a:rPr>
              <a:t>advertising . The result lists have to separate organic results from</a:t>
            </a:r>
          </a:p>
          <a:p>
            <a:r>
              <a:rPr lang="en-US" sz="1200" b="0" i="0" u="none" strike="noStrike" kern="1200" baseline="0" dirty="0" smtClean="0">
                <a:solidFill>
                  <a:schemeClr val="tx1"/>
                </a:solidFill>
                <a:latin typeface="+mn-lt"/>
                <a:ea typeface="+mn-ea"/>
                <a:cs typeface="+mn-cs"/>
              </a:rPr>
              <a:t>sponsored links. A different </a:t>
            </a:r>
            <a:r>
              <a:rPr lang="en-US" sz="1200" b="0" i="0" u="none" strike="noStrike" kern="1200" baseline="0" dirty="0" err="1" smtClean="0">
                <a:solidFill>
                  <a:schemeClr val="tx1"/>
                </a:solidFill>
                <a:latin typeface="+mn-lt"/>
                <a:ea typeface="+mn-ea"/>
                <a:cs typeface="+mn-cs"/>
              </a:rPr>
              <a:t>colour</a:t>
            </a:r>
            <a:r>
              <a:rPr lang="en-US" sz="1200" b="0" i="0" u="none" strike="noStrike" kern="1200" baseline="0" dirty="0" smtClean="0">
                <a:solidFill>
                  <a:schemeClr val="tx1"/>
                </a:solidFill>
                <a:latin typeface="+mn-lt"/>
                <a:ea typeface="+mn-ea"/>
                <a:cs typeface="+mn-cs"/>
              </a:rPr>
              <a:t> will be helpful.</a:t>
            </a:r>
          </a:p>
          <a:p>
            <a:r>
              <a:rPr lang="en-US" sz="1200" b="0" i="0" u="none" strike="noStrike" kern="1200" baseline="0" dirty="0" smtClean="0">
                <a:solidFill>
                  <a:schemeClr val="tx1"/>
                </a:solidFill>
                <a:latin typeface="+mn-lt"/>
                <a:ea typeface="+mn-ea"/>
                <a:cs typeface="+mn-cs"/>
              </a:rPr>
              <a:t>● Acceptance of search features and operators: Which functions are accepted by</a:t>
            </a:r>
          </a:p>
          <a:p>
            <a:r>
              <a:rPr lang="en-US" sz="1200" b="0" i="0" u="none" strike="noStrike" kern="1200" baseline="0" dirty="0" smtClean="0">
                <a:solidFill>
                  <a:schemeClr val="tx1"/>
                </a:solidFill>
                <a:latin typeface="+mn-lt"/>
                <a:ea typeface="+mn-ea"/>
                <a:cs typeface="+mn-cs"/>
              </a:rPr>
              <a:t>users? Do they use operators? Do users personalize their preferred search engine?</a:t>
            </a:r>
          </a:p>
        </p:txBody>
      </p:sp>
      <p:sp>
        <p:nvSpPr>
          <p:cNvPr id="4" name="Slide Number Placeholder 3"/>
          <p:cNvSpPr>
            <a:spLocks noGrp="1"/>
          </p:cNvSpPr>
          <p:nvPr>
            <p:ph type="sldNum" sz="quarter" idx="10"/>
          </p:nvPr>
        </p:nvSpPr>
        <p:spPr/>
        <p:txBody>
          <a:bodyPr/>
          <a:lstStyle/>
          <a:p>
            <a:fld id="{21E87DF0-2188-45E0-9868-23603FC9CB4F}" type="slidenum">
              <a:rPr lang="en-US" smtClean="0"/>
              <a:t>12</a:t>
            </a:fld>
            <a:endParaRPr lang="en-US"/>
          </a:p>
        </p:txBody>
      </p:sp>
    </p:spTree>
    <p:extLst>
      <p:ext uri="{BB962C8B-B14F-4D97-AF65-F5344CB8AC3E}">
        <p14:creationId xmlns:p14="http://schemas.microsoft.com/office/powerpoint/2010/main" val="15852577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lt-LT" dirty="0" smtClean="0"/>
              <a:t>Abu tiek vartotojo tiek sistemos pusės vertinimo kriterijai atskirai negali nusakyti paieškos rezultatų kokybės. Norėdami matyti bendrą vaizdą turime žiūrėti iš abejų perspektyvų. </a:t>
            </a:r>
          </a:p>
          <a:p>
            <a:pPr marL="0" indent="0">
              <a:buNone/>
            </a:pPr>
            <a:endParaRPr lang="lt-LT" dirty="0" smtClean="0"/>
          </a:p>
          <a:p>
            <a:pPr marL="0" indent="0">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14</a:t>
            </a:fld>
            <a:endParaRPr lang="en-US"/>
          </a:p>
        </p:txBody>
      </p:sp>
    </p:spTree>
    <p:extLst>
      <p:ext uri="{BB962C8B-B14F-4D97-AF65-F5344CB8AC3E}">
        <p14:creationId xmlns:p14="http://schemas.microsoft.com/office/powerpoint/2010/main" val="435442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lt-LT" b="1" dirty="0" smtClean="0"/>
              <a:t>Kiekvienas paieškos variklis turi savo būdą atrinkti ir rūšiuoti rezultatams, kuriuos reikia atvaizduoti vartotojams.</a:t>
            </a:r>
            <a:r>
              <a:rPr lang="lt-LT" dirty="0" smtClean="0"/>
              <a:t> Pagrindiniai atrinkimo </a:t>
            </a:r>
            <a:r>
              <a:rPr lang="lt-LT" b="1" dirty="0" smtClean="0"/>
              <a:t>kriterijai yra šie.</a:t>
            </a:r>
          </a:p>
          <a:p>
            <a:r>
              <a:rPr lang="en-US" dirty="0" smtClean="0"/>
              <a:t>http://www.flexiblesystems.com/how-do-search-engines-determine-website-ranking/</a:t>
            </a:r>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15</a:t>
            </a:fld>
            <a:endParaRPr lang="en-US"/>
          </a:p>
        </p:txBody>
      </p:sp>
    </p:spTree>
    <p:extLst>
      <p:ext uri="{BB962C8B-B14F-4D97-AF65-F5344CB8AC3E}">
        <p14:creationId xmlns:p14="http://schemas.microsoft.com/office/powerpoint/2010/main" val="42592315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smtClean="0"/>
              <a:t>Paieškos varikliai aukščiau atvaizduoja tuos puslapius, kuriuose yra naujas ir unikalus turinys</a:t>
            </a:r>
            <a:r>
              <a:rPr lang="lt-LT" b="1" dirty="0" smtClean="0"/>
              <a:t> tuo pačiu žemiau vaizduoja tuos puslapius, kurie nėra atnaujinami reguliariai.</a:t>
            </a:r>
          </a:p>
          <a:p>
            <a:r>
              <a:rPr lang="lt-LT" b="1" dirty="0" smtClean="0"/>
              <a:t>Norint, kad puslapį rodytų naudojant tam tikrą paieškos raktą</a:t>
            </a:r>
            <a:r>
              <a:rPr lang="lt-LT" dirty="0" smtClean="0"/>
              <a:t>, reikia užtikrinti, kad puslapyje būtų gerai organizuotas ir originalus turinys susijęs su tuo raktiniu žodžiu ar fraze.</a:t>
            </a:r>
          </a:p>
          <a:p>
            <a:r>
              <a:rPr lang="lt-LT" dirty="0" smtClean="0"/>
              <a:t>Vienas iš būdų iškelti savo puslapį yra sukurti jame blogą ir reguliariai jį pildyti.</a:t>
            </a:r>
          </a:p>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16</a:t>
            </a:fld>
            <a:endParaRPr lang="en-US"/>
          </a:p>
        </p:txBody>
      </p:sp>
    </p:spTree>
    <p:extLst>
      <p:ext uri="{BB962C8B-B14F-4D97-AF65-F5344CB8AC3E}">
        <p14:creationId xmlns:p14="http://schemas.microsoft.com/office/powerpoint/2010/main" val="7418272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b="1" dirty="0" smtClean="0"/>
              <a:t>Puslapiai, į kuriuos yra nuorodos iš autoritetingų ir populiarių puslapių yra dažnai atvaizduojami aukščiau paieškos rezultatuose, nes paieškos varikliai žino, kad </a:t>
            </a:r>
            <a:r>
              <a:rPr lang="lt-LT" dirty="0" smtClean="0"/>
              <a:t>aukšto turinio puslapiai dažniausiai rodo į kitus aukšto turinio puslapius.</a:t>
            </a:r>
          </a:p>
          <a:p>
            <a:r>
              <a:rPr lang="lt-LT" dirty="0" smtClean="0"/>
              <a:t>Puslapiai, kurie fiktyviai randa būdų gauti nuorodų rodančių į juos dažnai būna rodomi žemiau paieškos rezultatuose.</a:t>
            </a:r>
          </a:p>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18</a:t>
            </a:fld>
            <a:endParaRPr lang="en-US"/>
          </a:p>
        </p:txBody>
      </p:sp>
    </p:spTree>
    <p:extLst>
      <p:ext uri="{BB962C8B-B14F-4D97-AF65-F5344CB8AC3E}">
        <p14:creationId xmlns:p14="http://schemas.microsoft.com/office/powerpoint/2010/main" val="11334710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http://moz.com/blog/searchmetrics-ranking-factors-2014</a:t>
            </a:r>
            <a:endParaRPr lang="lt-LT" dirty="0" smtClean="0"/>
          </a:p>
          <a:p>
            <a:endParaRPr lang="lt-LT" dirty="0" smtClean="0"/>
          </a:p>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21</a:t>
            </a:fld>
            <a:endParaRPr lang="en-US"/>
          </a:p>
        </p:txBody>
      </p:sp>
    </p:spTree>
    <p:extLst>
      <p:ext uri="{BB962C8B-B14F-4D97-AF65-F5344CB8AC3E}">
        <p14:creationId xmlns:p14="http://schemas.microsoft.com/office/powerpoint/2010/main" val="28667739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lt-LT" dirty="0" smtClean="0"/>
              <a:t>Vienas svarbiausių veiksnių lemiančių puslapio atsiradimą paieškos rezultatuose yra </a:t>
            </a:r>
            <a:r>
              <a:rPr lang="lt-LT" dirty="0" err="1" smtClean="0"/>
              <a:t>PageRank</a:t>
            </a:r>
            <a:r>
              <a:rPr lang="lt-LT" dirty="0" smtClean="0"/>
              <a:t> algoritmas.</a:t>
            </a:r>
          </a:p>
          <a:p>
            <a:pPr marL="0" indent="0">
              <a:buNone/>
            </a:pPr>
            <a:r>
              <a:rPr lang="lt-LT" dirty="0" smtClean="0"/>
              <a:t>Kaip skaičiuojamas </a:t>
            </a:r>
            <a:r>
              <a:rPr lang="lt-LT" dirty="0" err="1" smtClean="0"/>
              <a:t>PageRank</a:t>
            </a:r>
            <a:r>
              <a:rPr lang="lt-LT" dirty="0" smtClean="0"/>
              <a:t>?</a:t>
            </a:r>
          </a:p>
          <a:p>
            <a:r>
              <a:rPr lang="lt-LT" dirty="0" smtClean="0"/>
              <a:t>Skaičiuojama kiek nuorodų rodo į puslapį ir kokia tų nuorodų reikšmė.</a:t>
            </a:r>
            <a:r>
              <a:rPr lang="lt-LT" b="1" dirty="0" smtClean="0"/>
              <a:t> (kuo didesnis ir populiaresnis puslapis, turintis geresnį </a:t>
            </a:r>
            <a:r>
              <a:rPr lang="lt-LT" b="1" dirty="0" err="1" smtClean="0"/>
              <a:t>PageRank</a:t>
            </a:r>
            <a:r>
              <a:rPr lang="lt-LT" b="1" dirty="0" smtClean="0"/>
              <a:t> indeksą tuo daugiau taškų turės nuoroda iš šio puslapio)</a:t>
            </a:r>
          </a:p>
          <a:p>
            <a:r>
              <a:rPr lang="lt-LT" dirty="0" smtClean="0"/>
              <a:t>Kuo daugiau puslapis turi nuorodų į kitus puslapius tuo mažesnis tų nuorodų </a:t>
            </a:r>
            <a:r>
              <a:rPr lang="lt-LT" b="1" dirty="0" smtClean="0"/>
              <a:t>svoris(</a:t>
            </a:r>
            <a:r>
              <a:rPr lang="lt-LT" b="1" dirty="0" err="1" smtClean="0"/>
              <a:t>Pvz</a:t>
            </a:r>
            <a:r>
              <a:rPr lang="lt-LT" b="1" dirty="0" smtClean="0"/>
              <a:t>: jei puslapio taškų vertė 100 ir jis turi 5 nuorodas į kitus puslapius, kiekvienas puslapis į kurį rodoma gauna po 20 taškų už šią nuorodą, jei yra 20 nuorodų į kitus puslapius visi puslapiai gauna po 5 taškus)</a:t>
            </a:r>
            <a:endParaRPr lang="en-US" b="1" dirty="0" smtClean="0"/>
          </a:p>
          <a:p>
            <a:endParaRPr lang="lt-LT" dirty="0" smtClean="0"/>
          </a:p>
          <a:p>
            <a:r>
              <a:rPr lang="en-US" dirty="0" smtClean="0"/>
              <a:t>http://computer.howstuffworks.com/google-algorithm1.htm</a:t>
            </a:r>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22</a:t>
            </a:fld>
            <a:endParaRPr lang="en-US"/>
          </a:p>
        </p:txBody>
      </p:sp>
    </p:spTree>
    <p:extLst>
      <p:ext uri="{BB962C8B-B14F-4D97-AF65-F5344CB8AC3E}">
        <p14:creationId xmlns:p14="http://schemas.microsoft.com/office/powerpoint/2010/main" val="7521399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smtClean="0"/>
              <a:t>Puslapio domeno vardas( kuo mažiau simbolių ir skaičių tuo geriau)</a:t>
            </a:r>
          </a:p>
          <a:p>
            <a:r>
              <a:rPr lang="lt-LT" dirty="0" smtClean="0"/>
              <a:t>Domenas, kurio pavadinimas atitinka raktažodį dažnai vaizduojamas aukščiau.</a:t>
            </a:r>
          </a:p>
          <a:p>
            <a:r>
              <a:rPr lang="lt-LT" dirty="0" smtClean="0"/>
              <a:t>Google atsižvelgia į puslapius, kurie egzistuoja jau ilgesnį laiką, </a:t>
            </a:r>
            <a:r>
              <a:rPr lang="lt-LT" b="1" dirty="0" smtClean="0"/>
              <a:t>nes dažnai būna atvejų, kad sukuriamas puslapis, optimizuojamas ir iškeliamas į viršų, nors jame nėra turinio, kurio norėtų vartotojai.</a:t>
            </a:r>
            <a:endParaRPr lang="en-US" b="1" dirty="0" smtClean="0"/>
          </a:p>
          <a:p>
            <a:endParaRPr lang="lt-LT" dirty="0" smtClean="0"/>
          </a:p>
          <a:p>
            <a:endParaRPr lang="lt-LT" dirty="0" smtClean="0"/>
          </a:p>
          <a:p>
            <a:r>
              <a:rPr lang="en-US" dirty="0" smtClean="0"/>
              <a:t>http://computer.howstuffworks.com/google-algorithm1.htm</a:t>
            </a:r>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23</a:t>
            </a:fld>
            <a:endParaRPr lang="en-US"/>
          </a:p>
        </p:txBody>
      </p:sp>
    </p:spTree>
    <p:extLst>
      <p:ext uri="{BB962C8B-B14F-4D97-AF65-F5344CB8AC3E}">
        <p14:creationId xmlns:p14="http://schemas.microsoft.com/office/powerpoint/2010/main" val="3443485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smtClean="0"/>
              <a:t>Šiandien</a:t>
            </a:r>
            <a:r>
              <a:rPr lang="lt-LT" baseline="0" dirty="0" smtClean="0"/>
              <a:t> mes pabandysime pristatyti šias </a:t>
            </a:r>
            <a:r>
              <a:rPr lang="lt-LT" baseline="0" dirty="0" err="1" smtClean="0"/>
              <a:t>pagridnines</a:t>
            </a:r>
            <a:r>
              <a:rPr lang="lt-LT" baseline="0" dirty="0" smtClean="0"/>
              <a:t> temas </a:t>
            </a:r>
            <a:r>
              <a:rPr lang="lt-LT" baseline="0" dirty="0" err="1" smtClean="0"/>
              <a:t>list</a:t>
            </a:r>
            <a:r>
              <a:rPr lang="lt-LT" baseline="0" dirty="0" smtClean="0"/>
              <a:t>.</a:t>
            </a:r>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2</a:t>
            </a:fld>
            <a:endParaRPr lang="en-US"/>
          </a:p>
        </p:txBody>
      </p:sp>
    </p:spTree>
    <p:extLst>
      <p:ext uri="{BB962C8B-B14F-4D97-AF65-F5344CB8AC3E}">
        <p14:creationId xmlns:p14="http://schemas.microsoft.com/office/powerpoint/2010/main" val="10233249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b="1" dirty="0" err="1" smtClean="0"/>
              <a:t>Pvz</a:t>
            </a:r>
            <a:r>
              <a:rPr lang="lt-LT" b="1" dirty="0" smtClean="0"/>
              <a:t>: Dažnai paieškos rezultatų viršuje būna iškeliamas </a:t>
            </a:r>
            <a:r>
              <a:rPr lang="lt-LT" b="1" dirty="0" err="1" smtClean="0"/>
              <a:t>Wikipedia</a:t>
            </a:r>
            <a:r>
              <a:rPr lang="lt-LT" b="1" dirty="0" smtClean="0"/>
              <a:t> puslapis, bet šį puslapį gali redaguoti savanoriai autoriai ir </a:t>
            </a:r>
            <a:r>
              <a:rPr lang="lt-LT" dirty="0" smtClean="0"/>
              <a:t>dėl to sunku pasakyti informacijos, kurią randame ten kokybę. </a:t>
            </a:r>
          </a:p>
          <a:p>
            <a:r>
              <a:rPr lang="lt-LT" dirty="0" smtClean="0"/>
              <a:t>Paieškos rezultatų kokybė dar labai priklauso nuo vartotojų</a:t>
            </a:r>
            <a:r>
              <a:rPr lang="lt-LT" b="1" dirty="0" smtClean="0"/>
              <a:t>, paprastas vartotojas gali sunkiai rasti to ko nori, o pavyzdžiui IT specialistas ar bibliotekininkas, kuris moka naudotis specializuotomis paieškos variklių funkcijomis gali rasti reikiamą informaciją greičiau.</a:t>
            </a:r>
            <a:endParaRPr lang="en-US" b="1" dirty="0" smtClean="0"/>
          </a:p>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25</a:t>
            </a:fld>
            <a:endParaRPr lang="en-US"/>
          </a:p>
        </p:txBody>
      </p:sp>
    </p:spTree>
    <p:extLst>
      <p:ext uri="{BB962C8B-B14F-4D97-AF65-F5344CB8AC3E}">
        <p14:creationId xmlns:p14="http://schemas.microsoft.com/office/powerpoint/2010/main" val="9788356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lt-LT" dirty="0" smtClean="0"/>
              <a:t>Formuluojant paieškos klausimą, galima naudoti loginius operatorius, paieškos siaurinimo ir išplėtimo simbolius, funkcijas ir pan.</a:t>
            </a:r>
            <a:endParaRPr lang="en-US" dirty="0" smtClean="0"/>
          </a:p>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26</a:t>
            </a:fld>
            <a:endParaRPr lang="en-US"/>
          </a:p>
        </p:txBody>
      </p:sp>
    </p:spTree>
    <p:extLst>
      <p:ext uri="{BB962C8B-B14F-4D97-AF65-F5344CB8AC3E}">
        <p14:creationId xmlns:p14="http://schemas.microsoft.com/office/powerpoint/2010/main" val="10244029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sz="1200" b="0" i="0" kern="1200" dirty="0" smtClean="0">
                <a:solidFill>
                  <a:schemeClr val="tx1"/>
                </a:solidFill>
                <a:effectLst/>
                <a:latin typeface="+mn-lt"/>
                <a:ea typeface="+mn-ea"/>
                <a:cs typeface="+mn-cs"/>
              </a:rPr>
              <a:t>Jeigu norite </a:t>
            </a:r>
            <a:r>
              <a:rPr lang="lt-LT" sz="1200" b="0" i="0" kern="1200" dirty="0" err="1" smtClean="0">
                <a:solidFill>
                  <a:schemeClr val="tx1"/>
                </a:solidFill>
                <a:effectLst/>
                <a:latin typeface="+mn-lt"/>
                <a:ea typeface="+mn-ea"/>
                <a:cs typeface="+mn-cs"/>
              </a:rPr>
              <a:t>tikliau</a:t>
            </a:r>
            <a:r>
              <a:rPr lang="lt-LT" sz="1200" b="0" i="0" kern="1200" dirty="0" smtClean="0">
                <a:solidFill>
                  <a:schemeClr val="tx1"/>
                </a:solidFill>
                <a:effectLst/>
                <a:latin typeface="+mn-lt"/>
                <a:ea typeface="+mn-ea"/>
                <a:cs typeface="+mn-cs"/>
              </a:rPr>
              <a:t> suformuluoti paieškos klausimą ir paieškos rezultatuose gauti tik tuose šaltinius, kuriuose yra visi paieškos klausime nurodyti žodžiai, juos reikia jungti operatoriumi AND. Šis operatorius susiaurina paieškos klausimą, sistema pateikia mažiau paieškos rezultatų. </a:t>
            </a:r>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27</a:t>
            </a:fld>
            <a:endParaRPr lang="en-US"/>
          </a:p>
        </p:txBody>
      </p:sp>
    </p:spTree>
    <p:extLst>
      <p:ext uri="{BB962C8B-B14F-4D97-AF65-F5344CB8AC3E}">
        <p14:creationId xmlns:p14="http://schemas.microsoft.com/office/powerpoint/2010/main" val="13128431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Google </a:t>
            </a:r>
            <a:r>
              <a:rPr lang="en-US" dirty="0" err="1" smtClean="0"/>
              <a:t>sutrumpino</a:t>
            </a:r>
            <a:r>
              <a:rPr lang="en-US" dirty="0" smtClean="0"/>
              <a:t> </a:t>
            </a:r>
            <a:r>
              <a:rPr lang="lt-LT" dirty="0" smtClean="0"/>
              <a:t>šį </a:t>
            </a:r>
            <a:r>
              <a:rPr lang="lt-LT" dirty="0" err="1" smtClean="0"/>
              <a:t>operatoriu</a:t>
            </a:r>
            <a:r>
              <a:rPr lang="lt-LT" dirty="0" smtClean="0"/>
              <a:t> į pliuso ženklą. Kaip matote be</a:t>
            </a:r>
            <a:r>
              <a:rPr lang="lt-LT" baseline="0" dirty="0" smtClean="0"/>
              <a:t> šio simbolio ieško pagal abu raktinius žodžius atskirai, todėl mes rezultatuose matome </a:t>
            </a:r>
            <a:r>
              <a:rPr lang="lt-LT" baseline="0" dirty="0" err="1" smtClean="0"/>
              <a:t>delfi</a:t>
            </a:r>
            <a:r>
              <a:rPr lang="lt-LT" baseline="0" dirty="0" smtClean="0"/>
              <a:t> ir </a:t>
            </a:r>
            <a:r>
              <a:rPr lang="lt-LT" baseline="0" dirty="0" err="1" smtClean="0"/>
              <a:t>lrytas</a:t>
            </a:r>
            <a:r>
              <a:rPr lang="lt-LT" baseline="0" dirty="0" smtClean="0"/>
              <a:t> puslapius, nes jų raktiniuose žodžiuose yra žodis naujienos</a:t>
            </a:r>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28</a:t>
            </a:fld>
            <a:endParaRPr lang="en-US"/>
          </a:p>
        </p:txBody>
      </p:sp>
    </p:spTree>
    <p:extLst>
      <p:ext uri="{BB962C8B-B14F-4D97-AF65-F5344CB8AC3E}">
        <p14:creationId xmlns:p14="http://schemas.microsoft.com/office/powerpoint/2010/main" val="7031867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smtClean="0"/>
              <a:t>Jeigu paieškai naudojate sinonimus ar alternatyvius terminus, juos reikia jungti loginiu operatoriumi OR. Šis operatorius išplečia paieškos klausimą, gaunate daugiau paieškos rezultatų. </a:t>
            </a:r>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29</a:t>
            </a:fld>
            <a:endParaRPr lang="en-US"/>
          </a:p>
        </p:txBody>
      </p:sp>
    </p:spTree>
    <p:extLst>
      <p:ext uri="{BB962C8B-B14F-4D97-AF65-F5344CB8AC3E}">
        <p14:creationId xmlns:p14="http://schemas.microsoft.com/office/powerpoint/2010/main" val="26921090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smtClean="0"/>
              <a:t>Naudojant operatorių OR</a:t>
            </a:r>
            <a:r>
              <a:rPr lang="lt-LT" baseline="0" dirty="0" smtClean="0"/>
              <a:t> </a:t>
            </a:r>
            <a:r>
              <a:rPr lang="lt-LT" baseline="0" dirty="0" err="1" smtClean="0"/>
              <a:t>rezultata</a:t>
            </a:r>
            <a:r>
              <a:rPr lang="lt-LT" baseline="0" dirty="0" smtClean="0"/>
              <a:t> gražina tas reikšmes, kuriose yra bent viena iš šių reikšmių atskirai.</a:t>
            </a:r>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30</a:t>
            </a:fld>
            <a:endParaRPr lang="en-US"/>
          </a:p>
        </p:txBody>
      </p:sp>
    </p:spTree>
    <p:extLst>
      <p:ext uri="{BB962C8B-B14F-4D97-AF65-F5344CB8AC3E}">
        <p14:creationId xmlns:p14="http://schemas.microsoft.com/office/powerpoint/2010/main" val="32432638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smtClean="0"/>
              <a:t>Jeigu norite, kad tarp rezultatų nebūtų nepageidaujamų tam tikros temos aspektų, prieš nepageidaujamą terminą įrašykite operatorių NOT. Šis operatorius susiaurina paieškos klausimą ir leidžia iš rezultatų eliminuoti nepageidaujamus informacijos šaltinius.</a:t>
            </a:r>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31</a:t>
            </a:fld>
            <a:endParaRPr lang="en-US"/>
          </a:p>
        </p:txBody>
      </p:sp>
    </p:spTree>
    <p:extLst>
      <p:ext uri="{BB962C8B-B14F-4D97-AF65-F5344CB8AC3E}">
        <p14:creationId xmlns:p14="http://schemas.microsoft.com/office/powerpoint/2010/main" val="2073252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Google NOT</a:t>
            </a:r>
            <a:r>
              <a:rPr lang="en-US" baseline="0" dirty="0" smtClean="0"/>
              <a:t> </a:t>
            </a:r>
            <a:r>
              <a:rPr lang="en-US" baseline="0" dirty="0" err="1" smtClean="0"/>
              <a:t>funkcij</a:t>
            </a:r>
            <a:r>
              <a:rPr lang="lt-LT" baseline="0" dirty="0" smtClean="0"/>
              <a:t>ą</a:t>
            </a:r>
            <a:r>
              <a:rPr lang="en-US" baseline="0" dirty="0" smtClean="0"/>
              <a:t> </a:t>
            </a:r>
            <a:r>
              <a:rPr lang="en-US" baseline="0" dirty="0" err="1" smtClean="0"/>
              <a:t>sutrumpino</a:t>
            </a:r>
            <a:r>
              <a:rPr lang="en-US" baseline="0" dirty="0" smtClean="0"/>
              <a:t> </a:t>
            </a:r>
            <a:r>
              <a:rPr lang="lt-LT" baseline="0" dirty="0" smtClean="0"/>
              <a:t>į – </a:t>
            </a:r>
            <a:r>
              <a:rPr lang="lt-LT" baseline="0" dirty="0" err="1" smtClean="0"/>
              <a:t>operatoriu</a:t>
            </a:r>
            <a:r>
              <a:rPr lang="lt-LT" baseline="0" dirty="0" smtClean="0"/>
              <a:t>.</a:t>
            </a:r>
          </a:p>
        </p:txBody>
      </p:sp>
      <p:sp>
        <p:nvSpPr>
          <p:cNvPr id="4" name="Slide Number Placeholder 3"/>
          <p:cNvSpPr>
            <a:spLocks noGrp="1"/>
          </p:cNvSpPr>
          <p:nvPr>
            <p:ph type="sldNum" sz="quarter" idx="10"/>
          </p:nvPr>
        </p:nvSpPr>
        <p:spPr/>
        <p:txBody>
          <a:bodyPr/>
          <a:lstStyle/>
          <a:p>
            <a:fld id="{21E87DF0-2188-45E0-9868-23603FC9CB4F}" type="slidenum">
              <a:rPr lang="en-US" smtClean="0"/>
              <a:t>32</a:t>
            </a:fld>
            <a:endParaRPr lang="en-US"/>
          </a:p>
        </p:txBody>
      </p:sp>
    </p:spTree>
    <p:extLst>
      <p:ext uri="{BB962C8B-B14F-4D97-AF65-F5344CB8AC3E}">
        <p14:creationId xmlns:p14="http://schemas.microsoft.com/office/powerpoint/2010/main" val="33388974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33</a:t>
            </a:fld>
            <a:endParaRPr lang="en-US"/>
          </a:p>
        </p:txBody>
      </p:sp>
    </p:spTree>
    <p:extLst>
      <p:ext uri="{BB962C8B-B14F-4D97-AF65-F5344CB8AC3E}">
        <p14:creationId xmlns:p14="http://schemas.microsoft.com/office/powerpoint/2010/main" val="13023305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34</a:t>
            </a:fld>
            <a:endParaRPr lang="en-US"/>
          </a:p>
        </p:txBody>
      </p:sp>
    </p:spTree>
    <p:extLst>
      <p:ext uri="{BB962C8B-B14F-4D97-AF65-F5344CB8AC3E}">
        <p14:creationId xmlns:p14="http://schemas.microsoft.com/office/powerpoint/2010/main" val="3362955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smtClean="0"/>
              <a:t>p</a:t>
            </a:r>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3</a:t>
            </a:fld>
            <a:endParaRPr lang="en-US"/>
          </a:p>
        </p:txBody>
      </p:sp>
    </p:spTree>
    <p:extLst>
      <p:ext uri="{BB962C8B-B14F-4D97-AF65-F5344CB8AC3E}">
        <p14:creationId xmlns:p14="http://schemas.microsoft.com/office/powerpoint/2010/main" val="3007203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smtClean="0"/>
              <a:t>Svetainių kūrėjai savo puslapiuose naudoja raktinius žodžius, kurie nesusisiję su puslapio turiniu. </a:t>
            </a:r>
            <a:r>
              <a:rPr lang="lt-LT" b="1" dirty="0" smtClean="0"/>
              <a:t>Tai iškelia jų puslapius į viršų, nes dauguma paieškos variklių eidami per interneto puslapius(</a:t>
            </a:r>
            <a:r>
              <a:rPr lang="lt-LT" b="1" dirty="0" err="1" smtClean="0"/>
              <a:t>crawling</a:t>
            </a:r>
            <a:r>
              <a:rPr lang="lt-LT" b="1" dirty="0" smtClean="0"/>
              <a:t>) ieško tų žodžių ir pagal juos spėja, kad svetainės turinys yra būtent toks.</a:t>
            </a:r>
          </a:p>
          <a:p>
            <a:r>
              <a:rPr lang="lt-LT" dirty="0" smtClean="0"/>
              <a:t>Dauguma paieškos variklių sistemų personalizuoja gaunamus rezultatus remiantis prieš tai darytomis paieškomis. </a:t>
            </a:r>
            <a:r>
              <a:rPr lang="lt-LT" b="1" dirty="0" smtClean="0"/>
              <a:t>Du žmonės ieškodami to pačio dalyko ant dviejų skirtingų kompiuterių matys skirtingus rezultatus. Dažnai tai apsunkina paiešką kai yra ieškoma to ko dar nebuvo ieškoma.</a:t>
            </a: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lt-LT" dirty="0" smtClean="0"/>
              <a:t>Paieška iš skirtingos vietovės duoda skirtingus rezultatus. </a:t>
            </a:r>
            <a:r>
              <a:rPr lang="lt-LT" b="1" dirty="0" smtClean="0"/>
              <a:t>Dauguma paieškos variklių pradėjo prisitaikyti prie kiekvienos šalies kultūros ir paieškos rezultatus pritaiko būtent tai žmonių grupei.</a:t>
            </a:r>
            <a:endParaRPr lang="en-US" b="1" dirty="0" smtClean="0"/>
          </a:p>
        </p:txBody>
      </p:sp>
      <p:sp>
        <p:nvSpPr>
          <p:cNvPr id="4" name="Slide Number Placeholder 3"/>
          <p:cNvSpPr>
            <a:spLocks noGrp="1"/>
          </p:cNvSpPr>
          <p:nvPr>
            <p:ph type="sldNum" sz="quarter" idx="10"/>
          </p:nvPr>
        </p:nvSpPr>
        <p:spPr/>
        <p:txBody>
          <a:bodyPr/>
          <a:lstStyle/>
          <a:p>
            <a:fld id="{21E87DF0-2188-45E0-9868-23603FC9CB4F}" type="slidenum">
              <a:rPr lang="en-US" smtClean="0"/>
              <a:t>4</a:t>
            </a:fld>
            <a:endParaRPr lang="en-US"/>
          </a:p>
        </p:txBody>
      </p:sp>
    </p:spTree>
    <p:extLst>
      <p:ext uri="{BB962C8B-B14F-4D97-AF65-F5344CB8AC3E}">
        <p14:creationId xmlns:p14="http://schemas.microsoft.com/office/powerpoint/2010/main" val="2604315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sz="1200" b="0" i="0" kern="1200" dirty="0" err="1" smtClean="0">
                <a:solidFill>
                  <a:schemeClr val="tx1"/>
                </a:solidFill>
                <a:effectLst/>
                <a:latin typeface="+mn-lt"/>
                <a:ea typeface="+mn-ea"/>
                <a:cs typeface="+mn-cs"/>
              </a:rPr>
              <a:t>List</a:t>
            </a:r>
            <a:r>
              <a:rPr lang="lt-LT" sz="1200" b="0" i="0" kern="1200" dirty="0" smtClean="0">
                <a:solidFill>
                  <a:schemeClr val="tx1"/>
                </a:solidFill>
                <a:effectLst/>
                <a:latin typeface="+mn-lt"/>
                <a:ea typeface="+mn-ea"/>
                <a:cs typeface="+mn-cs"/>
              </a:rPr>
              <a:t>.</a:t>
            </a:r>
            <a:r>
              <a:rPr lang="lt-LT" sz="1200" b="0" i="0" kern="1200" baseline="0" dirty="0" smtClean="0">
                <a:solidFill>
                  <a:schemeClr val="tx1"/>
                </a:solidFill>
                <a:effectLst/>
                <a:latin typeface="+mn-lt"/>
                <a:ea typeface="+mn-ea"/>
                <a:cs typeface="+mn-cs"/>
              </a:rPr>
              <a:t> Toliau pristatysiu šiuos paieškos tipus detaliau.</a:t>
            </a:r>
            <a:endParaRPr lang="lt-LT" sz="1200" b="0" i="0" kern="1200" dirty="0" smtClean="0">
              <a:solidFill>
                <a:schemeClr val="tx1"/>
              </a:solidFill>
              <a:effectLst/>
              <a:latin typeface="+mn-lt"/>
              <a:ea typeface="+mn-ea"/>
              <a:cs typeface="+mn-cs"/>
            </a:endParaRPr>
          </a:p>
          <a:p>
            <a:endParaRPr lang="lt-LT" sz="1200" b="0" i="0" kern="1200" dirty="0" smtClean="0">
              <a:solidFill>
                <a:schemeClr val="tx1"/>
              </a:solidFill>
              <a:effectLst/>
              <a:latin typeface="+mn-lt"/>
              <a:ea typeface="+mn-ea"/>
              <a:cs typeface="+mn-cs"/>
            </a:endParaRPr>
          </a:p>
          <a:p>
            <a:endParaRPr lang="lt-LT" sz="1200" b="0" i="0" kern="1200" dirty="0" smtClean="0">
              <a:solidFill>
                <a:schemeClr val="tx1"/>
              </a:solidFill>
              <a:effectLst/>
              <a:latin typeface="+mn-lt"/>
              <a:ea typeface="+mn-ea"/>
              <a:cs typeface="+mn-cs"/>
            </a:endParaRPr>
          </a:p>
          <a:p>
            <a:r>
              <a:rPr lang="lt-LT" sz="1200" b="0" i="0" kern="1200" dirty="0" smtClean="0">
                <a:solidFill>
                  <a:schemeClr val="tx1"/>
                </a:solidFill>
                <a:effectLst/>
                <a:latin typeface="+mn-lt"/>
                <a:ea typeface="+mn-ea"/>
                <a:cs typeface="+mn-cs"/>
              </a:rPr>
              <a:t>http://www.wordstream.com/blog/ws/2012/12/10/three-types-of-search-queries#transactional</a:t>
            </a:r>
          </a:p>
          <a:p>
            <a:endParaRPr lang="lt-LT" sz="1200" b="0" i="0" kern="1200" dirty="0" smtClean="0">
              <a:solidFill>
                <a:schemeClr val="tx1"/>
              </a:solidFill>
              <a:effectLst/>
              <a:latin typeface="+mn-lt"/>
              <a:ea typeface="+mn-ea"/>
              <a:cs typeface="+mn-cs"/>
            </a:endParaRPr>
          </a:p>
          <a:p>
            <a:endParaRPr lang="lt-LT" sz="1200" b="0" i="0" kern="1200" dirty="0" smtClean="0">
              <a:solidFill>
                <a:schemeClr val="tx1"/>
              </a:solidFill>
              <a:effectLst/>
              <a:latin typeface="+mn-lt"/>
              <a:ea typeface="+mn-ea"/>
              <a:cs typeface="+mn-cs"/>
            </a:endParaRPr>
          </a:p>
          <a:p>
            <a:endParaRPr lang="lt-LT" sz="1200" b="0" i="0" kern="1200" dirty="0" smtClean="0">
              <a:solidFill>
                <a:schemeClr val="tx1"/>
              </a:solidFill>
              <a:effectLst/>
              <a:latin typeface="+mn-lt"/>
              <a:ea typeface="+mn-ea"/>
              <a:cs typeface="+mn-cs"/>
            </a:endParaRPr>
          </a:p>
          <a:p>
            <a:endParaRPr lang="lt-LT" sz="1200" b="0" i="0" kern="1200" dirty="0" smtClean="0">
              <a:solidFill>
                <a:schemeClr val="tx1"/>
              </a:solidFill>
              <a:effectLst/>
              <a:latin typeface="+mn-lt"/>
              <a:ea typeface="+mn-ea"/>
              <a:cs typeface="+mn-cs"/>
            </a:endParaRPr>
          </a:p>
          <a:p>
            <a:endParaRPr lang="lt-LT" sz="1200" b="0" i="0" kern="1200" dirty="0" smtClean="0">
              <a:solidFill>
                <a:schemeClr val="tx1"/>
              </a:solidFill>
              <a:effectLst/>
              <a:latin typeface="+mn-lt"/>
              <a:ea typeface="+mn-ea"/>
              <a:cs typeface="+mn-cs"/>
            </a:endParaRPr>
          </a:p>
          <a:p>
            <a:endParaRPr lang="lt-LT" sz="1200" b="0" i="0" kern="1200" dirty="0" smtClean="0">
              <a:solidFill>
                <a:schemeClr val="tx1"/>
              </a:solidFill>
              <a:effectLst/>
              <a:latin typeface="+mn-lt"/>
              <a:ea typeface="+mn-ea"/>
              <a:cs typeface="+mn-cs"/>
            </a:endParaRPr>
          </a:p>
          <a:p>
            <a:endParaRPr lang="lt-LT" sz="1200" b="0" i="0" kern="1200" dirty="0" smtClean="0">
              <a:solidFill>
                <a:schemeClr val="tx1"/>
              </a:solidFill>
              <a:effectLst/>
              <a:latin typeface="+mn-lt"/>
              <a:ea typeface="+mn-ea"/>
              <a:cs typeface="+mn-cs"/>
            </a:endParaRPr>
          </a:p>
          <a:p>
            <a:endParaRPr lang="lt-LT"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5</a:t>
            </a:fld>
            <a:endParaRPr lang="en-US"/>
          </a:p>
        </p:txBody>
      </p:sp>
    </p:spTree>
    <p:extLst>
      <p:ext uri="{BB962C8B-B14F-4D97-AF65-F5344CB8AC3E}">
        <p14:creationId xmlns:p14="http://schemas.microsoft.com/office/powerpoint/2010/main" val="579906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sz="1200" b="0" i="0" kern="1200" dirty="0" smtClean="0">
              <a:solidFill>
                <a:schemeClr val="tx1"/>
              </a:solidFill>
              <a:effectLst/>
              <a:latin typeface="+mn-lt"/>
              <a:ea typeface="+mn-ea"/>
              <a:cs typeface="+mn-cs"/>
            </a:endParaRPr>
          </a:p>
          <a:p>
            <a:r>
              <a:rPr lang="lt-LT" sz="1200" b="0" i="0" kern="1200" dirty="0" smtClean="0">
                <a:solidFill>
                  <a:schemeClr val="tx1"/>
                </a:solidFill>
                <a:effectLst/>
                <a:latin typeface="+mn-lt"/>
                <a:ea typeface="+mn-ea"/>
                <a:cs typeface="+mn-cs"/>
              </a:rPr>
              <a:t>Tarkime tu</a:t>
            </a:r>
            <a:r>
              <a:rPr lang="lt-LT" sz="1200" b="0" i="0" kern="1200" baseline="0" dirty="0" smtClean="0">
                <a:solidFill>
                  <a:schemeClr val="tx1"/>
                </a:solidFill>
                <a:effectLst/>
                <a:latin typeface="+mn-lt"/>
                <a:ea typeface="+mn-ea"/>
                <a:cs typeface="+mn-cs"/>
              </a:rPr>
              <a:t> žinai, kad ieškai </a:t>
            </a:r>
            <a:r>
              <a:rPr lang="lt-LT" sz="1200" b="0" i="0" kern="1200" baseline="0" dirty="0" err="1" smtClean="0">
                <a:solidFill>
                  <a:schemeClr val="tx1"/>
                </a:solidFill>
                <a:effectLst/>
                <a:latin typeface="+mn-lt"/>
                <a:ea typeface="+mn-ea"/>
                <a:cs typeface="+mn-cs"/>
              </a:rPr>
              <a:t>autoplius</a:t>
            </a:r>
            <a:r>
              <a:rPr lang="lt-LT" sz="1200" b="0" i="0" kern="1200" baseline="0" dirty="0" smtClean="0">
                <a:solidFill>
                  <a:schemeClr val="tx1"/>
                </a:solidFill>
                <a:effectLst/>
                <a:latin typeface="+mn-lt"/>
                <a:ea typeface="+mn-ea"/>
                <a:cs typeface="+mn-cs"/>
              </a:rPr>
              <a:t> bet pamiršai pilną svetainės pavadinimą, tada suvedi į </a:t>
            </a:r>
            <a:r>
              <a:rPr lang="lt-LT" sz="1200" b="0" i="0" kern="1200" baseline="0" dirty="0" err="1" smtClean="0">
                <a:solidFill>
                  <a:schemeClr val="tx1"/>
                </a:solidFill>
                <a:effectLst/>
                <a:latin typeface="+mn-lt"/>
                <a:ea typeface="+mn-ea"/>
                <a:cs typeface="+mn-cs"/>
              </a:rPr>
              <a:t>google</a:t>
            </a:r>
            <a:r>
              <a:rPr lang="lt-LT" sz="1200" b="0" i="0" kern="1200" baseline="0" dirty="0" smtClean="0">
                <a:solidFill>
                  <a:schemeClr val="tx1"/>
                </a:solidFill>
                <a:effectLst/>
                <a:latin typeface="+mn-lt"/>
                <a:ea typeface="+mn-ea"/>
                <a:cs typeface="+mn-cs"/>
              </a:rPr>
              <a:t> ir randi jį.</a:t>
            </a:r>
            <a:endParaRPr lang="lt-LT" sz="1200" b="0" i="0" kern="1200" dirty="0" smtClean="0">
              <a:solidFill>
                <a:schemeClr val="tx1"/>
              </a:solidFill>
              <a:effectLst/>
              <a:latin typeface="+mn-lt"/>
              <a:ea typeface="+mn-ea"/>
              <a:cs typeface="+mn-cs"/>
            </a:endParaRPr>
          </a:p>
          <a:p>
            <a:endParaRPr lang="lt-LT" sz="1200" b="0" i="0" kern="1200" dirty="0" smtClean="0">
              <a:solidFill>
                <a:schemeClr val="tx1"/>
              </a:solidFill>
              <a:effectLst/>
              <a:latin typeface="+mn-lt"/>
              <a:ea typeface="+mn-ea"/>
              <a:cs typeface="+mn-cs"/>
            </a:endParaRPr>
          </a:p>
          <a:p>
            <a:endParaRPr lang="lt-LT" sz="1200" b="0" i="0" kern="1200" dirty="0" smtClean="0">
              <a:solidFill>
                <a:schemeClr val="tx1"/>
              </a:solidFill>
              <a:effectLst/>
              <a:latin typeface="+mn-lt"/>
              <a:ea typeface="+mn-ea"/>
              <a:cs typeface="+mn-cs"/>
            </a:endParaRPr>
          </a:p>
          <a:p>
            <a:endParaRPr lang="lt-LT"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a:t>
            </a:r>
            <a:r>
              <a:rPr lang="en-US" sz="1200" b="1" i="0" kern="1200" dirty="0" smtClean="0">
                <a:solidFill>
                  <a:schemeClr val="tx1"/>
                </a:solidFill>
                <a:effectLst/>
                <a:latin typeface="+mn-lt"/>
                <a:ea typeface="+mn-ea"/>
                <a:cs typeface="+mn-cs"/>
              </a:rPr>
              <a:t>navigational query</a:t>
            </a:r>
            <a:r>
              <a:rPr lang="en-US" sz="1200" b="0" i="0" kern="1200" dirty="0" smtClean="0">
                <a:solidFill>
                  <a:schemeClr val="tx1"/>
                </a:solidFill>
                <a:effectLst/>
                <a:latin typeface="+mn-lt"/>
                <a:ea typeface="+mn-ea"/>
                <a:cs typeface="+mn-cs"/>
              </a:rPr>
              <a:t> is a search query entered with the intent of finding a particular website or webpage. For example, a user might enter "</a:t>
            </a:r>
            <a:r>
              <a:rPr lang="en-US" sz="1200" b="0" i="0" kern="1200" dirty="0" err="1" smtClean="0">
                <a:solidFill>
                  <a:schemeClr val="tx1"/>
                </a:solidFill>
                <a:effectLst/>
                <a:latin typeface="+mn-lt"/>
                <a:ea typeface="+mn-ea"/>
                <a:cs typeface="+mn-cs"/>
              </a:rPr>
              <a:t>youtube</a:t>
            </a:r>
            <a:r>
              <a:rPr lang="en-US" sz="1200" b="0" i="0" kern="1200" dirty="0" smtClean="0">
                <a:solidFill>
                  <a:schemeClr val="tx1"/>
                </a:solidFill>
                <a:effectLst/>
                <a:latin typeface="+mn-lt"/>
                <a:ea typeface="+mn-ea"/>
                <a:cs typeface="+mn-cs"/>
              </a:rPr>
              <a:t>" into Google's search bar to find the YouTube site rather than entering the URL into a browser's navigation bar or using a bookmark. In fact, “</a:t>
            </a:r>
            <a:r>
              <a:rPr lang="en-US" sz="1200" b="0" i="0" kern="1200" dirty="0" err="1" smtClean="0">
                <a:solidFill>
                  <a:schemeClr val="tx1"/>
                </a:solidFill>
                <a:effectLst/>
                <a:latin typeface="+mn-lt"/>
                <a:ea typeface="+mn-ea"/>
                <a:cs typeface="+mn-cs"/>
              </a:rPr>
              <a:t>facebook</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youtube</a:t>
            </a:r>
            <a:r>
              <a:rPr lang="en-US" sz="1200" b="0" i="0" kern="1200" dirty="0" smtClean="0">
                <a:solidFill>
                  <a:schemeClr val="tx1"/>
                </a:solidFill>
                <a:effectLst/>
                <a:latin typeface="+mn-lt"/>
                <a:ea typeface="+mn-ea"/>
                <a:cs typeface="+mn-cs"/>
              </a:rPr>
              <a:t>” are the </a:t>
            </a:r>
            <a:r>
              <a:rPr lang="en-US" sz="1200" b="0" i="0" kern="1200" dirty="0" smtClean="0">
                <a:solidFill>
                  <a:schemeClr val="tx1"/>
                </a:solidFill>
                <a:effectLst/>
                <a:latin typeface="+mn-lt"/>
                <a:ea typeface="+mn-ea"/>
                <a:cs typeface="+mn-cs"/>
                <a:hlinkClick r:id="rId3"/>
              </a:rPr>
              <a:t>top two searches on Google</a:t>
            </a:r>
            <a:r>
              <a:rPr lang="en-US" sz="1200" b="0" i="0" kern="1200" dirty="0" smtClean="0">
                <a:solidFill>
                  <a:schemeClr val="tx1"/>
                </a:solidFill>
                <a:effectLst/>
                <a:latin typeface="+mn-lt"/>
                <a:ea typeface="+mn-ea"/>
                <a:cs typeface="+mn-cs"/>
              </a:rPr>
              <a:t>, and these are both navigational queries.</a:t>
            </a:r>
            <a:endParaRPr lang="lt-LT" sz="1200" b="0" i="0" kern="1200" dirty="0" smtClean="0">
              <a:solidFill>
                <a:schemeClr val="tx1"/>
              </a:solidFill>
              <a:effectLst/>
              <a:latin typeface="+mn-lt"/>
              <a:ea typeface="+mn-ea"/>
              <a:cs typeface="+mn-cs"/>
            </a:endParaRPr>
          </a:p>
          <a:p>
            <a:r>
              <a:rPr lang="en-US" sz="1200" b="0" i="1" kern="1200" dirty="0" smtClean="0">
                <a:solidFill>
                  <a:schemeClr val="tx1"/>
                </a:solidFill>
                <a:effectLst/>
                <a:latin typeface="+mn-lt"/>
                <a:ea typeface="+mn-ea"/>
                <a:cs typeface="+mn-cs"/>
              </a:rPr>
              <a:t>Visiting a pre-determined destination and sourcing the “correct” website URL.</a:t>
            </a:r>
          </a:p>
          <a:p>
            <a:r>
              <a:rPr lang="en-US" sz="1200" b="0" i="1" kern="1200" dirty="0" smtClean="0">
                <a:solidFill>
                  <a:schemeClr val="tx1"/>
                </a:solidFill>
                <a:effectLst/>
                <a:latin typeface="+mn-lt"/>
                <a:ea typeface="+mn-ea"/>
                <a:cs typeface="+mn-cs"/>
              </a:rPr>
              <a:t>Navigational searches are performed with the intent of surfing directly to a specific website. In some cases, the user may not know the exact URL, and the search engine serves as the "White Pages", passing along the (hopefully) correct location.</a:t>
            </a:r>
          </a:p>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6</a:t>
            </a:fld>
            <a:endParaRPr lang="en-US"/>
          </a:p>
        </p:txBody>
      </p:sp>
    </p:spTree>
    <p:extLst>
      <p:ext uri="{BB962C8B-B14F-4D97-AF65-F5344CB8AC3E}">
        <p14:creationId xmlns:p14="http://schemas.microsoft.com/office/powerpoint/2010/main" val="1743487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sz="1200" b="0" i="0" kern="1200" dirty="0" smtClean="0">
              <a:solidFill>
                <a:schemeClr val="tx1"/>
              </a:solidFill>
              <a:effectLst/>
              <a:latin typeface="+mn-lt"/>
              <a:ea typeface="+mn-ea"/>
              <a:cs typeface="+mn-cs"/>
            </a:endParaRPr>
          </a:p>
          <a:p>
            <a:endParaRPr lang="lt-LT" sz="1200" b="0" i="0" kern="1200" dirty="0" smtClean="0">
              <a:solidFill>
                <a:schemeClr val="tx1"/>
              </a:solidFill>
              <a:effectLst/>
              <a:latin typeface="+mn-lt"/>
              <a:ea typeface="+mn-ea"/>
              <a:cs typeface="+mn-cs"/>
            </a:endParaRPr>
          </a:p>
          <a:p>
            <a:endParaRPr lang="lt-LT"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Wikipedia defines </a:t>
            </a:r>
            <a:r>
              <a:rPr lang="en-US" sz="1200" b="1" i="0" kern="1200" dirty="0" smtClean="0">
                <a:solidFill>
                  <a:schemeClr val="tx1"/>
                </a:solidFill>
                <a:effectLst/>
                <a:latin typeface="+mn-lt"/>
                <a:ea typeface="+mn-ea"/>
                <a:cs typeface="+mn-cs"/>
              </a:rPr>
              <a:t>informational search queries</a:t>
            </a:r>
            <a:r>
              <a:rPr lang="en-US" sz="1200" b="0" i="0" kern="1200" dirty="0" smtClean="0">
                <a:solidFill>
                  <a:schemeClr val="tx1"/>
                </a:solidFill>
                <a:effectLst/>
                <a:latin typeface="+mn-lt"/>
                <a:ea typeface="+mn-ea"/>
                <a:cs typeface="+mn-cs"/>
              </a:rPr>
              <a:t> as “Queries that cover a broad topic (e.g., </a:t>
            </a:r>
            <a:r>
              <a:rPr lang="en-US" sz="1200" b="0" i="1" kern="1200" dirty="0" err="1" smtClean="0">
                <a:solidFill>
                  <a:schemeClr val="tx1"/>
                </a:solidFill>
                <a:effectLst/>
                <a:latin typeface="+mn-lt"/>
                <a:ea typeface="+mn-ea"/>
                <a:cs typeface="+mn-cs"/>
              </a:rPr>
              <a:t>colorado</a:t>
            </a:r>
            <a:r>
              <a:rPr lang="en-US" sz="1200" b="0" i="0" kern="1200" dirty="0" err="1" smtClean="0">
                <a:solidFill>
                  <a:schemeClr val="tx1"/>
                </a:solidFill>
                <a:effectLst/>
                <a:latin typeface="+mn-lt"/>
                <a:ea typeface="+mn-ea"/>
                <a:cs typeface="+mn-cs"/>
              </a:rPr>
              <a:t>or</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trucks</a:t>
            </a:r>
            <a:r>
              <a:rPr lang="en-US" sz="1200" b="0" i="0" kern="1200" dirty="0" smtClean="0">
                <a:solidFill>
                  <a:schemeClr val="tx1"/>
                </a:solidFill>
                <a:effectLst/>
                <a:latin typeface="+mn-lt"/>
                <a:ea typeface="+mn-ea"/>
                <a:cs typeface="+mn-cs"/>
              </a:rPr>
              <a:t>) for which there may be thousands of relevant results.” When someone enters an informational search query into Google or another search engine, they’re looking for information – hence the name. They are probably not looking for a specific site, as in a navigational query, and they are not looking to make a commercial transaction. They just want to answer a question or learn how to do something.</a:t>
            </a:r>
            <a:endParaRPr lang="lt-LT" sz="1200" b="0" i="0" kern="1200" dirty="0" smtClean="0">
              <a:solidFill>
                <a:schemeClr val="tx1"/>
              </a:solidFill>
              <a:effectLst/>
              <a:latin typeface="+mn-lt"/>
              <a:ea typeface="+mn-ea"/>
              <a:cs typeface="+mn-cs"/>
            </a:endParaRPr>
          </a:p>
          <a:p>
            <a:r>
              <a:rPr lang="en-US" sz="1200" b="1" i="1" u="none" strike="noStrike" kern="1200" dirty="0" smtClean="0">
                <a:solidFill>
                  <a:schemeClr val="tx1"/>
                </a:solidFill>
                <a:effectLst/>
                <a:latin typeface="+mn-lt"/>
                <a:ea typeface="+mn-ea"/>
                <a:cs typeface="+mn-cs"/>
              </a:rPr>
              <a:t>Informational Searches</a:t>
            </a:r>
          </a:p>
          <a:p>
            <a:r>
              <a:rPr lang="en-US" sz="1200" b="0" i="1" kern="1200" dirty="0" smtClean="0">
                <a:solidFill>
                  <a:schemeClr val="tx1"/>
                </a:solidFill>
                <a:effectLst/>
                <a:latin typeface="+mn-lt"/>
                <a:ea typeface="+mn-ea"/>
                <a:cs typeface="+mn-cs"/>
              </a:rPr>
              <a:t>Researching non-transactional information, getting quick answers and ego-searching.</a:t>
            </a:r>
          </a:p>
          <a:p>
            <a:r>
              <a:rPr lang="en-US" sz="1200" b="0" i="1" kern="1200" dirty="0" smtClean="0">
                <a:solidFill>
                  <a:schemeClr val="tx1"/>
                </a:solidFill>
                <a:effectLst/>
                <a:latin typeface="+mn-lt"/>
                <a:ea typeface="+mn-ea"/>
                <a:cs typeface="+mn-cs"/>
              </a:rPr>
              <a:t>Informational searches involve a huge range of queries from finding out the local weather, getting a map and directions, to finding the name of Tony Starks' military buddy from the Iron Man movie or checking on just how long that trip to Mars really takes. The common thread here is that the searches are primarily non-commercial and non-transaction-oriented in nature; the information itself is the goal, and no interaction beyond clicking and reading is required.</a:t>
            </a:r>
          </a:p>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7</a:t>
            </a:fld>
            <a:endParaRPr lang="en-US"/>
          </a:p>
        </p:txBody>
      </p:sp>
    </p:spTree>
    <p:extLst>
      <p:ext uri="{BB962C8B-B14F-4D97-AF65-F5344CB8AC3E}">
        <p14:creationId xmlns:p14="http://schemas.microsoft.com/office/powerpoint/2010/main" val="13658812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sz="1200" b="0" i="0" kern="1200" dirty="0" smtClean="0">
              <a:solidFill>
                <a:schemeClr val="tx1"/>
              </a:solidFill>
              <a:effectLst/>
              <a:latin typeface="+mn-lt"/>
              <a:ea typeface="+mn-ea"/>
              <a:cs typeface="+mn-cs"/>
            </a:endParaRPr>
          </a:p>
          <a:p>
            <a:endParaRPr lang="lt-LT"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a:t>
            </a:r>
            <a:r>
              <a:rPr lang="en-US" sz="1200" b="1" i="0" kern="1200" dirty="0" smtClean="0">
                <a:solidFill>
                  <a:schemeClr val="tx1"/>
                </a:solidFill>
                <a:effectLst/>
                <a:latin typeface="+mn-lt"/>
                <a:ea typeface="+mn-ea"/>
                <a:cs typeface="+mn-cs"/>
              </a:rPr>
              <a:t>transactional search query</a:t>
            </a:r>
            <a:r>
              <a:rPr lang="en-US" sz="1200" b="0" i="0" kern="1200" dirty="0" smtClean="0">
                <a:solidFill>
                  <a:schemeClr val="tx1"/>
                </a:solidFill>
                <a:effectLst/>
                <a:latin typeface="+mn-lt"/>
                <a:ea typeface="+mn-ea"/>
                <a:cs typeface="+mn-cs"/>
              </a:rPr>
              <a:t> is a query that indicates an intent to complete a transaction, such as making a purchase. Transactional search queries may include exact brand and product names (like “</a:t>
            </a:r>
            <a:r>
              <a:rPr lang="en-US" sz="1200" b="0" i="0" kern="1200" dirty="0" err="1" smtClean="0">
                <a:solidFill>
                  <a:schemeClr val="tx1"/>
                </a:solidFill>
                <a:effectLst/>
                <a:latin typeface="+mn-lt"/>
                <a:ea typeface="+mn-ea"/>
                <a:cs typeface="+mn-cs"/>
              </a:rPr>
              <a:t>samsung</a:t>
            </a:r>
            <a:r>
              <a:rPr lang="en-US" sz="1200" b="0" i="0" kern="1200" dirty="0" smtClean="0">
                <a:solidFill>
                  <a:schemeClr val="tx1"/>
                </a:solidFill>
                <a:effectLst/>
                <a:latin typeface="+mn-lt"/>
                <a:ea typeface="+mn-ea"/>
                <a:cs typeface="+mn-cs"/>
              </a:rPr>
              <a:t> galaxy s3”) or be generic (like “iced coffee maker”) or actually include terms like “buy,” “purchase,” or “order.” In all of these examples, you can infer that the searcher is considering making a purchase in the near future, if they’re not already pulling out their credit card. In other words, </a:t>
            </a:r>
            <a:r>
              <a:rPr lang="en-US" sz="1200" b="1" i="0" kern="1200" dirty="0" smtClean="0">
                <a:solidFill>
                  <a:schemeClr val="tx1"/>
                </a:solidFill>
                <a:effectLst/>
                <a:latin typeface="+mn-lt"/>
                <a:ea typeface="+mn-ea"/>
                <a:cs typeface="+mn-cs"/>
              </a:rPr>
              <a:t>they’re at the business end of the conversion funnel</a:t>
            </a:r>
            <a:r>
              <a:rPr lang="en-US" sz="1200" b="0" i="0" kern="1200" dirty="0" smtClean="0">
                <a:solidFill>
                  <a:schemeClr val="tx1"/>
                </a:solidFill>
                <a:effectLst/>
                <a:latin typeface="+mn-lt"/>
                <a:ea typeface="+mn-ea"/>
                <a:cs typeface="+mn-cs"/>
              </a:rPr>
              <a:t>. Many local searches (such as “Denver wine shop”) are transactional as well.</a:t>
            </a:r>
            <a:endParaRPr lang="lt-LT" sz="1200" b="0" i="0" kern="1200" dirty="0" smtClean="0">
              <a:solidFill>
                <a:schemeClr val="tx1"/>
              </a:solidFill>
              <a:effectLst/>
              <a:latin typeface="+mn-lt"/>
              <a:ea typeface="+mn-ea"/>
              <a:cs typeface="+mn-cs"/>
            </a:endParaRPr>
          </a:p>
          <a:p>
            <a:r>
              <a:rPr lang="en-US" sz="1200" b="1" i="1" u="none" strike="noStrike" kern="1200" dirty="0" smtClean="0">
                <a:solidFill>
                  <a:schemeClr val="tx1"/>
                </a:solidFill>
                <a:effectLst/>
                <a:latin typeface="+mn-lt"/>
                <a:ea typeface="+mn-ea"/>
                <a:cs typeface="+mn-cs"/>
              </a:rPr>
              <a:t>Transactional Searches</a:t>
            </a:r>
          </a:p>
          <a:p>
            <a:r>
              <a:rPr lang="en-US" sz="1200" b="0" i="1" kern="1200" dirty="0" smtClean="0">
                <a:solidFill>
                  <a:schemeClr val="tx1"/>
                </a:solidFill>
                <a:effectLst/>
                <a:latin typeface="+mn-lt"/>
                <a:ea typeface="+mn-ea"/>
                <a:cs typeface="+mn-cs"/>
              </a:rPr>
              <a:t>Identifying a local business, making a purchase online and completing a task.</a:t>
            </a:r>
          </a:p>
          <a:p>
            <a:r>
              <a:rPr lang="en-US" sz="1200" b="0" i="1" kern="1200" dirty="0" smtClean="0">
                <a:solidFill>
                  <a:schemeClr val="tx1"/>
                </a:solidFill>
                <a:effectLst/>
                <a:latin typeface="+mn-lt"/>
                <a:ea typeface="+mn-ea"/>
                <a:cs typeface="+mn-cs"/>
              </a:rPr>
              <a:t>Transactional searches don't necessarily involve a credit card or wire transfer. Signing up for a free trial account at Cook's Illustrated, creating a Gmail account, or finding the best local Mexican cuisine (in Seattle it's Carta de Oaxaca) are all transactional queries.</a:t>
            </a:r>
          </a:p>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8</a:t>
            </a:fld>
            <a:endParaRPr lang="en-US"/>
          </a:p>
        </p:txBody>
      </p:sp>
    </p:spTree>
    <p:extLst>
      <p:ext uri="{BB962C8B-B14F-4D97-AF65-F5344CB8AC3E}">
        <p14:creationId xmlns:p14="http://schemas.microsoft.com/office/powerpoint/2010/main" val="33267270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smtClean="0"/>
              <a:t>Taigi dabar aš Jums pristatysiu</a:t>
            </a:r>
            <a:r>
              <a:rPr lang="lt-LT" baseline="0" dirty="0" smtClean="0"/>
              <a:t> kaip yra vertinama paieškos rezultatų kokybė.</a:t>
            </a:r>
            <a:endParaRPr lang="lt-LT" dirty="0" smtClean="0"/>
          </a:p>
          <a:p>
            <a:endParaRPr lang="lt-LT" dirty="0" smtClean="0"/>
          </a:p>
          <a:p>
            <a:endParaRPr lang="lt-LT" dirty="0" smtClean="0"/>
          </a:p>
          <a:p>
            <a:r>
              <a:rPr lang="lt-LT" dirty="0" smtClean="0"/>
              <a:t>Paieškos rezultatų kokybė </a:t>
            </a:r>
            <a:r>
              <a:rPr lang="lt-LT" b="1" dirty="0" smtClean="0"/>
              <a:t>– tai rezultatų tinkamumas vartotojo poreikiams. Ji nusakoma pagal šiuos kriterijus.</a:t>
            </a:r>
            <a:endParaRPr lang="en-US" b="1" dirty="0"/>
          </a:p>
        </p:txBody>
      </p:sp>
      <p:sp>
        <p:nvSpPr>
          <p:cNvPr id="4" name="Slide Number Placeholder 3"/>
          <p:cNvSpPr>
            <a:spLocks noGrp="1"/>
          </p:cNvSpPr>
          <p:nvPr>
            <p:ph type="sldNum" sz="quarter" idx="10"/>
          </p:nvPr>
        </p:nvSpPr>
        <p:spPr/>
        <p:txBody>
          <a:bodyPr/>
          <a:lstStyle/>
          <a:p>
            <a:fld id="{21E87DF0-2188-45E0-9868-23603FC9CB4F}" type="slidenum">
              <a:rPr lang="en-US" smtClean="0"/>
              <a:t>9</a:t>
            </a:fld>
            <a:endParaRPr lang="en-US"/>
          </a:p>
        </p:txBody>
      </p:sp>
    </p:spTree>
    <p:extLst>
      <p:ext uri="{BB962C8B-B14F-4D97-AF65-F5344CB8AC3E}">
        <p14:creationId xmlns:p14="http://schemas.microsoft.com/office/powerpoint/2010/main" val="3849284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B6A4571-C1E8-47E5-9B37-B0610C695CD2}" type="datetime1">
              <a:rPr lang="en-US" smtClean="0"/>
              <a:t>2014-11-29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0959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3A188F-6F50-4485-9385-3ADBBE8D5821}" type="datetime1">
              <a:rPr lang="en-US" smtClean="0"/>
              <a:t>2014-11-29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61734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211AEF-2771-45EC-86F5-D52E13062848}" type="datetime1">
              <a:rPr lang="en-US" smtClean="0"/>
              <a:t>2014-11-29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664177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4B88F-C167-49FC-83DC-003DDB328A9A}" type="datetime1">
              <a:rPr lang="en-US" smtClean="0"/>
              <a:t>2014-11-29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195283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170961-40EC-4267-8A4A-9254D74F2728}" type="datetime1">
              <a:rPr lang="en-US" smtClean="0"/>
              <a:t>2014-11-29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177813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F00B594-BA3F-4AE4-8F3A-215840C6130B}" type="datetime1">
              <a:rPr lang="en-US" smtClean="0"/>
              <a:t>2014-11-29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393313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C1124A3A-3465-4FD4-9922-E6268D89EBC6}" type="datetime1">
              <a:rPr lang="en-US" smtClean="0"/>
              <a:t>2014-11-29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320075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03A7F6-C933-4920-89E7-18D9B5F537B9}" type="datetime1">
              <a:rPr lang="en-US" smtClean="0"/>
              <a:t>2014-11-29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702394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88331B8-4C94-4654-A74C-185874AA84F3}" type="datetime1">
              <a:rPr lang="en-US" smtClean="0"/>
              <a:t>2014-11-29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03002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892BA4-0197-4FA6-91A8-CC94FD6F73E1}" type="datetime1">
              <a:rPr lang="en-US" smtClean="0"/>
              <a:t>2014-11-29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34701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BB40CC6-BBC8-45F3-A092-3A203C43A34D}" type="datetime1">
              <a:rPr lang="en-US" smtClean="0"/>
              <a:t>2014-11-29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70376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437C79E-128E-403C-A839-1EFD7A2EDBBE}" type="datetime1">
              <a:rPr lang="en-US" smtClean="0"/>
              <a:t>2014-11-29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1437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B2D8E9D-D944-4BBA-8A6F-E2869A15C714}" type="datetime1">
              <a:rPr lang="en-US" smtClean="0"/>
              <a:t>2014-11-29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31910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1431BCC-7F6D-4389-8ACC-A0AC2D55DF6F}" type="datetime1">
              <a:rPr lang="en-US" smtClean="0"/>
              <a:t>2014-11-29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7966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AE1DCE-5794-423A-A834-4C812E8AA3F5}" type="datetime1">
              <a:rPr lang="en-US" smtClean="0"/>
              <a:t>2014-11-29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67440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D6F329-F2FC-4915-8384-9C2039856931}" type="datetime1">
              <a:rPr lang="en-US" smtClean="0"/>
              <a:t>2014-11-29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63564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E859E6-7499-411F-90C4-CCFB92880E6A}" type="datetime1">
              <a:rPr lang="en-US" smtClean="0"/>
              <a:t>2014-11-29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44274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A4B5365C-E19D-4898-81B4-7A564910750A}" type="datetime1">
              <a:rPr lang="en-US" smtClean="0"/>
              <a:t>2014-11-29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25376220"/>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15991" y="3065172"/>
            <a:ext cx="8790904" cy="1147152"/>
          </a:xfrm>
        </p:spPr>
        <p:txBody>
          <a:bodyPr>
            <a:normAutofit/>
          </a:bodyPr>
          <a:lstStyle/>
          <a:p>
            <a:r>
              <a:rPr lang="lt-LT" sz="4400" b="1" dirty="0" err="1">
                <a:effectLst/>
              </a:rPr>
              <a:t>Žiniatinklio</a:t>
            </a:r>
            <a:r>
              <a:rPr lang="lt-LT" sz="4400" b="1" dirty="0">
                <a:effectLst/>
              </a:rPr>
              <a:t> paieškos rezultatų kokybės vertinimas</a:t>
            </a:r>
            <a:endParaRPr lang="en-US" sz="4400" dirty="0"/>
          </a:p>
        </p:txBody>
      </p:sp>
      <p:sp>
        <p:nvSpPr>
          <p:cNvPr id="3" name="Subtitle 2"/>
          <p:cNvSpPr>
            <a:spLocks noGrp="1"/>
          </p:cNvSpPr>
          <p:nvPr>
            <p:ph type="subTitle" idx="1"/>
          </p:nvPr>
        </p:nvSpPr>
        <p:spPr>
          <a:xfrm>
            <a:off x="2562895" y="5226961"/>
            <a:ext cx="9144000" cy="754025"/>
          </a:xfrm>
        </p:spPr>
        <p:txBody>
          <a:bodyPr>
            <a:normAutofit fontScale="77500" lnSpcReduction="20000"/>
          </a:bodyPr>
          <a:lstStyle/>
          <a:p>
            <a:r>
              <a:rPr lang="lt-LT" b="1" dirty="0" smtClean="0"/>
              <a:t>Parengė: Marius Krajauskas, Paulius Savickas </a:t>
            </a:r>
          </a:p>
          <a:p>
            <a:r>
              <a:rPr lang="lt-LT" b="1" dirty="0" smtClean="0"/>
              <a:t>IFAi-2 grupė</a:t>
            </a:r>
            <a:endParaRPr lang="en-US" dirty="0"/>
          </a:p>
        </p:txBody>
      </p:sp>
    </p:spTree>
    <p:extLst>
      <p:ext uri="{BB962C8B-B14F-4D97-AF65-F5344CB8AC3E}">
        <p14:creationId xmlns:p14="http://schemas.microsoft.com/office/powerpoint/2010/main" val="23219604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a:t>Sistemos </a:t>
            </a:r>
            <a:r>
              <a:rPr lang="lt-LT" dirty="0" smtClean="0"/>
              <a:t>pusė</a:t>
            </a:r>
            <a:endParaRPr lang="en-US" dirty="0"/>
          </a:p>
        </p:txBody>
      </p:sp>
      <p:sp>
        <p:nvSpPr>
          <p:cNvPr id="3" name="Content Placeholder 2"/>
          <p:cNvSpPr>
            <a:spLocks noGrp="1"/>
          </p:cNvSpPr>
          <p:nvPr>
            <p:ph idx="1"/>
          </p:nvPr>
        </p:nvSpPr>
        <p:spPr>
          <a:xfrm>
            <a:off x="838200" y="1825625"/>
            <a:ext cx="10664952" cy="4351338"/>
          </a:xfrm>
        </p:spPr>
        <p:txBody>
          <a:bodyPr/>
          <a:lstStyle/>
          <a:p>
            <a:r>
              <a:rPr lang="lt-LT" dirty="0" smtClean="0"/>
              <a:t>Sistemos techninis lygis – programinės ir aparatūrinės įrangos greitis</a:t>
            </a:r>
            <a:r>
              <a:rPr lang="en-US" dirty="0" smtClean="0"/>
              <a:t>.</a:t>
            </a:r>
          </a:p>
          <a:p>
            <a:r>
              <a:rPr lang="lt-LT" dirty="0" smtClean="0"/>
              <a:t>Duomenų prieinamumas –</a:t>
            </a:r>
            <a:r>
              <a:rPr lang="en-US" dirty="0" smtClean="0"/>
              <a:t> </a:t>
            </a:r>
            <a:r>
              <a:rPr lang="lt-LT" dirty="0" smtClean="0"/>
              <a:t>rodiklis</a:t>
            </a:r>
            <a:r>
              <a:rPr lang="en-US" dirty="0" smtClean="0"/>
              <a:t> </a:t>
            </a:r>
            <a:r>
              <a:rPr lang="en-US" dirty="0" err="1" smtClean="0"/>
              <a:t>parodantis</a:t>
            </a:r>
            <a:r>
              <a:rPr lang="en-US" dirty="0" smtClean="0"/>
              <a:t> </a:t>
            </a:r>
            <a:r>
              <a:rPr lang="lt-LT" dirty="0" smtClean="0"/>
              <a:t>kiek procentų viso interneto turinio yra naudojama</a:t>
            </a:r>
            <a:r>
              <a:rPr lang="en-US" dirty="0" smtClean="0"/>
              <a:t>.</a:t>
            </a:r>
          </a:p>
          <a:p>
            <a:r>
              <a:rPr lang="lt-LT" dirty="0" smtClean="0"/>
              <a:t>Duomenų apdorojimo greitis – rodiklis</a:t>
            </a:r>
            <a:r>
              <a:rPr lang="en-US" dirty="0" smtClean="0"/>
              <a:t> </a:t>
            </a:r>
            <a:r>
              <a:rPr lang="en-US" dirty="0" err="1" smtClean="0"/>
              <a:t>lemiantis</a:t>
            </a:r>
            <a:r>
              <a:rPr lang="en-US" dirty="0" smtClean="0"/>
              <a:t> </a:t>
            </a:r>
            <a:r>
              <a:rPr lang="lt-LT" dirty="0" smtClean="0"/>
              <a:t>algoritmų, apdorojančių turimus duomenis</a:t>
            </a:r>
            <a:r>
              <a:rPr lang="en-US" dirty="0" smtClean="0"/>
              <a:t>.</a:t>
            </a:r>
            <a:endParaRPr lang="lt-LT" dirty="0" smtClean="0"/>
          </a:p>
          <a:p>
            <a:endParaRPr lang="lt-LT" dirty="0" smtClean="0"/>
          </a:p>
          <a:p>
            <a:endParaRPr lang="lt-LT" dirty="0" smtClean="0"/>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39500445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Vartotojo pusė</a:t>
            </a:r>
            <a:endParaRPr lang="en-US" dirty="0"/>
          </a:p>
        </p:txBody>
      </p:sp>
      <p:sp>
        <p:nvSpPr>
          <p:cNvPr id="3" name="Content Placeholder 2"/>
          <p:cNvSpPr>
            <a:spLocks noGrp="1"/>
          </p:cNvSpPr>
          <p:nvPr>
            <p:ph idx="1"/>
          </p:nvPr>
        </p:nvSpPr>
        <p:spPr/>
        <p:txBody>
          <a:bodyPr/>
          <a:lstStyle/>
          <a:p>
            <a:r>
              <a:rPr lang="lt-LT" dirty="0" smtClean="0"/>
              <a:t>Grafinė vartotojo sąsaja –</a:t>
            </a:r>
            <a:r>
              <a:rPr lang="en-US" dirty="0" smtClean="0"/>
              <a:t> </a:t>
            </a:r>
            <a:r>
              <a:rPr lang="lt-LT" dirty="0" smtClean="0"/>
              <a:t>rodiklis nurodantis ar vartotojui aiškus visas svetainės išdėstymas.</a:t>
            </a:r>
          </a:p>
          <a:p>
            <a:r>
              <a:rPr lang="lt-LT" dirty="0" smtClean="0"/>
              <a:t>Paieškos rezultatai –</a:t>
            </a:r>
            <a:r>
              <a:rPr lang="en-US" dirty="0" smtClean="0"/>
              <a:t> </a:t>
            </a:r>
            <a:r>
              <a:rPr lang="lt-LT" dirty="0" smtClean="0"/>
              <a:t>rodiklis </a:t>
            </a:r>
            <a:r>
              <a:rPr lang="lt-LT" dirty="0" err="1" smtClean="0"/>
              <a:t>nurod</a:t>
            </a:r>
            <a:r>
              <a:rPr lang="en-US" dirty="0" smtClean="0"/>
              <a:t>antis</a:t>
            </a:r>
            <a:r>
              <a:rPr lang="lt-LT" dirty="0" smtClean="0"/>
              <a:t> ar vartotojas rado tai ko ieškojo.</a:t>
            </a:r>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20238973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dirty="0" smtClean="0"/>
              <a:t>Vartotojo pusės reikalavimų rekomendacijos </a:t>
            </a:r>
            <a:endParaRPr lang="en-US" dirty="0"/>
          </a:p>
        </p:txBody>
      </p:sp>
      <p:sp>
        <p:nvSpPr>
          <p:cNvPr id="3" name="Content Placeholder 2"/>
          <p:cNvSpPr>
            <a:spLocks noGrp="1"/>
          </p:cNvSpPr>
          <p:nvPr>
            <p:ph idx="1"/>
          </p:nvPr>
        </p:nvSpPr>
        <p:spPr>
          <a:xfrm>
            <a:off x="838200" y="2008505"/>
            <a:ext cx="10233800" cy="4351338"/>
          </a:xfrm>
        </p:spPr>
        <p:txBody>
          <a:bodyPr>
            <a:normAutofit/>
          </a:bodyPr>
          <a:lstStyle/>
          <a:p>
            <a:r>
              <a:rPr lang="lt-LT" dirty="0" smtClean="0"/>
              <a:t>Sąsajos dizainas – tai paieškos puslapio ir rezultatų atvaizdavimo struktūra. </a:t>
            </a:r>
            <a:endParaRPr lang="en-US" dirty="0" smtClean="0"/>
          </a:p>
          <a:p>
            <a:r>
              <a:rPr lang="lt-LT" dirty="0" smtClean="0"/>
              <a:t>Papildomos </a:t>
            </a:r>
            <a:r>
              <a:rPr lang="lt-LT" dirty="0" err="1" smtClean="0"/>
              <a:t>fun</a:t>
            </a:r>
            <a:r>
              <a:rPr lang="en-US" dirty="0" smtClean="0"/>
              <a:t>kc</a:t>
            </a:r>
            <a:r>
              <a:rPr lang="lt-LT" dirty="0" err="1" smtClean="0"/>
              <a:t>ijos</a:t>
            </a:r>
            <a:r>
              <a:rPr lang="lt-LT" dirty="0" smtClean="0"/>
              <a:t> ir operatoriai</a:t>
            </a:r>
            <a:r>
              <a:rPr lang="en-US" dirty="0" smtClean="0"/>
              <a:t>.</a:t>
            </a:r>
            <a:endParaRPr lang="en-US" dirty="0">
              <a:solidFill>
                <a:schemeClr val="tx1"/>
              </a:solidFill>
            </a:endParaRPr>
          </a:p>
          <a:p>
            <a:r>
              <a:rPr lang="en-US" dirty="0"/>
              <a:t>R</a:t>
            </a:r>
            <a:r>
              <a:rPr lang="lt-LT" dirty="0" err="1"/>
              <a:t>ezultatai</a:t>
            </a:r>
            <a:r>
              <a:rPr lang="lt-LT" dirty="0"/>
              <a:t> privalo būti kuo greičiau atvaizduojami. </a:t>
            </a:r>
            <a:endParaRPr lang="en-US" dirty="0"/>
          </a:p>
          <a:p>
            <a:r>
              <a:rPr lang="en-US" dirty="0"/>
              <a:t>V</a:t>
            </a:r>
            <a:r>
              <a:rPr lang="lt-LT" dirty="0" err="1"/>
              <a:t>artotojai</a:t>
            </a:r>
            <a:r>
              <a:rPr lang="lt-LT" dirty="0"/>
              <a:t> turi turėti galimybę sužinoti kokias funkcijas ir operatorius jie gali naudoti, kad rezultatai būtų kuo tikslesni.</a:t>
            </a:r>
            <a:endParaRPr lang="en-US" dirty="0"/>
          </a:p>
          <a:p>
            <a:endParaRPr lang="lt-LT" dirty="0" smtClean="0"/>
          </a:p>
          <a:p>
            <a:endParaRPr lang="lt-LT" dirty="0" smtClean="0"/>
          </a:p>
        </p:txBody>
      </p:sp>
      <p:sp>
        <p:nvSpPr>
          <p:cNvPr id="4" name="Slide Number Placeholder 3"/>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32391873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dirty="0"/>
              <a:t>Vartotojo pusės reikalavimų rekomendacijos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13</a:t>
            </a:fld>
            <a:endParaRPr lang="en-US" dirty="0"/>
          </a:p>
        </p:txBody>
      </p:sp>
      <p:pic>
        <p:nvPicPr>
          <p:cNvPr id="5" name="Picture 4"/>
          <p:cNvPicPr>
            <a:picLocks noChangeAspect="1"/>
          </p:cNvPicPr>
          <p:nvPr/>
        </p:nvPicPr>
        <p:blipFill>
          <a:blip r:embed="rId2"/>
          <a:stretch>
            <a:fillRect/>
          </a:stretch>
        </p:blipFill>
        <p:spPr>
          <a:xfrm>
            <a:off x="2510724" y="1984269"/>
            <a:ext cx="6776957" cy="4554643"/>
          </a:xfrm>
          <a:prstGeom prst="rect">
            <a:avLst/>
          </a:prstGeom>
        </p:spPr>
      </p:pic>
    </p:spTree>
    <p:extLst>
      <p:ext uri="{BB962C8B-B14F-4D97-AF65-F5344CB8AC3E}">
        <p14:creationId xmlns:p14="http://schemas.microsoft.com/office/powerpoint/2010/main" val="2615636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Paieškos rezultatų kokybė</a:t>
            </a:r>
            <a:endParaRPr lang="en-US" dirty="0"/>
          </a:p>
        </p:txBody>
      </p:sp>
      <p:sp>
        <p:nvSpPr>
          <p:cNvPr id="3" name="Content Placeholder 2"/>
          <p:cNvSpPr>
            <a:spLocks noGrp="1"/>
          </p:cNvSpPr>
          <p:nvPr>
            <p:ph idx="1"/>
          </p:nvPr>
        </p:nvSpPr>
        <p:spPr>
          <a:xfrm>
            <a:off x="838200" y="1690688"/>
            <a:ext cx="10233800" cy="4351338"/>
          </a:xfrm>
        </p:spPr>
        <p:txBody>
          <a:bodyPr/>
          <a:lstStyle/>
          <a:p>
            <a:pPr marL="0" indent="0">
              <a:buNone/>
            </a:pPr>
            <a:r>
              <a:rPr lang="lt-LT" dirty="0" smtClean="0"/>
              <a:t>Norėdami matyti bendrą vaizdą turime žiūrėti iš </a:t>
            </a:r>
            <a:r>
              <a:rPr lang="en-US" dirty="0" err="1" smtClean="0"/>
              <a:t>dvej</a:t>
            </a:r>
            <a:r>
              <a:rPr lang="lt-LT" dirty="0" smtClean="0"/>
              <a:t>ų perspektyvų:</a:t>
            </a:r>
          </a:p>
          <a:p>
            <a:r>
              <a:rPr lang="lt-LT" dirty="0" smtClean="0"/>
              <a:t>Vartotojo</a:t>
            </a:r>
            <a:r>
              <a:rPr lang="en-US" dirty="0" smtClean="0"/>
              <a:t> pus</a:t>
            </a:r>
            <a:r>
              <a:rPr lang="lt-LT" dirty="0" smtClean="0"/>
              <a:t>ės.</a:t>
            </a:r>
          </a:p>
          <a:p>
            <a:r>
              <a:rPr lang="lt-LT" dirty="0" smtClean="0"/>
              <a:t>Sistemos pusės.</a:t>
            </a:r>
            <a:endParaRPr lang="lt-LT" dirty="0"/>
          </a:p>
        </p:txBody>
      </p:sp>
      <p:sp>
        <p:nvSpPr>
          <p:cNvPr id="4" name="Slide Number Placeholder 3"/>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33456235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821"/>
            <a:ext cx="10515600" cy="1325563"/>
          </a:xfrm>
        </p:spPr>
        <p:txBody>
          <a:bodyPr>
            <a:normAutofit/>
          </a:bodyPr>
          <a:lstStyle/>
          <a:p>
            <a:r>
              <a:rPr lang="lt-LT" dirty="0"/>
              <a:t>Rezultatų iškėlimas ir rūšiavimas</a:t>
            </a:r>
            <a:endParaRPr lang="en-US" dirty="0"/>
          </a:p>
        </p:txBody>
      </p:sp>
      <p:sp>
        <p:nvSpPr>
          <p:cNvPr id="3" name="Content Placeholder 2"/>
          <p:cNvSpPr>
            <a:spLocks noGrp="1"/>
          </p:cNvSpPr>
          <p:nvPr>
            <p:ph idx="1"/>
          </p:nvPr>
        </p:nvSpPr>
        <p:spPr>
          <a:xfrm>
            <a:off x="838200" y="1825625"/>
            <a:ext cx="10233800" cy="4351338"/>
          </a:xfrm>
        </p:spPr>
        <p:txBody>
          <a:bodyPr/>
          <a:lstStyle/>
          <a:p>
            <a:pPr marL="0" indent="0">
              <a:buNone/>
            </a:pPr>
            <a:r>
              <a:rPr lang="lt-LT" dirty="0" smtClean="0"/>
              <a:t>Pagrindiniai rezultatų atrinkimo kriterijai:</a:t>
            </a:r>
          </a:p>
          <a:p>
            <a:r>
              <a:rPr lang="lt-LT" dirty="0" smtClean="0"/>
              <a:t>Puslapio turinys.</a:t>
            </a:r>
          </a:p>
          <a:p>
            <a:r>
              <a:rPr lang="lt-LT" dirty="0" smtClean="0"/>
              <a:t>Nuorodų iš kitų puslapių skaičius ir svoris.</a:t>
            </a:r>
          </a:p>
          <a:p>
            <a:r>
              <a:rPr lang="lt-LT" dirty="0" smtClean="0"/>
              <a:t>Lankytojų skaičius</a:t>
            </a:r>
          </a:p>
          <a:p>
            <a:r>
              <a:rPr lang="lt-LT" dirty="0" smtClean="0"/>
              <a:t>Populiarumas socialiniuose </a:t>
            </a:r>
            <a:r>
              <a:rPr lang="lt-LT" dirty="0" smtClean="0"/>
              <a:t>tinkluose</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35149237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dirty="0"/>
              <a:t>Puslapio turinys.</a:t>
            </a:r>
            <a:br>
              <a:rPr lang="lt-LT" dirty="0"/>
            </a:br>
            <a:endParaRPr lang="en-US" dirty="0"/>
          </a:p>
        </p:txBody>
      </p:sp>
      <p:sp>
        <p:nvSpPr>
          <p:cNvPr id="3" name="Content Placeholder 2"/>
          <p:cNvSpPr>
            <a:spLocks noGrp="1"/>
          </p:cNvSpPr>
          <p:nvPr>
            <p:ph idx="1"/>
          </p:nvPr>
        </p:nvSpPr>
        <p:spPr>
          <a:xfrm>
            <a:off x="838200" y="1690688"/>
            <a:ext cx="10515600" cy="4486275"/>
          </a:xfrm>
        </p:spPr>
        <p:txBody>
          <a:bodyPr/>
          <a:lstStyle/>
          <a:p>
            <a:r>
              <a:rPr lang="lt-LT" dirty="0" smtClean="0"/>
              <a:t>Paieškos varikliai aukščiau atvaizduoja puslapius, kuriuose naujas ir unikalus turinys.</a:t>
            </a:r>
          </a:p>
          <a:p>
            <a:r>
              <a:rPr lang="lt-LT" dirty="0" smtClean="0"/>
              <a:t>Reikia užtikrinti, kad puslapyje būtų gerai organizuotas ir originalus turinys susijęs su raktiniu žodžiu ar fraze.</a:t>
            </a:r>
          </a:p>
          <a:p>
            <a:r>
              <a:rPr lang="lt-LT" dirty="0" smtClean="0"/>
              <a:t>Vienas iš būdų iškelti savo puslapį yra sukurti jame blogą ir reguliariai jį pildyti.</a:t>
            </a:r>
          </a:p>
        </p:txBody>
      </p:sp>
      <p:sp>
        <p:nvSpPr>
          <p:cNvPr id="4" name="Slide Number Placeholder 3"/>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13783265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a:t>Puslapio turinys.</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17</a:t>
            </a:fld>
            <a:endParaRPr lang="en-US" dirty="0"/>
          </a:p>
        </p:txBody>
      </p:sp>
      <p:pic>
        <p:nvPicPr>
          <p:cNvPr id="5" name="Picture 4"/>
          <p:cNvPicPr>
            <a:picLocks noChangeAspect="1"/>
          </p:cNvPicPr>
          <p:nvPr/>
        </p:nvPicPr>
        <p:blipFill>
          <a:blip r:embed="rId2"/>
          <a:stretch>
            <a:fillRect/>
          </a:stretch>
        </p:blipFill>
        <p:spPr>
          <a:xfrm>
            <a:off x="681926" y="1450326"/>
            <a:ext cx="8515430" cy="5088586"/>
          </a:xfrm>
          <a:prstGeom prst="rect">
            <a:avLst/>
          </a:prstGeom>
        </p:spPr>
      </p:pic>
    </p:spTree>
    <p:extLst>
      <p:ext uri="{BB962C8B-B14F-4D97-AF65-F5344CB8AC3E}">
        <p14:creationId xmlns:p14="http://schemas.microsoft.com/office/powerpoint/2010/main" val="29273657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lt-LT" sz="4800" dirty="0"/>
              <a:t>Nuorodų </a:t>
            </a:r>
            <a:r>
              <a:rPr lang="lt-LT" sz="4400" dirty="0"/>
              <a:t>iš</a:t>
            </a:r>
            <a:r>
              <a:rPr lang="lt-LT" sz="4800" dirty="0"/>
              <a:t> kitų puslapių skaičius ir svoris</a:t>
            </a:r>
            <a:endParaRPr lang="en-US" sz="4800" dirty="0"/>
          </a:p>
        </p:txBody>
      </p:sp>
      <p:sp>
        <p:nvSpPr>
          <p:cNvPr id="3" name="Content Placeholder 2"/>
          <p:cNvSpPr>
            <a:spLocks noGrp="1"/>
          </p:cNvSpPr>
          <p:nvPr>
            <p:ph idx="1"/>
          </p:nvPr>
        </p:nvSpPr>
        <p:spPr>
          <a:xfrm>
            <a:off x="838200" y="1917065"/>
            <a:ext cx="10515600" cy="4351338"/>
          </a:xfrm>
        </p:spPr>
        <p:txBody>
          <a:bodyPr/>
          <a:lstStyle/>
          <a:p>
            <a:r>
              <a:rPr lang="lt-LT" dirty="0"/>
              <a:t>A</a:t>
            </a:r>
            <a:r>
              <a:rPr lang="lt-LT" dirty="0" smtClean="0"/>
              <a:t>ukšto turinio puslapiai dažniausiai rodo į kitus aukšto turinio puslapius.</a:t>
            </a:r>
          </a:p>
          <a:p>
            <a:r>
              <a:rPr lang="lt-LT" dirty="0" smtClean="0"/>
              <a:t>Puslapiai, kurie fiktyviai randa būdų gauti nuorodų rodančių į juos dažnai būna rodomi žemiau paieškos rezultatuose.</a:t>
            </a:r>
          </a:p>
        </p:txBody>
      </p:sp>
      <p:sp>
        <p:nvSpPr>
          <p:cNvPr id="4" name="Slide Number Placeholder 3"/>
          <p:cNvSpPr>
            <a:spLocks noGrp="1"/>
          </p:cNvSpPr>
          <p:nvPr>
            <p:ph type="sldNum" sz="quarter" idx="12"/>
          </p:nvPr>
        </p:nvSpPr>
        <p:spPr/>
        <p:txBody>
          <a:bodyPr/>
          <a:lstStyle/>
          <a:p>
            <a:fld id="{6D22F896-40B5-4ADD-8801-0D06FADFA095}" type="slidenum">
              <a:rPr lang="en-US" smtClean="0"/>
              <a:t>18</a:t>
            </a:fld>
            <a:endParaRPr lang="en-US" dirty="0"/>
          </a:p>
        </p:txBody>
      </p:sp>
    </p:spTree>
    <p:extLst>
      <p:ext uri="{BB962C8B-B14F-4D97-AF65-F5344CB8AC3E}">
        <p14:creationId xmlns:p14="http://schemas.microsoft.com/office/powerpoint/2010/main" val="34388614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2313"/>
            <a:ext cx="10515600" cy="1353312"/>
          </a:xfrm>
        </p:spPr>
        <p:txBody>
          <a:bodyPr>
            <a:normAutofit fontScale="90000"/>
          </a:bodyPr>
          <a:lstStyle/>
          <a:p>
            <a:r>
              <a:rPr lang="lt-LT" dirty="0"/>
              <a:t>Lankytojų skaičius</a:t>
            </a:r>
            <a:br>
              <a:rPr lang="lt-LT" dirty="0"/>
            </a:br>
            <a:endParaRPr lang="en-US" dirty="0"/>
          </a:p>
        </p:txBody>
      </p:sp>
      <p:sp>
        <p:nvSpPr>
          <p:cNvPr id="3" name="Content Placeholder 2"/>
          <p:cNvSpPr>
            <a:spLocks noGrp="1"/>
          </p:cNvSpPr>
          <p:nvPr>
            <p:ph idx="1"/>
          </p:nvPr>
        </p:nvSpPr>
        <p:spPr>
          <a:xfrm>
            <a:off x="838200" y="1825625"/>
            <a:ext cx="10233800" cy="4351338"/>
          </a:xfrm>
        </p:spPr>
        <p:txBody>
          <a:bodyPr/>
          <a:lstStyle/>
          <a:p>
            <a:r>
              <a:rPr lang="lt-LT" dirty="0" smtClean="0"/>
              <a:t>Paieškos varikliai atsižvelgia į puslapio lankytojų skaičių ir kiek laiko jie praleidžia lankydami puslapį, kiek kartų ir ant ko jie spaudžia, kokias nuorodas atidarinėja, pagal tai įvertina ar puslapį iškelti ar rodyti žemiau.</a:t>
            </a:r>
          </a:p>
          <a:p>
            <a:r>
              <a:rPr lang="lt-LT" dirty="0" smtClean="0"/>
              <a:t>Norint pritraukti lankytojų į savo puslapį reikia stengtis atvaizduoti būtent tą informaciją, kurios jie ieško.</a:t>
            </a:r>
          </a:p>
        </p:txBody>
      </p:sp>
      <p:sp>
        <p:nvSpPr>
          <p:cNvPr id="4" name="Slide Number Placeholder 3"/>
          <p:cNvSpPr>
            <a:spLocks noGrp="1"/>
          </p:cNvSpPr>
          <p:nvPr>
            <p:ph type="sldNum" sz="quarter" idx="12"/>
          </p:nvPr>
        </p:nvSpPr>
        <p:spPr/>
        <p:txBody>
          <a:bodyPr/>
          <a:lstStyle/>
          <a:p>
            <a:fld id="{6D22F896-40B5-4ADD-8801-0D06FADFA095}" type="slidenum">
              <a:rPr lang="en-US" smtClean="0"/>
              <a:t>19</a:t>
            </a:fld>
            <a:endParaRPr lang="en-US" dirty="0"/>
          </a:p>
        </p:txBody>
      </p:sp>
      <p:pic>
        <p:nvPicPr>
          <p:cNvPr id="5" name="Picture 4"/>
          <p:cNvPicPr>
            <a:picLocks noChangeAspect="1"/>
          </p:cNvPicPr>
          <p:nvPr/>
        </p:nvPicPr>
        <p:blipFill>
          <a:blip r:embed="rId2"/>
          <a:stretch>
            <a:fillRect/>
          </a:stretch>
        </p:blipFill>
        <p:spPr>
          <a:xfrm>
            <a:off x="7655437" y="4280263"/>
            <a:ext cx="2326763" cy="1748514"/>
          </a:xfrm>
          <a:prstGeom prst="rect">
            <a:avLst/>
          </a:prstGeom>
        </p:spPr>
      </p:pic>
    </p:spTree>
    <p:extLst>
      <p:ext uri="{BB962C8B-B14F-4D97-AF65-F5344CB8AC3E}">
        <p14:creationId xmlns:p14="http://schemas.microsoft.com/office/powerpoint/2010/main" val="10700826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Turinys</a:t>
            </a:r>
            <a:endParaRPr lang="en-US" dirty="0"/>
          </a:p>
        </p:txBody>
      </p:sp>
      <p:sp>
        <p:nvSpPr>
          <p:cNvPr id="3" name="Content Placeholder 2"/>
          <p:cNvSpPr>
            <a:spLocks noGrp="1"/>
          </p:cNvSpPr>
          <p:nvPr>
            <p:ph idx="1"/>
          </p:nvPr>
        </p:nvSpPr>
        <p:spPr/>
        <p:txBody>
          <a:bodyPr/>
          <a:lstStyle/>
          <a:p>
            <a:r>
              <a:rPr lang="lt-LT" dirty="0" smtClean="0"/>
              <a:t>Kasdieninis paieškos sistemų naudojimas</a:t>
            </a:r>
          </a:p>
          <a:p>
            <a:r>
              <a:rPr lang="lt-LT" dirty="0"/>
              <a:t>Paieškos rezultatų </a:t>
            </a:r>
            <a:r>
              <a:rPr lang="lt-LT" dirty="0" smtClean="0"/>
              <a:t>kokybę nusakantys faktoriai</a:t>
            </a:r>
          </a:p>
          <a:p>
            <a:r>
              <a:rPr lang="lt-LT" dirty="0"/>
              <a:t>Rezultatų </a:t>
            </a:r>
            <a:r>
              <a:rPr lang="lt-LT" dirty="0" smtClean="0"/>
              <a:t>iškėlimas ir rūšiavimas paieškos sistemose</a:t>
            </a:r>
          </a:p>
          <a:p>
            <a:r>
              <a:rPr lang="lt-LT" dirty="0"/>
              <a:t>Sudėtingesnės paieškos užklausos</a:t>
            </a:r>
            <a:endParaRPr lang="lt-LT" dirty="0" smtClean="0"/>
          </a:p>
          <a:p>
            <a:endParaRPr lang="lt-LT" dirty="0" smtClean="0"/>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1707558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dirty="0"/>
              <a:t>Populiarumas </a:t>
            </a:r>
            <a:r>
              <a:rPr lang="lt-LT" dirty="0" smtClean="0"/>
              <a:t>socialiniuose tinkluose</a:t>
            </a:r>
            <a:endParaRPr lang="en-US" dirty="0"/>
          </a:p>
        </p:txBody>
      </p:sp>
      <p:sp>
        <p:nvSpPr>
          <p:cNvPr id="3" name="Content Placeholder 2"/>
          <p:cNvSpPr>
            <a:spLocks noGrp="1"/>
          </p:cNvSpPr>
          <p:nvPr>
            <p:ph idx="1"/>
          </p:nvPr>
        </p:nvSpPr>
        <p:spPr>
          <a:xfrm>
            <a:off x="838200" y="1843913"/>
            <a:ext cx="10233800" cy="4351338"/>
          </a:xfrm>
        </p:spPr>
        <p:txBody>
          <a:bodyPr/>
          <a:lstStyle/>
          <a:p>
            <a:r>
              <a:rPr lang="lt-LT" dirty="0" smtClean="0"/>
              <a:t>Paieškos varikliai atsižvelgia į svetainės ar nuorodos pasidalinimų skaičių socialiniuose tinkluose.</a:t>
            </a:r>
          </a:p>
          <a:p>
            <a:r>
              <a:rPr lang="lt-LT" dirty="0" smtClean="0"/>
              <a:t>Atsižvelgiama į nuorodas, kurias komentuoja dauguma socialinių tinklų vartotojų.</a:t>
            </a:r>
          </a:p>
          <a:p>
            <a:r>
              <a:rPr lang="lt-LT" dirty="0" err="1" smtClean="0"/>
              <a:t>Pvz</a:t>
            </a:r>
            <a:r>
              <a:rPr lang="lt-LT" dirty="0" smtClean="0"/>
              <a:t>: Google paieškos sistemoje aukščiau bus </a:t>
            </a:r>
            <a:br>
              <a:rPr lang="lt-LT" dirty="0" smtClean="0"/>
            </a:br>
            <a:r>
              <a:rPr lang="lt-LT" dirty="0" smtClean="0"/>
              <a:t>iškelta įmonė, kuri turi savo aktyvų </a:t>
            </a:r>
            <a:r>
              <a:rPr lang="lt-LT" dirty="0" err="1" smtClean="0"/>
              <a:t>YouTube</a:t>
            </a:r>
            <a:r>
              <a:rPr lang="lt-LT" dirty="0" smtClean="0"/>
              <a:t> </a:t>
            </a:r>
            <a:br>
              <a:rPr lang="lt-LT" dirty="0" smtClean="0"/>
            </a:br>
            <a:r>
              <a:rPr lang="lt-LT" dirty="0" smtClean="0"/>
              <a:t>vartotoją bei </a:t>
            </a:r>
            <a:r>
              <a:rPr lang="lt-LT" dirty="0" err="1" smtClean="0"/>
              <a:t>FaceBook</a:t>
            </a:r>
            <a:r>
              <a:rPr lang="lt-LT" dirty="0" smtClean="0"/>
              <a:t> puslapį.</a:t>
            </a:r>
          </a:p>
        </p:txBody>
      </p:sp>
      <p:sp>
        <p:nvSpPr>
          <p:cNvPr id="4" name="Slide Number Placeholder 3"/>
          <p:cNvSpPr>
            <a:spLocks noGrp="1"/>
          </p:cNvSpPr>
          <p:nvPr>
            <p:ph type="sldNum" sz="quarter" idx="12"/>
          </p:nvPr>
        </p:nvSpPr>
        <p:spPr/>
        <p:txBody>
          <a:bodyPr/>
          <a:lstStyle/>
          <a:p>
            <a:fld id="{6D22F896-40B5-4ADD-8801-0D06FADFA095}" type="slidenum">
              <a:rPr lang="en-US" smtClean="0"/>
              <a:t>20</a:t>
            </a:fld>
            <a:endParaRPr lang="en-US" dirty="0"/>
          </a:p>
        </p:txBody>
      </p:sp>
      <p:pic>
        <p:nvPicPr>
          <p:cNvPr id="5" name="Picture 4"/>
          <p:cNvPicPr>
            <a:picLocks noChangeAspect="1"/>
          </p:cNvPicPr>
          <p:nvPr/>
        </p:nvPicPr>
        <p:blipFill>
          <a:blip r:embed="rId2"/>
          <a:stretch>
            <a:fillRect/>
          </a:stretch>
        </p:blipFill>
        <p:spPr>
          <a:xfrm>
            <a:off x="7928675" y="3442841"/>
            <a:ext cx="2301904" cy="2215244"/>
          </a:xfrm>
          <a:prstGeom prst="rect">
            <a:avLst/>
          </a:prstGeom>
        </p:spPr>
      </p:pic>
    </p:spTree>
    <p:extLst>
      <p:ext uri="{BB962C8B-B14F-4D97-AF65-F5344CB8AC3E}">
        <p14:creationId xmlns:p14="http://schemas.microsoft.com/office/powerpoint/2010/main" val="32056081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dirty="0" smtClean="0"/>
              <a:t>Google paieškos rezultatų reitingavimo faktoriai</a:t>
            </a:r>
            <a:endParaRPr lang="en-US" dirty="0"/>
          </a:p>
        </p:txBody>
      </p:sp>
      <p:pic>
        <p:nvPicPr>
          <p:cNvPr id="5" name="Content Placeholder 4"/>
          <p:cNvPicPr>
            <a:picLocks noGrp="1" noChangeAspect="1"/>
          </p:cNvPicPr>
          <p:nvPr>
            <p:ph idx="1"/>
          </p:nvPr>
        </p:nvPicPr>
        <p:blipFill>
          <a:blip r:embed="rId3"/>
          <a:stretch>
            <a:fillRect/>
          </a:stretch>
        </p:blipFill>
        <p:spPr>
          <a:xfrm>
            <a:off x="1531937" y="2105819"/>
            <a:ext cx="9410700" cy="3790950"/>
          </a:xfrm>
          <a:prstGeom prst="rect">
            <a:avLst/>
          </a:prstGeom>
        </p:spPr>
      </p:pic>
      <p:sp>
        <p:nvSpPr>
          <p:cNvPr id="3" name="Slide Number Placeholder 2"/>
          <p:cNvSpPr>
            <a:spLocks noGrp="1"/>
          </p:cNvSpPr>
          <p:nvPr>
            <p:ph type="sldNum" sz="quarter" idx="12"/>
          </p:nvPr>
        </p:nvSpPr>
        <p:spPr/>
        <p:txBody>
          <a:bodyPr/>
          <a:lstStyle/>
          <a:p>
            <a:fld id="{6D22F896-40B5-4ADD-8801-0D06FADFA095}" type="slidenum">
              <a:rPr lang="en-US" smtClean="0"/>
              <a:t>21</a:t>
            </a:fld>
            <a:endParaRPr lang="en-US" dirty="0"/>
          </a:p>
        </p:txBody>
      </p:sp>
    </p:spTree>
    <p:extLst>
      <p:ext uri="{BB962C8B-B14F-4D97-AF65-F5344CB8AC3E}">
        <p14:creationId xmlns:p14="http://schemas.microsoft.com/office/powerpoint/2010/main" val="36478830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Google </a:t>
            </a:r>
            <a:r>
              <a:rPr lang="lt-LT" dirty="0" err="1" smtClean="0"/>
              <a:t>PageRank</a:t>
            </a:r>
            <a:r>
              <a:rPr lang="lt-LT" dirty="0" smtClean="0"/>
              <a:t> algoritmas</a:t>
            </a: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pPr marL="0" indent="0">
              <a:buNone/>
            </a:pPr>
            <a:r>
              <a:rPr lang="lt-LT" dirty="0" smtClean="0"/>
              <a:t>Vienas svarbiausių veiksnių lemiančių puslapio atsiradimą paieškos rezultatuose yra </a:t>
            </a:r>
            <a:r>
              <a:rPr lang="lt-LT" dirty="0" err="1" smtClean="0"/>
              <a:t>PageRank</a:t>
            </a:r>
            <a:r>
              <a:rPr lang="lt-LT" dirty="0" smtClean="0"/>
              <a:t> algoritmas.</a:t>
            </a:r>
          </a:p>
          <a:p>
            <a:pPr marL="0" indent="0">
              <a:buNone/>
            </a:pPr>
            <a:r>
              <a:rPr lang="lt-LT" dirty="0" smtClean="0"/>
              <a:t>Kaip skaičiuojamas </a:t>
            </a:r>
            <a:r>
              <a:rPr lang="lt-LT" dirty="0" err="1" smtClean="0"/>
              <a:t>PageRank</a:t>
            </a:r>
            <a:r>
              <a:rPr lang="lt-LT" dirty="0" smtClean="0"/>
              <a:t>?</a:t>
            </a:r>
          </a:p>
          <a:p>
            <a:r>
              <a:rPr lang="lt-LT" dirty="0" smtClean="0"/>
              <a:t>Skaičiuojama kiek nuorodų rodo į puslapį ir kokia tų nuorodų reikšmė. </a:t>
            </a:r>
          </a:p>
          <a:p>
            <a:r>
              <a:rPr lang="lt-LT" dirty="0" smtClean="0"/>
              <a:t>Kuo daugiau puslapis turi nuorodų į kitus puslapius tuo mažesnis tų nuorodų svoris.</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22</a:t>
            </a:fld>
            <a:endParaRPr lang="en-US" dirty="0"/>
          </a:p>
        </p:txBody>
      </p:sp>
    </p:spTree>
    <p:extLst>
      <p:ext uri="{BB962C8B-B14F-4D97-AF65-F5344CB8AC3E}">
        <p14:creationId xmlns:p14="http://schemas.microsoft.com/office/powerpoint/2010/main" val="7211464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a:t>Google </a:t>
            </a:r>
            <a:r>
              <a:rPr lang="lt-LT" dirty="0" err="1"/>
              <a:t>PageRank</a:t>
            </a:r>
            <a:r>
              <a:rPr lang="lt-LT" dirty="0"/>
              <a:t> algoritmas</a:t>
            </a:r>
            <a:endParaRPr lang="en-US" dirty="0"/>
          </a:p>
        </p:txBody>
      </p:sp>
      <p:sp>
        <p:nvSpPr>
          <p:cNvPr id="3" name="Content Placeholder 2"/>
          <p:cNvSpPr>
            <a:spLocks noGrp="1"/>
          </p:cNvSpPr>
          <p:nvPr>
            <p:ph idx="1"/>
          </p:nvPr>
        </p:nvSpPr>
        <p:spPr/>
        <p:txBody>
          <a:bodyPr/>
          <a:lstStyle/>
          <a:p>
            <a:r>
              <a:rPr lang="lt-LT" dirty="0" smtClean="0"/>
              <a:t>Puslapio domeno vardas( kuo mažiau simbolių ir skaičių tuo geriau)</a:t>
            </a:r>
          </a:p>
          <a:p>
            <a:r>
              <a:rPr lang="lt-LT" dirty="0" smtClean="0"/>
              <a:t>Domenas, kurio pavadinimas atitinka raktažodį dažnai vaizduojamas aukščiau.</a:t>
            </a:r>
          </a:p>
          <a:p>
            <a:r>
              <a:rPr lang="lt-LT" dirty="0" smtClean="0"/>
              <a:t>Google atsižvelgia į puslapius, kurie egzistuoja jau ilgesnį laiką.</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23</a:t>
            </a:fld>
            <a:endParaRPr lang="en-US" dirty="0"/>
          </a:p>
        </p:txBody>
      </p:sp>
    </p:spTree>
    <p:extLst>
      <p:ext uri="{BB962C8B-B14F-4D97-AF65-F5344CB8AC3E}">
        <p14:creationId xmlns:p14="http://schemas.microsoft.com/office/powerpoint/2010/main" val="11848599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t>24</a:t>
            </a:fld>
            <a:endParaRPr lang="en-US" dirty="0"/>
          </a:p>
        </p:txBody>
      </p:sp>
      <p:pic>
        <p:nvPicPr>
          <p:cNvPr id="5" name="Picture 4"/>
          <p:cNvPicPr>
            <a:picLocks noChangeAspect="1"/>
          </p:cNvPicPr>
          <p:nvPr/>
        </p:nvPicPr>
        <p:blipFill>
          <a:blip r:embed="rId2"/>
          <a:stretch>
            <a:fillRect/>
          </a:stretch>
        </p:blipFill>
        <p:spPr>
          <a:xfrm>
            <a:off x="1120001" y="625599"/>
            <a:ext cx="9568422" cy="5730751"/>
          </a:xfrm>
          <a:prstGeom prst="rect">
            <a:avLst/>
          </a:prstGeom>
        </p:spPr>
      </p:pic>
    </p:spTree>
    <p:extLst>
      <p:ext uri="{BB962C8B-B14F-4D97-AF65-F5344CB8AC3E}">
        <p14:creationId xmlns:p14="http://schemas.microsoft.com/office/powerpoint/2010/main" val="15081804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Autofit/>
          </a:bodyPr>
          <a:lstStyle/>
          <a:p>
            <a:r>
              <a:rPr lang="lt-LT" sz="4400" dirty="0" smtClean="0"/>
              <a:t>Paieškos rezultatų kokybę yra sunku vertinti</a:t>
            </a:r>
            <a:endParaRPr lang="en-US" sz="4400" dirty="0"/>
          </a:p>
        </p:txBody>
      </p:sp>
      <p:sp>
        <p:nvSpPr>
          <p:cNvPr id="3" name="Content Placeholder 2"/>
          <p:cNvSpPr>
            <a:spLocks noGrp="1"/>
          </p:cNvSpPr>
          <p:nvPr>
            <p:ph idx="1"/>
          </p:nvPr>
        </p:nvSpPr>
        <p:spPr>
          <a:xfrm>
            <a:off x="838200" y="1690688"/>
            <a:ext cx="10233800" cy="4351338"/>
          </a:xfrm>
        </p:spPr>
        <p:txBody>
          <a:bodyPr>
            <a:normAutofit/>
          </a:bodyPr>
          <a:lstStyle/>
          <a:p>
            <a:r>
              <a:rPr lang="lt-LT" dirty="0" smtClean="0"/>
              <a:t>Sunku nustatyti informacijos, kurią randame kokybę. </a:t>
            </a:r>
          </a:p>
          <a:p>
            <a:r>
              <a:rPr lang="lt-LT" dirty="0" smtClean="0"/>
              <a:t>Paieškos rezultatų kokybė priklauso nuo vartotojų.</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25</a:t>
            </a:fld>
            <a:endParaRPr lang="en-US" dirty="0"/>
          </a:p>
        </p:txBody>
      </p:sp>
    </p:spTree>
    <p:extLst>
      <p:ext uri="{BB962C8B-B14F-4D97-AF65-F5344CB8AC3E}">
        <p14:creationId xmlns:p14="http://schemas.microsoft.com/office/powerpoint/2010/main" val="28254860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Sudėtingesnės paieškos užklausos</a:t>
            </a:r>
            <a:endParaRPr lang="en-US" dirty="0"/>
          </a:p>
        </p:txBody>
      </p:sp>
      <p:sp>
        <p:nvSpPr>
          <p:cNvPr id="3" name="Content Placeholder 2"/>
          <p:cNvSpPr>
            <a:spLocks noGrp="1"/>
          </p:cNvSpPr>
          <p:nvPr>
            <p:ph idx="1"/>
          </p:nvPr>
        </p:nvSpPr>
        <p:spPr/>
        <p:txBody>
          <a:bodyPr/>
          <a:lstStyle/>
          <a:p>
            <a:r>
              <a:rPr lang="lt-LT" sz="3200" dirty="0"/>
              <a:t>Formuluojant paieškos klausimą, galima naudoti loginius operatorius, paieškos siaurinimo ir išplėtimo simbolius, funkcijas ir pan.</a:t>
            </a:r>
            <a:endParaRPr lang="en-US" sz="3200" dirty="0"/>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26</a:t>
            </a:fld>
            <a:endParaRPr lang="en-US" dirty="0"/>
          </a:p>
        </p:txBody>
      </p:sp>
    </p:spTree>
    <p:extLst>
      <p:ext uri="{BB962C8B-B14F-4D97-AF65-F5344CB8AC3E}">
        <p14:creationId xmlns:p14="http://schemas.microsoft.com/office/powerpoint/2010/main" val="38681664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623249" y="1690688"/>
            <a:ext cx="6945501" cy="4399216"/>
          </a:xfrm>
          <a:prstGeom prst="rect">
            <a:avLst/>
          </a:prstGeom>
        </p:spPr>
      </p:pic>
      <p:sp>
        <p:nvSpPr>
          <p:cNvPr id="5" name="Title 4"/>
          <p:cNvSpPr>
            <a:spLocks noGrp="1"/>
          </p:cNvSpPr>
          <p:nvPr>
            <p:ph type="title"/>
          </p:nvPr>
        </p:nvSpPr>
        <p:spPr>
          <a:xfrm>
            <a:off x="838200" y="365125"/>
            <a:ext cx="10515600" cy="1774571"/>
          </a:xfrm>
        </p:spPr>
        <p:txBody>
          <a:bodyPr>
            <a:normAutofit fontScale="90000"/>
          </a:bodyPr>
          <a:lstStyle/>
          <a:p>
            <a:r>
              <a:rPr lang="en-US" b="1" dirty="0"/>
              <a:t>AND - </a:t>
            </a:r>
            <a:r>
              <a:rPr lang="en-US" b="1" dirty="0" err="1"/>
              <a:t>pateikia</a:t>
            </a:r>
            <a:r>
              <a:rPr lang="en-US" b="1" dirty="0"/>
              <a:t> </a:t>
            </a:r>
            <a:r>
              <a:rPr lang="en-US" b="1" dirty="0" err="1"/>
              <a:t>šaltinius</a:t>
            </a:r>
            <a:r>
              <a:rPr lang="en-US" b="1" dirty="0"/>
              <a:t> </a:t>
            </a:r>
            <a:r>
              <a:rPr lang="en-US" b="1" dirty="0" err="1"/>
              <a:t>turinčius</a:t>
            </a:r>
            <a:r>
              <a:rPr lang="en-US" b="1" dirty="0"/>
              <a:t> </a:t>
            </a:r>
            <a:r>
              <a:rPr lang="en-US" b="1" dirty="0" err="1"/>
              <a:t>visus</a:t>
            </a:r>
            <a:r>
              <a:rPr lang="en-US" b="1" dirty="0"/>
              <a:t> </a:t>
            </a:r>
            <a:r>
              <a:rPr lang="en-US" b="1" dirty="0" err="1"/>
              <a:t>paieškos</a:t>
            </a:r>
            <a:r>
              <a:rPr lang="en-US" b="1" dirty="0"/>
              <a:t> </a:t>
            </a:r>
            <a:r>
              <a:rPr lang="en-US" b="1" dirty="0" err="1"/>
              <a:t>reikšminius</a:t>
            </a:r>
            <a:r>
              <a:rPr lang="en-US" b="1" dirty="0"/>
              <a:t> </a:t>
            </a:r>
            <a:r>
              <a:rPr lang="en-US" b="1" dirty="0" err="1"/>
              <a:t>žodžius</a:t>
            </a:r>
            <a:r>
              <a:rPr lang="lt-LT" b="1" dirty="0"/>
              <a:t>.</a:t>
            </a:r>
            <a:br>
              <a:rPr lang="lt-LT" b="1" dirty="0"/>
            </a:br>
            <a:endParaRPr lang="en-US" dirty="0"/>
          </a:p>
        </p:txBody>
      </p:sp>
      <p:sp>
        <p:nvSpPr>
          <p:cNvPr id="2" name="Slide Number Placeholder 1"/>
          <p:cNvSpPr>
            <a:spLocks noGrp="1"/>
          </p:cNvSpPr>
          <p:nvPr>
            <p:ph type="sldNum" sz="quarter" idx="12"/>
          </p:nvPr>
        </p:nvSpPr>
        <p:spPr/>
        <p:txBody>
          <a:bodyPr/>
          <a:lstStyle/>
          <a:p>
            <a:fld id="{6D22F896-40B5-4ADD-8801-0D06FADFA095}" type="slidenum">
              <a:rPr lang="en-US" smtClean="0"/>
              <a:t>27</a:t>
            </a:fld>
            <a:endParaRPr lang="en-US" dirty="0"/>
          </a:p>
        </p:txBody>
      </p:sp>
    </p:spTree>
    <p:extLst>
      <p:ext uri="{BB962C8B-B14F-4D97-AF65-F5344CB8AC3E}">
        <p14:creationId xmlns:p14="http://schemas.microsoft.com/office/powerpoint/2010/main" val="41087466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AND </a:t>
            </a:r>
            <a:r>
              <a:rPr lang="en-US" dirty="0" smtClean="0"/>
              <a:t>= +</a:t>
            </a:r>
            <a:endParaRPr lang="en-US" dirty="0"/>
          </a:p>
        </p:txBody>
      </p:sp>
      <p:pic>
        <p:nvPicPr>
          <p:cNvPr id="4" name="Picture 3"/>
          <p:cNvPicPr>
            <a:picLocks noChangeAspect="1"/>
          </p:cNvPicPr>
          <p:nvPr/>
        </p:nvPicPr>
        <p:blipFill>
          <a:blip r:embed="rId3"/>
          <a:stretch>
            <a:fillRect/>
          </a:stretch>
        </p:blipFill>
        <p:spPr>
          <a:xfrm>
            <a:off x="97776" y="1690688"/>
            <a:ext cx="5998224" cy="4801552"/>
          </a:xfrm>
          <a:prstGeom prst="rect">
            <a:avLst/>
          </a:prstGeom>
        </p:spPr>
      </p:pic>
      <p:pic>
        <p:nvPicPr>
          <p:cNvPr id="5" name="Picture 4"/>
          <p:cNvPicPr>
            <a:picLocks noChangeAspect="1"/>
          </p:cNvPicPr>
          <p:nvPr/>
        </p:nvPicPr>
        <p:blipFill>
          <a:blip r:embed="rId4"/>
          <a:stretch>
            <a:fillRect/>
          </a:stretch>
        </p:blipFill>
        <p:spPr>
          <a:xfrm>
            <a:off x="6096000" y="1690688"/>
            <a:ext cx="5994484" cy="4801552"/>
          </a:xfrm>
          <a:prstGeom prst="rect">
            <a:avLst/>
          </a:prstGeom>
        </p:spPr>
      </p:pic>
      <p:sp>
        <p:nvSpPr>
          <p:cNvPr id="3" name="Slide Number Placeholder 2"/>
          <p:cNvSpPr>
            <a:spLocks noGrp="1"/>
          </p:cNvSpPr>
          <p:nvPr>
            <p:ph type="sldNum" sz="quarter" idx="12"/>
          </p:nvPr>
        </p:nvSpPr>
        <p:spPr/>
        <p:txBody>
          <a:bodyPr/>
          <a:lstStyle/>
          <a:p>
            <a:fld id="{6D22F896-40B5-4ADD-8801-0D06FADFA095}" type="slidenum">
              <a:rPr lang="en-US" smtClean="0"/>
              <a:t>28</a:t>
            </a:fld>
            <a:endParaRPr lang="en-US" dirty="0"/>
          </a:p>
        </p:txBody>
      </p:sp>
    </p:spTree>
    <p:extLst>
      <p:ext uri="{BB962C8B-B14F-4D97-AF65-F5344CB8AC3E}">
        <p14:creationId xmlns:p14="http://schemas.microsoft.com/office/powerpoint/2010/main" val="5519924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4504" y="365125"/>
            <a:ext cx="10515600" cy="1994027"/>
          </a:xfrm>
        </p:spPr>
        <p:txBody>
          <a:bodyPr>
            <a:noAutofit/>
          </a:bodyPr>
          <a:lstStyle/>
          <a:p>
            <a:r>
              <a:rPr lang="en-US" sz="4800" b="1" dirty="0"/>
              <a:t>OR - </a:t>
            </a:r>
            <a:r>
              <a:rPr lang="en-US" sz="4800" b="1" dirty="0" err="1"/>
              <a:t>randa</a:t>
            </a:r>
            <a:r>
              <a:rPr lang="en-US" sz="4800" b="1" dirty="0"/>
              <a:t> </a:t>
            </a:r>
            <a:r>
              <a:rPr lang="en-US" sz="4800" b="1" dirty="0" err="1"/>
              <a:t>šaltinius</a:t>
            </a:r>
            <a:r>
              <a:rPr lang="en-US" sz="4800" b="1" dirty="0"/>
              <a:t> </a:t>
            </a:r>
            <a:r>
              <a:rPr lang="en-US" sz="4800" b="1" dirty="0" err="1"/>
              <a:t>turinčius</a:t>
            </a:r>
            <a:r>
              <a:rPr lang="en-US" sz="4800" b="1" dirty="0"/>
              <a:t> bent </a:t>
            </a:r>
            <a:r>
              <a:rPr lang="en-US" sz="4800" b="1" dirty="0" err="1"/>
              <a:t>vieną</a:t>
            </a:r>
            <a:r>
              <a:rPr lang="en-US" sz="4800" b="1" dirty="0"/>
              <a:t> </a:t>
            </a:r>
            <a:r>
              <a:rPr lang="en-US" sz="4800" b="1" dirty="0" err="1"/>
              <a:t>paieškos</a:t>
            </a:r>
            <a:r>
              <a:rPr lang="en-US" sz="4800" b="1" dirty="0"/>
              <a:t> </a:t>
            </a:r>
            <a:r>
              <a:rPr lang="en-US" sz="4400" b="1" dirty="0" err="1"/>
              <a:t>reikšminį</a:t>
            </a:r>
            <a:r>
              <a:rPr lang="en-US" sz="4800" b="1" dirty="0"/>
              <a:t> </a:t>
            </a:r>
            <a:r>
              <a:rPr lang="en-US" sz="4800" b="1" dirty="0" err="1"/>
              <a:t>žodį</a:t>
            </a:r>
            <a:r>
              <a:rPr lang="en-US" sz="4800" dirty="0"/>
              <a:t/>
            </a:r>
            <a:br>
              <a:rPr lang="en-US" sz="4800" dirty="0"/>
            </a:br>
            <a:endParaRPr lang="en-US" sz="4800" dirty="0"/>
          </a:p>
        </p:txBody>
      </p:sp>
      <p:pic>
        <p:nvPicPr>
          <p:cNvPr id="4" name="Picture 3"/>
          <p:cNvPicPr>
            <a:picLocks noChangeAspect="1"/>
          </p:cNvPicPr>
          <p:nvPr/>
        </p:nvPicPr>
        <p:blipFill>
          <a:blip r:embed="rId3"/>
          <a:stretch>
            <a:fillRect/>
          </a:stretch>
        </p:blipFill>
        <p:spPr>
          <a:xfrm>
            <a:off x="3166395" y="1901951"/>
            <a:ext cx="6151817" cy="4299411"/>
          </a:xfrm>
          <a:prstGeom prst="rect">
            <a:avLst/>
          </a:prstGeom>
        </p:spPr>
      </p:pic>
      <p:sp>
        <p:nvSpPr>
          <p:cNvPr id="3" name="Slide Number Placeholder 2"/>
          <p:cNvSpPr>
            <a:spLocks noGrp="1"/>
          </p:cNvSpPr>
          <p:nvPr>
            <p:ph type="sldNum" sz="quarter" idx="12"/>
          </p:nvPr>
        </p:nvSpPr>
        <p:spPr/>
        <p:txBody>
          <a:bodyPr/>
          <a:lstStyle/>
          <a:p>
            <a:fld id="{6D22F896-40B5-4ADD-8801-0D06FADFA095}" type="slidenum">
              <a:rPr lang="en-US" smtClean="0"/>
              <a:t>29</a:t>
            </a:fld>
            <a:endParaRPr lang="en-US" dirty="0"/>
          </a:p>
        </p:txBody>
      </p:sp>
    </p:spTree>
    <p:extLst>
      <p:ext uri="{BB962C8B-B14F-4D97-AF65-F5344CB8AC3E}">
        <p14:creationId xmlns:p14="http://schemas.microsoft.com/office/powerpoint/2010/main" val="291783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dirty="0" smtClean="0"/>
              <a:t>Informacijos paieškos rezultatų kokybė</a:t>
            </a:r>
            <a:endParaRPr lang="en-US" dirty="0"/>
          </a:p>
        </p:txBody>
      </p:sp>
      <p:sp>
        <p:nvSpPr>
          <p:cNvPr id="3" name="Content Placeholder 2"/>
          <p:cNvSpPr>
            <a:spLocks noGrp="1"/>
          </p:cNvSpPr>
          <p:nvPr>
            <p:ph idx="1"/>
          </p:nvPr>
        </p:nvSpPr>
        <p:spPr/>
        <p:txBody>
          <a:bodyPr/>
          <a:lstStyle/>
          <a:p>
            <a:pPr marL="0" indent="0">
              <a:buNone/>
            </a:pPr>
            <a:r>
              <a:rPr lang="lt-LT" dirty="0" smtClean="0"/>
              <a:t>Paieškos sistemas apgauti darosi vis sunkiau, bet žinant kaip jos veikia tai padaryti vis dar įmanoma.</a:t>
            </a:r>
          </a:p>
          <a:p>
            <a:pPr marL="0" indent="0">
              <a:buNone/>
            </a:pPr>
            <a:r>
              <a:rPr lang="lt-LT" dirty="0" smtClean="0"/>
              <a:t>Mes savo pristatymui iškėlėme tikslą sužinoti:</a:t>
            </a:r>
          </a:p>
          <a:p>
            <a:r>
              <a:rPr lang="lt-LT" dirty="0" smtClean="0"/>
              <a:t>Nuo ko priklauso paieškos rezultatų kokybė</a:t>
            </a:r>
          </a:p>
          <a:p>
            <a:r>
              <a:rPr lang="lt-LT" dirty="0" smtClean="0"/>
              <a:t>Kaip naudojantis paieškos sistemomis pagerinti gaunamų rezultatų kokybę.</a:t>
            </a:r>
          </a:p>
        </p:txBody>
      </p:sp>
      <p:sp>
        <p:nvSpPr>
          <p:cNvPr id="4" name="Slide Number Placeholder 3"/>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28773605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OR</a:t>
            </a:r>
            <a:endParaRPr lang="en-US" dirty="0"/>
          </a:p>
        </p:txBody>
      </p:sp>
      <p:pic>
        <p:nvPicPr>
          <p:cNvPr id="4" name="Picture 3"/>
          <p:cNvPicPr>
            <a:picLocks noChangeAspect="1"/>
          </p:cNvPicPr>
          <p:nvPr/>
        </p:nvPicPr>
        <p:blipFill>
          <a:blip r:embed="rId3"/>
          <a:stretch>
            <a:fillRect/>
          </a:stretch>
        </p:blipFill>
        <p:spPr>
          <a:xfrm>
            <a:off x="519126" y="1690688"/>
            <a:ext cx="5884722" cy="4728400"/>
          </a:xfrm>
          <a:prstGeom prst="rect">
            <a:avLst/>
          </a:prstGeom>
        </p:spPr>
      </p:pic>
      <p:pic>
        <p:nvPicPr>
          <p:cNvPr id="5" name="Picture 4"/>
          <p:cNvPicPr>
            <a:picLocks noChangeAspect="1"/>
          </p:cNvPicPr>
          <p:nvPr/>
        </p:nvPicPr>
        <p:blipFill>
          <a:blip r:embed="rId4"/>
          <a:stretch>
            <a:fillRect/>
          </a:stretch>
        </p:blipFill>
        <p:spPr>
          <a:xfrm>
            <a:off x="6403848" y="1686878"/>
            <a:ext cx="4949952" cy="4736020"/>
          </a:xfrm>
          <a:prstGeom prst="rect">
            <a:avLst/>
          </a:prstGeom>
        </p:spPr>
      </p:pic>
      <p:sp>
        <p:nvSpPr>
          <p:cNvPr id="3" name="Slide Number Placeholder 2"/>
          <p:cNvSpPr>
            <a:spLocks noGrp="1"/>
          </p:cNvSpPr>
          <p:nvPr>
            <p:ph type="sldNum" sz="quarter" idx="12"/>
          </p:nvPr>
        </p:nvSpPr>
        <p:spPr/>
        <p:txBody>
          <a:bodyPr/>
          <a:lstStyle/>
          <a:p>
            <a:fld id="{6D22F896-40B5-4ADD-8801-0D06FADFA095}" type="slidenum">
              <a:rPr lang="en-US" smtClean="0"/>
              <a:t>30</a:t>
            </a:fld>
            <a:endParaRPr lang="en-US" dirty="0"/>
          </a:p>
        </p:txBody>
      </p:sp>
    </p:spTree>
    <p:extLst>
      <p:ext uri="{BB962C8B-B14F-4D97-AF65-F5344CB8AC3E}">
        <p14:creationId xmlns:p14="http://schemas.microsoft.com/office/powerpoint/2010/main" val="6690407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0624" y="365125"/>
            <a:ext cx="11375136" cy="2030603"/>
          </a:xfrm>
        </p:spPr>
        <p:txBody>
          <a:bodyPr>
            <a:noAutofit/>
          </a:bodyPr>
          <a:lstStyle/>
          <a:p>
            <a:r>
              <a:rPr lang="lt-LT" sz="4800" b="1" dirty="0"/>
              <a:t>NOT - tarp rezultatų nėra šaltinių, turinčių paieškos klausime po </a:t>
            </a:r>
            <a:r>
              <a:rPr lang="lt-LT" sz="4400" b="1" dirty="0"/>
              <a:t>loginio</a:t>
            </a:r>
            <a:r>
              <a:rPr lang="lt-LT" sz="4800" b="1" dirty="0"/>
              <a:t> operatoriaus NOT įrašytų </a:t>
            </a:r>
            <a:r>
              <a:rPr lang="lt-LT" sz="4800" b="1" dirty="0" smtClean="0"/>
              <a:t>žodžių.</a:t>
            </a:r>
            <a:endParaRPr lang="en-US" sz="4800" dirty="0"/>
          </a:p>
        </p:txBody>
      </p:sp>
      <p:pic>
        <p:nvPicPr>
          <p:cNvPr id="4" name="Picture 3"/>
          <p:cNvPicPr>
            <a:picLocks noChangeAspect="1"/>
          </p:cNvPicPr>
          <p:nvPr/>
        </p:nvPicPr>
        <p:blipFill>
          <a:blip r:embed="rId3"/>
          <a:stretch>
            <a:fillRect/>
          </a:stretch>
        </p:blipFill>
        <p:spPr>
          <a:xfrm>
            <a:off x="3506126" y="2542032"/>
            <a:ext cx="5204132" cy="3639884"/>
          </a:xfrm>
          <a:prstGeom prst="rect">
            <a:avLst/>
          </a:prstGeom>
        </p:spPr>
      </p:pic>
      <p:sp>
        <p:nvSpPr>
          <p:cNvPr id="3" name="Slide Number Placeholder 2"/>
          <p:cNvSpPr>
            <a:spLocks noGrp="1"/>
          </p:cNvSpPr>
          <p:nvPr>
            <p:ph type="sldNum" sz="quarter" idx="12"/>
          </p:nvPr>
        </p:nvSpPr>
        <p:spPr/>
        <p:txBody>
          <a:bodyPr/>
          <a:lstStyle/>
          <a:p>
            <a:fld id="{6D22F896-40B5-4ADD-8801-0D06FADFA095}" type="slidenum">
              <a:rPr lang="en-US" smtClean="0"/>
              <a:t>31</a:t>
            </a:fld>
            <a:endParaRPr lang="en-US" dirty="0"/>
          </a:p>
        </p:txBody>
      </p:sp>
    </p:spTree>
    <p:extLst>
      <p:ext uri="{BB962C8B-B14F-4D97-AF65-F5344CB8AC3E}">
        <p14:creationId xmlns:p14="http://schemas.microsoft.com/office/powerpoint/2010/main" val="36881185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NOT </a:t>
            </a:r>
            <a:r>
              <a:rPr lang="en-US" dirty="0" smtClean="0"/>
              <a:t>=</a:t>
            </a:r>
            <a:r>
              <a:rPr lang="lt-LT" dirty="0" smtClean="0"/>
              <a:t> -</a:t>
            </a:r>
            <a:endParaRPr lang="en-US" dirty="0"/>
          </a:p>
        </p:txBody>
      </p:sp>
      <p:pic>
        <p:nvPicPr>
          <p:cNvPr id="4" name="Picture 3"/>
          <p:cNvPicPr>
            <a:picLocks noChangeAspect="1"/>
          </p:cNvPicPr>
          <p:nvPr/>
        </p:nvPicPr>
        <p:blipFill>
          <a:blip r:embed="rId3"/>
          <a:stretch>
            <a:fillRect/>
          </a:stretch>
        </p:blipFill>
        <p:spPr>
          <a:xfrm>
            <a:off x="182880" y="1690688"/>
            <a:ext cx="5913120" cy="4755721"/>
          </a:xfrm>
          <a:prstGeom prst="rect">
            <a:avLst/>
          </a:prstGeom>
        </p:spPr>
      </p:pic>
      <p:pic>
        <p:nvPicPr>
          <p:cNvPr id="5" name="Picture 4"/>
          <p:cNvPicPr>
            <a:picLocks noChangeAspect="1"/>
          </p:cNvPicPr>
          <p:nvPr/>
        </p:nvPicPr>
        <p:blipFill>
          <a:blip r:embed="rId4"/>
          <a:stretch>
            <a:fillRect/>
          </a:stretch>
        </p:blipFill>
        <p:spPr>
          <a:xfrm>
            <a:off x="6096000" y="1690688"/>
            <a:ext cx="5879935" cy="4755721"/>
          </a:xfrm>
          <a:prstGeom prst="rect">
            <a:avLst/>
          </a:prstGeom>
        </p:spPr>
      </p:pic>
      <p:sp>
        <p:nvSpPr>
          <p:cNvPr id="3" name="Slide Number Placeholder 2"/>
          <p:cNvSpPr>
            <a:spLocks noGrp="1"/>
          </p:cNvSpPr>
          <p:nvPr>
            <p:ph type="sldNum" sz="quarter" idx="12"/>
          </p:nvPr>
        </p:nvSpPr>
        <p:spPr/>
        <p:txBody>
          <a:bodyPr/>
          <a:lstStyle/>
          <a:p>
            <a:fld id="{6D22F896-40B5-4ADD-8801-0D06FADFA095}" type="slidenum">
              <a:rPr lang="en-US" smtClean="0"/>
              <a:t>32</a:t>
            </a:fld>
            <a:endParaRPr lang="en-US" dirty="0"/>
          </a:p>
        </p:txBody>
      </p:sp>
    </p:spTree>
    <p:extLst>
      <p:ext uri="{BB962C8B-B14F-4D97-AF65-F5344CB8AC3E}">
        <p14:creationId xmlns:p14="http://schemas.microsoft.com/office/powerpoint/2010/main" val="28959366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Kitos funkcijos</a:t>
            </a:r>
            <a:endParaRPr lang="en-US" dirty="0"/>
          </a:p>
        </p:txBody>
      </p:sp>
      <p:sp>
        <p:nvSpPr>
          <p:cNvPr id="3" name="Content Placeholder 2"/>
          <p:cNvSpPr>
            <a:spLocks noGrp="1"/>
          </p:cNvSpPr>
          <p:nvPr>
            <p:ph idx="1"/>
          </p:nvPr>
        </p:nvSpPr>
        <p:spPr/>
        <p:txBody>
          <a:bodyPr>
            <a:normAutofit/>
          </a:bodyPr>
          <a:lstStyle/>
          <a:p>
            <a:r>
              <a:rPr lang="lt-LT" b="1" dirty="0" smtClean="0"/>
              <a:t>Tilde</a:t>
            </a:r>
            <a:r>
              <a:rPr lang="en-US" b="1" dirty="0" smtClean="0"/>
              <a:t> operator</a:t>
            </a:r>
            <a:r>
              <a:rPr lang="lt-LT" b="1" dirty="0" err="1" smtClean="0"/>
              <a:t>ius</a:t>
            </a:r>
            <a:r>
              <a:rPr lang="en-US" b="1" dirty="0" smtClean="0"/>
              <a:t>(~):</a:t>
            </a:r>
            <a:r>
              <a:rPr lang="lt-LT" dirty="0"/>
              <a:t> </a:t>
            </a:r>
            <a:r>
              <a:rPr lang="lt-LT" dirty="0" smtClean="0"/>
              <a:t>Ieško visų puslapių, su jūsų ieškomo raktinio žodžio sinonimais.</a:t>
            </a:r>
          </a:p>
          <a:p>
            <a:r>
              <a:rPr lang="lt-LT" b="1" dirty="0" smtClean="0"/>
              <a:t>Žvaigždutes </a:t>
            </a:r>
            <a:r>
              <a:rPr lang="en-US" b="1" dirty="0" smtClean="0"/>
              <a:t>operator</a:t>
            </a:r>
            <a:r>
              <a:rPr lang="lt-LT" b="1" dirty="0" err="1" smtClean="0"/>
              <a:t>ius</a:t>
            </a:r>
            <a:r>
              <a:rPr lang="en-US" b="1" dirty="0" smtClean="0"/>
              <a:t> </a:t>
            </a:r>
            <a:r>
              <a:rPr lang="en-US" b="1" dirty="0"/>
              <a:t>(*): </a:t>
            </a:r>
            <a:r>
              <a:rPr lang="lt-LT" dirty="0" smtClean="0"/>
              <a:t>Ieško pagal jūsų raktinį žodį ir vietoje žvaigždutes bet kokį kita žodį.</a:t>
            </a:r>
          </a:p>
          <a:p>
            <a:r>
              <a:rPr lang="lt-LT" b="1" dirty="0" smtClean="0"/>
              <a:t>Kabučių operatorius (</a:t>
            </a:r>
            <a:r>
              <a:rPr lang="en-US" b="1" dirty="0" smtClean="0"/>
              <a:t>“”): </a:t>
            </a:r>
            <a:r>
              <a:rPr lang="lt-LT" dirty="0" smtClean="0"/>
              <a:t>Ieško tikslios jūsų ieškomos frazės.</a:t>
            </a:r>
            <a:endParaRPr lang="lt-LT" b="1" dirty="0" smtClean="0"/>
          </a:p>
          <a:p>
            <a:r>
              <a:rPr lang="lt-LT" b="1" dirty="0" smtClean="0"/>
              <a:t>Paieška puslapiuose (</a:t>
            </a:r>
            <a:r>
              <a:rPr lang="lt-LT" b="1" dirty="0" err="1" smtClean="0"/>
              <a:t>site</a:t>
            </a:r>
            <a:r>
              <a:rPr lang="lt-LT" b="1" dirty="0" smtClean="0"/>
              <a:t>:)</a:t>
            </a:r>
            <a:r>
              <a:rPr lang="en-US" b="1" dirty="0" smtClean="0"/>
              <a:t>:</a:t>
            </a:r>
            <a:r>
              <a:rPr lang="en-US" b="1" dirty="0"/>
              <a:t> </a:t>
            </a:r>
            <a:r>
              <a:rPr lang="lt-LT" dirty="0" smtClean="0"/>
              <a:t>Ieško pagal raktinį žodį jūsų nurodytame puslapyje.</a:t>
            </a:r>
            <a:endParaRPr lang="en-US" dirty="0"/>
          </a:p>
          <a:p>
            <a:r>
              <a:rPr lang="lt-LT" b="1" dirty="0" smtClean="0"/>
              <a:t>Susijusių puslapiu paieška (</a:t>
            </a:r>
            <a:r>
              <a:rPr lang="lt-LT" b="1" dirty="0" err="1" smtClean="0"/>
              <a:t>related</a:t>
            </a:r>
            <a:r>
              <a:rPr lang="lt-LT" b="1" dirty="0" smtClean="0"/>
              <a:t>:)</a:t>
            </a:r>
            <a:r>
              <a:rPr lang="en-US" b="1" dirty="0" smtClean="0"/>
              <a:t>:</a:t>
            </a:r>
            <a:r>
              <a:rPr lang="en-US" b="1" dirty="0"/>
              <a:t> </a:t>
            </a:r>
            <a:r>
              <a:rPr lang="lt-LT" dirty="0" smtClean="0"/>
              <a:t>Ieško panašių puslapių kaip jūsų nurodyto.</a:t>
            </a:r>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33</a:t>
            </a:fld>
            <a:endParaRPr lang="en-US" dirty="0"/>
          </a:p>
        </p:txBody>
      </p:sp>
    </p:spTree>
    <p:extLst>
      <p:ext uri="{BB962C8B-B14F-4D97-AF65-F5344CB8AC3E}">
        <p14:creationId xmlns:p14="http://schemas.microsoft.com/office/powerpoint/2010/main" val="38522123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Išvados	</a:t>
            </a:r>
            <a:endParaRPr lang="en-US" dirty="0"/>
          </a:p>
        </p:txBody>
      </p:sp>
      <p:sp>
        <p:nvSpPr>
          <p:cNvPr id="3" name="Content Placeholder 2"/>
          <p:cNvSpPr>
            <a:spLocks noGrp="1"/>
          </p:cNvSpPr>
          <p:nvPr>
            <p:ph idx="1"/>
          </p:nvPr>
        </p:nvSpPr>
        <p:spPr/>
        <p:txBody>
          <a:bodyPr/>
          <a:lstStyle/>
          <a:p>
            <a:r>
              <a:rPr lang="lt-LT" smtClean="0"/>
              <a:t>Informaciją </a:t>
            </a:r>
            <a:endParaRPr lang="lt-LT" smtClean="0"/>
          </a:p>
          <a:p>
            <a:r>
              <a:rPr lang="lt-LT" dirty="0" smtClean="0"/>
              <a:t>Norint </a:t>
            </a:r>
            <a:r>
              <a:rPr lang="lt-LT" dirty="0" smtClean="0"/>
              <a:t>pagerinti paieškos rezultatų kokybę turime žinoti kaip veikia paieškos varikliai.</a:t>
            </a:r>
          </a:p>
          <a:p>
            <a:r>
              <a:rPr lang="lt-LT" dirty="0" smtClean="0"/>
              <a:t>Norint tiksliau ir greičiau rasti reikiamą informaciją reikia mokėti naudotis paieškos variklių specializuotomis funkcijomis</a:t>
            </a:r>
          </a:p>
          <a:p>
            <a:pPr marL="0" indent="0">
              <a:buNone/>
            </a:pP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34</a:t>
            </a:fld>
            <a:endParaRPr lang="en-US" dirty="0"/>
          </a:p>
        </p:txBody>
      </p:sp>
    </p:spTree>
    <p:extLst>
      <p:ext uri="{BB962C8B-B14F-4D97-AF65-F5344CB8AC3E}">
        <p14:creationId xmlns:p14="http://schemas.microsoft.com/office/powerpoint/2010/main" val="25405038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Savikontrolės klausimai	</a:t>
            </a:r>
            <a:endParaRPr lang="en-US" dirty="0"/>
          </a:p>
        </p:txBody>
      </p:sp>
      <p:sp>
        <p:nvSpPr>
          <p:cNvPr id="3" name="Content Placeholder 2"/>
          <p:cNvSpPr>
            <a:spLocks noGrp="1"/>
          </p:cNvSpPr>
          <p:nvPr>
            <p:ph idx="1"/>
          </p:nvPr>
        </p:nvSpPr>
        <p:spPr/>
        <p:txBody>
          <a:bodyPr/>
          <a:lstStyle/>
          <a:p>
            <a:r>
              <a:rPr lang="lt-LT" dirty="0" smtClean="0"/>
              <a:t>Kodėl paieškos rezultatai būna nekokybiški?</a:t>
            </a:r>
          </a:p>
          <a:p>
            <a:r>
              <a:rPr lang="lt-LT" dirty="0" smtClean="0"/>
              <a:t>Kaip vadinasi 3 tipai paieškų, kurios yra dažniausiai vykdomos internete?</a:t>
            </a:r>
          </a:p>
          <a:p>
            <a:r>
              <a:rPr lang="lt-LT" dirty="0" smtClean="0"/>
              <a:t>Kokiais kriterijais vadovaudamasis paieškos variklis atrenka rezultatus pagal duotą užklausą?</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35</a:t>
            </a:fld>
            <a:endParaRPr lang="en-US" dirty="0"/>
          </a:p>
        </p:txBody>
      </p:sp>
    </p:spTree>
    <p:extLst>
      <p:ext uri="{BB962C8B-B14F-4D97-AF65-F5344CB8AC3E}">
        <p14:creationId xmlns:p14="http://schemas.microsoft.com/office/powerpoint/2010/main" val="303807719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829544" cy="1712786"/>
          </a:xfrm>
        </p:spPr>
        <p:txBody>
          <a:bodyPr>
            <a:normAutofit fontScale="90000"/>
          </a:bodyPr>
          <a:lstStyle/>
          <a:p>
            <a:r>
              <a:rPr lang="lt-LT" dirty="0" smtClean="0"/>
              <a:t>				Atsakymai: </a:t>
            </a:r>
            <a:br>
              <a:rPr lang="lt-LT" dirty="0" smtClean="0"/>
            </a:br>
            <a:r>
              <a:rPr lang="lt-LT" sz="4900" dirty="0" smtClean="0"/>
              <a:t>Kodėl </a:t>
            </a:r>
            <a:r>
              <a:rPr lang="lt-LT" sz="4900" dirty="0"/>
              <a:t>paieškos rezultatai būna nekokybiški?</a:t>
            </a:r>
            <a:r>
              <a:rPr lang="en-US" dirty="0"/>
              <a:t/>
            </a:r>
            <a:br>
              <a:rPr lang="en-US" dirty="0"/>
            </a:br>
            <a:endParaRPr lang="en-US" dirty="0"/>
          </a:p>
        </p:txBody>
      </p:sp>
      <p:sp>
        <p:nvSpPr>
          <p:cNvPr id="3" name="Content Placeholder 2"/>
          <p:cNvSpPr>
            <a:spLocks noGrp="1"/>
          </p:cNvSpPr>
          <p:nvPr>
            <p:ph idx="1"/>
          </p:nvPr>
        </p:nvSpPr>
        <p:spPr>
          <a:xfrm>
            <a:off x="838200" y="2212848"/>
            <a:ext cx="10233800" cy="3964115"/>
          </a:xfrm>
        </p:spPr>
        <p:txBody>
          <a:bodyPr/>
          <a:lstStyle/>
          <a:p>
            <a:r>
              <a:rPr lang="lt-LT" dirty="0"/>
              <a:t>Svetainių kūrėjai savo puslapiuose naudoja raktinius žodžius, kurie nesusisiję su puslapio </a:t>
            </a:r>
            <a:r>
              <a:rPr lang="lt-LT" dirty="0" smtClean="0"/>
              <a:t>turiniu.</a:t>
            </a:r>
          </a:p>
          <a:p>
            <a:r>
              <a:rPr lang="lt-LT" dirty="0" smtClean="0"/>
              <a:t>Personalizuojama paieška, dažnai ieškant skirtingų dalykų rezultatai būna </a:t>
            </a:r>
            <a:r>
              <a:rPr lang="lt-LT" dirty="0" err="1" smtClean="0"/>
              <a:t>perenkami</a:t>
            </a:r>
            <a:r>
              <a:rPr lang="lt-LT" dirty="0" smtClean="0"/>
              <a:t> nuo praeitų paieškų, nors vartotojas nori visai ko kito.</a:t>
            </a:r>
          </a:p>
          <a:p>
            <a:endParaRPr lang="lt-LT" dirty="0" smtClean="0"/>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36</a:t>
            </a:fld>
            <a:endParaRPr lang="en-US" dirty="0"/>
          </a:p>
        </p:txBody>
      </p:sp>
    </p:spTree>
    <p:extLst>
      <p:ext uri="{BB962C8B-B14F-4D97-AF65-F5344CB8AC3E}">
        <p14:creationId xmlns:p14="http://schemas.microsoft.com/office/powerpoint/2010/main" val="419001624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957560" cy="1676210"/>
          </a:xfrm>
        </p:spPr>
        <p:txBody>
          <a:bodyPr>
            <a:normAutofit fontScale="90000"/>
          </a:bodyPr>
          <a:lstStyle/>
          <a:p>
            <a:r>
              <a:rPr lang="lt-LT" dirty="0" smtClean="0"/>
              <a:t>				Atsakymai: </a:t>
            </a:r>
            <a:br>
              <a:rPr lang="lt-LT" dirty="0" smtClean="0"/>
            </a:br>
            <a:r>
              <a:rPr lang="lt-LT" sz="4900" dirty="0"/>
              <a:t>Kaip vadinasi 3 tipai paieškų, kurios yra dažniausiai vykdomos internete?</a:t>
            </a:r>
            <a:r>
              <a:rPr lang="en-US" sz="4900" dirty="0"/>
              <a:t/>
            </a:r>
            <a:br>
              <a:rPr lang="en-US" sz="4900" dirty="0"/>
            </a:br>
            <a:endParaRPr lang="en-US" dirty="0"/>
          </a:p>
        </p:txBody>
      </p:sp>
      <p:sp>
        <p:nvSpPr>
          <p:cNvPr id="3" name="Content Placeholder 2"/>
          <p:cNvSpPr>
            <a:spLocks noGrp="1"/>
          </p:cNvSpPr>
          <p:nvPr>
            <p:ph idx="1"/>
          </p:nvPr>
        </p:nvSpPr>
        <p:spPr>
          <a:xfrm>
            <a:off x="979100" y="2176272"/>
            <a:ext cx="10233800" cy="4000691"/>
          </a:xfrm>
        </p:spPr>
        <p:txBody>
          <a:bodyPr/>
          <a:lstStyle/>
          <a:p>
            <a:r>
              <a:rPr lang="lt-LT" dirty="0"/>
              <a:t>Svetainės/vietos paieška</a:t>
            </a:r>
          </a:p>
          <a:p>
            <a:r>
              <a:rPr lang="lt-LT" dirty="0"/>
              <a:t>Informacijos paieška</a:t>
            </a:r>
          </a:p>
          <a:p>
            <a:r>
              <a:rPr lang="lt-LT" dirty="0"/>
              <a:t>Potencialių pirkinių paieška</a:t>
            </a:r>
          </a:p>
          <a:p>
            <a:endParaRPr lang="en-US" dirty="0"/>
          </a:p>
          <a:p>
            <a:endParaRPr lang="lt-LT" dirty="0" smtClean="0"/>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37</a:t>
            </a:fld>
            <a:endParaRPr lang="en-US" dirty="0"/>
          </a:p>
        </p:txBody>
      </p:sp>
    </p:spTree>
    <p:extLst>
      <p:ext uri="{BB962C8B-B14F-4D97-AF65-F5344CB8AC3E}">
        <p14:creationId xmlns:p14="http://schemas.microsoft.com/office/powerpoint/2010/main" val="12400829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0878"/>
            <a:ext cx="10515600" cy="3029522"/>
          </a:xfrm>
        </p:spPr>
        <p:txBody>
          <a:bodyPr>
            <a:normAutofit fontScale="90000"/>
          </a:bodyPr>
          <a:lstStyle/>
          <a:p>
            <a:r>
              <a:rPr lang="lt-LT" dirty="0" smtClean="0"/>
              <a:t>				Atsakymai: </a:t>
            </a:r>
            <a:br>
              <a:rPr lang="lt-LT" dirty="0" smtClean="0"/>
            </a:br>
            <a:r>
              <a:rPr lang="lt-LT" sz="4900" dirty="0"/>
              <a:t>Kokiais kriterijais vadovaudamasis paieškos variklis atrenka </a:t>
            </a:r>
            <a:r>
              <a:rPr lang="lt-LT" sz="4900" dirty="0" smtClean="0"/>
              <a:t>rezultatus?</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a:xfrm>
            <a:off x="1120000" y="2304288"/>
            <a:ext cx="10233800" cy="3872674"/>
          </a:xfrm>
        </p:spPr>
        <p:txBody>
          <a:bodyPr/>
          <a:lstStyle/>
          <a:p>
            <a:r>
              <a:rPr lang="lt-LT" dirty="0"/>
              <a:t>Puslapio turinys.</a:t>
            </a:r>
          </a:p>
          <a:p>
            <a:r>
              <a:rPr lang="lt-LT" dirty="0"/>
              <a:t>Nuorodų iš kitų puslapių skaičius ir svoris.</a:t>
            </a:r>
          </a:p>
          <a:p>
            <a:r>
              <a:rPr lang="lt-LT" dirty="0"/>
              <a:t>Lankytojų skaičius</a:t>
            </a:r>
          </a:p>
          <a:p>
            <a:r>
              <a:rPr lang="lt-LT" dirty="0"/>
              <a:t>Populiarumas socialiniuose tinkluose</a:t>
            </a:r>
          </a:p>
          <a:p>
            <a:r>
              <a:rPr lang="lt-LT" dirty="0"/>
              <a:t>Puslapio pritaikymas paieškos varikliui.(SEO)</a:t>
            </a:r>
            <a:endParaRPr lang="en-US" dirty="0"/>
          </a:p>
          <a:p>
            <a:endParaRPr lang="lt-LT" dirty="0" smtClean="0"/>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38</a:t>
            </a:fld>
            <a:endParaRPr lang="en-US" dirty="0"/>
          </a:p>
        </p:txBody>
      </p:sp>
    </p:spTree>
    <p:extLst>
      <p:ext uri="{BB962C8B-B14F-4D97-AF65-F5344CB8AC3E}">
        <p14:creationId xmlns:p14="http://schemas.microsoft.com/office/powerpoint/2010/main" val="13470252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0000" y="481774"/>
            <a:ext cx="10515600" cy="1325563"/>
          </a:xfrm>
        </p:spPr>
        <p:txBody>
          <a:bodyPr>
            <a:normAutofit fontScale="90000"/>
          </a:bodyPr>
          <a:lstStyle/>
          <a:p>
            <a:r>
              <a:rPr lang="lt-LT" dirty="0" err="1" smtClean="0"/>
              <a:t>Iešk</a:t>
            </a:r>
            <a:r>
              <a:rPr lang="en-US" dirty="0" smtClean="0"/>
              <a:t>ant</a:t>
            </a:r>
            <a:r>
              <a:rPr lang="lt-LT" dirty="0" smtClean="0"/>
              <a:t> informacijos ne visada pavyksta rasti </a:t>
            </a:r>
            <a:r>
              <a:rPr lang="en-US" dirty="0" err="1" smtClean="0"/>
              <a:t>norim</a:t>
            </a:r>
            <a:r>
              <a:rPr lang="lt-LT" dirty="0" smtClean="0"/>
              <a:t>ą</a:t>
            </a:r>
            <a:r>
              <a:rPr lang="en-US" dirty="0" smtClean="0"/>
              <a:t> </a:t>
            </a:r>
            <a:r>
              <a:rPr lang="en-US" dirty="0" err="1" smtClean="0"/>
              <a:t>rezultat</a:t>
            </a:r>
            <a:r>
              <a:rPr lang="lt-LT" dirty="0" smtClean="0"/>
              <a:t>ą</a:t>
            </a:r>
            <a:endParaRPr lang="en-US" dirty="0"/>
          </a:p>
        </p:txBody>
      </p:sp>
      <p:sp>
        <p:nvSpPr>
          <p:cNvPr id="3" name="Content Placeholder 2"/>
          <p:cNvSpPr>
            <a:spLocks noGrp="1"/>
          </p:cNvSpPr>
          <p:nvPr>
            <p:ph idx="1"/>
          </p:nvPr>
        </p:nvSpPr>
        <p:spPr>
          <a:xfrm>
            <a:off x="1120000" y="2374265"/>
            <a:ext cx="10233800" cy="3788791"/>
          </a:xfrm>
        </p:spPr>
        <p:txBody>
          <a:bodyPr/>
          <a:lstStyle/>
          <a:p>
            <a:r>
              <a:rPr lang="lt-LT" dirty="0" smtClean="0"/>
              <a:t>Svetainių kūrėjai savo puslapiuose naudoja raktinius žodžius, kurie nesusisiję su puslapio turiniu.</a:t>
            </a:r>
            <a:endParaRPr lang="en-US" dirty="0" smtClean="0"/>
          </a:p>
          <a:p>
            <a:r>
              <a:rPr lang="lt-LT" dirty="0" smtClean="0"/>
              <a:t> Dauguma paieškos variklių sistemų personalizuoja gaunamus rezultatus remiantis prieš tai darytomis paieškomis. </a:t>
            </a:r>
            <a:endParaRPr lang="en-US" dirty="0"/>
          </a:p>
          <a:p>
            <a:r>
              <a:rPr lang="lt-LT" dirty="0"/>
              <a:t>Paieška iš skirtingos vietovės duoda skirtingus rezultatus. </a:t>
            </a:r>
            <a:endParaRPr lang="lt-LT" dirty="0" smtClean="0"/>
          </a:p>
        </p:txBody>
      </p:sp>
      <p:sp>
        <p:nvSpPr>
          <p:cNvPr id="4" name="Slide Number Placeholder 3"/>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25080247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Kasdieninė informacijos paieška</a:t>
            </a:r>
            <a:endParaRPr lang="en-US" dirty="0"/>
          </a:p>
        </p:txBody>
      </p:sp>
      <p:sp>
        <p:nvSpPr>
          <p:cNvPr id="3" name="Content Placeholder 2"/>
          <p:cNvSpPr>
            <a:spLocks noGrp="1"/>
          </p:cNvSpPr>
          <p:nvPr>
            <p:ph idx="1"/>
          </p:nvPr>
        </p:nvSpPr>
        <p:spPr/>
        <p:txBody>
          <a:bodyPr/>
          <a:lstStyle/>
          <a:p>
            <a:pPr marL="0" indent="0">
              <a:buNone/>
            </a:pPr>
            <a:r>
              <a:rPr lang="lt-LT" dirty="0" smtClean="0"/>
              <a:t>Dažniausiai vykdomos paieškos yra 3 tipų:</a:t>
            </a:r>
          </a:p>
          <a:p>
            <a:r>
              <a:rPr lang="lt-LT" dirty="0" smtClean="0"/>
              <a:t>Svetainės/vietos paieška (</a:t>
            </a:r>
            <a:r>
              <a:rPr lang="lt-LT" dirty="0" err="1" smtClean="0"/>
              <a:t>Navigational</a:t>
            </a:r>
            <a:r>
              <a:rPr lang="lt-LT" dirty="0" smtClean="0"/>
              <a:t> </a:t>
            </a:r>
            <a:r>
              <a:rPr lang="lt-LT" dirty="0" err="1" smtClean="0"/>
              <a:t>query</a:t>
            </a:r>
            <a:r>
              <a:rPr lang="lt-LT" dirty="0" smtClean="0"/>
              <a:t>)</a:t>
            </a:r>
          </a:p>
          <a:p>
            <a:r>
              <a:rPr lang="lt-LT" dirty="0" smtClean="0"/>
              <a:t>Informacijos paieška (</a:t>
            </a:r>
            <a:r>
              <a:rPr lang="lt-LT" dirty="0" err="1" smtClean="0"/>
              <a:t>Informational</a:t>
            </a:r>
            <a:r>
              <a:rPr lang="lt-LT" dirty="0" smtClean="0"/>
              <a:t> </a:t>
            </a:r>
            <a:r>
              <a:rPr lang="lt-LT" dirty="0" err="1"/>
              <a:t>query</a:t>
            </a:r>
            <a:r>
              <a:rPr lang="lt-LT" dirty="0" smtClean="0"/>
              <a:t>)</a:t>
            </a:r>
          </a:p>
          <a:p>
            <a:r>
              <a:rPr lang="lt-LT" dirty="0" smtClean="0"/>
              <a:t>Potencialių pirkinių paieška (</a:t>
            </a:r>
            <a:r>
              <a:rPr lang="lt-LT" dirty="0" err="1" smtClean="0"/>
              <a:t>Transactional</a:t>
            </a:r>
            <a:r>
              <a:rPr lang="lt-LT" dirty="0" smtClean="0"/>
              <a:t> </a:t>
            </a:r>
            <a:r>
              <a:rPr lang="lt-LT" dirty="0" err="1" smtClean="0"/>
              <a:t>query</a:t>
            </a:r>
            <a:r>
              <a:rPr lang="lt-LT" dirty="0" smtClean="0"/>
              <a:t>)</a:t>
            </a:r>
          </a:p>
          <a:p>
            <a:endParaRPr lang="lt-LT" dirty="0" smtClean="0"/>
          </a:p>
          <a:p>
            <a:endParaRPr lang="lt-LT" dirty="0" smtClean="0"/>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33462531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dirty="0"/>
              <a:t>Svetainės/vietos paieška</a:t>
            </a:r>
            <a:br>
              <a:rPr lang="lt-LT" dirty="0"/>
            </a:br>
            <a:endParaRPr lang="en-US" dirty="0"/>
          </a:p>
        </p:txBody>
      </p:sp>
      <p:sp>
        <p:nvSpPr>
          <p:cNvPr id="3" name="Content Placeholder 2"/>
          <p:cNvSpPr>
            <a:spLocks noGrp="1"/>
          </p:cNvSpPr>
          <p:nvPr>
            <p:ph idx="1"/>
          </p:nvPr>
        </p:nvSpPr>
        <p:spPr/>
        <p:txBody>
          <a:bodyPr/>
          <a:lstStyle/>
          <a:p>
            <a:pPr marL="0" indent="0">
              <a:buNone/>
            </a:pPr>
            <a:r>
              <a:rPr lang="lt-LT" dirty="0" smtClean="0"/>
              <a:t>Šis paieškos tipas dažniausiai naudojamas kai vartotojas nori:</a:t>
            </a:r>
          </a:p>
          <a:p>
            <a:r>
              <a:rPr lang="lt-LT" dirty="0" smtClean="0"/>
              <a:t>Patekti į svetainę kai žino tik dalį jos pavadinimo.</a:t>
            </a:r>
          </a:p>
          <a:p>
            <a:pPr marL="0" indent="0">
              <a:buNone/>
            </a:pPr>
            <a:endParaRPr lang="en-US" dirty="0"/>
          </a:p>
        </p:txBody>
      </p:sp>
      <p:pic>
        <p:nvPicPr>
          <p:cNvPr id="4" name="Picture 3"/>
          <p:cNvPicPr>
            <a:picLocks noChangeAspect="1"/>
          </p:cNvPicPr>
          <p:nvPr/>
        </p:nvPicPr>
        <p:blipFill>
          <a:blip r:embed="rId3"/>
          <a:stretch>
            <a:fillRect/>
          </a:stretch>
        </p:blipFill>
        <p:spPr>
          <a:xfrm>
            <a:off x="1120000" y="2860350"/>
            <a:ext cx="6163056" cy="3676497"/>
          </a:xfrm>
          <a:prstGeom prst="rect">
            <a:avLst/>
          </a:prstGeom>
        </p:spPr>
      </p:pic>
      <p:sp>
        <p:nvSpPr>
          <p:cNvPr id="5" name="Slide Number Placeholder 4"/>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34796501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dirty="0"/>
              <a:t>Informacijos paieška</a:t>
            </a:r>
            <a:br>
              <a:rPr lang="lt-LT" dirty="0"/>
            </a:br>
            <a:endParaRPr lang="en-US" dirty="0"/>
          </a:p>
        </p:txBody>
      </p:sp>
      <p:sp>
        <p:nvSpPr>
          <p:cNvPr id="3" name="Content Placeholder 2"/>
          <p:cNvSpPr>
            <a:spLocks noGrp="1"/>
          </p:cNvSpPr>
          <p:nvPr>
            <p:ph idx="1"/>
          </p:nvPr>
        </p:nvSpPr>
        <p:spPr/>
        <p:txBody>
          <a:bodyPr/>
          <a:lstStyle/>
          <a:p>
            <a:pPr marL="0" indent="0">
              <a:buNone/>
            </a:pPr>
            <a:r>
              <a:rPr lang="lt-LT" dirty="0"/>
              <a:t>Šis paieškos tipas dažniausiai naudojamas kai vartotojas nori:</a:t>
            </a:r>
          </a:p>
          <a:p>
            <a:r>
              <a:rPr lang="lt-LT" dirty="0" smtClean="0"/>
              <a:t>Rasti kurios nors temos informacijos.</a:t>
            </a:r>
          </a:p>
          <a:p>
            <a:r>
              <a:rPr lang="lt-LT" dirty="0" smtClean="0"/>
              <a:t>Rasti atsakymą į turimą klausimą.</a:t>
            </a:r>
          </a:p>
          <a:p>
            <a:r>
              <a:rPr lang="lt-LT" dirty="0" smtClean="0"/>
              <a:t>Naršyti internetą nežinodamas ko ieško.</a:t>
            </a:r>
          </a:p>
          <a:p>
            <a:r>
              <a:rPr lang="lt-LT" dirty="0" smtClean="0"/>
              <a:t>Išmokti ką nors.</a:t>
            </a:r>
          </a:p>
          <a:p>
            <a:endParaRPr lang="lt-LT" dirty="0" smtClean="0"/>
          </a:p>
          <a:p>
            <a:endParaRPr lang="lt-LT" dirty="0" smtClean="0"/>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17968876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dirty="0"/>
              <a:t>Potencialių pirkinių paieška</a:t>
            </a:r>
            <a:br>
              <a:rPr lang="lt-LT" dirty="0"/>
            </a:br>
            <a:endParaRPr lang="en-US" dirty="0"/>
          </a:p>
        </p:txBody>
      </p:sp>
      <p:sp>
        <p:nvSpPr>
          <p:cNvPr id="3" name="Content Placeholder 2"/>
          <p:cNvSpPr>
            <a:spLocks noGrp="1"/>
          </p:cNvSpPr>
          <p:nvPr>
            <p:ph idx="1"/>
          </p:nvPr>
        </p:nvSpPr>
        <p:spPr/>
        <p:txBody>
          <a:bodyPr/>
          <a:lstStyle/>
          <a:p>
            <a:pPr marL="0" indent="0">
              <a:buNone/>
            </a:pPr>
            <a:r>
              <a:rPr lang="lt-LT" dirty="0"/>
              <a:t>Šis paieškos tipas dažniausiai naudojamas kai vartotojas nori:</a:t>
            </a:r>
          </a:p>
          <a:p>
            <a:r>
              <a:rPr lang="lt-LT" dirty="0" smtClean="0"/>
              <a:t>Nusipirkti kokį nors daiktą ir žino jo pavadinimą.</a:t>
            </a:r>
          </a:p>
          <a:p>
            <a:r>
              <a:rPr lang="lt-LT" dirty="0" smtClean="0"/>
              <a:t>Užsiregistruoti kurioje nors svetainėje.</a:t>
            </a:r>
          </a:p>
          <a:p>
            <a:r>
              <a:rPr lang="lt-LT" dirty="0" smtClean="0"/>
              <a:t>Užsisakyti ką nors internetu.</a:t>
            </a:r>
          </a:p>
          <a:p>
            <a:endParaRPr lang="lt-LT" dirty="0" smtClean="0"/>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36612595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555115"/>
          </a:xfrm>
        </p:spPr>
        <p:txBody>
          <a:bodyPr>
            <a:normAutofit/>
          </a:bodyPr>
          <a:lstStyle/>
          <a:p>
            <a:r>
              <a:rPr lang="lt-LT" dirty="0" smtClean="0"/>
              <a:t>Paieškos rezultatų kokybė</a:t>
            </a:r>
            <a:endParaRPr lang="en-US" dirty="0"/>
          </a:p>
        </p:txBody>
      </p:sp>
      <p:sp>
        <p:nvSpPr>
          <p:cNvPr id="3" name="Content Placeholder 2"/>
          <p:cNvSpPr>
            <a:spLocks noGrp="1"/>
          </p:cNvSpPr>
          <p:nvPr>
            <p:ph idx="1"/>
          </p:nvPr>
        </p:nvSpPr>
        <p:spPr>
          <a:xfrm>
            <a:off x="838200" y="1737360"/>
            <a:ext cx="10515600" cy="4439603"/>
          </a:xfrm>
        </p:spPr>
        <p:txBody>
          <a:bodyPr/>
          <a:lstStyle/>
          <a:p>
            <a:pPr marL="0" indent="0">
              <a:buNone/>
            </a:pPr>
            <a:r>
              <a:rPr lang="lt-LT" dirty="0" smtClean="0"/>
              <a:t>Paieškos rezultatų kokybė vertinama iš 2 perspektyvų:</a:t>
            </a:r>
          </a:p>
          <a:p>
            <a:r>
              <a:rPr lang="lt-LT" dirty="0" smtClean="0"/>
              <a:t>Sistemos pusės.</a:t>
            </a:r>
          </a:p>
          <a:p>
            <a:r>
              <a:rPr lang="lt-LT" dirty="0" smtClean="0"/>
              <a:t>Vartotojo pusės.</a:t>
            </a:r>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2670748251"/>
      </p:ext>
    </p:extLst>
  </p:cSld>
  <p:clrMapOvr>
    <a:masterClrMapping/>
  </p:clrMapOvr>
  <p:timing>
    <p:tnLst>
      <p:par>
        <p:cTn id="1" dur="indefinite" restart="never" nodeType="tmRoot"/>
      </p:par>
    </p:tn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Depth</Template>
  <TotalTime>1210</TotalTime>
  <Words>2087</Words>
  <Application>Microsoft Office PowerPoint</Application>
  <PresentationFormat>Widescreen</PresentationFormat>
  <Paragraphs>290</Paragraphs>
  <Slides>38</Slides>
  <Notes>29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Corbel</vt:lpstr>
      <vt:lpstr>Depth</vt:lpstr>
      <vt:lpstr>Žiniatinklio paieškos rezultatų kokybės vertinimas</vt:lpstr>
      <vt:lpstr>Turinys</vt:lpstr>
      <vt:lpstr>Informacijos paieškos rezultatų kokybė</vt:lpstr>
      <vt:lpstr>Ieškant informacijos ne visada pavyksta rasti norimą rezultatą</vt:lpstr>
      <vt:lpstr>Kasdieninė informacijos paieška</vt:lpstr>
      <vt:lpstr>Svetainės/vietos paieška </vt:lpstr>
      <vt:lpstr>Informacijos paieška </vt:lpstr>
      <vt:lpstr>Potencialių pirkinių paieška </vt:lpstr>
      <vt:lpstr>Paieškos rezultatų kokybė</vt:lpstr>
      <vt:lpstr>Sistemos pusė</vt:lpstr>
      <vt:lpstr>Vartotojo pusė</vt:lpstr>
      <vt:lpstr>Vartotojo pusės reikalavimų rekomendacijos </vt:lpstr>
      <vt:lpstr>Vartotojo pusės reikalavimų rekomendacijos </vt:lpstr>
      <vt:lpstr>Paieškos rezultatų kokybė</vt:lpstr>
      <vt:lpstr>Rezultatų iškėlimas ir rūšiavimas</vt:lpstr>
      <vt:lpstr>Puslapio turinys. </vt:lpstr>
      <vt:lpstr>Puslapio turinys.</vt:lpstr>
      <vt:lpstr>Nuorodų iš kitų puslapių skaičius ir svoris</vt:lpstr>
      <vt:lpstr>Lankytojų skaičius </vt:lpstr>
      <vt:lpstr>Populiarumas socialiniuose tinkluose</vt:lpstr>
      <vt:lpstr>Google paieškos rezultatų reitingavimo faktoriai</vt:lpstr>
      <vt:lpstr>Google PageRank algoritmas</vt:lpstr>
      <vt:lpstr>Google PageRank algoritmas</vt:lpstr>
      <vt:lpstr>PowerPoint Presentation</vt:lpstr>
      <vt:lpstr>Paieškos rezultatų kokybę yra sunku vertinti</vt:lpstr>
      <vt:lpstr>Sudėtingesnės paieškos užklausos</vt:lpstr>
      <vt:lpstr>AND - pateikia šaltinius turinčius visus paieškos reikšminius žodžius. </vt:lpstr>
      <vt:lpstr>AND = +</vt:lpstr>
      <vt:lpstr>OR - randa šaltinius turinčius bent vieną paieškos reikšminį žodį </vt:lpstr>
      <vt:lpstr>OR</vt:lpstr>
      <vt:lpstr>NOT - tarp rezultatų nėra šaltinių, turinčių paieškos klausime po loginio operatoriaus NOT įrašytų žodžių.</vt:lpstr>
      <vt:lpstr>NOT = -</vt:lpstr>
      <vt:lpstr>Kitos funkcijos</vt:lpstr>
      <vt:lpstr>Išvados </vt:lpstr>
      <vt:lpstr>Savikontrolės klausimai </vt:lpstr>
      <vt:lpstr>    Atsakymai:  Kodėl paieškos rezultatai būna nekokybiški? </vt:lpstr>
      <vt:lpstr>    Atsakymai:  Kaip vadinasi 3 tipai paieškų, kurios yra dažniausiai vykdomos internete? </vt:lpstr>
      <vt:lpstr>    Atsakymai:  Kokiais kriterijais vadovaudamasis paieškos variklis atrenka rezultatus?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Žiniatinklio paieškos rezultatų kokybės vertinimas</dc:title>
  <dc:creator>Marius Krajauskas</dc:creator>
  <cp:lastModifiedBy>Marius Krajauskas</cp:lastModifiedBy>
  <cp:revision>209</cp:revision>
  <dcterms:created xsi:type="dcterms:W3CDTF">2014-11-11T08:29:19Z</dcterms:created>
  <dcterms:modified xsi:type="dcterms:W3CDTF">2014-11-29T11:05:54Z</dcterms:modified>
</cp:coreProperties>
</file>