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0"/>
  </p:notesMasterIdLst>
  <p:sldIdLst>
    <p:sldId id="256" r:id="rId2"/>
    <p:sldId id="258" r:id="rId3"/>
    <p:sldId id="273" r:id="rId4"/>
    <p:sldId id="274" r:id="rId5"/>
    <p:sldId id="257" r:id="rId6"/>
    <p:sldId id="277" r:id="rId7"/>
    <p:sldId id="276" r:id="rId8"/>
    <p:sldId id="275" r:id="rId9"/>
    <p:sldId id="260" r:id="rId10"/>
    <p:sldId id="280" r:id="rId11"/>
    <p:sldId id="282" r:id="rId12"/>
    <p:sldId id="279" r:id="rId13"/>
    <p:sldId id="283" r:id="rId14"/>
    <p:sldId id="281" r:id="rId15"/>
    <p:sldId id="278" r:id="rId16"/>
    <p:sldId id="285" r:id="rId17"/>
    <p:sldId id="286" r:id="rId18"/>
    <p:sldId id="287" r:id="rId19"/>
    <p:sldId id="288" r:id="rId20"/>
    <p:sldId id="289" r:id="rId21"/>
    <p:sldId id="259" r:id="rId22"/>
    <p:sldId id="290" r:id="rId23"/>
    <p:sldId id="291" r:id="rId24"/>
    <p:sldId id="261" r:id="rId25"/>
    <p:sldId id="298" r:id="rId26"/>
    <p:sldId id="299" r:id="rId27"/>
    <p:sldId id="300" r:id="rId28"/>
    <p:sldId id="301" r:id="rId29"/>
    <p:sldId id="302" r:id="rId30"/>
    <p:sldId id="303" r:id="rId31"/>
    <p:sldId id="304" r:id="rId32"/>
    <p:sldId id="305" r:id="rId33"/>
    <p:sldId id="292" r:id="rId34"/>
    <p:sldId id="293" r:id="rId35"/>
    <p:sldId id="294" r:id="rId36"/>
    <p:sldId id="296" r:id="rId37"/>
    <p:sldId id="297" r:id="rId38"/>
    <p:sldId id="26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454" autoAdjust="0"/>
  </p:normalViewPr>
  <p:slideViewPr>
    <p:cSldViewPr snapToGrid="0">
      <p:cViewPr varScale="1">
        <p:scale>
          <a:sx n="53" d="100"/>
          <a:sy n="53"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2014-11-15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a:t>
            </a:fld>
            <a:endParaRPr lang="en-US"/>
          </a:p>
        </p:txBody>
      </p:sp>
    </p:spTree>
    <p:extLst>
      <p:ext uri="{BB962C8B-B14F-4D97-AF65-F5344CB8AC3E}">
        <p14:creationId xmlns:p14="http://schemas.microsoft.com/office/powerpoint/2010/main" val="31174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http://webtargetinc.com/8-essential-aspects-to-analyze-your-search-engine-optimization-seo-performance/</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20</a:t>
            </a:fld>
            <a:endParaRPr lang="en-US"/>
          </a:p>
        </p:txBody>
      </p:sp>
    </p:spTree>
    <p:extLst>
      <p:ext uri="{BB962C8B-B14F-4D97-AF65-F5344CB8AC3E}">
        <p14:creationId xmlns:p14="http://schemas.microsoft.com/office/powerpoint/2010/main" val="2400665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21</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22</a:t>
            </a:fld>
            <a:endParaRPr lang="en-US"/>
          </a:p>
        </p:txBody>
      </p:sp>
    </p:spTree>
    <p:extLst>
      <p:ext uri="{BB962C8B-B14F-4D97-AF65-F5344CB8AC3E}">
        <p14:creationId xmlns:p14="http://schemas.microsoft.com/office/powerpoint/2010/main" val="752139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23</a:t>
            </a:fld>
            <a:endParaRPr lang="en-US"/>
          </a:p>
        </p:txBody>
      </p:sp>
    </p:spTree>
    <p:extLst>
      <p:ext uri="{BB962C8B-B14F-4D97-AF65-F5344CB8AC3E}">
        <p14:creationId xmlns:p14="http://schemas.microsoft.com/office/powerpoint/2010/main" val="344348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24</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Formuluojant paieškos klausimą, galima naudoti loginius operatorius, paieškos siaurinimo ir išplėtimo simbolius, funkcijas ir pan.</a:t>
            </a: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25</a:t>
            </a:fld>
            <a:endParaRPr lang="en-US"/>
          </a:p>
        </p:txBody>
      </p:sp>
    </p:spTree>
    <p:extLst>
      <p:ext uri="{BB962C8B-B14F-4D97-AF65-F5344CB8AC3E}">
        <p14:creationId xmlns:p14="http://schemas.microsoft.com/office/powerpoint/2010/main" val="1024402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Jeigu norite </a:t>
            </a:r>
            <a:r>
              <a:rPr lang="lt-LT" sz="1200" b="0" i="0" kern="1200" dirty="0" err="1" smtClean="0">
                <a:solidFill>
                  <a:schemeClr val="tx1"/>
                </a:solidFill>
                <a:effectLst/>
                <a:latin typeface="+mn-lt"/>
                <a:ea typeface="+mn-ea"/>
                <a:cs typeface="+mn-cs"/>
              </a:rPr>
              <a:t>tikliau</a:t>
            </a:r>
            <a:r>
              <a:rPr lang="lt-LT" sz="1200" b="0" i="0" kern="1200" dirty="0" smtClean="0">
                <a:solidFill>
                  <a:schemeClr val="tx1"/>
                </a:solidFill>
                <a:effectLst/>
                <a:latin typeface="+mn-lt"/>
                <a:ea typeface="+mn-ea"/>
                <a:cs typeface="+mn-cs"/>
              </a:rPr>
              <a:t> suformuluoti paieškos klausimą ir paieškos rezultatuose gauti tik tuose šaltinius, kuriuose yra visi paieškos klausime nurodyti žodžiai, juos reikia jungti operatoriumi AND. Šis operatorius susiaurina paieškos klausimą, sistema pateikia mažiau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26</a:t>
            </a:fld>
            <a:endParaRPr lang="en-US"/>
          </a:p>
        </p:txBody>
      </p:sp>
    </p:spTree>
    <p:extLst>
      <p:ext uri="{BB962C8B-B14F-4D97-AF65-F5344CB8AC3E}">
        <p14:creationId xmlns:p14="http://schemas.microsoft.com/office/powerpoint/2010/main" val="1312843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t>
            </a:r>
            <a:r>
              <a:rPr lang="en-US" dirty="0" err="1" smtClean="0"/>
              <a:t>sutrumpino</a:t>
            </a:r>
            <a:r>
              <a:rPr lang="en-US" dirty="0" smtClean="0"/>
              <a:t> </a:t>
            </a:r>
            <a:r>
              <a:rPr lang="lt-LT" dirty="0" smtClean="0"/>
              <a:t>šį </a:t>
            </a:r>
            <a:r>
              <a:rPr lang="lt-LT" dirty="0" err="1" smtClean="0"/>
              <a:t>operatoriu</a:t>
            </a:r>
            <a:r>
              <a:rPr lang="lt-LT" dirty="0" smtClean="0"/>
              <a:t> į pliuso ženklą. Kaip matote be</a:t>
            </a:r>
            <a:r>
              <a:rPr lang="lt-LT" baseline="0" dirty="0" smtClean="0"/>
              <a:t> šio simbolio.</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27</a:t>
            </a:fld>
            <a:endParaRPr lang="en-US"/>
          </a:p>
        </p:txBody>
      </p:sp>
    </p:spTree>
    <p:extLst>
      <p:ext uri="{BB962C8B-B14F-4D97-AF65-F5344CB8AC3E}">
        <p14:creationId xmlns:p14="http://schemas.microsoft.com/office/powerpoint/2010/main" val="703186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paieškai naudojate sinonimus ar alternatyvius terminus, juos reikia jungti loginiu operatoriumi OR. Šis operatorius išplečia paieškos klausimą, gaunate daugiau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28</a:t>
            </a:fld>
            <a:endParaRPr lang="en-US"/>
          </a:p>
        </p:txBody>
      </p:sp>
    </p:spTree>
    <p:extLst>
      <p:ext uri="{BB962C8B-B14F-4D97-AF65-F5344CB8AC3E}">
        <p14:creationId xmlns:p14="http://schemas.microsoft.com/office/powerpoint/2010/main" val="26921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norite, kad tarp rezultatų nebūtų nepageidaujamų tam tikros temos aspektų, prieš nepageidaujamą terminą įrašykite operatorių NOT. Šis operatorius susiaurina paieškos klausimą ir leidžia iš rezultatų eliminuoti nepageidaujamus informacijos šaltinius.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30</a:t>
            </a:fld>
            <a:endParaRPr lang="en-US"/>
          </a:p>
        </p:txBody>
      </p:sp>
    </p:spTree>
    <p:extLst>
      <p:ext uri="{BB962C8B-B14F-4D97-AF65-F5344CB8AC3E}">
        <p14:creationId xmlns:p14="http://schemas.microsoft.com/office/powerpoint/2010/main" val="20732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System-</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Engineering level (e.g., hardware or software</a:t>
            </a:r>
          </a:p>
          <a:p>
            <a:r>
              <a:rPr lang="en-US" sz="1200" b="0" i="0" u="none" strike="noStrike" kern="1200" baseline="0" dirty="0" smtClean="0">
                <a:solidFill>
                  <a:schemeClr val="tx1"/>
                </a:solidFill>
                <a:latin typeface="+mn-lt"/>
                <a:ea typeface="+mn-ea"/>
                <a:cs typeface="+mn-cs"/>
              </a:rPr>
              <a:t>performance), input level (coverage of the designated area), and processing level</a:t>
            </a:r>
          </a:p>
          <a:p>
            <a:r>
              <a:rPr lang="en-US" sz="1200" b="0" i="0" u="none" strike="noStrike" kern="1200" baseline="0" dirty="0" smtClean="0">
                <a:solidFill>
                  <a:schemeClr val="tx1"/>
                </a:solidFill>
                <a:latin typeface="+mn-lt"/>
                <a:ea typeface="+mn-ea"/>
                <a:cs typeface="+mn-cs"/>
              </a:rPr>
              <a:t>(e.g., performance of algorithms ).</a:t>
            </a:r>
          </a:p>
          <a:p>
            <a:r>
              <a:rPr lang="en-US" sz="1200" b="0" i="0" u="none" strike="noStrike" kern="1200" baseline="0" dirty="0" smtClean="0">
                <a:solidFill>
                  <a:schemeClr val="tx1"/>
                </a:solidFill>
                <a:latin typeface="+mn-lt"/>
                <a:ea typeface="+mn-ea"/>
                <a:cs typeface="+mn-cs"/>
              </a:rPr>
              <a:t>●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Output level (interaction with the system, feedback),</a:t>
            </a:r>
          </a:p>
          <a:p>
            <a:r>
              <a:rPr lang="en-US" sz="1200" b="0" i="0" u="none" strike="noStrike" kern="1200" baseline="0" dirty="0" smtClean="0">
                <a:solidFill>
                  <a:schemeClr val="tx1"/>
                </a:solidFill>
                <a:latin typeface="+mn-lt"/>
                <a:ea typeface="+mn-ea"/>
                <a:cs typeface="+mn-cs"/>
              </a:rPr>
              <a:t>use and user level (</a:t>
            </a:r>
            <a:r>
              <a:rPr lang="en-US" sz="1200" b="0" i="0" u="none" strike="noStrike" kern="1200" baseline="0" dirty="0" err="1" smtClean="0">
                <a:solidFill>
                  <a:schemeClr val="tx1"/>
                </a:solidFill>
                <a:latin typeface="+mn-lt"/>
                <a:ea typeface="+mn-ea"/>
                <a:cs typeface="+mn-cs"/>
              </a:rPr>
              <a:t>wh</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tasks are raised), and social level (which takes into account the impact on the</a:t>
            </a:r>
          </a:p>
          <a:p>
            <a:r>
              <a:rPr lang="en-US" sz="1200" b="0" i="0" u="none" strike="noStrike" kern="1200" baseline="0" dirty="0" smtClean="0">
                <a:solidFill>
                  <a:schemeClr val="tx1"/>
                </a:solidFill>
                <a:latin typeface="+mn-lt"/>
                <a:ea typeface="+mn-ea"/>
                <a:cs typeface="+mn-cs"/>
              </a:rPr>
              <a:t>environment).ere questions of application to</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our opinion, this also applies to the evaluation of search engines. Only a</a:t>
            </a:r>
          </a:p>
          <a:p>
            <a:r>
              <a:rPr lang="en-US" sz="1200" b="0" i="0" u="none" strike="noStrike" kern="1200" baseline="0" dirty="0" smtClean="0">
                <a:solidFill>
                  <a:schemeClr val="tx1"/>
                </a:solidFill>
                <a:latin typeface="+mn-lt"/>
                <a:ea typeface="+mn-ea"/>
                <a:cs typeface="+mn-cs"/>
              </a:rPr>
              <a:t>combination of both, system and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can lead to a clearer picture</a:t>
            </a:r>
          </a:p>
          <a:p>
            <a:r>
              <a:rPr lang="en-US" sz="1200" b="0" i="0" u="none" strike="noStrike" kern="1200" baseline="0" dirty="0" smtClean="0">
                <a:solidFill>
                  <a:schemeClr val="tx1"/>
                </a:solidFill>
                <a:latin typeface="+mn-lt"/>
                <a:ea typeface="+mn-ea"/>
                <a:cs typeface="+mn-cs"/>
              </a:rPr>
              <a:t>of the overall search engine quality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NOT</a:t>
            </a:r>
            <a:r>
              <a:rPr lang="en-US" baseline="0" dirty="0" smtClean="0"/>
              <a:t> </a:t>
            </a:r>
            <a:r>
              <a:rPr lang="en-US" baseline="0" dirty="0" err="1" smtClean="0"/>
              <a:t>funkcij</a:t>
            </a:r>
            <a:r>
              <a:rPr lang="lt-LT" baseline="0" dirty="0" smtClean="0"/>
              <a:t>ą</a:t>
            </a:r>
            <a:r>
              <a:rPr lang="en-US" baseline="0" dirty="0" smtClean="0"/>
              <a:t> </a:t>
            </a:r>
            <a:r>
              <a:rPr lang="en-US" baseline="0" dirty="0" err="1" smtClean="0"/>
              <a:t>sutrumpino</a:t>
            </a:r>
            <a:r>
              <a:rPr lang="en-US" baseline="0" dirty="0" smtClean="0"/>
              <a:t> </a:t>
            </a:r>
            <a:r>
              <a:rPr lang="lt-LT" baseline="0" dirty="0" smtClean="0"/>
              <a:t>į – </a:t>
            </a:r>
            <a:r>
              <a:rPr lang="lt-LT" baseline="0" dirty="0" err="1" smtClean="0"/>
              <a:t>operatoriu</a:t>
            </a:r>
            <a:r>
              <a:rPr lang="lt-LT" baseline="0" dirty="0" smtClean="0"/>
              <a:t>.</a:t>
            </a:r>
          </a:p>
        </p:txBody>
      </p:sp>
      <p:sp>
        <p:nvSpPr>
          <p:cNvPr id="4" name="Slide Number Placeholder 3"/>
          <p:cNvSpPr>
            <a:spLocks noGrp="1"/>
          </p:cNvSpPr>
          <p:nvPr>
            <p:ph type="sldNum" sz="quarter" idx="10"/>
          </p:nvPr>
        </p:nvSpPr>
        <p:spPr/>
        <p:txBody>
          <a:bodyPr/>
          <a:lstStyle/>
          <a:p>
            <a:fld id="{21E87DF0-2188-45E0-9868-23603FC9CB4F}" type="slidenum">
              <a:rPr lang="en-US" smtClean="0"/>
              <a:t>31</a:t>
            </a:fld>
            <a:endParaRPr lang="en-US"/>
          </a:p>
        </p:txBody>
      </p:sp>
    </p:spTree>
    <p:extLst>
      <p:ext uri="{BB962C8B-B14F-4D97-AF65-F5344CB8AC3E}">
        <p14:creationId xmlns:p14="http://schemas.microsoft.com/office/powerpoint/2010/main" val="3338897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32</a:t>
            </a:fld>
            <a:endParaRPr lang="en-US"/>
          </a:p>
        </p:txBody>
      </p:sp>
    </p:spTree>
    <p:extLst>
      <p:ext uri="{BB962C8B-B14F-4D97-AF65-F5344CB8AC3E}">
        <p14:creationId xmlns:p14="http://schemas.microsoft.com/office/powerpoint/2010/main" val="1302330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When discussing quality of search results, one should also keep in mind how</a:t>
            </a:r>
          </a:p>
          <a:p>
            <a:pPr marL="0" indent="0">
              <a:buNone/>
            </a:pPr>
            <a:r>
              <a:rPr lang="en-US" dirty="0" smtClean="0"/>
              <a:t>search engines determine relevance. They mainly focus on popularity (or </a:t>
            </a:r>
            <a:r>
              <a:rPr lang="en-US" i="1" dirty="0" smtClean="0"/>
              <a:t>authority</a:t>
            </a:r>
            <a:r>
              <a:rPr lang="en-US" dirty="0" smtClean="0"/>
              <a:t>)</a:t>
            </a:r>
          </a:p>
          <a:p>
            <a:pPr marL="0" indent="0">
              <a:buNone/>
            </a:pPr>
            <a:r>
              <a:rPr lang="en-US" dirty="0" smtClean="0"/>
              <a:t>rather than on what is commonly regarded as quality. It should be emphasized that</a:t>
            </a:r>
          </a:p>
          <a:p>
            <a:pPr marL="0" indent="0">
              <a:buNone/>
            </a:pPr>
            <a:r>
              <a:rPr lang="en-US" dirty="0" smtClean="0"/>
              <a:t>in the process of selecting documents to be indexed by engines and in the ranking</a:t>
            </a:r>
          </a:p>
          <a:p>
            <a:pPr marL="0" indent="0">
              <a:buNone/>
            </a:pPr>
            <a:r>
              <a:rPr lang="en-US" dirty="0" smtClean="0"/>
              <a:t>process as well, no human reviews are involved. But a certain bias can be found</a:t>
            </a:r>
          </a:p>
          <a:p>
            <a:pPr marL="0" indent="0">
              <a:buNone/>
            </a:pPr>
            <a:r>
              <a:rPr lang="en-US" dirty="0" smtClean="0"/>
              <a:t>inherent in the ranking algorithms (Lewandowski 2004b). These rate Web pages</a:t>
            </a:r>
          </a:p>
          <a:p>
            <a:pPr marL="0" indent="0">
              <a:buNone/>
            </a:pPr>
            <a:r>
              <a:rPr lang="en-US" dirty="0" smtClean="0"/>
              <a:t>(apart from classic IR calculations) mainly by determining their popularity based</a:t>
            </a:r>
          </a:p>
          <a:p>
            <a:pPr marL="0" indent="0">
              <a:buNone/>
            </a:pPr>
            <a:r>
              <a:rPr lang="en-US" dirty="0" smtClean="0"/>
              <a:t>on the link structure of the Web. The basic assumption is that a link to a page is a</a:t>
            </a:r>
          </a:p>
          <a:p>
            <a:pPr marL="0" indent="0">
              <a:buNone/>
            </a:pPr>
            <a:r>
              <a:rPr lang="en-US" dirty="0" smtClean="0"/>
              <a:t>vote for that page. But not all links should be counted the same; link-based measures</a:t>
            </a:r>
          </a:p>
          <a:p>
            <a:pPr marL="0" indent="0">
              <a:buNone/>
            </a:pPr>
            <a:r>
              <a:rPr lang="en-US" dirty="0" smtClean="0"/>
              <a:t>take into account the popularity of the linking page itself and the number of</a:t>
            </a:r>
          </a:p>
          <a:p>
            <a:pPr marL="0" indent="0">
              <a:buNone/>
            </a:pPr>
            <a:r>
              <a:rPr lang="en-US" dirty="0" smtClean="0"/>
              <a:t>outgoing links, as well. This holds true for both of the main link-based ranking</a:t>
            </a:r>
          </a:p>
          <a:p>
            <a:pPr marL="0" indent="0">
              <a:buNone/>
            </a:pPr>
            <a:r>
              <a:rPr lang="en-US" dirty="0" smtClean="0"/>
              <a:t>algorithms , Google ’s PageRank (Page et al. 1998) and HITS (Kleinberg 1999).</a:t>
            </a:r>
          </a:p>
          <a:p>
            <a:endParaRPr lang="lt-LT" dirty="0" smtClean="0"/>
          </a:p>
          <a:p>
            <a:endParaRPr lang="lt-L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Users often view only a few results from the top of the list and seldom process</a:t>
            </a:r>
            <a:r>
              <a:rPr lang="lt-LT" dirty="0" smtClean="0"/>
              <a:t> </a:t>
            </a:r>
            <a:r>
              <a:rPr lang="en-US" dirty="0" smtClean="0"/>
              <a:t>to the second or even third page of the results list. Another problem with the calculation</a:t>
            </a:r>
            <a:r>
              <a:rPr lang="lt-LT" dirty="0" smtClean="0"/>
              <a:t> </a:t>
            </a:r>
            <a:r>
              <a:rPr lang="en-US" dirty="0" smtClean="0"/>
              <a:t>of appropriate result lists is the shortness of search queries. Therefore, most</a:t>
            </a:r>
            <a:r>
              <a:rPr lang="lt-LT" dirty="0" smtClean="0"/>
              <a:t> </a:t>
            </a:r>
            <a:r>
              <a:rPr lang="en-US" dirty="0" smtClean="0"/>
              <a:t>ranking algorithms prefer popular pages and the presence of search terms in anchor</a:t>
            </a:r>
          </a:p>
          <a:p>
            <a:endParaRPr lang="en-US" dirty="0" smtClean="0"/>
          </a:p>
          <a:p>
            <a:pPr marL="0" indent="0">
              <a:buNone/>
            </a:pPr>
            <a:r>
              <a:rPr lang="en-US" dirty="0" smtClean="0"/>
              <a:t>texts. Although the general user rarely uses advanced search features, this does not</a:t>
            </a:r>
          </a:p>
          <a:p>
            <a:pPr marL="0" indent="0">
              <a:buNone/>
            </a:pPr>
            <a:r>
              <a:rPr lang="en-US" dirty="0" smtClean="0"/>
              <a:t>make them unnecessary or useless. On the one hand, there are special user groups</a:t>
            </a:r>
          </a:p>
          <a:p>
            <a:pPr marL="0" indent="0">
              <a:buNone/>
            </a:pPr>
            <a:r>
              <a:rPr lang="en-US" dirty="0" smtClean="0"/>
              <a:t>like librarians or information professionals who conduct complex searches. On the</a:t>
            </a:r>
          </a:p>
          <a:p>
            <a:pPr marL="0" indent="0">
              <a:buNone/>
            </a:pPr>
            <a:r>
              <a:rPr lang="en-US" dirty="0" smtClean="0"/>
              <a:t>other hand, while there is a majority of queries that can be successfully formulated</a:t>
            </a:r>
          </a:p>
          <a:p>
            <a:pPr marL="0" indent="0">
              <a:buNone/>
            </a:pPr>
            <a:r>
              <a:rPr lang="en-US" dirty="0" smtClean="0"/>
              <a:t>without the use of advanced search syntax, one knows from his or her own searching</a:t>
            </a:r>
          </a:p>
          <a:p>
            <a:pPr marL="0" indent="0">
              <a:buNone/>
            </a:pPr>
            <a:r>
              <a:rPr lang="en-US" dirty="0" err="1" smtClean="0"/>
              <a:t>behaviour</a:t>
            </a:r>
            <a:r>
              <a:rPr lang="en-US" dirty="0" smtClean="0"/>
              <a:t> that at least </a:t>
            </a:r>
            <a:r>
              <a:rPr lang="en-US" i="1" dirty="0" smtClean="0"/>
              <a:t>sometimes </a:t>
            </a:r>
            <a:r>
              <a:rPr lang="en-US" dirty="0" smtClean="0"/>
              <a:t>one needs to use operators or other advanced</a:t>
            </a:r>
          </a:p>
          <a:p>
            <a:pPr marL="0" indent="0">
              <a:buNone/>
            </a:pPr>
            <a:r>
              <a:rPr lang="en-US" dirty="0" smtClean="0"/>
              <a:t>features. Users who have some background in the field they are searching use more</a:t>
            </a:r>
          </a:p>
          <a:p>
            <a:pPr marL="0" indent="0">
              <a:buNone/>
            </a:pPr>
            <a:r>
              <a:rPr lang="en-US" dirty="0" smtClean="0"/>
              <a:t>often phrase searches. Users who know how search engines work also apply operators</a:t>
            </a:r>
          </a:p>
          <a:p>
            <a:pPr marL="0" indent="0">
              <a:buNone/>
            </a:pPr>
            <a:r>
              <a:rPr lang="en-US" dirty="0" smtClean="0"/>
              <a:t>and phrase search more frequently.</a:t>
            </a:r>
          </a:p>
          <a:p>
            <a:endParaRPr lang="lt-LT" dirty="0" smtClean="0"/>
          </a:p>
          <a:p>
            <a:pPr marL="0" indent="0">
              <a:buNone/>
            </a:pPr>
            <a:r>
              <a:rPr lang="en-US" dirty="0" smtClean="0"/>
              <a:t>But every quality measurement dealing with Web-specific retrieval measures has</a:t>
            </a:r>
          </a:p>
          <a:p>
            <a:pPr marL="0" indent="0">
              <a:buNone/>
            </a:pPr>
            <a:r>
              <a:rPr lang="en-US" dirty="0" smtClean="0"/>
              <a:t>to be combined with user strategies. In reality, users only examine the first result</a:t>
            </a:r>
          </a:p>
          <a:p>
            <a:pPr marL="0" indent="0">
              <a:buNone/>
            </a:pPr>
            <a:r>
              <a:rPr lang="en-US" dirty="0" smtClean="0"/>
              <a:t>screens (see Table 16.3), they do not even use search features or operators to really</a:t>
            </a:r>
          </a:p>
          <a:p>
            <a:pPr marL="0" indent="0">
              <a:buNone/>
            </a:pPr>
            <a:r>
              <a:rPr lang="en-US" dirty="0" smtClean="0"/>
              <a:t>interact with search engines. (Hotchkiss et al. 2004) defined different search types.</a:t>
            </a:r>
          </a:p>
          <a:p>
            <a:pPr marL="0" indent="0">
              <a:buNone/>
            </a:pPr>
            <a:r>
              <a:rPr lang="en-US" dirty="0" smtClean="0"/>
              <a:t>The normal search engine user corresponds to the “Scan and Clickers”. They only</a:t>
            </a:r>
          </a:p>
          <a:p>
            <a:pPr marL="0" indent="0">
              <a:buNone/>
            </a:pPr>
            <a:r>
              <a:rPr lang="en-US" dirty="0" smtClean="0"/>
              <a:t>watch the top results, sometimes also paid listings. They decide very quickly to</a:t>
            </a:r>
          </a:p>
          <a:p>
            <a:pPr marL="0" indent="0">
              <a:buNone/>
            </a:pPr>
            <a:r>
              <a:rPr lang="en-US" dirty="0" smtClean="0"/>
              <a:t>visit a page after reading the short description texts and URLs. </a:t>
            </a:r>
            <a:r>
              <a:rPr lang="en-US" dirty="0" err="1" smtClean="0"/>
              <a:t>Machill</a:t>
            </a:r>
            <a:r>
              <a:rPr lang="en-US" dirty="0" smtClean="0"/>
              <a:t> et al. (2003)</a:t>
            </a:r>
          </a:p>
          <a:p>
            <a:pPr marL="0" indent="0">
              <a:buNone/>
            </a:pPr>
            <a:r>
              <a:rPr lang="en-US" dirty="0" smtClean="0"/>
              <a:t>also observe subjects who try to get good answers after very short questions.</a:t>
            </a:r>
          </a:p>
          <a:p>
            <a:pPr marL="0" indent="0">
              <a:buNone/>
            </a:pPr>
            <a:r>
              <a:rPr lang="en-US" dirty="0" smtClean="0"/>
              <a:t>Regarding these annotations, it is important to think about retrieval measures that</a:t>
            </a:r>
          </a:p>
          <a:p>
            <a:pPr marL="0" indent="0">
              <a:buNone/>
            </a:pPr>
            <a:r>
              <a:rPr lang="en-US" dirty="0" smtClean="0"/>
              <a:t>deal with this user specific searching </a:t>
            </a:r>
            <a:r>
              <a:rPr lang="en-US" dirty="0" err="1" smtClean="0"/>
              <a:t>behaviour</a:t>
            </a:r>
            <a:r>
              <a:rPr lang="en-US" dirty="0" smtClean="0"/>
              <a:t>. If a user always watched the first</a:t>
            </a:r>
          </a:p>
          <a:p>
            <a:pPr marL="0" indent="0">
              <a:buNone/>
            </a:pPr>
            <a:r>
              <a:rPr lang="en-US" dirty="0" smtClean="0"/>
              <a:t>three results, only, the best search engine would be the one returning the most</a:t>
            </a:r>
          </a:p>
          <a:p>
            <a:pPr marL="0" indent="0">
              <a:buNone/>
            </a:pPr>
            <a:r>
              <a:rPr lang="en-US" dirty="0" smtClean="0"/>
              <a:t>appropriate pages within those first results. How do retrieval measures comply with</a:t>
            </a:r>
          </a:p>
          <a:p>
            <a:pPr marL="0" indent="0">
              <a:buNone/>
            </a:pPr>
            <a:r>
              <a:rPr lang="en-US" dirty="0" smtClean="0"/>
              <a:t>the search engine users’ search strategies?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38</a:t>
            </a:fld>
            <a:endParaRPr lang="en-US"/>
          </a:p>
        </p:txBody>
      </p:sp>
    </p:spTree>
    <p:extLst>
      <p:ext uri="{BB962C8B-B14F-4D97-AF65-F5344CB8AC3E}">
        <p14:creationId xmlns:p14="http://schemas.microsoft.com/office/powerpoint/2010/main" val="5658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Performance of search engines: The speediness of result list presentation is one</a:t>
            </a:r>
          </a:p>
          <a:p>
            <a:r>
              <a:rPr lang="en-US" sz="1200" b="0" i="0" u="none" strike="noStrike" kern="1200" baseline="0" dirty="0" smtClean="0">
                <a:solidFill>
                  <a:schemeClr val="tx1"/>
                </a:solidFill>
                <a:latin typeface="+mn-lt"/>
                <a:ea typeface="+mn-ea"/>
                <a:cs typeface="+mn-cs"/>
              </a:rPr>
              <a:t>important point. Also intuitive and very short search queries should yield serious</a:t>
            </a:r>
          </a:p>
          <a:p>
            <a:r>
              <a:rPr lang="en-US" sz="1200" b="0" i="0" u="none" strike="noStrike" kern="1200" baseline="0" dirty="0" smtClean="0">
                <a:solidFill>
                  <a:schemeClr val="tx1"/>
                </a:solidFill>
                <a:latin typeface="+mn-lt"/>
                <a:ea typeface="+mn-ea"/>
                <a:cs typeface="+mn-cs"/>
              </a:rPr>
              <a:t>results. So-called dead links and spam have to be avoided.</a:t>
            </a:r>
          </a:p>
          <a:p>
            <a:r>
              <a:rPr lang="en-US" sz="1200" b="0" i="0" u="none" strike="noStrike" kern="1200" baseline="0" dirty="0" smtClean="0">
                <a:solidFill>
                  <a:schemeClr val="tx1"/>
                </a:solidFill>
                <a:latin typeface="+mn-lt"/>
                <a:ea typeface="+mn-ea"/>
                <a:cs typeface="+mn-cs"/>
              </a:rPr>
              <a:t>● User guidance: Newbies need help to formulate adequate search queries, phrase</a:t>
            </a:r>
          </a:p>
          <a:p>
            <a:r>
              <a:rPr lang="en-US" sz="1200" b="0" i="0" u="none" strike="noStrike" kern="1200" baseline="0" dirty="0" smtClean="0">
                <a:solidFill>
                  <a:schemeClr val="tx1"/>
                </a:solidFill>
                <a:latin typeface="+mn-lt"/>
                <a:ea typeface="+mn-ea"/>
                <a:cs typeface="+mn-cs"/>
              </a:rPr>
              <a:t>searches, or complex searches. It is also helpful to give users some hints how</a:t>
            </a:r>
          </a:p>
          <a:p>
            <a:r>
              <a:rPr lang="en-US" sz="1200" b="0" i="0" u="none" strike="noStrike" kern="1200" baseline="0" dirty="0" smtClean="0">
                <a:solidFill>
                  <a:schemeClr val="tx1"/>
                </a:solidFill>
                <a:latin typeface="+mn-lt"/>
                <a:ea typeface="+mn-ea"/>
                <a:cs typeface="+mn-cs"/>
              </a:rPr>
              <a:t>search features work and what to do with them. A short introduction in search</a:t>
            </a:r>
          </a:p>
          <a:p>
            <a:r>
              <a:rPr lang="en-US" sz="1200" b="0" i="0" u="none" strike="noStrike" kern="1200" baseline="0" dirty="0" smtClean="0">
                <a:solidFill>
                  <a:schemeClr val="tx1"/>
                </a:solidFill>
                <a:latin typeface="+mn-lt"/>
                <a:ea typeface="+mn-ea"/>
                <a:cs typeface="+mn-cs"/>
              </a:rPr>
              <a:t>engine technology is recommended, too.</a:t>
            </a:r>
            <a:endParaRPr lang="lt-LT"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Taking both into account, the system approach and the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we</a:t>
            </a:r>
          </a:p>
          <a:p>
            <a:r>
              <a:rPr lang="en-US" sz="1200" b="0" i="0" u="none" strike="noStrike" kern="1200" baseline="0" dirty="0" smtClean="0">
                <a:solidFill>
                  <a:schemeClr val="tx1"/>
                </a:solidFill>
                <a:latin typeface="+mn-lt"/>
                <a:ea typeface="+mn-ea"/>
                <a:cs typeface="+mn-cs"/>
              </a:rPr>
              <a:t>propose another quality framework that considers more objective measures as well</a:t>
            </a:r>
          </a:p>
          <a:p>
            <a:r>
              <a:rPr lang="en-US" sz="1200" b="0" i="0" u="none" strike="noStrike" kern="1200" baseline="0" dirty="0" smtClean="0">
                <a:solidFill>
                  <a:schemeClr val="tx1"/>
                </a:solidFill>
                <a:latin typeface="+mn-lt"/>
                <a:ea typeface="+mn-ea"/>
                <a:cs typeface="+mn-cs"/>
              </a:rPr>
              <a:t>as the user perspective. Therefore, we expand the quality framework first proposed</a:t>
            </a:r>
          </a:p>
          <a:p>
            <a:r>
              <a:rPr lang="en-US" sz="1200" b="0" i="0" u="none" strike="noStrike" kern="1200" baseline="0" dirty="0" smtClean="0">
                <a:solidFill>
                  <a:schemeClr val="tx1"/>
                </a:solidFill>
                <a:latin typeface="+mn-lt"/>
                <a:ea typeface="+mn-ea"/>
                <a:cs typeface="+mn-cs"/>
              </a:rPr>
              <a:t>in Lewandowski (2006c) to four sections as follows:</a:t>
            </a:r>
            <a:endParaRPr lang="lt-LT" sz="1200" b="0" i="0" u="none" strike="noStrike" kern="1200" baseline="0" dirty="0" smtClean="0">
              <a:solidFill>
                <a:schemeClr val="tx1"/>
              </a:solidFill>
              <a:latin typeface="+mn-lt"/>
              <a:ea typeface="+mn-ea"/>
              <a:cs typeface="+mn-cs"/>
            </a:endParaRPr>
          </a:p>
          <a:p>
            <a:endParaRPr lang="lt-LT" dirty="0" smtClean="0"/>
          </a:p>
          <a:p>
            <a:r>
              <a:rPr lang="en-US" sz="1200" b="0" i="0" u="none" strike="noStrike" kern="1200" baseline="0" dirty="0" smtClean="0">
                <a:solidFill>
                  <a:schemeClr val="tx1"/>
                </a:solidFill>
                <a:latin typeface="+mn-lt"/>
                <a:ea typeface="+mn-ea"/>
                <a:cs typeface="+mn-cs"/>
              </a:rPr>
              <a:t>● Index Quality: This points to the importance of the search engines’ databases for</a:t>
            </a:r>
          </a:p>
          <a:p>
            <a:r>
              <a:rPr lang="en-US" sz="1200" b="0" i="0" u="none" strike="noStrike" kern="1200" baseline="0" dirty="0" smtClean="0">
                <a:solidFill>
                  <a:schemeClr val="tx1"/>
                </a:solidFill>
                <a:latin typeface="+mn-lt"/>
                <a:ea typeface="+mn-ea"/>
                <a:cs typeface="+mn-cs"/>
              </a:rPr>
              <a:t>retrieving relevant and comprehensive results. Measures applied in this section</a:t>
            </a:r>
          </a:p>
          <a:p>
            <a:r>
              <a:rPr lang="en-US" sz="1200" b="0" i="0" u="none" strike="noStrike" kern="1200" baseline="0" dirty="0" smtClean="0">
                <a:solidFill>
                  <a:schemeClr val="tx1"/>
                </a:solidFill>
                <a:latin typeface="+mn-lt"/>
                <a:ea typeface="+mn-ea"/>
                <a:cs typeface="+mn-cs"/>
              </a:rPr>
              <a:t>include Web coverage, country bias , and up-to-datedness.</a:t>
            </a:r>
          </a:p>
          <a:p>
            <a:r>
              <a:rPr lang="en-US" sz="1200" b="0" i="0" u="none" strike="noStrike" kern="1200" baseline="0" dirty="0" smtClean="0">
                <a:solidFill>
                  <a:schemeClr val="tx1"/>
                </a:solidFill>
                <a:latin typeface="+mn-lt"/>
                <a:ea typeface="+mn-ea"/>
                <a:cs typeface="+mn-cs"/>
              </a:rPr>
              <a:t>● Quality of the results: This is the part where </a:t>
            </a:r>
            <a:r>
              <a:rPr lang="en-US" sz="1200" b="0" i="0" u="none" strike="noStrike" kern="1200" baseline="0" dirty="0" err="1" smtClean="0">
                <a:solidFill>
                  <a:schemeClr val="tx1"/>
                </a:solidFill>
                <a:latin typeface="+mn-lt"/>
                <a:ea typeface="+mn-ea"/>
                <a:cs typeface="+mn-cs"/>
              </a:rPr>
              <a:t>derivates</a:t>
            </a:r>
            <a:r>
              <a:rPr lang="en-US" sz="1200" b="0" i="0" u="none" strike="noStrike" kern="1200" baseline="0" dirty="0" smtClean="0">
                <a:solidFill>
                  <a:schemeClr val="tx1"/>
                </a:solidFill>
                <a:latin typeface="+mn-lt"/>
                <a:ea typeface="+mn-ea"/>
                <a:cs typeface="+mn-cs"/>
              </a:rPr>
              <a:t> of classic retrieval tests</a:t>
            </a:r>
          </a:p>
          <a:p>
            <a:r>
              <a:rPr lang="en-US" sz="1200" b="0" i="0" u="none" strike="noStrike" kern="1200" baseline="0" dirty="0" smtClean="0">
                <a:solidFill>
                  <a:schemeClr val="tx1"/>
                </a:solidFill>
                <a:latin typeface="+mn-lt"/>
                <a:ea typeface="+mn-ea"/>
                <a:cs typeface="+mn-cs"/>
              </a:rPr>
              <a:t>are applied. As can be seen from the discussion on retrieval measures above, it</a:t>
            </a:r>
          </a:p>
          <a:p>
            <a:r>
              <a:rPr lang="en-US" sz="1200" b="0" i="0" u="none" strike="noStrike" kern="1200" baseline="0" dirty="0" smtClean="0">
                <a:solidFill>
                  <a:schemeClr val="tx1"/>
                </a:solidFill>
                <a:latin typeface="+mn-lt"/>
                <a:ea typeface="+mn-ea"/>
                <a:cs typeface="+mn-cs"/>
              </a:rPr>
              <a:t>should be asked which measures should be applied and if new measures are</a:t>
            </a:r>
          </a:p>
          <a:p>
            <a:r>
              <a:rPr lang="en-US" sz="1200" b="0" i="0" u="none" strike="noStrike" kern="1200" baseline="0" dirty="0" smtClean="0">
                <a:solidFill>
                  <a:schemeClr val="tx1"/>
                </a:solidFill>
                <a:latin typeface="+mn-lt"/>
                <a:ea typeface="+mn-ea"/>
                <a:cs typeface="+mn-cs"/>
              </a:rPr>
              <a:t>needed to satisfy the unique character of the search engines and their users. An</a:t>
            </a:r>
          </a:p>
          <a:p>
            <a:r>
              <a:rPr lang="en-US" sz="1200" b="0" i="0" u="none" strike="noStrike" kern="1200" baseline="0" dirty="0" smtClean="0">
                <a:solidFill>
                  <a:schemeClr val="tx1"/>
                </a:solidFill>
                <a:latin typeface="+mn-lt"/>
                <a:ea typeface="+mn-ea"/>
                <a:cs typeface="+mn-cs"/>
              </a:rPr>
              <a:t>additional measure that should be applied is, for example, the uniqueness of</a:t>
            </a:r>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search results in comparison to other search engines. It is worth mentioning that</a:t>
            </a:r>
          </a:p>
          <a:p>
            <a:r>
              <a:rPr lang="en-US" sz="1200" b="0" i="0" u="none" strike="noStrike" kern="1200" baseline="0" dirty="0" smtClean="0">
                <a:solidFill>
                  <a:schemeClr val="tx1"/>
                </a:solidFill>
                <a:latin typeface="+mn-lt"/>
                <a:ea typeface="+mn-ea"/>
                <a:cs typeface="+mn-cs"/>
              </a:rPr>
              <a:t>users are pretty satisfied by finding what they search for. The subjects in the</a:t>
            </a:r>
          </a:p>
          <a:p>
            <a:r>
              <a:rPr lang="en-US" sz="1200" b="0" i="0" u="none" strike="noStrike" kern="1200" baseline="0" dirty="0" smtClean="0">
                <a:solidFill>
                  <a:schemeClr val="tx1"/>
                </a:solidFill>
                <a:latin typeface="+mn-lt"/>
                <a:ea typeface="+mn-ea"/>
                <a:cs typeface="+mn-cs"/>
              </a:rPr>
              <a:t>laboratory study conducted by </a:t>
            </a:r>
            <a:r>
              <a:rPr lang="en-US" sz="1200" b="0" i="0" u="none" strike="noStrike" kern="1200" baseline="0" dirty="0" err="1" smtClean="0">
                <a:solidFill>
                  <a:schemeClr val="tx1"/>
                </a:solidFill>
                <a:latin typeface="+mn-lt"/>
                <a:ea typeface="+mn-ea"/>
                <a:cs typeface="+mn-cs"/>
              </a:rPr>
              <a:t>Machill</a:t>
            </a:r>
            <a:r>
              <a:rPr lang="en-US" sz="1200" b="0" i="0" u="none" strike="noStrike" kern="1200" baseline="0" dirty="0" smtClean="0">
                <a:solidFill>
                  <a:schemeClr val="tx1"/>
                </a:solidFill>
                <a:latin typeface="+mn-lt"/>
                <a:ea typeface="+mn-ea"/>
                <a:cs typeface="+mn-cs"/>
              </a:rPr>
              <a:t> et al. (2003) admit that they are very</a:t>
            </a:r>
          </a:p>
          <a:p>
            <a:r>
              <a:rPr lang="en-US" sz="1200" b="0" i="0" u="none" strike="noStrike" kern="1200" baseline="0" dirty="0" smtClean="0">
                <a:solidFill>
                  <a:schemeClr val="tx1"/>
                </a:solidFill>
                <a:latin typeface="+mn-lt"/>
                <a:ea typeface="+mn-ea"/>
                <a:cs typeface="+mn-cs"/>
              </a:rPr>
              <a:t>pleased with search results and also with their </a:t>
            </a:r>
            <a:r>
              <a:rPr lang="en-US" sz="1200" b="0" i="0" u="none" strike="noStrike" kern="1200" baseline="0" dirty="0" err="1" smtClean="0">
                <a:solidFill>
                  <a:schemeClr val="tx1"/>
                </a:solidFill>
                <a:latin typeface="+mn-lt"/>
                <a:ea typeface="+mn-ea"/>
                <a:cs typeface="+mn-cs"/>
              </a:rPr>
              <a:t>favourite</a:t>
            </a:r>
            <a:r>
              <a:rPr lang="en-US" sz="1200" b="0" i="0" u="none" strike="noStrike" kern="1200" baseline="0" dirty="0" smtClean="0">
                <a:solidFill>
                  <a:schemeClr val="tx1"/>
                </a:solidFill>
                <a:latin typeface="+mn-lt"/>
                <a:ea typeface="+mn-ea"/>
                <a:cs typeface="+mn-cs"/>
              </a:rPr>
              <a:t> search engine. In the</a:t>
            </a:r>
          </a:p>
          <a:p>
            <a:r>
              <a:rPr lang="en-US" sz="1200" b="0" i="0" u="none" strike="noStrike" kern="1200" baseline="0" dirty="0" smtClean="0">
                <a:solidFill>
                  <a:schemeClr val="tx1"/>
                </a:solidFill>
                <a:latin typeface="+mn-lt"/>
                <a:ea typeface="+mn-ea"/>
                <a:cs typeface="+mn-cs"/>
              </a:rPr>
              <a:t>survey conducted by 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Bomhardt</a:t>
            </a:r>
            <a:r>
              <a:rPr lang="en-US" sz="1200" b="0" i="0" u="none" strike="noStrike" kern="1200" baseline="0" dirty="0" smtClean="0">
                <a:solidFill>
                  <a:schemeClr val="tx1"/>
                </a:solidFill>
                <a:latin typeface="+mn-lt"/>
                <a:ea typeface="+mn-ea"/>
                <a:cs typeface="+mn-cs"/>
              </a:rPr>
              <a:t> (2005), 43.0% of 6,723</a:t>
            </a:r>
          </a:p>
          <a:p>
            <a:r>
              <a:rPr lang="en-US" sz="1200" b="0" i="0" u="none" strike="noStrike" kern="1200" baseline="0" dirty="0" smtClean="0">
                <a:solidFill>
                  <a:schemeClr val="tx1"/>
                </a:solidFill>
                <a:latin typeface="+mn-lt"/>
                <a:ea typeface="+mn-ea"/>
                <a:cs typeface="+mn-cs"/>
              </a:rPr>
              <a:t>respondents very often found what they wanted and another 50.1% often. The</a:t>
            </a:r>
          </a:p>
          <a:p>
            <a:r>
              <a:rPr lang="en-US" sz="1200" b="0" i="0" u="none" strike="noStrike" kern="1200" baseline="0" dirty="0" smtClean="0">
                <a:solidFill>
                  <a:schemeClr val="tx1"/>
                </a:solidFill>
                <a:latin typeface="+mn-lt"/>
                <a:ea typeface="+mn-ea"/>
                <a:cs typeface="+mn-cs"/>
              </a:rPr>
              <a:t>question is if users could really evaluate the quality of results. Users are not able to</a:t>
            </a:r>
          </a:p>
          <a:p>
            <a:r>
              <a:rPr lang="en-US" sz="1200" b="0" i="0" u="none" strike="noStrike" kern="1200" baseline="0" dirty="0" smtClean="0">
                <a:solidFill>
                  <a:schemeClr val="tx1"/>
                </a:solidFill>
                <a:latin typeface="+mn-lt"/>
                <a:ea typeface="+mn-ea"/>
                <a:cs typeface="+mn-cs"/>
              </a:rPr>
              <a:t>compare all recommended Web pages. Sometimes 1,000,000 results are listed.</a:t>
            </a:r>
          </a:p>
          <a:p>
            <a:r>
              <a:rPr lang="en-US" sz="1200" b="0" i="0" u="none" strike="noStrike" kern="1200" baseline="0" dirty="0" smtClean="0">
                <a:solidFill>
                  <a:schemeClr val="tx1"/>
                </a:solidFill>
                <a:latin typeface="+mn-lt"/>
                <a:ea typeface="+mn-ea"/>
                <a:cs typeface="+mn-cs"/>
              </a:rPr>
              <a:t>It is more probable that they only think they find what they want since they do</a:t>
            </a:r>
          </a:p>
          <a:p>
            <a:r>
              <a:rPr lang="en-US" sz="1200" b="0" i="0" u="none" strike="noStrike" kern="1200" baseline="0" dirty="0" smtClean="0">
                <a:solidFill>
                  <a:schemeClr val="tx1"/>
                </a:solidFill>
                <a:latin typeface="+mn-lt"/>
                <a:ea typeface="+mn-ea"/>
                <a:cs typeface="+mn-cs"/>
              </a:rPr>
              <a:t>not even know what they could find in other results.</a:t>
            </a:r>
          </a:p>
          <a:p>
            <a:r>
              <a:rPr lang="en-US" sz="1200" b="0" i="0" u="none" strike="noStrike" kern="1200" baseline="0" dirty="0" smtClean="0">
                <a:solidFill>
                  <a:schemeClr val="tx1"/>
                </a:solidFill>
                <a:latin typeface="+mn-lt"/>
                <a:ea typeface="+mn-ea"/>
                <a:cs typeface="+mn-cs"/>
              </a:rPr>
              <a:t>● Quality of search features: A good set of search features (such as advanced</a:t>
            </a:r>
          </a:p>
          <a:p>
            <a:r>
              <a:rPr lang="en-US" sz="1200" b="0" i="0" u="none" strike="noStrike" kern="1200" baseline="0" dirty="0" smtClean="0">
                <a:solidFill>
                  <a:schemeClr val="tx1"/>
                </a:solidFill>
                <a:latin typeface="+mn-lt"/>
                <a:ea typeface="+mn-ea"/>
                <a:cs typeface="+mn-cs"/>
              </a:rPr>
              <a:t>search), and a sophisticated query language is offered and works reliable.</a:t>
            </a:r>
          </a:p>
          <a:p>
            <a:r>
              <a:rPr lang="en-US" sz="1200" b="0" i="0" u="none" strike="noStrike" kern="1200" baseline="0" dirty="0" smtClean="0">
                <a:solidFill>
                  <a:schemeClr val="tx1"/>
                </a:solidFill>
                <a:latin typeface="+mn-lt"/>
                <a:ea typeface="+mn-ea"/>
                <a:cs typeface="+mn-cs"/>
              </a:rPr>
              <a:t>● Search engine usability : This gives a feedback of user </a:t>
            </a:r>
            <a:r>
              <a:rPr lang="en-US" sz="1200" b="0" i="0" u="none" strike="noStrike" kern="1200" baseline="0" dirty="0" err="1" smtClean="0">
                <a:solidFill>
                  <a:schemeClr val="tx1"/>
                </a:solidFill>
                <a:latin typeface="+mn-lt"/>
                <a:ea typeface="+mn-ea"/>
                <a:cs typeface="+mn-cs"/>
              </a:rPr>
              <a:t>behaviour</a:t>
            </a:r>
            <a:r>
              <a:rPr lang="en-US" sz="1200" b="0" i="0" u="none" strike="noStrike" kern="1200" baseline="0" dirty="0" smtClean="0">
                <a:solidFill>
                  <a:schemeClr val="tx1"/>
                </a:solidFill>
                <a:latin typeface="+mn-lt"/>
                <a:ea typeface="+mn-ea"/>
                <a:cs typeface="+mn-cs"/>
              </a:rPr>
              <a:t> and is evaluated</a:t>
            </a:r>
          </a:p>
          <a:p>
            <a:r>
              <a:rPr lang="en-US" sz="1200" b="0" i="0" u="none" strike="noStrike" kern="1200" baseline="0" dirty="0" smtClean="0">
                <a:solidFill>
                  <a:schemeClr val="tx1"/>
                </a:solidFill>
                <a:latin typeface="+mn-lt"/>
                <a:ea typeface="+mn-ea"/>
                <a:cs typeface="+mn-cs"/>
              </a:rPr>
              <a:t>by user surveys or transaction log analyses. This will give comparable</a:t>
            </a:r>
          </a:p>
          <a:p>
            <a:r>
              <a:rPr lang="en-US" sz="1200" b="0" i="0" u="none" strike="noStrike" kern="1200" baseline="0" dirty="0" smtClean="0">
                <a:solidFill>
                  <a:schemeClr val="tx1"/>
                </a:solidFill>
                <a:latin typeface="+mn-lt"/>
                <a:ea typeface="+mn-ea"/>
                <a:cs typeface="+mn-cs"/>
              </a:rPr>
              <a:t>parameters concerning interface design . Is it possible for users to interact with</a:t>
            </a:r>
          </a:p>
          <a:p>
            <a:r>
              <a:rPr lang="en-US" sz="1200" b="0" i="0" u="none" strike="noStrike" kern="1200" baseline="0" dirty="0" smtClean="0">
                <a:solidFill>
                  <a:schemeClr val="tx1"/>
                </a:solidFill>
                <a:latin typeface="+mn-lt"/>
                <a:ea typeface="+mn-ea"/>
                <a:cs typeface="+mn-cs"/>
              </a:rPr>
              <a:t>search engines in an efficient and effective way? Is the number of search queries</a:t>
            </a:r>
          </a:p>
          <a:p>
            <a:r>
              <a:rPr lang="en-US" sz="1200" b="0" i="0" u="none" strike="noStrike" kern="1200" baseline="0" dirty="0" smtClean="0">
                <a:solidFill>
                  <a:schemeClr val="tx1"/>
                </a:solidFill>
                <a:latin typeface="+mn-lt"/>
                <a:ea typeface="+mn-ea"/>
                <a:cs typeface="+mn-cs"/>
              </a:rPr>
              <a:t>and of reformulations in different search engines lower? It is also of importance</a:t>
            </a:r>
          </a:p>
          <a:p>
            <a:r>
              <a:rPr lang="en-US" sz="1200" b="0" i="0" u="none" strike="noStrike" kern="1200" baseline="0" dirty="0" smtClean="0">
                <a:solidFill>
                  <a:schemeClr val="tx1"/>
                </a:solidFill>
                <a:latin typeface="+mn-lt"/>
                <a:ea typeface="+mn-ea"/>
                <a:cs typeface="+mn-cs"/>
              </a:rPr>
              <a:t>which features are given to assist users regardless if they are beginners or professionals</a:t>
            </a:r>
          </a:p>
          <a:p>
            <a:r>
              <a:rPr lang="en-US" sz="1200" b="0" i="0" u="none" strike="noStrike" kern="1200" baseline="0" dirty="0" smtClean="0">
                <a:solidFill>
                  <a:schemeClr val="tx1"/>
                </a:solidFill>
                <a:latin typeface="+mn-lt"/>
                <a:ea typeface="+mn-ea"/>
                <a:cs typeface="+mn-cs"/>
              </a:rPr>
              <a:t>in using search engines. Users</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search in a very intuitive way</a:t>
            </a:r>
          </a:p>
          <a:p>
            <a:r>
              <a:rPr lang="en-US" sz="1200" b="0" i="0" u="none" strike="noStrike" kern="1200" baseline="0" dirty="0" smtClean="0">
                <a:solidFill>
                  <a:schemeClr val="tx1"/>
                </a:solidFill>
                <a:latin typeface="+mn-lt"/>
                <a:ea typeface="+mn-ea"/>
                <a:cs typeface="+mn-cs"/>
              </a:rPr>
              <a:t>(Schmidt-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Koch 2006).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13</a:t>
            </a:fld>
            <a:endParaRPr lang="en-US"/>
          </a:p>
        </p:txBody>
      </p:sp>
    </p:spTree>
    <p:extLst>
      <p:ext uri="{BB962C8B-B14F-4D97-AF65-F5344CB8AC3E}">
        <p14:creationId xmlns:p14="http://schemas.microsoft.com/office/powerpoint/2010/main" val="1957962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http://www.flexiblesystems.com/how-do-search-engines-determine-website-ranking/</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15</a:t>
            </a:fld>
            <a:endParaRPr lang="en-US"/>
          </a:p>
        </p:txBody>
      </p:sp>
    </p:spTree>
    <p:extLst>
      <p:ext uri="{BB962C8B-B14F-4D97-AF65-F5344CB8AC3E}">
        <p14:creationId xmlns:p14="http://schemas.microsoft.com/office/powerpoint/2010/main" val="425923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2014-11-15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p:txBody>
          <a:bodyPr/>
          <a:lstStyle/>
          <a:p>
            <a:r>
              <a:rPr lang="lt-LT" dirty="0" smtClean="0"/>
              <a:t>Sistemos techninis lygis – programinės ir aparatūrinės įrangos greitis ir našumas analizuojant paieškos užklausą ir pateikiant rezultatų sąrašą.</a:t>
            </a:r>
          </a:p>
          <a:p>
            <a:r>
              <a:rPr lang="lt-LT" dirty="0" smtClean="0"/>
              <a:t>Duomenų prieinamumas – tai rodiklis, kuris parodo kiek procentų viso interneto svetainių turinio yra naudojama ieškant rezultatų į pateiktą užklausą.</a:t>
            </a:r>
          </a:p>
          <a:p>
            <a:r>
              <a:rPr lang="lt-LT" dirty="0" smtClean="0"/>
              <a:t>Duomenų apdorojimo greitis – tai rodiklis, kurį lemia algoritmų, apdorojančių turimus duomenis pagal gautą užklausą, greitis.</a:t>
            </a:r>
          </a:p>
          <a:p>
            <a:endParaRPr lang="lt-LT" dirty="0" smtClean="0"/>
          </a:p>
          <a:p>
            <a:endParaRPr lang="lt-LT" dirty="0" smtClean="0"/>
          </a:p>
          <a:p>
            <a:endParaRPr lang="en-US" dirty="0"/>
          </a:p>
        </p:txBody>
      </p:sp>
    </p:spTree>
    <p:extLst>
      <p:ext uri="{BB962C8B-B14F-4D97-AF65-F5344CB8AC3E}">
        <p14:creationId xmlns:p14="http://schemas.microsoft.com/office/powerpoint/2010/main" val="395004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 tai labai svarbus rodiklis nurodantis ar vartotojui aiškus visas svetainės išdėstymas, kur </a:t>
            </a:r>
            <a:r>
              <a:rPr lang="lt-LT" dirty="0" err="1" smtClean="0"/>
              <a:t>vyskta</a:t>
            </a:r>
            <a:r>
              <a:rPr lang="lt-LT" dirty="0" smtClean="0"/>
              <a:t> paieška ir kaip tinkamai ieškoti, kad būtų galima rasti to ko ieškoma.</a:t>
            </a:r>
          </a:p>
          <a:p>
            <a:r>
              <a:rPr lang="lt-LT" dirty="0" smtClean="0"/>
              <a:t>Paieškos rezultatai – šis rodiklis nurodo ar vartotojas rado tai ko ieškojo ir kiek laiko jam prireikė taip pat kelintame puslapyje pavyko rasti.</a:t>
            </a:r>
          </a:p>
          <a:p>
            <a:endParaRPr lang="en-US" dirty="0"/>
          </a:p>
        </p:txBody>
      </p:sp>
    </p:spTree>
    <p:extLst>
      <p:ext uri="{BB962C8B-B14F-4D97-AF65-F5344CB8AC3E}">
        <p14:creationId xmlns:p14="http://schemas.microsoft.com/office/powerpoint/2010/main" val="202389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p:txBody>
          <a:bodyPr>
            <a:normAutofit/>
          </a:bodyPr>
          <a:lstStyle/>
          <a:p>
            <a:r>
              <a:rPr lang="lt-LT" dirty="0" smtClean="0"/>
              <a:t>Sąsajos dizainas – tai paieškos puslapio ir rezultatų atvaizdavimo struktūra. 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vartotojai turi turėti galimybę naudotis paieškos funkcijomis ir operatoriais, kurie leidžia rasti tikslesnius rezultatus. Taip pat turėtų būti galimybė pritaikyti paieškos puslapį savo poreikiams.</a:t>
            </a:r>
          </a:p>
          <a:p>
            <a:endParaRPr lang="en-US" dirty="0">
              <a:solidFill>
                <a:schemeClr val="tx1"/>
              </a:solidFill>
            </a:endParaRPr>
          </a:p>
          <a:p>
            <a:endParaRPr lang="lt-LT" dirty="0" smtClean="0"/>
          </a:p>
          <a:p>
            <a:endParaRPr lang="lt-LT" dirty="0" smtClean="0"/>
          </a:p>
        </p:txBody>
      </p:sp>
    </p:spTree>
    <p:extLst>
      <p:ext uri="{BB962C8B-B14F-4D97-AF65-F5344CB8AC3E}">
        <p14:creationId xmlns:p14="http://schemas.microsoft.com/office/powerpoint/2010/main" val="323918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3" name="Content Placeholder 2"/>
          <p:cNvSpPr>
            <a:spLocks noGrp="1"/>
          </p:cNvSpPr>
          <p:nvPr>
            <p:ph idx="1"/>
          </p:nvPr>
        </p:nvSpPr>
        <p:spPr/>
        <p:txBody>
          <a:bodyPr/>
          <a:lstStyle/>
          <a:p>
            <a:r>
              <a:rPr lang="lt-LT" dirty="0" smtClean="0"/>
              <a:t>Paieškos variklio greitis – visi rezultatai privalo būti kuo greičiau atvaizduojami. Turėtų būti intuityvus užklausos užbaigimo pasiūlymas. Paieškos rezultatuose turėtų nebūti </a:t>
            </a:r>
            <a:r>
              <a:rPr lang="lt-LT" dirty="0" err="1" smtClean="0"/>
              <a:t>spam</a:t>
            </a:r>
            <a:r>
              <a:rPr lang="lt-LT" dirty="0" smtClean="0"/>
              <a:t> ir neveikiančių nuorodų.</a:t>
            </a:r>
          </a:p>
          <a:p>
            <a:r>
              <a:rPr lang="lt-LT" dirty="0" smtClean="0"/>
              <a:t>Vartotojo gidas – nauji sistemos vartotojai turi turėti galimybę sužinoti kokias funkcijas ir operatorius jie gali naudoti, taip pat jiems turėtų būti pateikiama pavyzdžių kaip tinkamai rašyti paieškos užklausas, kad rezultatai būtų kuo tikslesni.</a:t>
            </a:r>
            <a:endParaRPr lang="en-US" dirty="0"/>
          </a:p>
        </p:txBody>
      </p:sp>
    </p:spTree>
    <p:extLst>
      <p:ext uri="{BB962C8B-B14F-4D97-AF65-F5344CB8AC3E}">
        <p14:creationId xmlns:p14="http://schemas.microsoft.com/office/powerpoint/2010/main" val="233267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a:p>
          <a:p>
            <a:pPr marL="0" indent="0">
              <a:buNone/>
            </a:pPr>
            <a:endParaRPr lang="en-US" dirty="0"/>
          </a:p>
        </p:txBody>
      </p:sp>
    </p:spTree>
    <p:extLst>
      <p:ext uri="{BB962C8B-B14F-4D97-AF65-F5344CB8AC3E}">
        <p14:creationId xmlns:p14="http://schemas.microsoft.com/office/powerpoint/2010/main" val="334562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p:spPr>
        <p:txBody>
          <a:bodyPr>
            <a:normAutofit/>
          </a:bodyPr>
          <a:lstStyle/>
          <a:p>
            <a:r>
              <a:rPr lang="lt-LT" dirty="0" smtClean="0"/>
              <a:t>Rezultatų rūšiavimas ir iškėlimas	</a:t>
            </a:r>
            <a:endParaRPr lang="en-US" dirty="0"/>
          </a:p>
        </p:txBody>
      </p:sp>
      <p:sp>
        <p:nvSpPr>
          <p:cNvPr id="3" name="Content Placeholder 2"/>
          <p:cNvSpPr>
            <a:spLocks noGrp="1"/>
          </p:cNvSpPr>
          <p:nvPr>
            <p:ph idx="1"/>
          </p:nvPr>
        </p:nvSpPr>
        <p:spPr/>
        <p:txBody>
          <a:bodyPr/>
          <a:lstStyle/>
          <a:p>
            <a:pPr marL="0" indent="0">
              <a:buNone/>
            </a:pPr>
            <a:r>
              <a:rPr lang="lt-LT" dirty="0" smtClean="0"/>
              <a:t>Kiekvienas paieškos variklis turi savo būdą atrinkti ir rūšiuoti rezultatams, kuriuos reikia atvaizduoti vartotojams. Pagrindiniai atrinkimo kriterijai yra šie.</a:t>
            </a:r>
          </a:p>
          <a:p>
            <a:r>
              <a:rPr lang="lt-LT" dirty="0" smtClean="0"/>
              <a:t>Puslapio turinys.</a:t>
            </a:r>
          </a:p>
          <a:p>
            <a:r>
              <a:rPr lang="lt-LT" dirty="0" smtClean="0"/>
              <a:t>Nuorodų iš kitų puslapių skaičius ir svoris.</a:t>
            </a:r>
          </a:p>
          <a:p>
            <a:r>
              <a:rPr lang="lt-LT" dirty="0" smtClean="0"/>
              <a:t>Lankytojų skaičius</a:t>
            </a:r>
          </a:p>
          <a:p>
            <a:r>
              <a:rPr lang="lt-LT" dirty="0" smtClean="0"/>
              <a:t>Populiarumas socialiniuose tinkluose</a:t>
            </a:r>
          </a:p>
          <a:p>
            <a:r>
              <a:rPr lang="lt-LT" dirty="0" smtClean="0"/>
              <a:t>Puslapio pritaikymas paieškos varikliui.(SEO)</a:t>
            </a:r>
            <a:endParaRPr lang="en-US" dirty="0"/>
          </a:p>
        </p:txBody>
      </p:sp>
    </p:spTree>
    <p:extLst>
      <p:ext uri="{BB962C8B-B14F-4D97-AF65-F5344CB8AC3E}">
        <p14:creationId xmlns:p14="http://schemas.microsoft.com/office/powerpoint/2010/main" val="351492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turinys.</a:t>
            </a:r>
            <a:br>
              <a:rPr lang="lt-LT" dirty="0"/>
            </a:br>
            <a:endParaRPr lang="en-US" dirty="0"/>
          </a:p>
        </p:txBody>
      </p:sp>
      <p:sp>
        <p:nvSpPr>
          <p:cNvPr id="3" name="Content Placeholder 2"/>
          <p:cNvSpPr>
            <a:spLocks noGrp="1"/>
          </p:cNvSpPr>
          <p:nvPr>
            <p:ph idx="1"/>
          </p:nvPr>
        </p:nvSpPr>
        <p:spPr/>
        <p:txBody>
          <a:bodyPr/>
          <a:lstStyle/>
          <a:p>
            <a:r>
              <a:rPr lang="lt-LT" dirty="0" smtClean="0"/>
              <a:t>Paieškos varikliai aukščiau atvaizduoja tuos puslapius, kuriuose yra naujas ir unikalus turinys tuo pačiu žemiau vaizduoja tuos puslapius, kurie nėra atnaujinami reguliariai.</a:t>
            </a:r>
          </a:p>
          <a:p>
            <a:r>
              <a:rPr lang="lt-LT" dirty="0" smtClean="0"/>
              <a:t>Norint, kad puslapį rodytų naudojant tam tikrą paieškos raktą, reikia užtikrinti, kad puslapyje būtų gerai organizuotas ir originalus turinys susijęs su tuo raktiniu žodžiu ar fraze.</a:t>
            </a:r>
          </a:p>
          <a:p>
            <a:r>
              <a:rPr lang="lt-LT" dirty="0" smtClean="0"/>
              <a:t>Vienas iš būdų iškelti savo puslapį yra sukurti jame blogą ir reguliariai jį pildyti.</a:t>
            </a:r>
          </a:p>
        </p:txBody>
      </p:sp>
    </p:spTree>
    <p:extLst>
      <p:ext uri="{BB962C8B-B14F-4D97-AF65-F5344CB8AC3E}">
        <p14:creationId xmlns:p14="http://schemas.microsoft.com/office/powerpoint/2010/main" val="137832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Nuorodų iš kitų puslapių skaičius ir svoris</a:t>
            </a:r>
            <a:endParaRPr lang="en-US" dirty="0"/>
          </a:p>
        </p:txBody>
      </p:sp>
      <p:sp>
        <p:nvSpPr>
          <p:cNvPr id="3" name="Content Placeholder 2"/>
          <p:cNvSpPr>
            <a:spLocks noGrp="1"/>
          </p:cNvSpPr>
          <p:nvPr>
            <p:ph idx="1"/>
          </p:nvPr>
        </p:nvSpPr>
        <p:spPr/>
        <p:txBody>
          <a:bodyPr/>
          <a:lstStyle/>
          <a:p>
            <a:r>
              <a:rPr lang="lt-LT" dirty="0" smtClean="0"/>
              <a:t>Puslapiai, į kuriuos yra nuorodos iš autoritetingų ir populiarių puslapių yra dažnai atvaizduojami aukščiau paieškos rezultatuose, nes paieškos varikliai žino, kad aukšto turinio puslapiai dažniausiai rodo į kitus aukšto turinio puslapius.</a:t>
            </a:r>
          </a:p>
          <a:p>
            <a:r>
              <a:rPr lang="lt-LT" dirty="0" smtClean="0"/>
              <a:t>Puslapiai, kurie fiktyviai randa būdų gauti nuorodų rodančių į juos dažnai būna rodomi žemiau paieškos rezultatuose.</a:t>
            </a:r>
          </a:p>
        </p:txBody>
      </p:sp>
    </p:spTree>
    <p:extLst>
      <p:ext uri="{BB962C8B-B14F-4D97-AF65-F5344CB8AC3E}">
        <p14:creationId xmlns:p14="http://schemas.microsoft.com/office/powerpoint/2010/main" val="343886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Lankytojų skaičius</a:t>
            </a:r>
            <a:br>
              <a:rPr lang="lt-LT" dirty="0"/>
            </a:br>
            <a:endParaRPr lang="en-US" dirty="0"/>
          </a:p>
        </p:txBody>
      </p:sp>
      <p:sp>
        <p:nvSpPr>
          <p:cNvPr id="3" name="Content Placeholder 2"/>
          <p:cNvSpPr>
            <a:spLocks noGrp="1"/>
          </p:cNvSpPr>
          <p:nvPr>
            <p:ph idx="1"/>
          </p:nvPr>
        </p:nvSpPr>
        <p:spPr/>
        <p:txBody>
          <a:bodyPr/>
          <a:lstStyle/>
          <a:p>
            <a:r>
              <a:rPr lang="lt-LT" dirty="0" smtClean="0"/>
              <a:t>Paieškos varikliai atsižvelgia į puslapio lankytojų skaičių ir kiek laiko jie praleidžia lankydami puslapį, kiek kartų ir ant ko jie spaudžia, kokias nuorodas atidarinėja, pagal tai įvertina ar puslapį iškelti ar rodyti žemiau.</a:t>
            </a:r>
          </a:p>
          <a:p>
            <a:r>
              <a:rPr lang="lt-LT" dirty="0" smtClean="0"/>
              <a:t>Norint pritraukti lankytojų į savo puslapį reikia stengtis atvaizduoti būtent tą informaciją, kurios jie ieško.</a:t>
            </a:r>
          </a:p>
        </p:txBody>
      </p:sp>
    </p:spTree>
    <p:extLst>
      <p:ext uri="{BB962C8B-B14F-4D97-AF65-F5344CB8AC3E}">
        <p14:creationId xmlns:p14="http://schemas.microsoft.com/office/powerpoint/2010/main" val="107008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Populiarumas </a:t>
            </a:r>
            <a:r>
              <a:rPr lang="lt-LT" dirty="0" smtClean="0"/>
              <a:t>socialiniuose tinkluose</a:t>
            </a:r>
            <a:endParaRPr lang="en-US" dirty="0"/>
          </a:p>
        </p:txBody>
      </p:sp>
      <p:sp>
        <p:nvSpPr>
          <p:cNvPr id="3" name="Content Placeholder 2"/>
          <p:cNvSpPr>
            <a:spLocks noGrp="1"/>
          </p:cNvSpPr>
          <p:nvPr>
            <p:ph idx="1"/>
          </p:nvPr>
        </p:nvSpPr>
        <p:spPr/>
        <p:txBody>
          <a:bodyPr/>
          <a:lstStyle/>
          <a:p>
            <a:r>
              <a:rPr lang="lt-LT" dirty="0" smtClean="0"/>
              <a:t>Paieškos varikliai atsižvelgia į svetainės ar nuorodos pasidalinimų skaičių socialiniuose tinkluose.</a:t>
            </a:r>
          </a:p>
          <a:p>
            <a:r>
              <a:rPr lang="lt-LT" dirty="0" smtClean="0"/>
              <a:t>Atsižvelgiama į nuorodas, kurias komentuoja dauguma socialinių tinklų vartotojų.</a:t>
            </a:r>
          </a:p>
          <a:p>
            <a:r>
              <a:rPr lang="lt-LT" dirty="0" err="1" smtClean="0"/>
              <a:t>Pvz</a:t>
            </a:r>
            <a:r>
              <a:rPr lang="lt-LT" dirty="0" smtClean="0"/>
              <a:t>: Google paieškos sistemoje aukščiau bus iškelta įmonė, kuri turi savo aktyvų </a:t>
            </a:r>
            <a:r>
              <a:rPr lang="lt-LT" dirty="0" err="1" smtClean="0"/>
              <a:t>YouTube</a:t>
            </a:r>
            <a:r>
              <a:rPr lang="lt-LT" dirty="0" smtClean="0"/>
              <a:t> vartotoją bei </a:t>
            </a:r>
            <a:r>
              <a:rPr lang="lt-LT" dirty="0" err="1" smtClean="0"/>
              <a:t>FaceBook</a:t>
            </a:r>
            <a:r>
              <a:rPr lang="lt-LT" dirty="0" smtClean="0"/>
              <a:t> puslapį.</a:t>
            </a:r>
          </a:p>
        </p:txBody>
      </p:sp>
    </p:spTree>
    <p:extLst>
      <p:ext uri="{BB962C8B-B14F-4D97-AF65-F5344CB8AC3E}">
        <p14:creationId xmlns:p14="http://schemas.microsoft.com/office/powerpoint/2010/main" val="320560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Ieškodami informacijos ne visada randame to ko ieškome</a:t>
            </a:r>
            <a:endParaRPr lang="en-US" dirty="0"/>
          </a:p>
        </p:txBody>
      </p:sp>
      <p:sp>
        <p:nvSpPr>
          <p:cNvPr id="3" name="Content Placeholder 2"/>
          <p:cNvSpPr>
            <a:spLocks noGrp="1"/>
          </p:cNvSpPr>
          <p:nvPr>
            <p:ph idx="1"/>
          </p:nvPr>
        </p:nvSpPr>
        <p:spPr/>
        <p:txBody>
          <a:bodyPr/>
          <a:lstStyle/>
          <a:p>
            <a:r>
              <a:rPr lang="lt-LT" dirty="0" smtClean="0"/>
              <a:t>Svetainių kūrėjai savo puslapiuose naudoja raktinius žodžius, kurie nesusisiję su puslapio turiniu. Tai iškelia jų puslapius į viršų, nes dauguma paieškos variklių ropodami(</a:t>
            </a:r>
            <a:r>
              <a:rPr lang="lt-LT" dirty="0" err="1" smtClean="0"/>
              <a:t>crawling</a:t>
            </a:r>
            <a:r>
              <a:rPr lang="lt-LT" dirty="0" smtClean="0"/>
              <a:t>) ieško tų žodžių ir pagal juos spėja, kad svetainės turinys yra būtent toks.</a:t>
            </a:r>
          </a:p>
          <a:p>
            <a:r>
              <a:rPr lang="lt-LT" dirty="0" smtClean="0"/>
              <a:t>Dauguma paieškos variklių sistemų personalizuoja gaunamus rezultatus remiantis prieš tai darytomis paieškomis. Du žmonės ieškodami to pačio dalyko ant dviejų skirtingų kompiuterių matys skirtingus rezultatus. Dažnai tai apsunkina paiešką kai yra ieškoma to ko dar nebuvo ieškoma.</a:t>
            </a:r>
          </a:p>
          <a:p>
            <a:endParaRPr lang="lt-LT" dirty="0" smtClean="0"/>
          </a:p>
          <a:p>
            <a:endParaRPr lang="lt-LT" dirty="0" smtClean="0"/>
          </a:p>
          <a:p>
            <a:endParaRPr lang="lt-LT" dirty="0" smtClean="0"/>
          </a:p>
          <a:p>
            <a:endParaRPr lang="en-US" dirty="0"/>
          </a:p>
        </p:txBody>
      </p:sp>
    </p:spTree>
    <p:extLst>
      <p:ext uri="{BB962C8B-B14F-4D97-AF65-F5344CB8AC3E}">
        <p14:creationId xmlns:p14="http://schemas.microsoft.com/office/powerpoint/2010/main" val="250802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pritaikymas paieškos </a:t>
            </a:r>
            <a:r>
              <a:rPr lang="lt-LT" dirty="0" smtClean="0"/>
              <a:t>varikliui(SEO)</a:t>
            </a:r>
            <a:endParaRPr lang="en-US" dirty="0"/>
          </a:p>
        </p:txBody>
      </p:sp>
      <p:sp>
        <p:nvSpPr>
          <p:cNvPr id="3" name="Content Placeholder 2"/>
          <p:cNvSpPr>
            <a:spLocks noGrp="1"/>
          </p:cNvSpPr>
          <p:nvPr>
            <p:ph idx="1"/>
          </p:nvPr>
        </p:nvSpPr>
        <p:spPr/>
        <p:txBody>
          <a:bodyPr/>
          <a:lstStyle/>
          <a:p>
            <a:r>
              <a:rPr lang="lt-LT" dirty="0" smtClean="0"/>
              <a:t>Puslapio atvaizdavimą paieškos rezultatų viršuje arba apačioje dažnai lemia puslapio optimizavimas paieškos varikliui.</a:t>
            </a:r>
          </a:p>
          <a:p>
            <a:pPr marL="0" indent="0">
              <a:buNone/>
            </a:pPr>
            <a:r>
              <a:rPr lang="lt-LT" dirty="0" smtClean="0"/>
              <a:t>Keletas tai lemiančių veiksnių:</a:t>
            </a:r>
          </a:p>
          <a:p>
            <a:r>
              <a:rPr lang="lt-LT" dirty="0" smtClean="0"/>
              <a:t>Puslapio turinio programavimas.</a:t>
            </a:r>
          </a:p>
          <a:p>
            <a:r>
              <a:rPr lang="lt-LT" dirty="0" smtClean="0"/>
              <a:t>Svetainės turinys atitinka paieškoje naudojamus raktažodžius</a:t>
            </a:r>
          </a:p>
          <a:p>
            <a:r>
              <a:rPr lang="lt-LT" dirty="0" smtClean="0"/>
              <a:t>Nuorodų iš kitų svetainių skaičius.</a:t>
            </a:r>
          </a:p>
          <a:p>
            <a:r>
              <a:rPr lang="lt-LT" dirty="0" smtClean="0"/>
              <a:t>Turinio atnaujinimo dažnumas</a:t>
            </a:r>
          </a:p>
          <a:p>
            <a:r>
              <a:rPr lang="lt-LT" dirty="0" smtClean="0"/>
              <a:t>Integracija su </a:t>
            </a:r>
            <a:r>
              <a:rPr lang="lt-LT" dirty="0" err="1" smtClean="0"/>
              <a:t>google</a:t>
            </a:r>
            <a:r>
              <a:rPr lang="lt-LT" dirty="0" smtClean="0"/>
              <a:t> servisais.</a:t>
            </a:r>
            <a:endParaRPr lang="en-US" dirty="0"/>
          </a:p>
        </p:txBody>
      </p:sp>
    </p:spTree>
    <p:extLst>
      <p:ext uri="{BB962C8B-B14F-4D97-AF65-F5344CB8AC3E}">
        <p14:creationId xmlns:p14="http://schemas.microsoft.com/office/powerpoint/2010/main" val="389774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Tree>
    <p:extLst>
      <p:ext uri="{BB962C8B-B14F-4D97-AF65-F5344CB8AC3E}">
        <p14:creationId xmlns:p14="http://schemas.microsoft.com/office/powerpoint/2010/main" val="3647883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Google </a:t>
            </a:r>
            <a:r>
              <a:rPr lang="lt-LT" dirty="0" err="1" smtClean="0"/>
              <a:t>PageRank</a:t>
            </a:r>
            <a:r>
              <a:rPr lang="lt-LT" dirty="0" smtClean="0"/>
              <a:t> algoritmas</a:t>
            </a:r>
            <a:endParaRPr lang="en-US" dirty="0"/>
          </a:p>
        </p:txBody>
      </p:sp>
      <p:sp>
        <p:nvSpPr>
          <p:cNvPr id="3" name="Content Placeholder 2"/>
          <p:cNvSpPr>
            <a:spLocks noGrp="1"/>
          </p:cNvSpPr>
          <p:nvPr>
            <p:ph idx="1"/>
          </p:nvPr>
        </p:nvSpPr>
        <p:spPr/>
        <p:txBody>
          <a:bodyPr>
            <a:normAutofit lnSpcReduction="10000"/>
          </a:bodyPr>
          <a:lstStyle/>
          <a:p>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 (kuo didesnis ir populiaresnis puslapis, turintis geresnį </a:t>
            </a:r>
            <a:r>
              <a:rPr lang="lt-LT" dirty="0" err="1" smtClean="0"/>
              <a:t>PageRank</a:t>
            </a:r>
            <a:r>
              <a:rPr lang="lt-LT" dirty="0" smtClean="0"/>
              <a:t> indeksą tuo daugiau taškų turės nuoroda iš šio puslapio)</a:t>
            </a:r>
          </a:p>
          <a:p>
            <a:r>
              <a:rPr lang="lt-LT" dirty="0" smtClean="0"/>
              <a:t>Kuo daugiau puslapis turi nuorodų į kitus puslapius tuo mažesnis tų nuorodų svoris(</a:t>
            </a:r>
            <a:r>
              <a:rPr lang="lt-LT" dirty="0" err="1" smtClean="0"/>
              <a:t>Pvz</a:t>
            </a:r>
            <a:r>
              <a:rPr lang="lt-LT" dirty="0" smtClean="0"/>
              <a:t>: jei puslapio taškų vertė 100 ir jis turi 5 nuorodas į kitus puslapius, kiekvienas puslapis į kurį rodoma gauna po 20 taškų už šią nuorodą, jei yra 20 nuorodų į kitus puslapius visi puslapiai gauna po 5 taškus)</a:t>
            </a:r>
            <a:endParaRPr lang="en-US" dirty="0"/>
          </a:p>
        </p:txBody>
      </p:sp>
    </p:spTree>
    <p:extLst>
      <p:ext uri="{BB962C8B-B14F-4D97-AF65-F5344CB8AC3E}">
        <p14:creationId xmlns:p14="http://schemas.microsoft.com/office/powerpoint/2010/main" val="72114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Google </a:t>
            </a:r>
            <a:r>
              <a:rPr lang="lt-LT" dirty="0" err="1"/>
              <a:t>PageRank</a:t>
            </a:r>
            <a:r>
              <a:rPr lang="lt-LT" dirty="0"/>
              <a:t> algoritmas</a:t>
            </a:r>
            <a:endParaRPr lang="en-US" dirty="0"/>
          </a:p>
        </p:txBody>
      </p:sp>
      <p:sp>
        <p:nvSpPr>
          <p:cNvPr id="3" name="Content Placeholder 2"/>
          <p:cNvSpPr>
            <a:spLocks noGrp="1"/>
          </p:cNvSpPr>
          <p:nvPr>
            <p:ph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 nes dažnai būna atvejų, kad sukuriamas puslapis, optimizuojamas ir iškeliamas į viršų, nors jame nėra turinio, kurio norėtų vartotojai.</a:t>
            </a:r>
            <a:endParaRPr lang="en-US" dirty="0"/>
          </a:p>
        </p:txBody>
      </p:sp>
    </p:spTree>
    <p:extLst>
      <p:ext uri="{BB962C8B-B14F-4D97-AF65-F5344CB8AC3E}">
        <p14:creationId xmlns:p14="http://schemas.microsoft.com/office/powerpoint/2010/main" val="118485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Paieškos rezultatų kokybę yra sunku vertinti</a:t>
            </a:r>
            <a:endParaRPr lang="en-US" dirty="0"/>
          </a:p>
        </p:txBody>
      </p:sp>
      <p:sp>
        <p:nvSpPr>
          <p:cNvPr id="3" name="Content Placeholder 2"/>
          <p:cNvSpPr>
            <a:spLocks noGrp="1"/>
          </p:cNvSpPr>
          <p:nvPr>
            <p:ph idx="1"/>
          </p:nvPr>
        </p:nvSpPr>
        <p:spPr/>
        <p:txBody>
          <a:bodyPr>
            <a:normAutofit/>
          </a:bodyPr>
          <a:lstStyle/>
          <a:p>
            <a:r>
              <a:rPr lang="lt-LT" dirty="0" err="1" smtClean="0"/>
              <a:t>Pvz</a:t>
            </a:r>
            <a:r>
              <a:rPr lang="lt-LT" dirty="0" smtClean="0"/>
              <a:t>: Dažnai paieškos rezultatų viršuje būna iškeliamas </a:t>
            </a:r>
            <a:r>
              <a:rPr lang="lt-LT" dirty="0" err="1" smtClean="0"/>
              <a:t>Wikipedia</a:t>
            </a:r>
            <a:r>
              <a:rPr lang="lt-LT" dirty="0" smtClean="0"/>
              <a:t> puslapis, bet šį puslapį gali redaguoti savanoriai autoriai ir dėl to sunku pasakyti informacijos, kurią randame ten kokybę. </a:t>
            </a:r>
          </a:p>
          <a:p>
            <a:r>
              <a:rPr lang="lt-LT" dirty="0" smtClean="0"/>
              <a:t>Paieškos rezultatų kokybė dar labai priklauso nuo vartotojų, paprastas vartotojas gali sunkiai rasti to ko nori, o pavyzdžiui IT specialistas ar bibliotekininkas, kuris moka naudotis specializuotomis paieškos variklių funkcijomis gali rasti reikiamą informaciją greičiau.</a:t>
            </a:r>
            <a:endParaRPr lang="en-US" dirty="0"/>
          </a:p>
        </p:txBody>
      </p:sp>
    </p:spTree>
    <p:extLst>
      <p:ext uri="{BB962C8B-B14F-4D97-AF65-F5344CB8AC3E}">
        <p14:creationId xmlns:p14="http://schemas.microsoft.com/office/powerpoint/2010/main" val="2825486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Paieškos užklausų sintaksė</a:t>
            </a:r>
            <a:endParaRPr lang="en-US" dirty="0"/>
          </a:p>
        </p:txBody>
      </p:sp>
      <p:sp>
        <p:nvSpPr>
          <p:cNvPr id="3" name="Content Placeholder 2"/>
          <p:cNvSpPr>
            <a:spLocks noGrp="1"/>
          </p:cNvSpPr>
          <p:nvPr>
            <p:ph idx="1"/>
          </p:nvPr>
        </p:nvSpPr>
        <p:spPr/>
        <p:txBody>
          <a:bodyPr/>
          <a:lstStyle/>
          <a:p>
            <a:r>
              <a:rPr lang="lt-LT" sz="3200" dirty="0"/>
              <a:t>Formuluojant paieškos klausimą, galima naudoti loginius operatorius, paieškos siaurinimo ir išplėtimo simbolius, funkcijas ir pan.</a:t>
            </a:r>
            <a:endParaRPr lang="en-US" sz="3200" dirty="0"/>
          </a:p>
          <a:p>
            <a:endParaRPr lang="en-US" dirty="0"/>
          </a:p>
        </p:txBody>
      </p:sp>
    </p:spTree>
    <p:extLst>
      <p:ext uri="{BB962C8B-B14F-4D97-AF65-F5344CB8AC3E}">
        <p14:creationId xmlns:p14="http://schemas.microsoft.com/office/powerpoint/2010/main" val="3868166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23249" y="1690688"/>
            <a:ext cx="6945501" cy="4399216"/>
          </a:xfrm>
          <a:prstGeom prst="rect">
            <a:avLst/>
          </a:prstGeom>
        </p:spPr>
      </p:pic>
      <p:sp>
        <p:nvSpPr>
          <p:cNvPr id="5" name="Title 4"/>
          <p:cNvSpPr>
            <a:spLocks noGrp="1"/>
          </p:cNvSpPr>
          <p:nvPr>
            <p:ph type="title"/>
          </p:nvPr>
        </p:nvSpPr>
        <p:spPr>
          <a:xfrm>
            <a:off x="838200" y="365125"/>
            <a:ext cx="10515600" cy="1774571"/>
          </a:xfrm>
        </p:spPr>
        <p:txBody>
          <a:bodyPr>
            <a:normAutofit fontScale="90000"/>
          </a:bodyPr>
          <a:lstStyle/>
          <a:p>
            <a:r>
              <a:rPr lang="en-US" b="1" dirty="0"/>
              <a:t>AND - </a:t>
            </a:r>
            <a:r>
              <a:rPr lang="en-US" b="1" dirty="0" err="1"/>
              <a:t>pateikia</a:t>
            </a:r>
            <a:r>
              <a:rPr lang="en-US" b="1" dirty="0"/>
              <a:t> </a:t>
            </a:r>
            <a:r>
              <a:rPr lang="en-US" b="1" dirty="0" err="1"/>
              <a:t>šaltinius</a:t>
            </a:r>
            <a:r>
              <a:rPr lang="en-US" b="1" dirty="0"/>
              <a:t> </a:t>
            </a:r>
            <a:r>
              <a:rPr lang="en-US" b="1" dirty="0" err="1"/>
              <a:t>turinčius</a:t>
            </a:r>
            <a:r>
              <a:rPr lang="en-US" b="1" dirty="0"/>
              <a:t> </a:t>
            </a:r>
            <a:r>
              <a:rPr lang="en-US" b="1" dirty="0" err="1"/>
              <a:t>visus</a:t>
            </a:r>
            <a:r>
              <a:rPr lang="en-US" b="1" dirty="0"/>
              <a:t> </a:t>
            </a:r>
            <a:r>
              <a:rPr lang="en-US" b="1" dirty="0" err="1"/>
              <a:t>paieškos</a:t>
            </a:r>
            <a:r>
              <a:rPr lang="en-US" b="1" dirty="0"/>
              <a:t> </a:t>
            </a:r>
            <a:r>
              <a:rPr lang="en-US" b="1" dirty="0" err="1"/>
              <a:t>reikšminius</a:t>
            </a:r>
            <a:r>
              <a:rPr lang="en-US" b="1" dirty="0"/>
              <a:t> </a:t>
            </a:r>
            <a:r>
              <a:rPr lang="en-US" b="1" dirty="0" err="1"/>
              <a:t>žodžius</a:t>
            </a:r>
            <a:r>
              <a:rPr lang="lt-LT" b="1" dirty="0"/>
              <a:t>.</a:t>
            </a:r>
            <a:br>
              <a:rPr lang="lt-LT" b="1" dirty="0"/>
            </a:br>
            <a:endParaRPr lang="en-US" dirty="0"/>
          </a:p>
        </p:txBody>
      </p:sp>
    </p:spTree>
    <p:extLst>
      <p:ext uri="{BB962C8B-B14F-4D97-AF65-F5344CB8AC3E}">
        <p14:creationId xmlns:p14="http://schemas.microsoft.com/office/powerpoint/2010/main" val="4108746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AND </a:t>
            </a:r>
            <a:r>
              <a:rPr lang="en-US" dirty="0" smtClean="0"/>
              <a:t>= +</a:t>
            </a:r>
            <a:endParaRPr lang="en-US" dirty="0"/>
          </a:p>
        </p:txBody>
      </p:sp>
      <p:pic>
        <p:nvPicPr>
          <p:cNvPr id="4" name="Picture 3"/>
          <p:cNvPicPr>
            <a:picLocks noChangeAspect="1"/>
          </p:cNvPicPr>
          <p:nvPr/>
        </p:nvPicPr>
        <p:blipFill>
          <a:blip r:embed="rId3"/>
          <a:stretch>
            <a:fillRect/>
          </a:stretch>
        </p:blipFill>
        <p:spPr>
          <a:xfrm>
            <a:off x="97776" y="1690688"/>
            <a:ext cx="5998224" cy="4801552"/>
          </a:xfrm>
          <a:prstGeom prst="rect">
            <a:avLst/>
          </a:prstGeom>
        </p:spPr>
      </p:pic>
      <p:pic>
        <p:nvPicPr>
          <p:cNvPr id="5" name="Picture 4"/>
          <p:cNvPicPr>
            <a:picLocks noChangeAspect="1"/>
          </p:cNvPicPr>
          <p:nvPr/>
        </p:nvPicPr>
        <p:blipFill>
          <a:blip r:embed="rId4"/>
          <a:stretch>
            <a:fillRect/>
          </a:stretch>
        </p:blipFill>
        <p:spPr>
          <a:xfrm>
            <a:off x="6096000" y="1690688"/>
            <a:ext cx="5994484" cy="4801552"/>
          </a:xfrm>
          <a:prstGeom prst="rect">
            <a:avLst/>
          </a:prstGeom>
        </p:spPr>
      </p:pic>
    </p:spTree>
    <p:extLst>
      <p:ext uri="{BB962C8B-B14F-4D97-AF65-F5344CB8AC3E}">
        <p14:creationId xmlns:p14="http://schemas.microsoft.com/office/powerpoint/2010/main" val="551992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4" y="365125"/>
            <a:ext cx="10515600" cy="1994027"/>
          </a:xfrm>
        </p:spPr>
        <p:txBody>
          <a:bodyPr>
            <a:noAutofit/>
          </a:bodyPr>
          <a:lstStyle/>
          <a:p>
            <a:r>
              <a:rPr lang="en-US" sz="4800" b="1" dirty="0"/>
              <a:t>OR - </a:t>
            </a:r>
            <a:r>
              <a:rPr lang="en-US" sz="4800" b="1" dirty="0" err="1"/>
              <a:t>randa</a:t>
            </a:r>
            <a:r>
              <a:rPr lang="en-US" sz="4800" b="1" dirty="0"/>
              <a:t> </a:t>
            </a:r>
            <a:r>
              <a:rPr lang="en-US" sz="4800" b="1" dirty="0" err="1"/>
              <a:t>šaltinius</a:t>
            </a:r>
            <a:r>
              <a:rPr lang="en-US" sz="4800" b="1" dirty="0"/>
              <a:t> </a:t>
            </a:r>
            <a:r>
              <a:rPr lang="en-US" sz="4800" b="1" dirty="0" err="1"/>
              <a:t>turinčius</a:t>
            </a:r>
            <a:r>
              <a:rPr lang="en-US" sz="4800" b="1" dirty="0"/>
              <a:t> bent </a:t>
            </a:r>
            <a:r>
              <a:rPr lang="en-US" sz="4800" b="1" dirty="0" err="1"/>
              <a:t>vieną</a:t>
            </a:r>
            <a:r>
              <a:rPr lang="en-US" sz="4800" b="1" dirty="0"/>
              <a:t> </a:t>
            </a:r>
            <a:r>
              <a:rPr lang="en-US" sz="4800" b="1" dirty="0" err="1"/>
              <a:t>paieškos</a:t>
            </a:r>
            <a:r>
              <a:rPr lang="en-US" sz="4800" b="1" dirty="0"/>
              <a:t> </a:t>
            </a:r>
            <a:r>
              <a:rPr lang="en-US" sz="4400" b="1" dirty="0" err="1"/>
              <a:t>reikšminį</a:t>
            </a:r>
            <a:r>
              <a:rPr lang="en-US" sz="4800" b="1" dirty="0"/>
              <a:t> </a:t>
            </a:r>
            <a:r>
              <a:rPr lang="en-US" sz="4800" b="1" dirty="0" err="1"/>
              <a:t>žodį</a:t>
            </a:r>
            <a:r>
              <a:rPr lang="en-US" sz="4800" dirty="0"/>
              <a:t/>
            </a:r>
            <a:br>
              <a:rPr lang="en-US" sz="4800" dirty="0"/>
            </a:br>
            <a:endParaRPr lang="en-US" sz="4800" dirty="0"/>
          </a:p>
        </p:txBody>
      </p:sp>
      <p:pic>
        <p:nvPicPr>
          <p:cNvPr id="4" name="Picture 3"/>
          <p:cNvPicPr>
            <a:picLocks noChangeAspect="1"/>
          </p:cNvPicPr>
          <p:nvPr/>
        </p:nvPicPr>
        <p:blipFill>
          <a:blip r:embed="rId3"/>
          <a:stretch>
            <a:fillRect/>
          </a:stretch>
        </p:blipFill>
        <p:spPr>
          <a:xfrm>
            <a:off x="3166395" y="1901951"/>
            <a:ext cx="6151817" cy="4299411"/>
          </a:xfrm>
          <a:prstGeom prst="rect">
            <a:avLst/>
          </a:prstGeom>
        </p:spPr>
      </p:pic>
    </p:spTree>
    <p:extLst>
      <p:ext uri="{BB962C8B-B14F-4D97-AF65-F5344CB8AC3E}">
        <p14:creationId xmlns:p14="http://schemas.microsoft.com/office/powerpoint/2010/main" val="29178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OR</a:t>
            </a:r>
            <a:endParaRPr lang="en-US" dirty="0"/>
          </a:p>
        </p:txBody>
      </p:sp>
      <p:pic>
        <p:nvPicPr>
          <p:cNvPr id="4" name="Picture 3"/>
          <p:cNvPicPr>
            <a:picLocks noChangeAspect="1"/>
          </p:cNvPicPr>
          <p:nvPr/>
        </p:nvPicPr>
        <p:blipFill>
          <a:blip r:embed="rId2"/>
          <a:stretch>
            <a:fillRect/>
          </a:stretch>
        </p:blipFill>
        <p:spPr>
          <a:xfrm>
            <a:off x="519126" y="1690688"/>
            <a:ext cx="5884722" cy="4728400"/>
          </a:xfrm>
          <a:prstGeom prst="rect">
            <a:avLst/>
          </a:prstGeom>
        </p:spPr>
      </p:pic>
      <p:pic>
        <p:nvPicPr>
          <p:cNvPr id="5" name="Picture 4"/>
          <p:cNvPicPr>
            <a:picLocks noChangeAspect="1"/>
          </p:cNvPicPr>
          <p:nvPr/>
        </p:nvPicPr>
        <p:blipFill>
          <a:blip r:embed="rId3"/>
          <a:stretch>
            <a:fillRect/>
          </a:stretch>
        </p:blipFill>
        <p:spPr>
          <a:xfrm>
            <a:off x="6403848" y="1686878"/>
            <a:ext cx="4949952" cy="4736020"/>
          </a:xfrm>
          <a:prstGeom prst="rect">
            <a:avLst/>
          </a:prstGeom>
        </p:spPr>
      </p:pic>
    </p:spTree>
    <p:extLst>
      <p:ext uri="{BB962C8B-B14F-4D97-AF65-F5344CB8AC3E}">
        <p14:creationId xmlns:p14="http://schemas.microsoft.com/office/powerpoint/2010/main" val="669040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Ieškodami informacijos ne visada randame to ko ieškome</a:t>
            </a:r>
            <a:endParaRPr lang="en-US" dirty="0"/>
          </a:p>
        </p:txBody>
      </p:sp>
      <p:sp>
        <p:nvSpPr>
          <p:cNvPr id="3" name="Content Placeholder 2"/>
          <p:cNvSpPr>
            <a:spLocks noGrp="1"/>
          </p:cNvSpPr>
          <p:nvPr>
            <p:ph idx="1"/>
          </p:nvPr>
        </p:nvSpPr>
        <p:spPr/>
        <p:txBody>
          <a:bodyPr/>
          <a:lstStyle/>
          <a:p>
            <a:r>
              <a:rPr lang="lt-LT" dirty="0" smtClean="0"/>
              <a:t>Paieška iš skirtingos vietovės duoda skirtingus rezultatus. Dauguma paieškos variklių pradėjo prisitaikyti prie kiekvienos šalies kultūros ir paieškos rezultatus pritaiko būtent tai žmonių grupei.</a:t>
            </a:r>
            <a:endParaRPr lang="en-US" dirty="0"/>
          </a:p>
        </p:txBody>
      </p:sp>
    </p:spTree>
    <p:extLst>
      <p:ext uri="{BB962C8B-B14F-4D97-AF65-F5344CB8AC3E}">
        <p14:creationId xmlns:p14="http://schemas.microsoft.com/office/powerpoint/2010/main" val="1675878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1375136" cy="2030603"/>
          </a:xfrm>
        </p:spPr>
        <p:txBody>
          <a:bodyPr>
            <a:noAutofit/>
          </a:bodyPr>
          <a:lstStyle/>
          <a:p>
            <a:r>
              <a:rPr lang="lt-LT" sz="4800" b="1" dirty="0"/>
              <a:t>NOT - tarp rezultatų nėra šaltinių, turinčių paieškos klausime po </a:t>
            </a:r>
            <a:r>
              <a:rPr lang="lt-LT" sz="4400" b="1" dirty="0"/>
              <a:t>loginio</a:t>
            </a:r>
            <a:r>
              <a:rPr lang="lt-LT" sz="4800" b="1" dirty="0"/>
              <a:t> operatoriaus NOT įrašytų </a:t>
            </a:r>
            <a:r>
              <a:rPr lang="lt-LT" sz="4800" b="1" dirty="0" smtClean="0"/>
              <a:t>žodžių.</a:t>
            </a:r>
            <a:endParaRPr lang="en-US" sz="4800" dirty="0"/>
          </a:p>
        </p:txBody>
      </p:sp>
      <p:pic>
        <p:nvPicPr>
          <p:cNvPr id="4" name="Picture 3"/>
          <p:cNvPicPr>
            <a:picLocks noChangeAspect="1"/>
          </p:cNvPicPr>
          <p:nvPr/>
        </p:nvPicPr>
        <p:blipFill>
          <a:blip r:embed="rId3"/>
          <a:stretch>
            <a:fillRect/>
          </a:stretch>
        </p:blipFill>
        <p:spPr>
          <a:xfrm>
            <a:off x="3506126" y="2542032"/>
            <a:ext cx="5204132" cy="3639884"/>
          </a:xfrm>
          <a:prstGeom prst="rect">
            <a:avLst/>
          </a:prstGeom>
        </p:spPr>
      </p:pic>
    </p:spTree>
    <p:extLst>
      <p:ext uri="{BB962C8B-B14F-4D97-AF65-F5344CB8AC3E}">
        <p14:creationId xmlns:p14="http://schemas.microsoft.com/office/powerpoint/2010/main" val="3688118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NOT </a:t>
            </a:r>
            <a:r>
              <a:rPr lang="en-US" dirty="0" smtClean="0"/>
              <a:t>=</a:t>
            </a:r>
            <a:r>
              <a:rPr lang="lt-LT" dirty="0" smtClean="0"/>
              <a:t> -</a:t>
            </a:r>
            <a:endParaRPr lang="en-US" dirty="0"/>
          </a:p>
        </p:txBody>
      </p:sp>
      <p:pic>
        <p:nvPicPr>
          <p:cNvPr id="4" name="Picture 3"/>
          <p:cNvPicPr>
            <a:picLocks noChangeAspect="1"/>
          </p:cNvPicPr>
          <p:nvPr/>
        </p:nvPicPr>
        <p:blipFill>
          <a:blip r:embed="rId3"/>
          <a:stretch>
            <a:fillRect/>
          </a:stretch>
        </p:blipFill>
        <p:spPr>
          <a:xfrm>
            <a:off x="182880" y="1690688"/>
            <a:ext cx="5913120" cy="4755721"/>
          </a:xfrm>
          <a:prstGeom prst="rect">
            <a:avLst/>
          </a:prstGeom>
        </p:spPr>
      </p:pic>
      <p:pic>
        <p:nvPicPr>
          <p:cNvPr id="5" name="Picture 4"/>
          <p:cNvPicPr>
            <a:picLocks noChangeAspect="1"/>
          </p:cNvPicPr>
          <p:nvPr/>
        </p:nvPicPr>
        <p:blipFill>
          <a:blip r:embed="rId4"/>
          <a:stretch>
            <a:fillRect/>
          </a:stretch>
        </p:blipFill>
        <p:spPr>
          <a:xfrm>
            <a:off x="6096000" y="1690688"/>
            <a:ext cx="5879935" cy="4755721"/>
          </a:xfrm>
          <a:prstGeom prst="rect">
            <a:avLst/>
          </a:prstGeom>
        </p:spPr>
      </p:pic>
    </p:spTree>
    <p:extLst>
      <p:ext uri="{BB962C8B-B14F-4D97-AF65-F5344CB8AC3E}">
        <p14:creationId xmlns:p14="http://schemas.microsoft.com/office/powerpoint/2010/main" val="289593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Kitos funkcijos</a:t>
            </a:r>
            <a:endParaRPr lang="en-US" dirty="0"/>
          </a:p>
        </p:txBody>
      </p:sp>
      <p:sp>
        <p:nvSpPr>
          <p:cNvPr id="3" name="Content Placeholder 2"/>
          <p:cNvSpPr>
            <a:spLocks noGrp="1"/>
          </p:cNvSpPr>
          <p:nvPr>
            <p:ph idx="1"/>
          </p:nvPr>
        </p:nvSpPr>
        <p:spPr/>
        <p:txBody>
          <a:bodyPr>
            <a:normAutofit/>
          </a:bodyPr>
          <a:lstStyle/>
          <a:p>
            <a:r>
              <a:rPr lang="lt-LT" b="1" dirty="0" smtClean="0"/>
              <a:t>Tilde</a:t>
            </a:r>
            <a:r>
              <a:rPr lang="en-US" b="1" dirty="0" smtClean="0"/>
              <a:t> operator</a:t>
            </a:r>
            <a:r>
              <a:rPr lang="lt-LT" b="1" dirty="0" err="1" smtClean="0"/>
              <a:t>ius</a:t>
            </a:r>
            <a:r>
              <a:rPr lang="en-US" b="1" dirty="0" smtClean="0"/>
              <a:t>(~):</a:t>
            </a:r>
            <a:r>
              <a:rPr lang="lt-LT" dirty="0"/>
              <a:t> </a:t>
            </a:r>
            <a:r>
              <a:rPr lang="lt-LT" dirty="0" smtClean="0"/>
              <a:t>Ieško visų puslapių, su jūsų ieškomo raktinio žodžio sinonimais.</a:t>
            </a:r>
          </a:p>
          <a:p>
            <a:r>
              <a:rPr lang="lt-LT" b="1" dirty="0" smtClean="0"/>
              <a:t>Žvaigždutes </a:t>
            </a:r>
            <a:r>
              <a:rPr lang="en-US" b="1" dirty="0" smtClean="0"/>
              <a:t>operator</a:t>
            </a:r>
            <a:r>
              <a:rPr lang="lt-LT" b="1" dirty="0" err="1" smtClean="0"/>
              <a:t>ius</a:t>
            </a:r>
            <a:r>
              <a:rPr lang="en-US" b="1" dirty="0" smtClean="0"/>
              <a:t> </a:t>
            </a:r>
            <a:r>
              <a:rPr lang="en-US" b="1" dirty="0"/>
              <a:t>(*): </a:t>
            </a:r>
            <a:r>
              <a:rPr lang="lt-LT" dirty="0" smtClean="0"/>
              <a:t>Ieško pagal jūsų raktinį žodį ir vietoje žvaigždutes bet kokį kita žodį.</a:t>
            </a:r>
          </a:p>
          <a:p>
            <a:r>
              <a:rPr lang="lt-LT" b="1" dirty="0" smtClean="0"/>
              <a:t>Kabučių operatorius (</a:t>
            </a:r>
            <a:r>
              <a:rPr lang="en-US" b="1" dirty="0" smtClean="0"/>
              <a:t>“”): </a:t>
            </a:r>
            <a:r>
              <a:rPr lang="lt-LT" dirty="0" smtClean="0"/>
              <a:t>Ieško tikslios jūsų ieškomos frazės.</a:t>
            </a:r>
            <a:endParaRPr lang="lt-LT" b="1" dirty="0" smtClean="0"/>
          </a:p>
          <a:p>
            <a:r>
              <a:rPr lang="lt-LT" b="1" dirty="0" smtClean="0"/>
              <a:t>Paieška puslapiuose (</a:t>
            </a:r>
            <a:r>
              <a:rPr lang="lt-LT" b="1" dirty="0" err="1" smtClean="0"/>
              <a:t>site</a:t>
            </a:r>
            <a:r>
              <a:rPr lang="lt-LT" b="1" dirty="0" smtClean="0"/>
              <a:t>:)</a:t>
            </a:r>
            <a:r>
              <a:rPr lang="en-US" b="1" dirty="0" smtClean="0"/>
              <a:t>:</a:t>
            </a:r>
            <a:r>
              <a:rPr lang="en-US" b="1" dirty="0"/>
              <a:t> </a:t>
            </a:r>
            <a:r>
              <a:rPr lang="lt-LT" dirty="0" smtClean="0"/>
              <a:t>Ieško pagal raktinį žodį jūsų nurodytame puslapyje.</a:t>
            </a:r>
            <a:endParaRPr lang="en-US" dirty="0"/>
          </a:p>
          <a:p>
            <a:r>
              <a:rPr lang="lt-LT" b="1" dirty="0" smtClean="0"/>
              <a:t>Susijusių puslapiu paieška (</a:t>
            </a:r>
            <a:r>
              <a:rPr lang="lt-LT" b="1" dirty="0" err="1" smtClean="0"/>
              <a:t>related</a:t>
            </a:r>
            <a:r>
              <a:rPr lang="lt-LT" b="1" dirty="0" smtClean="0"/>
              <a:t>:)</a:t>
            </a:r>
            <a:r>
              <a:rPr lang="en-US" b="1" dirty="0" smtClean="0"/>
              <a:t>:</a:t>
            </a:r>
            <a:r>
              <a:rPr lang="en-US" b="1" dirty="0"/>
              <a:t> </a:t>
            </a:r>
            <a:r>
              <a:rPr lang="lt-LT" dirty="0" smtClean="0"/>
              <a:t>Ieško panašių puslapių kaip jūsų nurodyto.</a:t>
            </a:r>
          </a:p>
          <a:p>
            <a:endParaRPr lang="en-US" dirty="0"/>
          </a:p>
        </p:txBody>
      </p:sp>
    </p:spTree>
    <p:extLst>
      <p:ext uri="{BB962C8B-B14F-4D97-AF65-F5344CB8AC3E}">
        <p14:creationId xmlns:p14="http://schemas.microsoft.com/office/powerpoint/2010/main" val="3852212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endParaRPr lang="en-US" dirty="0"/>
          </a:p>
        </p:txBody>
      </p:sp>
      <p:sp>
        <p:nvSpPr>
          <p:cNvPr id="3" name="Content Placeholder 2"/>
          <p:cNvSpPr>
            <a:spLocks noGrp="1"/>
          </p:cNvSpPr>
          <p:nvPr>
            <p:ph idx="1"/>
          </p:nvPr>
        </p:nvSpPr>
        <p:spPr/>
        <p:txBody>
          <a:bodyPr/>
          <a:lstStyle/>
          <a:p>
            <a:r>
              <a:rPr lang="lt-LT" dirty="0" smtClean="0"/>
              <a:t>Norint pagerinti paieškos rezultatų kokybę turime žinoti kaip veikia paieškos varikliai.</a:t>
            </a:r>
          </a:p>
          <a:p>
            <a:r>
              <a:rPr lang="lt-LT" dirty="0" smtClean="0"/>
              <a:t>Norint tiksliau ir greičiau rasti reikiamą informaciją reikia mokėti naudotis paieškos variklių specializuotomis funkcijomis</a:t>
            </a:r>
          </a:p>
          <a:p>
            <a:pPr marL="0" indent="0">
              <a:buNone/>
            </a:pPr>
            <a:endParaRPr lang="en-US" dirty="0"/>
          </a:p>
        </p:txBody>
      </p:sp>
    </p:spTree>
    <p:extLst>
      <p:ext uri="{BB962C8B-B14F-4D97-AF65-F5344CB8AC3E}">
        <p14:creationId xmlns:p14="http://schemas.microsoft.com/office/powerpoint/2010/main" val="2540503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Savikontrolės klausimai	</a:t>
            </a:r>
            <a:endParaRPr lang="en-US" dirty="0"/>
          </a:p>
        </p:txBody>
      </p:sp>
      <p:sp>
        <p:nvSpPr>
          <p:cNvPr id="3" name="Content Placeholder 2"/>
          <p:cNvSpPr>
            <a:spLocks noGrp="1"/>
          </p:cNvSpPr>
          <p:nvPr>
            <p:ph idx="1"/>
          </p:nvPr>
        </p:nvSpPr>
        <p:spPr/>
        <p:txBody>
          <a:bodyPr/>
          <a:lstStyle/>
          <a:p>
            <a:r>
              <a:rPr lang="lt-LT" dirty="0" smtClean="0"/>
              <a:t>Kodėl paieškos rezultatai būna nekokybiški?</a:t>
            </a:r>
          </a:p>
          <a:p>
            <a:r>
              <a:rPr lang="lt-LT" dirty="0" smtClean="0"/>
              <a:t>Kaip vadinasi 3 tipai paieškų, kurios yra dažniausiai vykdomos internete?</a:t>
            </a:r>
          </a:p>
          <a:p>
            <a:r>
              <a:rPr lang="lt-LT" dirty="0" smtClean="0"/>
              <a:t>Kokiais kriterijais vadovaudamasis paieškos variklis atrenka rezultatus pagal duotą užklausą?</a:t>
            </a:r>
            <a:endParaRPr lang="en-US" dirty="0"/>
          </a:p>
        </p:txBody>
      </p:sp>
    </p:spTree>
    <p:extLst>
      <p:ext uri="{BB962C8B-B14F-4D97-AF65-F5344CB8AC3E}">
        <p14:creationId xmlns:p14="http://schemas.microsoft.com/office/powerpoint/2010/main" val="3038077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712786"/>
          </a:xfrm>
        </p:spPr>
        <p:txBody>
          <a:bodyPr>
            <a:normAutofit fontScale="90000"/>
          </a:bodyPr>
          <a:lstStyle/>
          <a:p>
            <a:r>
              <a:rPr lang="lt-LT" dirty="0" smtClean="0"/>
              <a:t>				Atsakymai: </a:t>
            </a:r>
            <a:br>
              <a:rPr lang="lt-LT" dirty="0" smtClean="0"/>
            </a:br>
            <a:r>
              <a:rPr lang="lt-LT" dirty="0" smtClean="0"/>
              <a:t>Kodėl </a:t>
            </a:r>
            <a:r>
              <a:rPr lang="lt-LT" dirty="0"/>
              <a:t>paieškos rezultatai būna nekokybiški?</a:t>
            </a:r>
            <a:r>
              <a:rPr lang="en-US" dirty="0"/>
              <a:t/>
            </a:r>
            <a:br>
              <a:rPr lang="en-US" dirty="0"/>
            </a:br>
            <a:endParaRPr lang="en-US" dirty="0"/>
          </a:p>
        </p:txBody>
      </p:sp>
      <p:sp>
        <p:nvSpPr>
          <p:cNvPr id="3" name="Content Placeholder 2"/>
          <p:cNvSpPr>
            <a:spLocks noGrp="1"/>
          </p:cNvSpPr>
          <p:nvPr>
            <p:ph idx="1"/>
          </p:nvPr>
        </p:nvSpPr>
        <p:spPr>
          <a:xfrm>
            <a:off x="1120000" y="2212847"/>
            <a:ext cx="10233800" cy="3964115"/>
          </a:xfrm>
        </p:spPr>
        <p:txBody>
          <a:bodyPr/>
          <a:lstStyle/>
          <a:p>
            <a:r>
              <a:rPr lang="lt-LT" dirty="0"/>
              <a:t>Svetainių kūrėjai savo puslapiuose naudoja raktinius žodžius, kurie nesusisiję su puslapio </a:t>
            </a:r>
            <a:r>
              <a:rPr lang="lt-LT" dirty="0" smtClean="0"/>
              <a:t>turiniu.</a:t>
            </a:r>
          </a:p>
          <a:p>
            <a:r>
              <a:rPr lang="lt-LT" dirty="0" smtClean="0"/>
              <a:t>Personalizuojama paieška, dažnai ieškant skirtingų dalykų rezultatai būna </a:t>
            </a:r>
            <a:r>
              <a:rPr lang="lt-LT" dirty="0" err="1" smtClean="0"/>
              <a:t>perenkami</a:t>
            </a:r>
            <a:r>
              <a:rPr lang="lt-LT" dirty="0" smtClean="0"/>
              <a:t> nuo praeitų paieškų, nors vartotojas nori visai ko kito.</a:t>
            </a:r>
          </a:p>
          <a:p>
            <a:endParaRPr lang="lt-LT" dirty="0" smtClean="0"/>
          </a:p>
          <a:p>
            <a:endParaRPr lang="en-US" dirty="0"/>
          </a:p>
        </p:txBody>
      </p:sp>
    </p:spTree>
    <p:extLst>
      <p:ext uri="{BB962C8B-B14F-4D97-AF65-F5344CB8AC3E}">
        <p14:creationId xmlns:p14="http://schemas.microsoft.com/office/powerpoint/2010/main" val="4190016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676210"/>
          </a:xfrm>
        </p:spPr>
        <p:txBody>
          <a:bodyPr>
            <a:normAutofit fontScale="90000"/>
          </a:bodyPr>
          <a:lstStyle/>
          <a:p>
            <a:r>
              <a:rPr lang="lt-LT" dirty="0" smtClean="0"/>
              <a:t>				Atsakymai: </a:t>
            </a:r>
            <a:br>
              <a:rPr lang="lt-LT" dirty="0" smtClean="0"/>
            </a:br>
            <a:r>
              <a:rPr lang="lt-LT" dirty="0"/>
              <a:t>Kaip vadinasi 3 tipai paieškų, kurios yra dažniausiai vykdomos internete?</a:t>
            </a:r>
            <a:r>
              <a:rPr lang="en-US" dirty="0"/>
              <a:t/>
            </a:r>
            <a:br>
              <a:rPr lang="en-US" dirty="0"/>
            </a:br>
            <a:endParaRPr lang="en-US" dirty="0"/>
          </a:p>
        </p:txBody>
      </p:sp>
      <p:sp>
        <p:nvSpPr>
          <p:cNvPr id="3" name="Content Placeholder 2"/>
          <p:cNvSpPr>
            <a:spLocks noGrp="1"/>
          </p:cNvSpPr>
          <p:nvPr>
            <p:ph idx="1"/>
          </p:nvPr>
        </p:nvSpPr>
        <p:spPr>
          <a:xfrm>
            <a:off x="1120000" y="2176271"/>
            <a:ext cx="10233800" cy="4000691"/>
          </a:xfrm>
        </p:spPr>
        <p:txBody>
          <a:bodyPr/>
          <a:lstStyle/>
          <a:p>
            <a:r>
              <a:rPr lang="lt-LT" dirty="0"/>
              <a:t>Svetainės/vietos paieška</a:t>
            </a:r>
          </a:p>
          <a:p>
            <a:r>
              <a:rPr lang="lt-LT" dirty="0"/>
              <a:t>Informacijos paieška</a:t>
            </a:r>
          </a:p>
          <a:p>
            <a:r>
              <a:rPr lang="lt-LT" dirty="0"/>
              <a:t>Potencialių pirkinių paieška</a:t>
            </a:r>
          </a:p>
          <a:p>
            <a:endParaRPr lang="en-US" dirty="0"/>
          </a:p>
          <a:p>
            <a:endParaRPr lang="lt-LT" dirty="0" smtClean="0"/>
          </a:p>
          <a:p>
            <a:endParaRPr lang="en-US" dirty="0"/>
          </a:p>
        </p:txBody>
      </p:sp>
    </p:spTree>
    <p:extLst>
      <p:ext uri="{BB962C8B-B14F-4D97-AF65-F5344CB8AC3E}">
        <p14:creationId xmlns:p14="http://schemas.microsoft.com/office/powerpoint/2010/main" val="1240082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878"/>
            <a:ext cx="10515600" cy="3029522"/>
          </a:xfrm>
        </p:spPr>
        <p:txBody>
          <a:bodyPr>
            <a:normAutofit fontScale="90000"/>
          </a:bodyPr>
          <a:lstStyle/>
          <a:p>
            <a:r>
              <a:rPr lang="lt-LT" dirty="0" smtClean="0"/>
              <a:t>				Atsakymai: </a:t>
            </a:r>
            <a:br>
              <a:rPr lang="lt-LT" dirty="0" smtClean="0"/>
            </a:br>
            <a:r>
              <a:rPr lang="lt-LT" dirty="0"/>
              <a:t>Kokiais kriterijais vadovaudamasis paieškos variklis atrenka </a:t>
            </a:r>
            <a:r>
              <a:rPr lang="lt-LT" dirty="0" smtClean="0"/>
              <a:t>rezultatus?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20000" y="2304288"/>
            <a:ext cx="10233800" cy="3872674"/>
          </a:xfrm>
        </p:spPr>
        <p:txBody>
          <a:bodyPr/>
          <a:lstStyle/>
          <a:p>
            <a:r>
              <a:rPr lang="lt-LT" dirty="0"/>
              <a:t>Puslapio turinys.</a:t>
            </a:r>
          </a:p>
          <a:p>
            <a:r>
              <a:rPr lang="lt-LT" dirty="0"/>
              <a:t>Nuorodų iš kitų puslapių skaičius ir svoris.</a:t>
            </a:r>
          </a:p>
          <a:p>
            <a:r>
              <a:rPr lang="lt-LT" dirty="0"/>
              <a:t>Lankytojų skaičius</a:t>
            </a:r>
          </a:p>
          <a:p>
            <a:r>
              <a:rPr lang="lt-LT" dirty="0"/>
              <a:t>Populiarumas socialiniuose tinkluose</a:t>
            </a:r>
          </a:p>
          <a:p>
            <a:r>
              <a:rPr lang="lt-LT" dirty="0"/>
              <a:t>Puslapio pritaikymas paieškos varikliui.(SEO)</a:t>
            </a:r>
            <a:endParaRPr lang="en-US" dirty="0"/>
          </a:p>
          <a:p>
            <a:endParaRPr lang="lt-LT" dirty="0" smtClean="0"/>
          </a:p>
          <a:p>
            <a:endParaRPr lang="en-US" dirty="0"/>
          </a:p>
        </p:txBody>
      </p:sp>
    </p:spTree>
    <p:extLst>
      <p:ext uri="{BB962C8B-B14F-4D97-AF65-F5344CB8AC3E}">
        <p14:creationId xmlns:p14="http://schemas.microsoft.com/office/powerpoint/2010/main" val="1347025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120775" y="1869030"/>
            <a:ext cx="10233025" cy="4264527"/>
          </a:xfrm>
          <a:prstGeom prst="rect">
            <a:avLst/>
          </a:prstGeom>
        </p:spPr>
      </p:pic>
    </p:spTree>
    <p:extLst>
      <p:ext uri="{BB962C8B-B14F-4D97-AF65-F5344CB8AC3E}">
        <p14:creationId xmlns:p14="http://schemas.microsoft.com/office/powerpoint/2010/main" val="42753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r>
              <a:rPr lang="lt-LT" dirty="0" smtClean="0"/>
              <a:t>Paieškos sistemą apgauti darosi vis sunkiau, bet tai vis dar yra didelė problema.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Tree>
    <p:extLst>
      <p:ext uri="{BB962C8B-B14F-4D97-AF65-F5344CB8AC3E}">
        <p14:creationId xmlns:p14="http://schemas.microsoft.com/office/powerpoint/2010/main" val="287736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a:t>
            </a:r>
          </a:p>
          <a:p>
            <a:r>
              <a:rPr lang="lt-LT" dirty="0" smtClean="0"/>
              <a:t>Informacijos paieška</a:t>
            </a:r>
          </a:p>
          <a:p>
            <a:r>
              <a:rPr lang="lt-LT" dirty="0" smtClean="0"/>
              <a:t>Potencialių pirkinių paieška</a:t>
            </a:r>
          </a:p>
          <a:p>
            <a:endParaRPr lang="lt-LT" dirty="0" smtClean="0"/>
          </a:p>
          <a:p>
            <a:endParaRPr lang="lt-LT" dirty="0" smtClean="0"/>
          </a:p>
          <a:p>
            <a:endParaRPr lang="en-US" dirty="0"/>
          </a:p>
        </p:txBody>
      </p:sp>
    </p:spTree>
    <p:extLst>
      <p:ext uri="{BB962C8B-B14F-4D97-AF65-F5344CB8AC3E}">
        <p14:creationId xmlns:p14="http://schemas.microsoft.com/office/powerpoint/2010/main" val="334625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419767" y="2995287"/>
            <a:ext cx="5559768" cy="3316613"/>
          </a:xfrm>
          <a:prstGeom prst="rect">
            <a:avLst/>
          </a:prstGeom>
        </p:spPr>
      </p:pic>
    </p:spTree>
    <p:extLst>
      <p:ext uri="{BB962C8B-B14F-4D97-AF65-F5344CB8AC3E}">
        <p14:creationId xmlns:p14="http://schemas.microsoft.com/office/powerpoint/2010/main" val="347965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Tree>
    <p:extLst>
      <p:ext uri="{BB962C8B-B14F-4D97-AF65-F5344CB8AC3E}">
        <p14:creationId xmlns:p14="http://schemas.microsoft.com/office/powerpoint/2010/main" val="179688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Tree>
    <p:extLst>
      <p:ext uri="{BB962C8B-B14F-4D97-AF65-F5344CB8AC3E}">
        <p14:creationId xmlns:p14="http://schemas.microsoft.com/office/powerpoint/2010/main" val="366125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23211"/>
          </a:xfrm>
        </p:spPr>
        <p:txBody>
          <a:bodyPr>
            <a:normAutofit fontScale="90000"/>
          </a:bodyPr>
          <a:lstStyle/>
          <a:p>
            <a:r>
              <a:rPr lang="lt-LT" dirty="0" smtClean="0"/>
              <a:t>Paieškos rezultatų kokybė – tai rezultatų tinkamumas vartotojo poreikiams. Ji nusakoma pagal šiuos kriterijus.</a:t>
            </a:r>
            <a:endParaRPr lang="en-US" dirty="0"/>
          </a:p>
        </p:txBody>
      </p:sp>
      <p:sp>
        <p:nvSpPr>
          <p:cNvPr id="3" name="Content Placeholder 2"/>
          <p:cNvSpPr>
            <a:spLocks noGrp="1"/>
          </p:cNvSpPr>
          <p:nvPr>
            <p:ph idx="1"/>
          </p:nvPr>
        </p:nvSpPr>
        <p:spPr>
          <a:xfrm>
            <a:off x="1120000" y="2926081"/>
            <a:ext cx="10233800" cy="3250882"/>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Tree>
    <p:extLst>
      <p:ext uri="{BB962C8B-B14F-4D97-AF65-F5344CB8AC3E}">
        <p14:creationId xmlns:p14="http://schemas.microsoft.com/office/powerpoint/2010/main" val="267074825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909</TotalTime>
  <Words>2834</Words>
  <Application>Microsoft Office PowerPoint</Application>
  <PresentationFormat>Widescreen</PresentationFormat>
  <Paragraphs>281</Paragraphs>
  <Slides>38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Corbel</vt:lpstr>
      <vt:lpstr>Depth</vt:lpstr>
      <vt:lpstr>Žiniatinklio paieškos rezultatų kokybės vertinimas</vt:lpstr>
      <vt:lpstr>Ieškodami informacijos ne visada randame to ko ieškome</vt:lpstr>
      <vt:lpstr>Ieškodami informacijos ne visada randame to ko ieškome</vt:lpstr>
      <vt:lpstr>Informacijos paieškos rezultatų kokybė</vt:lpstr>
      <vt:lpstr>Kasdieninė informacijos paieška</vt:lpstr>
      <vt:lpstr>Svetainės/vietos paieška </vt:lpstr>
      <vt:lpstr>Informacijos paieška </vt:lpstr>
      <vt:lpstr>Potencialių pirkinių paieška </vt:lpstr>
      <vt:lpstr>Paieškos rezultatų kokybė – tai rezultatų tinkamumas vartotojo poreikiams. Ji nusakoma pagal šiuos kriterijus.</vt:lpstr>
      <vt:lpstr>Sistemos pusė</vt:lpstr>
      <vt:lpstr>Vartotojo pusė</vt:lpstr>
      <vt:lpstr>Vartotojo pusės reikalavimų rekomendacijos </vt:lpstr>
      <vt:lpstr>Vartotojo pusės reikalavimų rekomendacijos </vt:lpstr>
      <vt:lpstr>Paieškos rezultatų kokybė</vt:lpstr>
      <vt:lpstr>Rezultatų rūšiavimas ir iškėlimas </vt:lpstr>
      <vt:lpstr>Puslapio turinys. </vt:lpstr>
      <vt:lpstr>Nuorodų iš kitų puslapių skaičius ir svoris</vt:lpstr>
      <vt:lpstr>Lankytojų skaičius </vt:lpstr>
      <vt:lpstr>Populiarumas socialiniuose tinkluose</vt:lpstr>
      <vt:lpstr>Puslapio pritaikymas paieškos varikliui(SEO)</vt:lpstr>
      <vt:lpstr>Google paieškos rezultatų reitingavimo faktoriai</vt:lpstr>
      <vt:lpstr>Google PageRank algoritmas</vt:lpstr>
      <vt:lpstr>Google PageRank algoritmas</vt:lpstr>
      <vt:lpstr>Paieškos rezultatų kokybę yra sunku vertinti</vt:lpstr>
      <vt:lpstr>Paieškos užklausų sintaksė</vt:lpstr>
      <vt:lpstr>AND - pateikia šaltinius turinčius visus paieškos reikšminius žodžius. </vt:lpstr>
      <vt:lpstr>AND = +</vt:lpstr>
      <vt:lpstr>OR - randa šaltinius turinčius bent vieną paieškos reikšminį žodį </vt:lpstr>
      <vt:lpstr>OR</vt:lpstr>
      <vt:lpstr>NOT - tarp rezultatų nėra šaltinių, turinčių paieškos klausime po loginio operatoriaus NOT įrašytų žodžių.</vt:lpstr>
      <vt:lpstr>NOT = -</vt:lpstr>
      <vt:lpstr>Kitos funkcijos</vt:lpstr>
      <vt:lpstr>Išvados </vt:lpstr>
      <vt:lpstr>Savikontrolės klausimai </vt:lpstr>
      <vt:lpstr>    Atsakymai:  Kodėl paieškos rezultatai būna nekokybiški? </vt:lpstr>
      <vt:lpstr>    Atsakymai:  Kaip vadinasi 3 tipai paieškų, kurios yra dažniausiai vykdomos internete? </vt:lpstr>
      <vt:lpstr>    Atsakymai:  Kokiais kriterijais vadovaudamasis paieškos variklis atrenka rezultatus?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Marius Krajauskas</cp:lastModifiedBy>
  <cp:revision>156</cp:revision>
  <dcterms:created xsi:type="dcterms:W3CDTF">2014-11-11T08:29:19Z</dcterms:created>
  <dcterms:modified xsi:type="dcterms:W3CDTF">2014-11-15T17:26:26Z</dcterms:modified>
</cp:coreProperties>
</file>