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0"/>
  </p:notesMasterIdLst>
  <p:sldIdLst>
    <p:sldId id="256" r:id="rId2"/>
    <p:sldId id="258" r:id="rId3"/>
    <p:sldId id="273" r:id="rId4"/>
    <p:sldId id="274" r:id="rId5"/>
    <p:sldId id="257" r:id="rId6"/>
    <p:sldId id="277" r:id="rId7"/>
    <p:sldId id="276" r:id="rId8"/>
    <p:sldId id="275" r:id="rId9"/>
    <p:sldId id="260" r:id="rId10"/>
    <p:sldId id="280" r:id="rId11"/>
    <p:sldId id="282" r:id="rId12"/>
    <p:sldId id="279" r:id="rId13"/>
    <p:sldId id="283" r:id="rId14"/>
    <p:sldId id="270" r:id="rId15"/>
    <p:sldId id="281" r:id="rId16"/>
    <p:sldId id="278" r:id="rId17"/>
    <p:sldId id="259" r:id="rId18"/>
    <p:sldId id="261" r:id="rId19"/>
    <p:sldId id="262" r:id="rId20"/>
    <p:sldId id="263" r:id="rId21"/>
    <p:sldId id="264" r:id="rId22"/>
    <p:sldId id="265" r:id="rId23"/>
    <p:sldId id="266" r:id="rId24"/>
    <p:sldId id="267" r:id="rId25"/>
    <p:sldId id="268" r:id="rId26"/>
    <p:sldId id="269" r:id="rId27"/>
    <p:sldId id="271"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54" autoAdjust="0"/>
  </p:normalViewPr>
  <p:slideViewPr>
    <p:cSldViewPr snapToGrid="0">
      <p:cViewPr varScale="1">
        <p:scale>
          <a:sx n="83" d="100"/>
          <a:sy n="83" d="100"/>
        </p:scale>
        <p:origin x="16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2014-11-13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System-</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Engineering level (e.g., hardware or software</a:t>
            </a:r>
          </a:p>
          <a:p>
            <a:r>
              <a:rPr lang="en-US" sz="1200" b="0" i="0" u="none" strike="noStrike" kern="1200" baseline="0" dirty="0" smtClean="0">
                <a:solidFill>
                  <a:schemeClr val="tx1"/>
                </a:solidFill>
                <a:latin typeface="+mn-lt"/>
                <a:ea typeface="+mn-ea"/>
                <a:cs typeface="+mn-cs"/>
              </a:rPr>
              <a:t>performance), input level (coverage of the designated area), and processing level</a:t>
            </a:r>
          </a:p>
          <a:p>
            <a:r>
              <a:rPr lang="en-US" sz="1200" b="0" i="0" u="none" strike="noStrike" kern="1200" baseline="0" dirty="0" smtClean="0">
                <a:solidFill>
                  <a:schemeClr val="tx1"/>
                </a:solidFill>
                <a:latin typeface="+mn-lt"/>
                <a:ea typeface="+mn-ea"/>
                <a:cs typeface="+mn-cs"/>
              </a:rPr>
              <a:t>(e.g., performance of algorithms ).</a:t>
            </a:r>
          </a:p>
          <a:p>
            <a:r>
              <a:rPr lang="en-US" sz="1200" b="0" i="0" u="none" strike="noStrike" kern="1200" baseline="0" dirty="0" smtClean="0">
                <a:solidFill>
                  <a:schemeClr val="tx1"/>
                </a:solidFill>
                <a:latin typeface="+mn-lt"/>
                <a:ea typeface="+mn-ea"/>
                <a:cs typeface="+mn-cs"/>
              </a:rPr>
              <a:t>●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Output level (interaction with the system, feedback),</a:t>
            </a:r>
          </a:p>
          <a:p>
            <a:r>
              <a:rPr lang="en-US" sz="1200" b="0" i="0" u="none" strike="noStrike" kern="1200" baseline="0" dirty="0" smtClean="0">
                <a:solidFill>
                  <a:schemeClr val="tx1"/>
                </a:solidFill>
                <a:latin typeface="+mn-lt"/>
                <a:ea typeface="+mn-ea"/>
                <a:cs typeface="+mn-cs"/>
              </a:rPr>
              <a:t>use and user level (</a:t>
            </a:r>
            <a:r>
              <a:rPr lang="en-US" sz="1200" b="0" i="0" u="none" strike="noStrike" kern="1200" baseline="0" dirty="0" err="1" smtClean="0">
                <a:solidFill>
                  <a:schemeClr val="tx1"/>
                </a:solidFill>
                <a:latin typeface="+mn-lt"/>
                <a:ea typeface="+mn-ea"/>
                <a:cs typeface="+mn-cs"/>
              </a:rPr>
              <a:t>wh</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tasks are raised), and social level (which takes into account the impact on the</a:t>
            </a:r>
          </a:p>
          <a:p>
            <a:r>
              <a:rPr lang="en-US" sz="1200" b="0" i="0" u="none" strike="noStrike" kern="1200" baseline="0" dirty="0" smtClean="0">
                <a:solidFill>
                  <a:schemeClr val="tx1"/>
                </a:solidFill>
                <a:latin typeface="+mn-lt"/>
                <a:ea typeface="+mn-ea"/>
                <a:cs typeface="+mn-cs"/>
              </a:rPr>
              <a:t>environment).ere questions of application to</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our opinion, this also applies to the evaluation of search engines. Only a</a:t>
            </a:r>
          </a:p>
          <a:p>
            <a:r>
              <a:rPr lang="en-US" sz="1200" b="0" i="0" u="none" strike="noStrike" kern="1200" baseline="0" dirty="0" smtClean="0">
                <a:solidFill>
                  <a:schemeClr val="tx1"/>
                </a:solidFill>
                <a:latin typeface="+mn-lt"/>
                <a:ea typeface="+mn-ea"/>
                <a:cs typeface="+mn-cs"/>
              </a:rPr>
              <a:t>combination of both, system and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can lead to a clearer picture</a:t>
            </a:r>
          </a:p>
          <a:p>
            <a:r>
              <a:rPr lang="en-US" sz="1200" b="0" i="0" u="none" strike="noStrike" kern="1200" baseline="0" dirty="0" smtClean="0">
                <a:solidFill>
                  <a:schemeClr val="tx1"/>
                </a:solidFill>
                <a:latin typeface="+mn-lt"/>
                <a:ea typeface="+mn-ea"/>
                <a:cs typeface="+mn-cs"/>
              </a:rPr>
              <a:t>of the overall search engine quality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18</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24</a:t>
            </a:fld>
            <a:endParaRPr lang="en-US"/>
          </a:p>
        </p:txBody>
      </p:sp>
    </p:spTree>
    <p:extLst>
      <p:ext uri="{BB962C8B-B14F-4D97-AF65-F5344CB8AC3E}">
        <p14:creationId xmlns:p14="http://schemas.microsoft.com/office/powerpoint/2010/main" val="99922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27</a:t>
            </a:fld>
            <a:endParaRPr lang="en-US"/>
          </a:p>
        </p:txBody>
      </p:sp>
    </p:spTree>
    <p:extLst>
      <p:ext uri="{BB962C8B-B14F-4D97-AF65-F5344CB8AC3E}">
        <p14:creationId xmlns:p14="http://schemas.microsoft.com/office/powerpoint/2010/main" val="162495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r>
              <a:rPr lang="en-US"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Performance of search engines: The speediness of result list presentation is one</a:t>
            </a:r>
          </a:p>
          <a:p>
            <a:r>
              <a:rPr lang="en-US" sz="1200" b="0" i="0" u="none" strike="noStrike" kern="1200" baseline="0" dirty="0" smtClean="0">
                <a:solidFill>
                  <a:schemeClr val="tx1"/>
                </a:solidFill>
                <a:latin typeface="+mn-lt"/>
                <a:ea typeface="+mn-ea"/>
                <a:cs typeface="+mn-cs"/>
              </a:rPr>
              <a:t>important point. Also intuitive and very short search queries should yield serious</a:t>
            </a:r>
          </a:p>
          <a:p>
            <a:r>
              <a:rPr lang="en-US" sz="1200" b="0" i="0" u="none" strike="noStrike" kern="1200" baseline="0" dirty="0" smtClean="0">
                <a:solidFill>
                  <a:schemeClr val="tx1"/>
                </a:solidFill>
                <a:latin typeface="+mn-lt"/>
                <a:ea typeface="+mn-ea"/>
                <a:cs typeface="+mn-cs"/>
              </a:rPr>
              <a:t>results. So-called dead links and spam have to be avoided.</a:t>
            </a:r>
          </a:p>
          <a:p>
            <a:r>
              <a:rPr lang="en-US" sz="1200" b="0" i="0" u="none" strike="noStrike" kern="1200" baseline="0" dirty="0" smtClean="0">
                <a:solidFill>
                  <a:schemeClr val="tx1"/>
                </a:solidFill>
                <a:latin typeface="+mn-lt"/>
                <a:ea typeface="+mn-ea"/>
                <a:cs typeface="+mn-cs"/>
              </a:rPr>
              <a:t>● User guidance: Newbies need help to formulate adequate search queries, phrase</a:t>
            </a:r>
          </a:p>
          <a:p>
            <a:r>
              <a:rPr lang="en-US" sz="1200" b="0" i="0" u="none" strike="noStrike" kern="1200" baseline="0" dirty="0" smtClean="0">
                <a:solidFill>
                  <a:schemeClr val="tx1"/>
                </a:solidFill>
                <a:latin typeface="+mn-lt"/>
                <a:ea typeface="+mn-ea"/>
                <a:cs typeface="+mn-cs"/>
              </a:rPr>
              <a:t>searches, or complex searches. It is also helpful to give users some hints how</a:t>
            </a:r>
          </a:p>
          <a:p>
            <a:r>
              <a:rPr lang="en-US" sz="1200" b="0" i="0" u="none" strike="noStrike" kern="1200" baseline="0" dirty="0" smtClean="0">
                <a:solidFill>
                  <a:schemeClr val="tx1"/>
                </a:solidFill>
                <a:latin typeface="+mn-lt"/>
                <a:ea typeface="+mn-ea"/>
                <a:cs typeface="+mn-cs"/>
              </a:rPr>
              <a:t>search features work and what to do with them. A short introduction in search</a:t>
            </a:r>
          </a:p>
          <a:p>
            <a:r>
              <a:rPr lang="en-US" sz="1200" b="0" i="0" u="none" strike="noStrike" kern="1200" baseline="0" dirty="0" smtClean="0">
                <a:solidFill>
                  <a:schemeClr val="tx1"/>
                </a:solidFill>
                <a:latin typeface="+mn-lt"/>
                <a:ea typeface="+mn-ea"/>
                <a:cs typeface="+mn-cs"/>
              </a:rPr>
              <a:t>engine technology is recommended, too.</a:t>
            </a:r>
          </a:p>
          <a:p>
            <a:r>
              <a:rPr lang="en-US" sz="1200" b="0" i="0" u="none" strike="noStrike" kern="1200" baseline="0" dirty="0" smtClean="0">
                <a:solidFill>
                  <a:schemeClr val="tx1"/>
                </a:solidFill>
                <a:latin typeface="+mn-lt"/>
                <a:ea typeface="+mn-ea"/>
                <a:cs typeface="+mn-cs"/>
              </a:rPr>
              <a:t>Taking both into account, the system approach and the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we</a:t>
            </a:r>
          </a:p>
          <a:p>
            <a:r>
              <a:rPr lang="en-US" sz="1200" b="0" i="0" u="none" strike="noStrike" kern="1200" baseline="0" dirty="0" smtClean="0">
                <a:solidFill>
                  <a:schemeClr val="tx1"/>
                </a:solidFill>
                <a:latin typeface="+mn-lt"/>
                <a:ea typeface="+mn-ea"/>
                <a:cs typeface="+mn-cs"/>
              </a:rPr>
              <a:t>propose another quality framework that considers more objective measures as well</a:t>
            </a:r>
          </a:p>
          <a:p>
            <a:r>
              <a:rPr lang="en-US" sz="1200" b="0" i="0" u="none" strike="noStrike" kern="1200" baseline="0" dirty="0" smtClean="0">
                <a:solidFill>
                  <a:schemeClr val="tx1"/>
                </a:solidFill>
                <a:latin typeface="+mn-lt"/>
                <a:ea typeface="+mn-ea"/>
                <a:cs typeface="+mn-cs"/>
              </a:rPr>
              <a:t>as the user perspective. Therefore, we expand the quality framework first proposed</a:t>
            </a:r>
          </a:p>
          <a:p>
            <a:r>
              <a:rPr lang="en-US" sz="1200" b="0" i="0" u="none" strike="noStrike" kern="1200" baseline="0" dirty="0" smtClean="0">
                <a:solidFill>
                  <a:schemeClr val="tx1"/>
                </a:solidFill>
                <a:latin typeface="+mn-lt"/>
                <a:ea typeface="+mn-ea"/>
                <a:cs typeface="+mn-cs"/>
              </a:rPr>
              <a:t>in Lewandowski (2006c) to four sections as follows:</a:t>
            </a:r>
            <a:endParaRPr lang="lt-LT" sz="1200" b="0" i="0" u="none" strike="noStrike" kern="1200" baseline="0" dirty="0" smtClean="0">
              <a:solidFill>
                <a:schemeClr val="tx1"/>
              </a:solidFill>
              <a:latin typeface="+mn-lt"/>
              <a:ea typeface="+mn-ea"/>
              <a:cs typeface="+mn-cs"/>
            </a:endParaRPr>
          </a:p>
          <a:p>
            <a:endParaRPr lang="lt-LT" dirty="0" smtClean="0"/>
          </a:p>
          <a:p>
            <a:r>
              <a:rPr lang="en-US" sz="1200" b="0" i="0" u="none" strike="noStrike" kern="1200" baseline="0" dirty="0" smtClean="0">
                <a:solidFill>
                  <a:schemeClr val="tx1"/>
                </a:solidFill>
                <a:latin typeface="+mn-lt"/>
                <a:ea typeface="+mn-ea"/>
                <a:cs typeface="+mn-cs"/>
              </a:rPr>
              <a:t>● Index Quality: This points to the importance of the search engines’ databases for</a:t>
            </a:r>
          </a:p>
          <a:p>
            <a:r>
              <a:rPr lang="en-US" sz="1200" b="0" i="0" u="none" strike="noStrike" kern="1200" baseline="0" dirty="0" smtClean="0">
                <a:solidFill>
                  <a:schemeClr val="tx1"/>
                </a:solidFill>
                <a:latin typeface="+mn-lt"/>
                <a:ea typeface="+mn-ea"/>
                <a:cs typeface="+mn-cs"/>
              </a:rPr>
              <a:t>retrieving relevant and comprehensive results. Measures applied in this section</a:t>
            </a:r>
          </a:p>
          <a:p>
            <a:r>
              <a:rPr lang="en-US" sz="1200" b="0" i="0" u="none" strike="noStrike" kern="1200" baseline="0" dirty="0" smtClean="0">
                <a:solidFill>
                  <a:schemeClr val="tx1"/>
                </a:solidFill>
                <a:latin typeface="+mn-lt"/>
                <a:ea typeface="+mn-ea"/>
                <a:cs typeface="+mn-cs"/>
              </a:rPr>
              <a:t>include Web coverage, country bias , and up-to-datedness.</a:t>
            </a:r>
          </a:p>
          <a:p>
            <a:r>
              <a:rPr lang="en-US" sz="1200" b="0" i="0" u="none" strike="noStrike" kern="1200" baseline="0" dirty="0" smtClean="0">
                <a:solidFill>
                  <a:schemeClr val="tx1"/>
                </a:solidFill>
                <a:latin typeface="+mn-lt"/>
                <a:ea typeface="+mn-ea"/>
                <a:cs typeface="+mn-cs"/>
              </a:rPr>
              <a:t>● Quality of the results: This is the part where </a:t>
            </a:r>
            <a:r>
              <a:rPr lang="en-US" sz="1200" b="0" i="0" u="none" strike="noStrike" kern="1200" baseline="0" dirty="0" err="1" smtClean="0">
                <a:solidFill>
                  <a:schemeClr val="tx1"/>
                </a:solidFill>
                <a:latin typeface="+mn-lt"/>
                <a:ea typeface="+mn-ea"/>
                <a:cs typeface="+mn-cs"/>
              </a:rPr>
              <a:t>derivates</a:t>
            </a:r>
            <a:r>
              <a:rPr lang="en-US" sz="1200" b="0" i="0" u="none" strike="noStrike" kern="1200" baseline="0" dirty="0" smtClean="0">
                <a:solidFill>
                  <a:schemeClr val="tx1"/>
                </a:solidFill>
                <a:latin typeface="+mn-lt"/>
                <a:ea typeface="+mn-ea"/>
                <a:cs typeface="+mn-cs"/>
              </a:rPr>
              <a:t> of classic retrieval tests</a:t>
            </a:r>
          </a:p>
          <a:p>
            <a:r>
              <a:rPr lang="en-US" sz="1200" b="0" i="0" u="none" strike="noStrike" kern="1200" baseline="0" dirty="0" smtClean="0">
                <a:solidFill>
                  <a:schemeClr val="tx1"/>
                </a:solidFill>
                <a:latin typeface="+mn-lt"/>
                <a:ea typeface="+mn-ea"/>
                <a:cs typeface="+mn-cs"/>
              </a:rPr>
              <a:t>are applied. As can be seen from the discussion on retrieval measures above, it</a:t>
            </a:r>
          </a:p>
          <a:p>
            <a:r>
              <a:rPr lang="en-US" sz="1200" b="0" i="0" u="none" strike="noStrike" kern="1200" baseline="0" dirty="0" smtClean="0">
                <a:solidFill>
                  <a:schemeClr val="tx1"/>
                </a:solidFill>
                <a:latin typeface="+mn-lt"/>
                <a:ea typeface="+mn-ea"/>
                <a:cs typeface="+mn-cs"/>
              </a:rPr>
              <a:t>should be asked which measures should be applied and if new measures are</a:t>
            </a:r>
          </a:p>
          <a:p>
            <a:r>
              <a:rPr lang="en-US" sz="1200" b="0" i="0" u="none" strike="noStrike" kern="1200" baseline="0" dirty="0" smtClean="0">
                <a:solidFill>
                  <a:schemeClr val="tx1"/>
                </a:solidFill>
                <a:latin typeface="+mn-lt"/>
                <a:ea typeface="+mn-ea"/>
                <a:cs typeface="+mn-cs"/>
              </a:rPr>
              <a:t>needed to satisfy the unique character of the search engines and their users. An</a:t>
            </a:r>
          </a:p>
          <a:p>
            <a:r>
              <a:rPr lang="en-US" sz="1200" b="0" i="0" u="none" strike="noStrike" kern="1200" baseline="0" dirty="0" smtClean="0">
                <a:solidFill>
                  <a:schemeClr val="tx1"/>
                </a:solidFill>
                <a:latin typeface="+mn-lt"/>
                <a:ea typeface="+mn-ea"/>
                <a:cs typeface="+mn-cs"/>
              </a:rPr>
              <a:t>additional measure that should be applied is, for example, the uniqueness of</a:t>
            </a:r>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search results in comparison to other search engines. It is worth mentioning that</a:t>
            </a:r>
          </a:p>
          <a:p>
            <a:r>
              <a:rPr lang="en-US" sz="1200" b="0" i="0" u="none" strike="noStrike" kern="1200" baseline="0" dirty="0" smtClean="0">
                <a:solidFill>
                  <a:schemeClr val="tx1"/>
                </a:solidFill>
                <a:latin typeface="+mn-lt"/>
                <a:ea typeface="+mn-ea"/>
                <a:cs typeface="+mn-cs"/>
              </a:rPr>
              <a:t>users are pretty satisfied by finding what they search for. The subjects in the</a:t>
            </a:r>
          </a:p>
          <a:p>
            <a:r>
              <a:rPr lang="en-US" sz="1200" b="0" i="0" u="none" strike="noStrike" kern="1200" baseline="0" dirty="0" smtClean="0">
                <a:solidFill>
                  <a:schemeClr val="tx1"/>
                </a:solidFill>
                <a:latin typeface="+mn-lt"/>
                <a:ea typeface="+mn-ea"/>
                <a:cs typeface="+mn-cs"/>
              </a:rPr>
              <a:t>laboratory study conducted by </a:t>
            </a:r>
            <a:r>
              <a:rPr lang="en-US" sz="1200" b="0" i="0" u="none" strike="noStrike" kern="1200" baseline="0" dirty="0" err="1" smtClean="0">
                <a:solidFill>
                  <a:schemeClr val="tx1"/>
                </a:solidFill>
                <a:latin typeface="+mn-lt"/>
                <a:ea typeface="+mn-ea"/>
                <a:cs typeface="+mn-cs"/>
              </a:rPr>
              <a:t>Machill</a:t>
            </a:r>
            <a:r>
              <a:rPr lang="en-US" sz="1200" b="0" i="0" u="none" strike="noStrike" kern="1200" baseline="0" dirty="0" smtClean="0">
                <a:solidFill>
                  <a:schemeClr val="tx1"/>
                </a:solidFill>
                <a:latin typeface="+mn-lt"/>
                <a:ea typeface="+mn-ea"/>
                <a:cs typeface="+mn-cs"/>
              </a:rPr>
              <a:t> et al. (2003) admit that they are very</a:t>
            </a:r>
          </a:p>
          <a:p>
            <a:r>
              <a:rPr lang="en-US" sz="1200" b="0" i="0" u="none" strike="noStrike" kern="1200" baseline="0" dirty="0" smtClean="0">
                <a:solidFill>
                  <a:schemeClr val="tx1"/>
                </a:solidFill>
                <a:latin typeface="+mn-lt"/>
                <a:ea typeface="+mn-ea"/>
                <a:cs typeface="+mn-cs"/>
              </a:rPr>
              <a:t>pleased with search results and also with their </a:t>
            </a:r>
            <a:r>
              <a:rPr lang="en-US" sz="1200" b="0" i="0" u="none" strike="noStrike" kern="1200" baseline="0" dirty="0" err="1" smtClean="0">
                <a:solidFill>
                  <a:schemeClr val="tx1"/>
                </a:solidFill>
                <a:latin typeface="+mn-lt"/>
                <a:ea typeface="+mn-ea"/>
                <a:cs typeface="+mn-cs"/>
              </a:rPr>
              <a:t>favourite</a:t>
            </a:r>
            <a:r>
              <a:rPr lang="en-US" sz="1200" b="0" i="0" u="none" strike="noStrike" kern="1200" baseline="0" dirty="0" smtClean="0">
                <a:solidFill>
                  <a:schemeClr val="tx1"/>
                </a:solidFill>
                <a:latin typeface="+mn-lt"/>
                <a:ea typeface="+mn-ea"/>
                <a:cs typeface="+mn-cs"/>
              </a:rPr>
              <a:t> search engine. In the</a:t>
            </a:r>
          </a:p>
          <a:p>
            <a:r>
              <a:rPr lang="en-US" sz="1200" b="0" i="0" u="none" strike="noStrike" kern="1200" baseline="0" dirty="0" smtClean="0">
                <a:solidFill>
                  <a:schemeClr val="tx1"/>
                </a:solidFill>
                <a:latin typeface="+mn-lt"/>
                <a:ea typeface="+mn-ea"/>
                <a:cs typeface="+mn-cs"/>
              </a:rPr>
              <a:t>survey conducted by 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Bomhardt</a:t>
            </a:r>
            <a:r>
              <a:rPr lang="en-US" sz="1200" b="0" i="0" u="none" strike="noStrike" kern="1200" baseline="0" dirty="0" smtClean="0">
                <a:solidFill>
                  <a:schemeClr val="tx1"/>
                </a:solidFill>
                <a:latin typeface="+mn-lt"/>
                <a:ea typeface="+mn-ea"/>
                <a:cs typeface="+mn-cs"/>
              </a:rPr>
              <a:t> (2005), 43.0% of 6,723</a:t>
            </a:r>
          </a:p>
          <a:p>
            <a:r>
              <a:rPr lang="en-US" sz="1200" b="0" i="0" u="none" strike="noStrike" kern="1200" baseline="0" dirty="0" smtClean="0">
                <a:solidFill>
                  <a:schemeClr val="tx1"/>
                </a:solidFill>
                <a:latin typeface="+mn-lt"/>
                <a:ea typeface="+mn-ea"/>
                <a:cs typeface="+mn-cs"/>
              </a:rPr>
              <a:t>respondents very often found what they wanted and another 50.1% often. The</a:t>
            </a:r>
          </a:p>
          <a:p>
            <a:r>
              <a:rPr lang="en-US" sz="1200" b="0" i="0" u="none" strike="noStrike" kern="1200" baseline="0" dirty="0" smtClean="0">
                <a:solidFill>
                  <a:schemeClr val="tx1"/>
                </a:solidFill>
                <a:latin typeface="+mn-lt"/>
                <a:ea typeface="+mn-ea"/>
                <a:cs typeface="+mn-cs"/>
              </a:rPr>
              <a:t>question is if users could really evaluate the quality of results. Users are not able to</a:t>
            </a:r>
          </a:p>
          <a:p>
            <a:r>
              <a:rPr lang="en-US" sz="1200" b="0" i="0" u="none" strike="noStrike" kern="1200" baseline="0" dirty="0" smtClean="0">
                <a:solidFill>
                  <a:schemeClr val="tx1"/>
                </a:solidFill>
                <a:latin typeface="+mn-lt"/>
                <a:ea typeface="+mn-ea"/>
                <a:cs typeface="+mn-cs"/>
              </a:rPr>
              <a:t>compare all recommended Web pages. Sometimes 1,000,000 results are listed.</a:t>
            </a:r>
          </a:p>
          <a:p>
            <a:r>
              <a:rPr lang="en-US" sz="1200" b="0" i="0" u="none" strike="noStrike" kern="1200" baseline="0" dirty="0" smtClean="0">
                <a:solidFill>
                  <a:schemeClr val="tx1"/>
                </a:solidFill>
                <a:latin typeface="+mn-lt"/>
                <a:ea typeface="+mn-ea"/>
                <a:cs typeface="+mn-cs"/>
              </a:rPr>
              <a:t>It is more probable that they only think they find what they want since they do</a:t>
            </a:r>
          </a:p>
          <a:p>
            <a:r>
              <a:rPr lang="en-US" sz="1200" b="0" i="0" u="none" strike="noStrike" kern="1200" baseline="0" dirty="0" smtClean="0">
                <a:solidFill>
                  <a:schemeClr val="tx1"/>
                </a:solidFill>
                <a:latin typeface="+mn-lt"/>
                <a:ea typeface="+mn-ea"/>
                <a:cs typeface="+mn-cs"/>
              </a:rPr>
              <a:t>not even know what they could find in other results.</a:t>
            </a:r>
          </a:p>
          <a:p>
            <a:r>
              <a:rPr lang="en-US" sz="1200" b="0" i="0" u="none" strike="noStrike" kern="1200" baseline="0" dirty="0" smtClean="0">
                <a:solidFill>
                  <a:schemeClr val="tx1"/>
                </a:solidFill>
                <a:latin typeface="+mn-lt"/>
                <a:ea typeface="+mn-ea"/>
                <a:cs typeface="+mn-cs"/>
              </a:rPr>
              <a:t>● Quality of search features: A good set of search features (such as advanced</a:t>
            </a:r>
          </a:p>
          <a:p>
            <a:r>
              <a:rPr lang="en-US" sz="1200" b="0" i="0" u="none" strike="noStrike" kern="1200" baseline="0" dirty="0" smtClean="0">
                <a:solidFill>
                  <a:schemeClr val="tx1"/>
                </a:solidFill>
                <a:latin typeface="+mn-lt"/>
                <a:ea typeface="+mn-ea"/>
                <a:cs typeface="+mn-cs"/>
              </a:rPr>
              <a:t>search), and a sophisticated query language is offered and works reliable.</a:t>
            </a:r>
          </a:p>
          <a:p>
            <a:r>
              <a:rPr lang="en-US" sz="1200" b="0" i="0" u="none" strike="noStrike" kern="1200" baseline="0" dirty="0" smtClean="0">
                <a:solidFill>
                  <a:schemeClr val="tx1"/>
                </a:solidFill>
                <a:latin typeface="+mn-lt"/>
                <a:ea typeface="+mn-ea"/>
                <a:cs typeface="+mn-cs"/>
              </a:rPr>
              <a:t>● Search engine usability : This gives a feedback of user </a:t>
            </a:r>
            <a:r>
              <a:rPr lang="en-US" sz="1200" b="0" i="0" u="none" strike="noStrike" kern="1200" baseline="0" dirty="0" err="1" smtClean="0">
                <a:solidFill>
                  <a:schemeClr val="tx1"/>
                </a:solidFill>
                <a:latin typeface="+mn-lt"/>
                <a:ea typeface="+mn-ea"/>
                <a:cs typeface="+mn-cs"/>
              </a:rPr>
              <a:t>behaviour</a:t>
            </a:r>
            <a:r>
              <a:rPr lang="en-US" sz="1200" b="0" i="0" u="none" strike="noStrike" kern="1200" baseline="0" dirty="0" smtClean="0">
                <a:solidFill>
                  <a:schemeClr val="tx1"/>
                </a:solidFill>
                <a:latin typeface="+mn-lt"/>
                <a:ea typeface="+mn-ea"/>
                <a:cs typeface="+mn-cs"/>
              </a:rPr>
              <a:t> and is evaluated</a:t>
            </a:r>
          </a:p>
          <a:p>
            <a:r>
              <a:rPr lang="en-US" sz="1200" b="0" i="0" u="none" strike="noStrike" kern="1200" baseline="0" dirty="0" smtClean="0">
                <a:solidFill>
                  <a:schemeClr val="tx1"/>
                </a:solidFill>
                <a:latin typeface="+mn-lt"/>
                <a:ea typeface="+mn-ea"/>
                <a:cs typeface="+mn-cs"/>
              </a:rPr>
              <a:t>by user surveys or transaction log analyses. This will give comparable</a:t>
            </a:r>
          </a:p>
          <a:p>
            <a:r>
              <a:rPr lang="en-US" sz="1200" b="0" i="0" u="none" strike="noStrike" kern="1200" baseline="0" dirty="0" smtClean="0">
                <a:solidFill>
                  <a:schemeClr val="tx1"/>
                </a:solidFill>
                <a:latin typeface="+mn-lt"/>
                <a:ea typeface="+mn-ea"/>
                <a:cs typeface="+mn-cs"/>
              </a:rPr>
              <a:t>parameters concerning interface design . Is it possible for users to interact with</a:t>
            </a:r>
          </a:p>
          <a:p>
            <a:r>
              <a:rPr lang="en-US" sz="1200" b="0" i="0" u="none" strike="noStrike" kern="1200" baseline="0" dirty="0" smtClean="0">
                <a:solidFill>
                  <a:schemeClr val="tx1"/>
                </a:solidFill>
                <a:latin typeface="+mn-lt"/>
                <a:ea typeface="+mn-ea"/>
                <a:cs typeface="+mn-cs"/>
              </a:rPr>
              <a:t>search engines in an efficient and effective way? Is the number of search queries</a:t>
            </a:r>
          </a:p>
          <a:p>
            <a:r>
              <a:rPr lang="en-US" sz="1200" b="0" i="0" u="none" strike="noStrike" kern="1200" baseline="0" dirty="0" smtClean="0">
                <a:solidFill>
                  <a:schemeClr val="tx1"/>
                </a:solidFill>
                <a:latin typeface="+mn-lt"/>
                <a:ea typeface="+mn-ea"/>
                <a:cs typeface="+mn-cs"/>
              </a:rPr>
              <a:t>and of reformulations in different search engines lower? It is also of importance</a:t>
            </a:r>
          </a:p>
          <a:p>
            <a:r>
              <a:rPr lang="en-US" sz="1200" b="0" i="0" u="none" strike="noStrike" kern="1200" baseline="0" dirty="0" smtClean="0">
                <a:solidFill>
                  <a:schemeClr val="tx1"/>
                </a:solidFill>
                <a:latin typeface="+mn-lt"/>
                <a:ea typeface="+mn-ea"/>
                <a:cs typeface="+mn-cs"/>
              </a:rPr>
              <a:t>which features are given to assist users regardless if they are beginners or professionals</a:t>
            </a:r>
          </a:p>
          <a:p>
            <a:r>
              <a:rPr lang="en-US" sz="1200" b="0" i="0" u="none" strike="noStrike" kern="1200" baseline="0" dirty="0" smtClean="0">
                <a:solidFill>
                  <a:schemeClr val="tx1"/>
                </a:solidFill>
                <a:latin typeface="+mn-lt"/>
                <a:ea typeface="+mn-ea"/>
                <a:cs typeface="+mn-cs"/>
              </a:rPr>
              <a:t>in using search engines. Users</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search in a very intuitive way</a:t>
            </a:r>
          </a:p>
          <a:p>
            <a:r>
              <a:rPr lang="en-US" sz="1200" b="0" i="0" u="none" strike="noStrike" kern="1200" baseline="0" dirty="0" smtClean="0">
                <a:solidFill>
                  <a:schemeClr val="tx1"/>
                </a:solidFill>
                <a:latin typeface="+mn-lt"/>
                <a:ea typeface="+mn-ea"/>
                <a:cs typeface="+mn-cs"/>
              </a:rPr>
              <a:t>(Schmidt-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Koch 2006).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13</a:t>
            </a:fld>
            <a:endParaRPr lang="en-US"/>
          </a:p>
        </p:txBody>
      </p:sp>
    </p:spTree>
    <p:extLst>
      <p:ext uri="{BB962C8B-B14F-4D97-AF65-F5344CB8AC3E}">
        <p14:creationId xmlns:p14="http://schemas.microsoft.com/office/powerpoint/2010/main" val="195796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Saracevic</a:t>
            </a:r>
            <a:r>
              <a:rPr lang="en-US" sz="1200" b="0" i="0" u="none" strike="noStrike" kern="1200" baseline="0" dirty="0" smtClean="0">
                <a:solidFill>
                  <a:schemeClr val="tx1"/>
                </a:solidFill>
                <a:latin typeface="+mn-lt"/>
                <a:ea typeface="+mn-ea"/>
                <a:cs typeface="+mn-cs"/>
              </a:rPr>
              <a:t> concludes that results from one level of evaluation do not say anything</a:t>
            </a:r>
          </a:p>
          <a:p>
            <a:r>
              <a:rPr lang="en-US" sz="1200" b="0" i="0" u="none" strike="noStrike" kern="1200" baseline="0" dirty="0" smtClean="0">
                <a:solidFill>
                  <a:schemeClr val="tx1"/>
                </a:solidFill>
                <a:latin typeface="+mn-lt"/>
                <a:ea typeface="+mn-ea"/>
                <a:cs typeface="+mn-cs"/>
              </a:rPr>
              <a:t>about the performance of the same system on the other levels of evaluation and that</a:t>
            </a:r>
          </a:p>
          <a:p>
            <a:r>
              <a:rPr lang="en-US" sz="1200" b="0" i="0" u="none" strike="noStrike" kern="1200" baseline="0" dirty="0" smtClean="0">
                <a:solidFill>
                  <a:schemeClr val="tx1"/>
                </a:solidFill>
                <a:latin typeface="+mn-lt"/>
                <a:ea typeface="+mn-ea"/>
                <a:cs typeface="+mn-cs"/>
              </a:rPr>
              <a:t>“this isolation of levels of evaluation could be considered a basic shortcoming of</a:t>
            </a:r>
          </a:p>
          <a:p>
            <a:r>
              <a:rPr lang="en-US" sz="1200" b="0" i="0" u="none" strike="noStrike" kern="1200" baseline="0" dirty="0" smtClean="0">
                <a:solidFill>
                  <a:schemeClr val="tx1"/>
                </a:solidFill>
                <a:latin typeface="+mn-lt"/>
                <a:ea typeface="+mn-ea"/>
                <a:cs typeface="+mn-cs"/>
              </a:rPr>
              <a:t>all IR evaluations” (p. 141).</a:t>
            </a:r>
          </a:p>
          <a:p>
            <a:r>
              <a:rPr lang="en-US" sz="1200" b="0" i="0" u="none" strike="noStrike" kern="1200" baseline="0" dirty="0" smtClean="0">
                <a:solidFill>
                  <a:schemeClr val="tx1"/>
                </a:solidFill>
                <a:latin typeface="+mn-lt"/>
                <a:ea typeface="+mn-ea"/>
                <a:cs typeface="+mn-cs"/>
              </a:rPr>
              <a:t>In our opinion, this also applies to the evaluation of search engines. Only a</a:t>
            </a:r>
          </a:p>
          <a:p>
            <a:r>
              <a:rPr lang="en-US" sz="1200" b="0" i="0" u="none" strike="noStrike" kern="1200" baseline="0" dirty="0" smtClean="0">
                <a:solidFill>
                  <a:schemeClr val="tx1"/>
                </a:solidFill>
                <a:latin typeface="+mn-lt"/>
                <a:ea typeface="+mn-ea"/>
                <a:cs typeface="+mn-cs"/>
              </a:rPr>
              <a:t>combination of both, system and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can lead to a clearer picture</a:t>
            </a:r>
          </a:p>
          <a:p>
            <a:r>
              <a:rPr lang="en-US" sz="1200" b="0" i="0" u="none" strike="noStrike" kern="1200" baseline="0" dirty="0" smtClean="0">
                <a:solidFill>
                  <a:schemeClr val="tx1"/>
                </a:solidFill>
                <a:latin typeface="+mn-lt"/>
                <a:ea typeface="+mn-ea"/>
                <a:cs typeface="+mn-cs"/>
              </a:rPr>
              <a:t>of the overall search engine quality .</a:t>
            </a:r>
          </a:p>
          <a:p>
            <a:r>
              <a:rPr lang="en-US" sz="1200" b="0" i="0" u="none" strike="noStrike" kern="1200" baseline="0" dirty="0" smtClean="0">
                <a:solidFill>
                  <a:schemeClr val="tx1"/>
                </a:solidFill>
                <a:latin typeface="+mn-lt"/>
                <a:ea typeface="+mn-ea"/>
                <a:cs typeface="+mn-cs"/>
              </a:rPr>
              <a:t>There are several points of contact between users and search engines that can cause</a:t>
            </a:r>
          </a:p>
          <a:p>
            <a:r>
              <a:rPr lang="en-US" sz="1200" b="0" i="0" u="none" strike="noStrike" kern="1200" baseline="0" dirty="0" smtClean="0">
                <a:solidFill>
                  <a:schemeClr val="tx1"/>
                </a:solidFill>
                <a:latin typeface="+mn-lt"/>
                <a:ea typeface="+mn-ea"/>
                <a:cs typeface="+mn-cs"/>
              </a:rPr>
              <a:t>user discontent. The first and obvious point is the front-end of search engines. Next</a:t>
            </a:r>
          </a:p>
          <a:p>
            <a:r>
              <a:rPr lang="en-US" sz="1200" b="0" i="0" u="none" strike="noStrike" kern="1200" baseline="0" dirty="0" smtClean="0">
                <a:solidFill>
                  <a:schemeClr val="tx1"/>
                </a:solidFill>
                <a:latin typeface="+mn-lt"/>
                <a:ea typeface="+mn-ea"/>
                <a:cs typeface="+mn-cs"/>
              </a:rPr>
              <a:t>will be additional services that should help users to perform their search sessions. As</a:t>
            </a:r>
          </a:p>
          <a:p>
            <a:r>
              <a:rPr lang="en-US" sz="1200" b="0" i="0" u="none" strike="noStrike" kern="1200" baseline="0" dirty="0" smtClean="0">
                <a:solidFill>
                  <a:schemeClr val="tx1"/>
                </a:solidFill>
                <a:latin typeface="+mn-lt"/>
                <a:ea typeface="+mn-ea"/>
                <a:cs typeface="+mn-cs"/>
              </a:rPr>
              <a:t>shown above, special search features, personalization possibilities and operator usage</a:t>
            </a:r>
          </a:p>
          <a:p>
            <a:r>
              <a:rPr lang="en-US" sz="1200" b="0" i="0" u="none" strike="noStrike" kern="1200" baseline="0" dirty="0" smtClean="0">
                <a:solidFill>
                  <a:schemeClr val="tx1"/>
                </a:solidFill>
                <a:latin typeface="+mn-lt"/>
                <a:ea typeface="+mn-ea"/>
                <a:cs typeface="+mn-cs"/>
              </a:rPr>
              <a:t>are possible to control over transaction logs. </a:t>
            </a:r>
            <a:r>
              <a:rPr lang="en-US" sz="1200" b="0" i="0" u="none" strike="noStrike" kern="1200" baseline="0" dirty="0" err="1" smtClean="0">
                <a:solidFill>
                  <a:schemeClr val="tx1"/>
                </a:solidFill>
                <a:latin typeface="+mn-lt"/>
                <a:ea typeface="+mn-ea"/>
                <a:cs typeface="+mn-cs"/>
              </a:rPr>
              <a:t>Geoghegan</a:t>
            </a:r>
            <a:r>
              <a:rPr lang="en-US" sz="1200" b="0" i="0" u="none" strike="noStrike" kern="1200" baseline="0" dirty="0" smtClean="0">
                <a:solidFill>
                  <a:schemeClr val="tx1"/>
                </a:solidFill>
                <a:latin typeface="+mn-lt"/>
                <a:ea typeface="+mn-ea"/>
                <a:cs typeface="+mn-cs"/>
              </a:rPr>
              <a:t> (2004) gives five measures to</a:t>
            </a:r>
          </a:p>
          <a:p>
            <a:r>
              <a:rPr lang="en-US" sz="1200" b="0" i="0" u="none" strike="noStrike" kern="1200" baseline="0" dirty="0" smtClean="0">
                <a:solidFill>
                  <a:schemeClr val="tx1"/>
                </a:solidFill>
                <a:latin typeface="+mn-lt"/>
                <a:ea typeface="+mn-ea"/>
                <a:cs typeface="+mn-cs"/>
              </a:rPr>
              <a:t>compare search engine usability . He compares five major search engines by relevance</a:t>
            </a:r>
          </a:p>
          <a:p>
            <a:r>
              <a:rPr lang="en-US" sz="1200" b="0" i="0" u="none" strike="noStrike" kern="1200" baseline="0" dirty="0" smtClean="0">
                <a:solidFill>
                  <a:schemeClr val="tx1"/>
                </a:solidFill>
                <a:latin typeface="+mn-lt"/>
                <a:ea typeface="+mn-ea"/>
                <a:cs typeface="+mn-cs"/>
              </a:rPr>
              <a:t>of results, speed of result list calculation, the look of the input window and result list,</a:t>
            </a:r>
          </a:p>
          <a:p>
            <a:r>
              <a:rPr lang="en-US" sz="1200" b="0" i="0" u="none" strike="noStrike" kern="1200" baseline="0" dirty="0" smtClean="0">
                <a:solidFill>
                  <a:schemeClr val="tx1"/>
                </a:solidFill>
                <a:latin typeface="+mn-lt"/>
                <a:ea typeface="+mn-ea"/>
                <a:cs typeface="+mn-cs"/>
              </a:rPr>
              <a:t>and the performance of results based on a natural question. We suggest four main</a:t>
            </a:r>
          </a:p>
          <a:p>
            <a:r>
              <a:rPr lang="en-US" sz="1200" b="0" i="0" u="none" strike="noStrike" kern="1200" baseline="0" dirty="0" smtClean="0">
                <a:solidFill>
                  <a:schemeClr val="tx1"/>
                </a:solidFill>
                <a:latin typeface="+mn-lt"/>
                <a:ea typeface="+mn-ea"/>
                <a:cs typeface="+mn-cs"/>
              </a:rPr>
              <a:t>measures to check search engine quality out of the users’ perspective.</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All in all, the user should feel comfortable using search engines. Since users currently</a:t>
            </a:r>
          </a:p>
          <a:p>
            <a:r>
              <a:rPr lang="en-US" sz="1200" b="0" i="0" u="none" strike="noStrike" kern="1200" baseline="0" dirty="0" smtClean="0">
                <a:solidFill>
                  <a:schemeClr val="tx1"/>
                </a:solidFill>
                <a:latin typeface="+mn-lt"/>
                <a:ea typeface="+mn-ea"/>
                <a:cs typeface="+mn-cs"/>
              </a:rPr>
              <a:t>have not developed all necessary skills to handle search engines in the best</a:t>
            </a:r>
          </a:p>
          <a:p>
            <a:r>
              <a:rPr lang="en-US" sz="1200" b="0" i="0" u="none" strike="noStrike" kern="1200" baseline="0" dirty="0" smtClean="0">
                <a:solidFill>
                  <a:schemeClr val="tx1"/>
                </a:solidFill>
                <a:latin typeface="+mn-lt"/>
                <a:ea typeface="+mn-ea"/>
                <a:cs typeface="+mn-cs"/>
              </a:rPr>
              <a:t>way their usage should be intuitive and simple. In addition, users should get every</a:t>
            </a:r>
          </a:p>
          <a:p>
            <a:r>
              <a:rPr lang="en-US" sz="1200" b="0" i="0" u="none" strike="noStrike" kern="1200" baseline="0" dirty="0" smtClean="0">
                <a:solidFill>
                  <a:schemeClr val="tx1"/>
                </a:solidFill>
                <a:latin typeface="+mn-lt"/>
                <a:ea typeface="+mn-ea"/>
                <a:cs typeface="+mn-cs"/>
              </a:rPr>
              <a:t>support whenever it is useful or required. It has to be possible that users enhance</a:t>
            </a:r>
          </a:p>
          <a:p>
            <a:r>
              <a:rPr lang="en-US" sz="1200" b="0" i="0" u="none" strike="noStrike" kern="1200" baseline="0" dirty="0" smtClean="0">
                <a:solidFill>
                  <a:schemeClr val="tx1"/>
                </a:solidFill>
                <a:latin typeface="+mn-lt"/>
                <a:ea typeface="+mn-ea"/>
                <a:cs typeface="+mn-cs"/>
              </a:rPr>
              <a:t>their searching </a:t>
            </a:r>
            <a:r>
              <a:rPr lang="en-US" sz="1200" b="0" i="0" u="none" strike="noStrike" kern="1200" baseline="0" dirty="0" err="1" smtClean="0">
                <a:solidFill>
                  <a:schemeClr val="tx1"/>
                </a:solidFill>
                <a:latin typeface="+mn-lt"/>
                <a:ea typeface="+mn-ea"/>
                <a:cs typeface="+mn-cs"/>
              </a:rPr>
              <a:t>behaviour</a:t>
            </a:r>
            <a:r>
              <a:rPr lang="en-US" sz="1200" b="0" i="0" u="none" strike="noStrike" kern="1200" baseline="0" dirty="0" smtClean="0">
                <a:solidFill>
                  <a:schemeClr val="tx1"/>
                </a:solidFill>
                <a:latin typeface="+mn-lt"/>
                <a:ea typeface="+mn-ea"/>
                <a:cs typeface="+mn-cs"/>
              </a:rPr>
              <a:t> by using additional services and features to get the best</a:t>
            </a:r>
          </a:p>
          <a:p>
            <a:r>
              <a:rPr lang="en-US" sz="1200" b="0" i="0" u="none" strike="noStrike" kern="1200" baseline="0" dirty="0" smtClean="0">
                <a:solidFill>
                  <a:schemeClr val="tx1"/>
                </a:solidFill>
                <a:latin typeface="+mn-lt"/>
                <a:ea typeface="+mn-ea"/>
                <a:cs typeface="+mn-cs"/>
              </a:rPr>
              <a:t>recommendations of Web pages as possible.</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14</a:t>
            </a:fld>
            <a:endParaRPr lang="en-US"/>
          </a:p>
        </p:txBody>
      </p:sp>
    </p:spTree>
    <p:extLst>
      <p:ext uri="{BB962C8B-B14F-4D97-AF65-F5344CB8AC3E}">
        <p14:creationId xmlns:p14="http://schemas.microsoft.com/office/powerpoint/2010/main" val="2762706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17</a:t>
            </a:fld>
            <a:endParaRPr lang="en-US"/>
          </a:p>
        </p:txBody>
      </p:sp>
    </p:spTree>
    <p:extLst>
      <p:ext uri="{BB962C8B-B14F-4D97-AF65-F5344CB8AC3E}">
        <p14:creationId xmlns:p14="http://schemas.microsoft.com/office/powerpoint/2010/main" val="286677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2014-11-13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p:txBody>
          <a:bodyPr/>
          <a:lstStyle/>
          <a:p>
            <a:r>
              <a:rPr lang="lt-LT" dirty="0" smtClean="0"/>
              <a:t>Sistemos techninis lygis – programinės ir aparatūrinės įrangos greitis ir našumas analizuojant paieškos užklausą ir pateikiant rezultatų sąrašą.</a:t>
            </a:r>
          </a:p>
          <a:p>
            <a:r>
              <a:rPr lang="lt-LT" dirty="0" smtClean="0"/>
              <a:t>Duomenų prieinamumas – tai rodiklis, kuris parodo kiek procentų viso interneto svetainių turinio yra naudojama ieškant rezultatų į pateiktą užklausą.</a:t>
            </a:r>
          </a:p>
          <a:p>
            <a:r>
              <a:rPr lang="lt-LT" dirty="0" smtClean="0"/>
              <a:t>Duomenų apdorojimo greitis – tai rodiklis, kurį lemia algoritmų, apdorojančių turimus duomenis pagal gautą užklausą, greitis.</a:t>
            </a:r>
          </a:p>
          <a:p>
            <a:endParaRPr lang="lt-LT" dirty="0" smtClean="0"/>
          </a:p>
          <a:p>
            <a:endParaRPr lang="lt-LT" dirty="0" smtClean="0"/>
          </a:p>
          <a:p>
            <a:endParaRPr lang="en-US" dirty="0"/>
          </a:p>
        </p:txBody>
      </p:sp>
    </p:spTree>
    <p:extLst>
      <p:ext uri="{BB962C8B-B14F-4D97-AF65-F5344CB8AC3E}">
        <p14:creationId xmlns:p14="http://schemas.microsoft.com/office/powerpoint/2010/main" val="395004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 tai labai svarbus rodiklis nurodantis ar vartotojui aiškus visas svetainės išdėstymas, kur </a:t>
            </a:r>
            <a:r>
              <a:rPr lang="lt-LT" dirty="0" err="1" smtClean="0"/>
              <a:t>vyskta</a:t>
            </a:r>
            <a:r>
              <a:rPr lang="lt-LT" dirty="0" smtClean="0"/>
              <a:t> paieška ir kaip tinkamai ieškoti, kad būtų galima rasti to ko ieškoma.</a:t>
            </a:r>
          </a:p>
          <a:p>
            <a:r>
              <a:rPr lang="lt-LT" dirty="0" smtClean="0"/>
              <a:t>Paieškos rezultatai – šis rodiklis nurodo ar vartotojas rado </a:t>
            </a:r>
            <a:r>
              <a:rPr lang="lt-LT" dirty="0" smtClean="0"/>
              <a:t>tai ko </a:t>
            </a:r>
            <a:r>
              <a:rPr lang="lt-LT" dirty="0" smtClean="0"/>
              <a:t>ieškojo ir kiek laiko jam prireikė </a:t>
            </a:r>
            <a:r>
              <a:rPr lang="lt-LT" dirty="0" smtClean="0"/>
              <a:t>taip pat </a:t>
            </a:r>
            <a:r>
              <a:rPr lang="lt-LT" dirty="0" smtClean="0"/>
              <a:t>kelintame puslapyje pavyko rasti.</a:t>
            </a:r>
          </a:p>
          <a:p>
            <a:endParaRPr lang="en-US" dirty="0"/>
          </a:p>
        </p:txBody>
      </p:sp>
    </p:spTree>
    <p:extLst>
      <p:ext uri="{BB962C8B-B14F-4D97-AF65-F5344CB8AC3E}">
        <p14:creationId xmlns:p14="http://schemas.microsoft.com/office/powerpoint/2010/main" val="202389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p:txBody>
          <a:bodyPr>
            <a:normAutofit/>
          </a:bodyPr>
          <a:lstStyle/>
          <a:p>
            <a:r>
              <a:rPr lang="lt-LT" dirty="0" smtClean="0"/>
              <a:t>Sąsajos dizainas – tai paieškos puslapio ir rezultatų atvaizdavimo struktūra. 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a:t>
            </a:r>
            <a:r>
              <a:rPr lang="lt-LT" dirty="0" smtClean="0"/>
              <a:t>vartotojai turi turėti galimybę naudotis </a:t>
            </a:r>
            <a:r>
              <a:rPr lang="lt-LT" dirty="0" smtClean="0"/>
              <a:t>paieškos </a:t>
            </a:r>
            <a:r>
              <a:rPr lang="lt-LT" dirty="0" smtClean="0"/>
              <a:t>funkcijomis ir </a:t>
            </a:r>
            <a:r>
              <a:rPr lang="lt-LT" dirty="0" smtClean="0"/>
              <a:t>operatoriais, </a:t>
            </a:r>
            <a:r>
              <a:rPr lang="lt-LT" dirty="0" smtClean="0"/>
              <a:t>kurie leidžia rasti tikslesnius rezultatus. Taip pat turėtų būti </a:t>
            </a:r>
            <a:r>
              <a:rPr lang="lt-LT" dirty="0" smtClean="0"/>
              <a:t>galimybė pritaikyti paieškos puslapį savo poreikiams.</a:t>
            </a:r>
            <a:endParaRPr lang="lt-LT" dirty="0" smtClean="0"/>
          </a:p>
          <a:p>
            <a:endParaRPr lang="en-US" dirty="0">
              <a:solidFill>
                <a:schemeClr val="tx1"/>
              </a:solidFill>
            </a:endParaRPr>
          </a:p>
          <a:p>
            <a:endParaRPr lang="lt-LT" dirty="0" smtClean="0"/>
          </a:p>
          <a:p>
            <a:endParaRPr lang="lt-LT" dirty="0" smtClean="0"/>
          </a:p>
        </p:txBody>
      </p:sp>
    </p:spTree>
    <p:extLst>
      <p:ext uri="{BB962C8B-B14F-4D97-AF65-F5344CB8AC3E}">
        <p14:creationId xmlns:p14="http://schemas.microsoft.com/office/powerpoint/2010/main" val="323918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3" name="Content Placeholder 2"/>
          <p:cNvSpPr>
            <a:spLocks noGrp="1"/>
          </p:cNvSpPr>
          <p:nvPr>
            <p:ph idx="1"/>
          </p:nvPr>
        </p:nvSpPr>
        <p:spPr/>
        <p:txBody>
          <a:bodyPr/>
          <a:lstStyle/>
          <a:p>
            <a:r>
              <a:rPr lang="lt-LT" dirty="0" smtClean="0"/>
              <a:t>Paieškos variklio greitis – visi rezultatai privalo būti kuo greičiau atvaizduojami. Turėtų būti intuityvus užklausos užbaigimo pasiūlymas. Paieškos rezultatuose turėtų nebūti </a:t>
            </a:r>
            <a:r>
              <a:rPr lang="lt-LT" dirty="0" err="1" smtClean="0"/>
              <a:t>spam</a:t>
            </a:r>
            <a:r>
              <a:rPr lang="lt-LT" dirty="0" smtClean="0"/>
              <a:t> ir neveikiančių nuorodų.</a:t>
            </a:r>
          </a:p>
          <a:p>
            <a:r>
              <a:rPr lang="lt-LT" dirty="0" smtClean="0"/>
              <a:t>Vartotojo gidas – nauji sistemos vartotojai turi turėti galimybę sužinoti kokias funkcijas ir operatorius jie gali naudoti, taip pat jiems turėtų būti pateikiama pavyzdžių kaip tinkamai rašyti paieškos užklausas, kad rezultatai būtų </a:t>
            </a:r>
            <a:r>
              <a:rPr lang="lt-LT" smtClean="0"/>
              <a:t>kuo tikslesni.</a:t>
            </a:r>
            <a:endParaRPr lang="en-US" dirty="0"/>
          </a:p>
        </p:txBody>
      </p:sp>
    </p:spTree>
    <p:extLst>
      <p:ext uri="{BB962C8B-B14F-4D97-AF65-F5344CB8AC3E}">
        <p14:creationId xmlns:p14="http://schemas.microsoft.com/office/powerpoint/2010/main" val="233267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 System-</a:t>
            </a:r>
            <a:r>
              <a:rPr lang="en-US" dirty="0" err="1"/>
              <a:t>centred</a:t>
            </a:r>
            <a:r>
              <a:rPr lang="en-US" dirty="0"/>
              <a:t> evaluation levels: Engineering level (e.g., hardware or software</a:t>
            </a:r>
            <a:r>
              <a:rPr lang="lt-LT" dirty="0"/>
              <a:t> </a:t>
            </a:r>
            <a:r>
              <a:rPr lang="en-US" dirty="0"/>
              <a:t>performance), input level (coverage of the designated area), and processing level</a:t>
            </a:r>
            <a:r>
              <a:rPr lang="lt-LT" dirty="0"/>
              <a:t> </a:t>
            </a:r>
            <a:r>
              <a:rPr lang="en-US" dirty="0"/>
              <a:t>(e.g., performance of algorithms ).</a:t>
            </a:r>
          </a:p>
          <a:p>
            <a:pPr marL="0" indent="0">
              <a:buNone/>
            </a:pPr>
            <a:r>
              <a:rPr lang="en-US" dirty="0"/>
              <a:t>● User-</a:t>
            </a:r>
            <a:r>
              <a:rPr lang="en-US" dirty="0" err="1"/>
              <a:t>centred</a:t>
            </a:r>
            <a:r>
              <a:rPr lang="en-US" dirty="0"/>
              <a:t> evaluation levels: Output level (interaction with the system, feedback),</a:t>
            </a:r>
            <a:r>
              <a:rPr lang="lt-LT" dirty="0"/>
              <a:t> </a:t>
            </a:r>
            <a:r>
              <a:rPr lang="en-US" dirty="0"/>
              <a:t>use and user level (where questions of application to given problems </a:t>
            </a:r>
            <a:r>
              <a:rPr lang="en-US" dirty="0" smtClean="0"/>
              <a:t>and</a:t>
            </a:r>
            <a:r>
              <a:rPr lang="lt-LT" dirty="0" smtClean="0"/>
              <a:t> </a:t>
            </a:r>
            <a:r>
              <a:rPr lang="en-US" dirty="0" smtClean="0"/>
              <a:t>tasks </a:t>
            </a:r>
            <a:r>
              <a:rPr lang="en-US" dirty="0"/>
              <a:t>are raised), and social level (which takes into account the impact on the</a:t>
            </a:r>
            <a:r>
              <a:rPr lang="lt-LT" dirty="0"/>
              <a:t> </a:t>
            </a:r>
            <a:r>
              <a:rPr lang="en-US" dirty="0"/>
              <a:t>environment).</a:t>
            </a:r>
            <a:r>
              <a:rPr lang="lt-LT" dirty="0"/>
              <a:t> </a:t>
            </a:r>
            <a:endParaRPr lang="en-US" dirty="0"/>
          </a:p>
          <a:p>
            <a:pPr marL="0" indent="0">
              <a:buNone/>
            </a:pPr>
            <a:endParaRPr lang="en-US" dirty="0"/>
          </a:p>
        </p:txBody>
      </p:sp>
    </p:spTree>
    <p:extLst>
      <p:ext uri="{BB962C8B-B14F-4D97-AF65-F5344CB8AC3E}">
        <p14:creationId xmlns:p14="http://schemas.microsoft.com/office/powerpoint/2010/main" val="78616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a:p>
          <a:p>
            <a:pPr marL="0" indent="0">
              <a:buNone/>
            </a:pPr>
            <a:endParaRPr lang="en-US" dirty="0"/>
          </a:p>
        </p:txBody>
      </p:sp>
    </p:spTree>
    <p:extLst>
      <p:ext uri="{BB962C8B-B14F-4D97-AF65-F5344CB8AC3E}">
        <p14:creationId xmlns:p14="http://schemas.microsoft.com/office/powerpoint/2010/main" val="334562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Paieškos rezultatų kokybė priklauso nuo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492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Tree>
    <p:extLst>
      <p:ext uri="{BB962C8B-B14F-4D97-AF65-F5344CB8AC3E}">
        <p14:creationId xmlns:p14="http://schemas.microsoft.com/office/powerpoint/2010/main" val="364788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Popular </a:t>
            </a:r>
            <a:r>
              <a:rPr lang="en-US" dirty="0"/>
              <a:t>examples are documents from Wikipedia , which are </a:t>
            </a:r>
            <a:r>
              <a:rPr lang="en-US" dirty="0" smtClean="0"/>
              <a:t>often</a:t>
            </a:r>
            <a:r>
              <a:rPr lang="lt-LT" dirty="0" smtClean="0"/>
              <a:t> </a:t>
            </a:r>
            <a:r>
              <a:rPr lang="en-US" dirty="0" smtClean="0"/>
              <a:t>highly </a:t>
            </a:r>
            <a:r>
              <a:rPr lang="en-US" dirty="0"/>
              <a:t>ranked by search engines. But, there seems not to be an </a:t>
            </a:r>
            <a:r>
              <a:rPr lang="en-US" dirty="0" smtClean="0"/>
              <a:t>agreement </a:t>
            </a:r>
            <a:r>
              <a:rPr lang="en-US" dirty="0"/>
              <a:t>of </a:t>
            </a:r>
            <a:r>
              <a:rPr lang="en-US" dirty="0" smtClean="0"/>
              <a:t>experts</a:t>
            </a:r>
            <a:r>
              <a:rPr lang="lt-LT" dirty="0" smtClean="0"/>
              <a:t> </a:t>
            </a:r>
            <a:r>
              <a:rPr lang="en-US" dirty="0" smtClean="0"/>
              <a:t>whether </a:t>
            </a:r>
            <a:r>
              <a:rPr lang="en-US" dirty="0"/>
              <a:t>Wikipedia content is trustworthy or not. For a normal user, there is only </a:t>
            </a:r>
            <a:r>
              <a:rPr lang="en-US" dirty="0" smtClean="0"/>
              <a:t>a</a:t>
            </a:r>
            <a:r>
              <a:rPr lang="lt-LT" dirty="0" smtClean="0"/>
              <a:t> </a:t>
            </a:r>
            <a:r>
              <a:rPr lang="en-US" dirty="0" smtClean="0"/>
              <a:t>limited </a:t>
            </a:r>
            <a:r>
              <a:rPr lang="en-US" dirty="0"/>
              <a:t>chance of </a:t>
            </a:r>
            <a:r>
              <a:rPr lang="en-US" dirty="0" err="1"/>
              <a:t>scrutinising</a:t>
            </a:r>
            <a:r>
              <a:rPr lang="en-US" dirty="0"/>
              <a:t> these documents. In this context, perceived </a:t>
            </a:r>
            <a:r>
              <a:rPr lang="en-US" dirty="0" smtClean="0"/>
              <a:t>information</a:t>
            </a:r>
            <a:r>
              <a:rPr lang="lt-LT" dirty="0" smtClean="0"/>
              <a:t> </a:t>
            </a:r>
            <a:r>
              <a:rPr lang="en-US" dirty="0" smtClean="0"/>
              <a:t>quality </a:t>
            </a:r>
            <a:r>
              <a:rPr lang="en-US" dirty="0"/>
              <a:t>is more a matter of trust . Within the wider context of search </a:t>
            </a:r>
            <a:r>
              <a:rPr lang="en-US" dirty="0" smtClean="0"/>
              <a:t>engine</a:t>
            </a:r>
            <a:r>
              <a:rPr lang="lt-LT" dirty="0" smtClean="0"/>
              <a:t> </a:t>
            </a:r>
            <a:r>
              <a:rPr lang="en-US" dirty="0" smtClean="0"/>
              <a:t>evaluation</a:t>
            </a:r>
            <a:r>
              <a:rPr lang="en-US" dirty="0"/>
              <a:t>, it is possible to build models completely based on trust</a:t>
            </a:r>
          </a:p>
        </p:txBody>
      </p:sp>
    </p:spTree>
    <p:extLst>
      <p:ext uri="{BB962C8B-B14F-4D97-AF65-F5344CB8AC3E}">
        <p14:creationId xmlns:p14="http://schemas.microsoft.com/office/powerpoint/2010/main" val="2825486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When discussing quality of search results, one should also keep in mind how</a:t>
            </a:r>
          </a:p>
          <a:p>
            <a:pPr marL="0" indent="0">
              <a:buNone/>
            </a:pPr>
            <a:r>
              <a:rPr lang="en-US" dirty="0"/>
              <a:t>search engines determine relevance. They mainly focus on popularity (or </a:t>
            </a:r>
            <a:r>
              <a:rPr lang="en-US" i="1" dirty="0"/>
              <a:t>authority</a:t>
            </a:r>
            <a:r>
              <a:rPr lang="en-US" dirty="0"/>
              <a:t>)</a:t>
            </a:r>
          </a:p>
          <a:p>
            <a:pPr marL="0" indent="0">
              <a:buNone/>
            </a:pPr>
            <a:r>
              <a:rPr lang="en-US" dirty="0"/>
              <a:t>rather than on what is commonly regarded as quality. It should be emphasized that</a:t>
            </a:r>
          </a:p>
          <a:p>
            <a:pPr marL="0" indent="0">
              <a:buNone/>
            </a:pPr>
            <a:r>
              <a:rPr lang="en-US" dirty="0"/>
              <a:t>in the process of selecting documents to be indexed by engines and in the ranking</a:t>
            </a:r>
          </a:p>
          <a:p>
            <a:pPr marL="0" indent="0">
              <a:buNone/>
            </a:pPr>
            <a:r>
              <a:rPr lang="en-US" dirty="0"/>
              <a:t>process as well, no human reviews are involved. But a certain bias can be found</a:t>
            </a:r>
          </a:p>
          <a:p>
            <a:pPr marL="0" indent="0">
              <a:buNone/>
            </a:pPr>
            <a:r>
              <a:rPr lang="en-US" dirty="0"/>
              <a:t>inherent in the ranking algorithms (Lewandowski 2004b). These rate Web pages</a:t>
            </a:r>
          </a:p>
          <a:p>
            <a:pPr marL="0" indent="0">
              <a:buNone/>
            </a:pPr>
            <a:r>
              <a:rPr lang="en-US" dirty="0"/>
              <a:t>(apart from classic IR calculations) mainly by determining their popularity based</a:t>
            </a:r>
          </a:p>
          <a:p>
            <a:pPr marL="0" indent="0">
              <a:buNone/>
            </a:pPr>
            <a:r>
              <a:rPr lang="en-US" dirty="0"/>
              <a:t>on the link structure of the Web. The basic assumption is that a link to a page is a</a:t>
            </a:r>
          </a:p>
          <a:p>
            <a:pPr marL="0" indent="0">
              <a:buNone/>
            </a:pPr>
            <a:r>
              <a:rPr lang="en-US" dirty="0"/>
              <a:t>vote for that page. But not all links should be counted the same; link-based measures</a:t>
            </a:r>
          </a:p>
          <a:p>
            <a:pPr marL="0" indent="0">
              <a:buNone/>
            </a:pPr>
            <a:r>
              <a:rPr lang="en-US" dirty="0"/>
              <a:t>take into account the popularity of the linking page itself and the number of</a:t>
            </a:r>
          </a:p>
          <a:p>
            <a:pPr marL="0" indent="0">
              <a:buNone/>
            </a:pPr>
            <a:r>
              <a:rPr lang="en-US" dirty="0"/>
              <a:t>outgoing links, as well. This holds true for both of the main link-based ranking</a:t>
            </a:r>
          </a:p>
          <a:p>
            <a:pPr marL="0" indent="0">
              <a:buNone/>
            </a:pPr>
            <a:r>
              <a:rPr lang="en-US" dirty="0"/>
              <a:t>algorithms , Google ’s PageRank (Page et al. 1998) and HITS (Kleinberg 1999).</a:t>
            </a:r>
          </a:p>
        </p:txBody>
      </p:sp>
    </p:spTree>
    <p:extLst>
      <p:ext uri="{BB962C8B-B14F-4D97-AF65-F5344CB8AC3E}">
        <p14:creationId xmlns:p14="http://schemas.microsoft.com/office/powerpoint/2010/main" val="15063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Ieškodami informacijos ne visada randame to ko ieškome</a:t>
            </a:r>
            <a:endParaRPr lang="en-US" dirty="0"/>
          </a:p>
        </p:txBody>
      </p:sp>
      <p:sp>
        <p:nvSpPr>
          <p:cNvPr id="3" name="Content Placeholder 2"/>
          <p:cNvSpPr>
            <a:spLocks noGrp="1"/>
          </p:cNvSpPr>
          <p:nvPr>
            <p:ph idx="1"/>
          </p:nvPr>
        </p:nvSpPr>
        <p:spPr/>
        <p:txBody>
          <a:bodyPr/>
          <a:lstStyle/>
          <a:p>
            <a:r>
              <a:rPr lang="lt-LT" dirty="0" smtClean="0"/>
              <a:t>Svetainių kūrėjai savo puslapiuose naudoja raktinius žodžius, kurie nesusisiję su puslapio turiniu. Tai iškelia jų puslapius į viršų, nes dauguma paieškos variklių ropodami(</a:t>
            </a:r>
            <a:r>
              <a:rPr lang="lt-LT" dirty="0" err="1" smtClean="0"/>
              <a:t>crawling</a:t>
            </a:r>
            <a:r>
              <a:rPr lang="lt-LT" dirty="0" smtClean="0"/>
              <a:t>) ieško tų žodžių ir pagal juos spėja, kad svetainės turinys yra būtent toks.</a:t>
            </a:r>
          </a:p>
          <a:p>
            <a:r>
              <a:rPr lang="lt-LT" dirty="0" smtClean="0"/>
              <a:t>Dauguma </a:t>
            </a:r>
            <a:r>
              <a:rPr lang="lt-LT" dirty="0" err="1" smtClean="0"/>
              <a:t>paeiškos</a:t>
            </a:r>
            <a:r>
              <a:rPr lang="lt-LT" dirty="0" smtClean="0"/>
              <a:t> variklių sistemų personalizuoja gaunamus rezultatus remiantis prieš tai darytomis paieškomis. Du žmonės ieškodami to pačio dalyko ant dviejų skirtingų kompiuterių matys skirtingus rezultatus. Dažnai tai apsunkina paiešką kai yra ieškoma dar neieškotų dalykų.</a:t>
            </a:r>
          </a:p>
          <a:p>
            <a:endParaRPr lang="lt-LT" dirty="0" smtClean="0"/>
          </a:p>
          <a:p>
            <a:endParaRPr lang="lt-LT" dirty="0" smtClean="0"/>
          </a:p>
          <a:p>
            <a:endParaRPr lang="lt-LT" dirty="0" smtClean="0"/>
          </a:p>
          <a:p>
            <a:endParaRPr lang="en-US" dirty="0"/>
          </a:p>
        </p:txBody>
      </p:sp>
    </p:spTree>
    <p:extLst>
      <p:ext uri="{BB962C8B-B14F-4D97-AF65-F5344CB8AC3E}">
        <p14:creationId xmlns:p14="http://schemas.microsoft.com/office/powerpoint/2010/main" val="250802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Users often view only a few results from the top of the list and seldom </a:t>
            </a:r>
            <a:r>
              <a:rPr lang="en-US" dirty="0" smtClean="0"/>
              <a:t>process</a:t>
            </a:r>
            <a:r>
              <a:rPr lang="lt-LT" dirty="0" smtClean="0"/>
              <a:t> </a:t>
            </a:r>
            <a:r>
              <a:rPr lang="en-US" dirty="0" smtClean="0"/>
              <a:t>to </a:t>
            </a:r>
            <a:r>
              <a:rPr lang="en-US" dirty="0"/>
              <a:t>the second or even third page of the results list. Another problem with the </a:t>
            </a:r>
            <a:r>
              <a:rPr lang="en-US" dirty="0" smtClean="0"/>
              <a:t>calculation</a:t>
            </a:r>
            <a:r>
              <a:rPr lang="lt-LT" dirty="0" smtClean="0"/>
              <a:t> </a:t>
            </a:r>
            <a:r>
              <a:rPr lang="en-US" dirty="0" smtClean="0"/>
              <a:t>of </a:t>
            </a:r>
            <a:r>
              <a:rPr lang="en-US" dirty="0"/>
              <a:t>appropriate result lists is the shortness of search queries. Therefore, </a:t>
            </a:r>
            <a:r>
              <a:rPr lang="en-US" dirty="0" smtClean="0"/>
              <a:t>most</a:t>
            </a:r>
            <a:r>
              <a:rPr lang="lt-LT" dirty="0" smtClean="0"/>
              <a:t> </a:t>
            </a:r>
            <a:r>
              <a:rPr lang="en-US" dirty="0" smtClean="0"/>
              <a:t>ranking </a:t>
            </a:r>
            <a:r>
              <a:rPr lang="en-US" dirty="0"/>
              <a:t>algorithms prefer popular pages and the presence of search terms in anchor</a:t>
            </a:r>
          </a:p>
        </p:txBody>
      </p:sp>
    </p:spTree>
    <p:extLst>
      <p:ext uri="{BB962C8B-B14F-4D97-AF65-F5344CB8AC3E}">
        <p14:creationId xmlns:p14="http://schemas.microsoft.com/office/powerpoint/2010/main" val="47647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20775" y="1869030"/>
            <a:ext cx="10233025" cy="4264527"/>
          </a:xfrm>
          <a:prstGeom prst="rect">
            <a:avLst/>
          </a:prstGeom>
        </p:spPr>
      </p:pic>
    </p:spTree>
    <p:extLst>
      <p:ext uri="{BB962C8B-B14F-4D97-AF65-F5344CB8AC3E}">
        <p14:creationId xmlns:p14="http://schemas.microsoft.com/office/powerpoint/2010/main" val="427532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texts. Although the general user rarely uses advanced search features, this does not</a:t>
            </a:r>
          </a:p>
          <a:p>
            <a:pPr marL="0" indent="0">
              <a:buNone/>
            </a:pPr>
            <a:r>
              <a:rPr lang="en-US" dirty="0"/>
              <a:t>make them unnecessary or useless. On the one hand, there are special user groups</a:t>
            </a:r>
          </a:p>
          <a:p>
            <a:pPr marL="0" indent="0">
              <a:buNone/>
            </a:pPr>
            <a:r>
              <a:rPr lang="en-US" dirty="0"/>
              <a:t>like librarians or information professionals who conduct complex searches. On the</a:t>
            </a:r>
          </a:p>
          <a:p>
            <a:pPr marL="0" indent="0">
              <a:buNone/>
            </a:pPr>
            <a:r>
              <a:rPr lang="en-US" dirty="0"/>
              <a:t>other hand, while there is a majority of queries that can be successfully formulated</a:t>
            </a:r>
          </a:p>
          <a:p>
            <a:pPr marL="0" indent="0">
              <a:buNone/>
            </a:pPr>
            <a:r>
              <a:rPr lang="en-US" dirty="0"/>
              <a:t>without the use of advanced search syntax, one knows from his or her own searching</a:t>
            </a:r>
          </a:p>
          <a:p>
            <a:pPr marL="0" indent="0">
              <a:buNone/>
            </a:pPr>
            <a:r>
              <a:rPr lang="en-US" dirty="0" err="1"/>
              <a:t>behaviour</a:t>
            </a:r>
            <a:r>
              <a:rPr lang="en-US" dirty="0"/>
              <a:t> that at least </a:t>
            </a:r>
            <a:r>
              <a:rPr lang="en-US" i="1" dirty="0"/>
              <a:t>sometimes </a:t>
            </a:r>
            <a:r>
              <a:rPr lang="en-US" dirty="0"/>
              <a:t>one needs to use operators or other advanced</a:t>
            </a:r>
          </a:p>
          <a:p>
            <a:pPr marL="0" indent="0">
              <a:buNone/>
            </a:pPr>
            <a:r>
              <a:rPr lang="en-US" dirty="0"/>
              <a:t>features. Users who have some background in the field they are searching use more</a:t>
            </a:r>
          </a:p>
          <a:p>
            <a:pPr marL="0" indent="0">
              <a:buNone/>
            </a:pPr>
            <a:r>
              <a:rPr lang="en-US" dirty="0"/>
              <a:t>often phrase searches. Users who know how search engines work also apply operators</a:t>
            </a:r>
          </a:p>
          <a:p>
            <a:pPr marL="0" indent="0">
              <a:buNone/>
            </a:pPr>
            <a:r>
              <a:rPr lang="en-US" dirty="0"/>
              <a:t>and phrase search more frequently.</a:t>
            </a:r>
          </a:p>
        </p:txBody>
      </p:sp>
    </p:spTree>
    <p:extLst>
      <p:ext uri="{BB962C8B-B14F-4D97-AF65-F5344CB8AC3E}">
        <p14:creationId xmlns:p14="http://schemas.microsoft.com/office/powerpoint/2010/main" val="218890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007498" cy="5962523"/>
          </a:xfrm>
          <a:prstGeom prst="rect">
            <a:avLst/>
          </a:prstGeom>
        </p:spPr>
      </p:pic>
    </p:spTree>
    <p:extLst>
      <p:ext uri="{BB962C8B-B14F-4D97-AF65-F5344CB8AC3E}">
        <p14:creationId xmlns:p14="http://schemas.microsoft.com/office/powerpoint/2010/main" val="560544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These extractions from user surveys and studies show that search engine users</a:t>
            </a:r>
          </a:p>
          <a:p>
            <a:pPr marL="0" indent="0">
              <a:buNone/>
            </a:pPr>
            <a:r>
              <a:rPr lang="en-US" dirty="0"/>
              <a:t>definitely have factors which disturb them and that they do not adopt all offered</a:t>
            </a:r>
          </a:p>
          <a:p>
            <a:pPr marL="0" indent="0">
              <a:buNone/>
            </a:pPr>
            <a:r>
              <a:rPr lang="en-US" dirty="0"/>
              <a:t>services such as special search features, possibilities to personalize search engines,</a:t>
            </a:r>
          </a:p>
          <a:p>
            <a:pPr marL="0" indent="0">
              <a:buNone/>
            </a:pPr>
            <a:r>
              <a:rPr lang="en-US" dirty="0"/>
              <a:t>or operators. Surveys are a good way to ask the user directly what he likes or dislikes</a:t>
            </a:r>
          </a:p>
          <a:p>
            <a:pPr marL="0" indent="0">
              <a:buNone/>
            </a:pPr>
            <a:r>
              <a:rPr lang="en-US" dirty="0"/>
              <a:t>while interacting with search engines. But surveys can become problematical</a:t>
            </a:r>
          </a:p>
          <a:p>
            <a:pPr marL="0" indent="0">
              <a:buNone/>
            </a:pPr>
            <a:r>
              <a:rPr lang="en-US" dirty="0"/>
              <a:t>when users get the illusion of a perfect search engine . For that reason the interpretation</a:t>
            </a:r>
          </a:p>
          <a:p>
            <a:pPr marL="0" indent="0">
              <a:buNone/>
            </a:pPr>
            <a:r>
              <a:rPr lang="en-US" dirty="0"/>
              <a:t>of search engine transactions logs is an objective way to see defective and</a:t>
            </a:r>
          </a:p>
          <a:p>
            <a:pPr marL="0" indent="0">
              <a:buNone/>
            </a:pPr>
            <a:r>
              <a:rPr lang="en-US" dirty="0"/>
              <a:t>non-adopted features or services. This helps to derive strategies for a user-friendly</a:t>
            </a:r>
          </a:p>
          <a:p>
            <a:pPr marL="0" indent="0">
              <a:buNone/>
            </a:pPr>
            <a:r>
              <a:rPr lang="en-US" dirty="0"/>
              <a:t>design or to design services that will be adopted by the user. With this in mind, we</a:t>
            </a:r>
          </a:p>
          <a:p>
            <a:pPr marL="0" indent="0">
              <a:buNone/>
            </a:pPr>
            <a:r>
              <a:rPr lang="en-US" dirty="0"/>
              <a:t>will give examples of interaction points between the user and search engines that</a:t>
            </a:r>
          </a:p>
          <a:p>
            <a:pPr marL="0" indent="0">
              <a:buNone/>
            </a:pPr>
            <a:r>
              <a:rPr lang="en-US" dirty="0"/>
              <a:t>could cause users’ disconfirmation. Additionally, we give examples of how to</a:t>
            </a:r>
          </a:p>
          <a:p>
            <a:pPr marL="0" indent="0">
              <a:buNone/>
            </a:pPr>
            <a:r>
              <a:rPr lang="en-US" dirty="0"/>
              <a:t>evaluate these interaction points and already realized improvements.</a:t>
            </a:r>
          </a:p>
        </p:txBody>
      </p:sp>
    </p:spTree>
    <p:extLst>
      <p:ext uri="{BB962C8B-B14F-4D97-AF65-F5344CB8AC3E}">
        <p14:creationId xmlns:p14="http://schemas.microsoft.com/office/powerpoint/2010/main" val="1989652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rot="5400000">
            <a:off x="4310491" y="-1630062"/>
            <a:ext cx="3493643" cy="10592976"/>
          </a:xfrm>
          <a:prstGeom prst="rect">
            <a:avLst/>
          </a:prstGeom>
        </p:spPr>
      </p:pic>
    </p:spTree>
    <p:extLst>
      <p:ext uri="{BB962C8B-B14F-4D97-AF65-F5344CB8AC3E}">
        <p14:creationId xmlns:p14="http://schemas.microsoft.com/office/powerpoint/2010/main" val="550188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But every quality measurement dealing with Web-specific retrieval measures has</a:t>
            </a:r>
          </a:p>
          <a:p>
            <a:pPr marL="0" indent="0">
              <a:buNone/>
            </a:pPr>
            <a:r>
              <a:rPr lang="en-US" dirty="0"/>
              <a:t>to be combined with user strategies. In reality, users only examine the first result</a:t>
            </a:r>
          </a:p>
          <a:p>
            <a:pPr marL="0" indent="0">
              <a:buNone/>
            </a:pPr>
            <a:r>
              <a:rPr lang="en-US" dirty="0"/>
              <a:t>screens (see Table 16.3), they do not even use search features or operators to really</a:t>
            </a:r>
          </a:p>
          <a:p>
            <a:pPr marL="0" indent="0">
              <a:buNone/>
            </a:pPr>
            <a:r>
              <a:rPr lang="en-US" dirty="0"/>
              <a:t>interact with search engines. (Hotchkiss et al. 2004) defined different search types.</a:t>
            </a:r>
          </a:p>
          <a:p>
            <a:pPr marL="0" indent="0">
              <a:buNone/>
            </a:pPr>
            <a:r>
              <a:rPr lang="en-US" dirty="0"/>
              <a:t>The normal search engine user corresponds to the “Scan and Clickers”. They only</a:t>
            </a:r>
          </a:p>
          <a:p>
            <a:pPr marL="0" indent="0">
              <a:buNone/>
            </a:pPr>
            <a:r>
              <a:rPr lang="en-US" dirty="0"/>
              <a:t>watch the top results, sometimes also paid listings. They decide very quickly to</a:t>
            </a:r>
          </a:p>
          <a:p>
            <a:pPr marL="0" indent="0">
              <a:buNone/>
            </a:pPr>
            <a:r>
              <a:rPr lang="en-US" dirty="0"/>
              <a:t>visit a page after reading the short description texts and URLs. </a:t>
            </a:r>
            <a:r>
              <a:rPr lang="en-US" dirty="0" err="1"/>
              <a:t>Machill</a:t>
            </a:r>
            <a:r>
              <a:rPr lang="en-US" dirty="0"/>
              <a:t> et al. (2003)</a:t>
            </a:r>
          </a:p>
          <a:p>
            <a:pPr marL="0" indent="0">
              <a:buNone/>
            </a:pPr>
            <a:r>
              <a:rPr lang="en-US" dirty="0"/>
              <a:t>also observe subjects who try to get good answers after very short questions.</a:t>
            </a:r>
          </a:p>
          <a:p>
            <a:pPr marL="0" indent="0">
              <a:buNone/>
            </a:pPr>
            <a:r>
              <a:rPr lang="en-US" dirty="0"/>
              <a:t>Regarding these annotations, it is important to think about retrieval measures that</a:t>
            </a:r>
          </a:p>
          <a:p>
            <a:pPr marL="0" indent="0">
              <a:buNone/>
            </a:pPr>
            <a:r>
              <a:rPr lang="en-US" dirty="0"/>
              <a:t>deal with this user specific searching </a:t>
            </a:r>
            <a:r>
              <a:rPr lang="en-US" dirty="0" err="1"/>
              <a:t>behaviour</a:t>
            </a:r>
            <a:r>
              <a:rPr lang="en-US" dirty="0"/>
              <a:t>. If a user always watched the first</a:t>
            </a:r>
          </a:p>
          <a:p>
            <a:pPr marL="0" indent="0">
              <a:buNone/>
            </a:pPr>
            <a:r>
              <a:rPr lang="en-US" dirty="0"/>
              <a:t>three results, only, the best search engine would be the one returning the most</a:t>
            </a:r>
          </a:p>
          <a:p>
            <a:pPr marL="0" indent="0">
              <a:buNone/>
            </a:pPr>
            <a:r>
              <a:rPr lang="en-US" dirty="0"/>
              <a:t>appropriate pages within those first results. How do retrieval measures comply with</a:t>
            </a:r>
          </a:p>
          <a:p>
            <a:pPr marL="0" indent="0">
              <a:buNone/>
            </a:pPr>
            <a:r>
              <a:rPr lang="en-US" dirty="0"/>
              <a:t>the search engine users’ search strategies?</a:t>
            </a:r>
          </a:p>
        </p:txBody>
      </p:sp>
    </p:spTree>
    <p:extLst>
      <p:ext uri="{BB962C8B-B14F-4D97-AF65-F5344CB8AC3E}">
        <p14:creationId xmlns:p14="http://schemas.microsoft.com/office/powerpoint/2010/main" val="3196917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http://moz.com/beginners-guide-to-seo/how-search-engines-operate</a:t>
            </a:r>
          </a:p>
        </p:txBody>
      </p:sp>
      <p:sp>
        <p:nvSpPr>
          <p:cNvPr id="3" name="Content Placeholder 2"/>
          <p:cNvSpPr>
            <a:spLocks noGrp="1"/>
          </p:cNvSpPr>
          <p:nvPr>
            <p:ph idx="1"/>
          </p:nvPr>
        </p:nvSpPr>
        <p:spPr/>
        <p:txBody>
          <a:bodyPr>
            <a:normAutofit/>
          </a:bodyPr>
          <a:lstStyle/>
          <a:p>
            <a:pPr marL="0" indent="0">
              <a:buNone/>
            </a:pPr>
            <a:r>
              <a:rPr lang="en-US" dirty="0"/>
              <a:t>Our assumption </a:t>
            </a:r>
            <a:r>
              <a:rPr lang="en-US" dirty="0" smtClean="0"/>
              <a:t>is</a:t>
            </a:r>
            <a:r>
              <a:rPr lang="lt-LT" dirty="0" smtClean="0"/>
              <a:t> </a:t>
            </a:r>
            <a:r>
              <a:rPr lang="en-US" dirty="0" smtClean="0"/>
              <a:t>that </a:t>
            </a:r>
            <a:r>
              <a:rPr lang="en-US" dirty="0"/>
              <a:t>users do not know how to best interact with search engines. For that </a:t>
            </a:r>
            <a:r>
              <a:rPr lang="en-US" dirty="0" smtClean="0"/>
              <a:t>reason</a:t>
            </a:r>
            <a:r>
              <a:rPr lang="lt-LT" dirty="0" smtClean="0"/>
              <a:t> </a:t>
            </a:r>
            <a:r>
              <a:rPr lang="en-US" dirty="0" smtClean="0"/>
              <a:t>help </a:t>
            </a:r>
            <a:r>
              <a:rPr lang="en-US" dirty="0"/>
              <a:t>functions have to be offered so that more intuitive users also can learn to </a:t>
            </a:r>
            <a:r>
              <a:rPr lang="en-US" dirty="0" smtClean="0"/>
              <a:t>handle</a:t>
            </a:r>
            <a:r>
              <a:rPr lang="lt-LT" dirty="0" smtClean="0"/>
              <a:t> </a:t>
            </a:r>
            <a:r>
              <a:rPr lang="en-US" dirty="0" smtClean="0"/>
              <a:t>Internet </a:t>
            </a:r>
            <a:r>
              <a:rPr lang="en-US" dirty="0"/>
              <a:t>search engines. The next point is the presentation of search </a:t>
            </a:r>
            <a:r>
              <a:rPr lang="en-US" dirty="0" smtClean="0"/>
              <a:t>results.</a:t>
            </a:r>
            <a:r>
              <a:rPr lang="lt-LT" dirty="0" smtClean="0"/>
              <a:t> </a:t>
            </a:r>
            <a:r>
              <a:rPr lang="en-US" dirty="0" smtClean="0"/>
              <a:t>Search </a:t>
            </a:r>
            <a:r>
              <a:rPr lang="en-US" dirty="0"/>
              <a:t>engine should clearly separate paid listings from organic results. </a:t>
            </a:r>
            <a:r>
              <a:rPr lang="en-US" dirty="0" smtClean="0"/>
              <a:t>User</a:t>
            </a:r>
            <a:r>
              <a:rPr lang="lt-LT" dirty="0" smtClean="0"/>
              <a:t> </a:t>
            </a:r>
            <a:r>
              <a:rPr lang="en-US" dirty="0" smtClean="0"/>
              <a:t>should </a:t>
            </a:r>
            <a:r>
              <a:rPr lang="en-US" dirty="0"/>
              <a:t>also get the possibility to learn about the functionality of search engines</a:t>
            </a:r>
            <a:r>
              <a:rPr lang="en-US" dirty="0" smtClean="0"/>
              <a:t>.</a:t>
            </a:r>
            <a:r>
              <a:rPr lang="lt-LT" dirty="0" smtClean="0"/>
              <a:t> </a:t>
            </a:r>
            <a:r>
              <a:rPr lang="en-US" dirty="0" smtClean="0"/>
              <a:t>Users </a:t>
            </a:r>
            <a:r>
              <a:rPr lang="en-US" dirty="0"/>
              <a:t>search often in an intuitive way, for that reason Web search engines </a:t>
            </a:r>
            <a:r>
              <a:rPr lang="en-US" dirty="0" smtClean="0"/>
              <a:t>should</a:t>
            </a:r>
            <a:r>
              <a:rPr lang="lt-LT" dirty="0" smtClean="0"/>
              <a:t> </a:t>
            </a:r>
            <a:r>
              <a:rPr lang="en-US" dirty="0" smtClean="0"/>
              <a:t>give </a:t>
            </a:r>
            <a:r>
              <a:rPr lang="en-US" dirty="0"/>
              <a:t>accurate results based on very short or very </a:t>
            </a:r>
            <a:r>
              <a:rPr lang="en-US" dirty="0" err="1"/>
              <a:t>specialised</a:t>
            </a:r>
            <a:r>
              <a:rPr lang="en-US" dirty="0"/>
              <a:t> Web search queries</a:t>
            </a:r>
            <a:r>
              <a:rPr lang="en-US" dirty="0" smtClean="0"/>
              <a:t>.</a:t>
            </a:r>
            <a:endParaRPr lang="en-US" dirty="0"/>
          </a:p>
        </p:txBody>
      </p:sp>
    </p:spTree>
    <p:extLst>
      <p:ext uri="{BB962C8B-B14F-4D97-AF65-F5344CB8AC3E}">
        <p14:creationId xmlns:p14="http://schemas.microsoft.com/office/powerpoint/2010/main" val="3002518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89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Ieškodami informacijos ne visada randame to ko ieškome</a:t>
            </a:r>
            <a:endParaRPr lang="en-US" dirty="0"/>
          </a:p>
        </p:txBody>
      </p:sp>
      <p:sp>
        <p:nvSpPr>
          <p:cNvPr id="3" name="Content Placeholder 2"/>
          <p:cNvSpPr>
            <a:spLocks noGrp="1"/>
          </p:cNvSpPr>
          <p:nvPr>
            <p:ph idx="1"/>
          </p:nvPr>
        </p:nvSpPr>
        <p:spPr/>
        <p:txBody>
          <a:bodyPr/>
          <a:lstStyle/>
          <a:p>
            <a:r>
              <a:rPr lang="lt-LT" dirty="0" smtClean="0"/>
              <a:t>Paieška iš skirtingos vietovės duoda skirtingus rezultatus. Dauguma paieškos variklių pradėjo prisitaikyti prie kiekvienos šalies kultūros ir paieškos rezultatus pritaiko būtent tai žmonių grupei.</a:t>
            </a:r>
            <a:endParaRPr lang="en-US" dirty="0"/>
          </a:p>
        </p:txBody>
      </p:sp>
    </p:spTree>
    <p:extLst>
      <p:ext uri="{BB962C8B-B14F-4D97-AF65-F5344CB8AC3E}">
        <p14:creationId xmlns:p14="http://schemas.microsoft.com/office/powerpoint/2010/main" val="167587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r>
              <a:rPr lang="lt-LT" dirty="0" smtClean="0"/>
              <a:t>Paieškos sistemą apgauti darosi vis sunkiau, bet tai vis dar yra didelė problema.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Tree>
    <p:extLst>
      <p:ext uri="{BB962C8B-B14F-4D97-AF65-F5344CB8AC3E}">
        <p14:creationId xmlns:p14="http://schemas.microsoft.com/office/powerpoint/2010/main" val="287736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a:t>
            </a:r>
          </a:p>
          <a:p>
            <a:r>
              <a:rPr lang="lt-LT" dirty="0" smtClean="0"/>
              <a:t>Informacijos paieška</a:t>
            </a:r>
          </a:p>
          <a:p>
            <a:r>
              <a:rPr lang="lt-LT" dirty="0" smtClean="0"/>
              <a:t>Potencialių pirkinių paieška</a:t>
            </a:r>
          </a:p>
          <a:p>
            <a:endParaRPr lang="lt-LT" dirty="0" smtClean="0"/>
          </a:p>
          <a:p>
            <a:endParaRPr lang="lt-LT" dirty="0" smtClean="0"/>
          </a:p>
          <a:p>
            <a:endParaRPr lang="en-US" dirty="0"/>
          </a:p>
        </p:txBody>
      </p:sp>
    </p:spTree>
    <p:extLst>
      <p:ext uri="{BB962C8B-B14F-4D97-AF65-F5344CB8AC3E}">
        <p14:creationId xmlns:p14="http://schemas.microsoft.com/office/powerpoint/2010/main" val="334625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419767" y="2995287"/>
            <a:ext cx="5559768" cy="3316613"/>
          </a:xfrm>
          <a:prstGeom prst="rect">
            <a:avLst/>
          </a:prstGeom>
        </p:spPr>
      </p:pic>
    </p:spTree>
    <p:extLst>
      <p:ext uri="{BB962C8B-B14F-4D97-AF65-F5344CB8AC3E}">
        <p14:creationId xmlns:p14="http://schemas.microsoft.com/office/powerpoint/2010/main" val="347965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Tree>
    <p:extLst>
      <p:ext uri="{BB962C8B-B14F-4D97-AF65-F5344CB8AC3E}">
        <p14:creationId xmlns:p14="http://schemas.microsoft.com/office/powerpoint/2010/main" val="179688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Tree>
    <p:extLst>
      <p:ext uri="{BB962C8B-B14F-4D97-AF65-F5344CB8AC3E}">
        <p14:creationId xmlns:p14="http://schemas.microsoft.com/office/powerpoint/2010/main" val="366125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23211"/>
          </a:xfrm>
        </p:spPr>
        <p:txBody>
          <a:bodyPr>
            <a:normAutofit fontScale="90000"/>
          </a:bodyPr>
          <a:lstStyle/>
          <a:p>
            <a:r>
              <a:rPr lang="lt-LT" dirty="0" smtClean="0"/>
              <a:t>Paieškos rezultatų kokybė – tai rezultatų tinkamumas vartotojo poreikiams. Ji nusakoma pagal šiuos kriterijus.</a:t>
            </a:r>
            <a:endParaRPr lang="en-US" dirty="0"/>
          </a:p>
        </p:txBody>
      </p:sp>
      <p:sp>
        <p:nvSpPr>
          <p:cNvPr id="3" name="Content Placeholder 2"/>
          <p:cNvSpPr>
            <a:spLocks noGrp="1"/>
          </p:cNvSpPr>
          <p:nvPr>
            <p:ph idx="1"/>
          </p:nvPr>
        </p:nvSpPr>
        <p:spPr>
          <a:xfrm>
            <a:off x="1120000" y="2926081"/>
            <a:ext cx="10233800" cy="3250882"/>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Tree>
    <p:extLst>
      <p:ext uri="{BB962C8B-B14F-4D97-AF65-F5344CB8AC3E}">
        <p14:creationId xmlns:p14="http://schemas.microsoft.com/office/powerpoint/2010/main" val="267074825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508</TotalTime>
  <Words>2651</Words>
  <Application>Microsoft Office PowerPoint</Application>
  <PresentationFormat>Widescreen</PresentationFormat>
  <Paragraphs>221</Paragraphs>
  <Slides>28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Corbel</vt:lpstr>
      <vt:lpstr>Depth</vt:lpstr>
      <vt:lpstr>Žiniatinklio paieškos rezultatų kokybės vertinimas</vt:lpstr>
      <vt:lpstr>Ieškodami informacijos ne visada randame to ko ieškome</vt:lpstr>
      <vt:lpstr>Ieškodami informacijos ne visada randame to ko ieškome</vt:lpstr>
      <vt:lpstr>Informacijos paieškos rezultatų kokybė</vt:lpstr>
      <vt:lpstr>Kasdieninė informacijos paieška</vt:lpstr>
      <vt:lpstr>Svetainės/vietos paieška </vt:lpstr>
      <vt:lpstr>Informacijos paieška </vt:lpstr>
      <vt:lpstr>Potencialių pirkinių paieška </vt:lpstr>
      <vt:lpstr>Paieškos rezultatų kokybė – tai rezultatų tinkamumas vartotojo poreikiams. Ji nusakoma pagal šiuos kriterijus.</vt:lpstr>
      <vt:lpstr>Sistemos pusė</vt:lpstr>
      <vt:lpstr>Vartotojo pusė</vt:lpstr>
      <vt:lpstr>Vartotojo pusės reikalavimų rekomendacijos </vt:lpstr>
      <vt:lpstr>Vartotojo pusės reikalavimų rekomendacijos </vt:lpstr>
      <vt:lpstr>PowerPoint Presentation</vt:lpstr>
      <vt:lpstr>Paieškos rezultatų kokybė</vt:lpstr>
      <vt:lpstr>Paieškos rezultatų kokybė priklauso nuo</vt:lpstr>
      <vt:lpstr>Google paieškos rezultatų reitingavimo faktoriai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http://moz.com/beginners-guide-to-seo/how-search-engines-operate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Marius Krajauskas</cp:lastModifiedBy>
  <cp:revision>95</cp:revision>
  <dcterms:created xsi:type="dcterms:W3CDTF">2014-11-11T08:29:19Z</dcterms:created>
  <dcterms:modified xsi:type="dcterms:W3CDTF">2014-11-13T11:24:06Z</dcterms:modified>
</cp:coreProperties>
</file>