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9"/>
  </p:notesMasterIdLst>
  <p:sldIdLst>
    <p:sldId id="256" r:id="rId2"/>
    <p:sldId id="258" r:id="rId3"/>
    <p:sldId id="274" r:id="rId4"/>
    <p:sldId id="257" r:id="rId5"/>
    <p:sldId id="277" r:id="rId6"/>
    <p:sldId id="276" r:id="rId7"/>
    <p:sldId id="275" r:id="rId8"/>
    <p:sldId id="260" r:id="rId9"/>
    <p:sldId id="280" r:id="rId10"/>
    <p:sldId id="282" r:id="rId11"/>
    <p:sldId id="279" r:id="rId12"/>
    <p:sldId id="283" r:id="rId13"/>
    <p:sldId id="281" r:id="rId14"/>
    <p:sldId id="278" r:id="rId15"/>
    <p:sldId id="285" r:id="rId16"/>
    <p:sldId id="286" r:id="rId17"/>
    <p:sldId id="287" r:id="rId18"/>
    <p:sldId id="288" r:id="rId19"/>
    <p:sldId id="289" r:id="rId20"/>
    <p:sldId id="259" r:id="rId21"/>
    <p:sldId id="290" r:id="rId22"/>
    <p:sldId id="291" r:id="rId23"/>
    <p:sldId id="261" r:id="rId24"/>
    <p:sldId id="298" r:id="rId25"/>
    <p:sldId id="299" r:id="rId26"/>
    <p:sldId id="300" r:id="rId27"/>
    <p:sldId id="301" r:id="rId28"/>
    <p:sldId id="302" r:id="rId29"/>
    <p:sldId id="303" r:id="rId30"/>
    <p:sldId id="304" r:id="rId31"/>
    <p:sldId id="305" r:id="rId32"/>
    <p:sldId id="292" r:id="rId33"/>
    <p:sldId id="293" r:id="rId34"/>
    <p:sldId id="294" r:id="rId35"/>
    <p:sldId id="296" r:id="rId36"/>
    <p:sldId id="297" r:id="rId37"/>
    <p:sldId id="26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54"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11/20/2014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Sąsajos dizainas – tai paieškos puslapio ir rezultatų atvaizdavimo struktūra. </a:t>
            </a:r>
            <a:r>
              <a:rPr lang="lt-LT" b="1" dirty="0" smtClean="0"/>
              <a:t>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a:t>
            </a:r>
            <a:r>
              <a:rPr lang="lt-LT" b="1" dirty="0" smtClean="0"/>
              <a:t>vartotojai turi turėti galimybę naudotis paieškos funkcijomis ir operatoriais, kurie leidžia rasti tikslesnius rezultatus. Taip pat turėtų būti galimybė pritaikyti paieškos puslapį savo poreikiams.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11</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Paieškos variklio greitis – </a:t>
            </a:r>
            <a:r>
              <a:rPr lang="lt-LT" b="0" dirty="0" smtClean="0"/>
              <a:t>visi rezultatai privalo būti kuo greičiau atvaizduojami</a:t>
            </a:r>
            <a:r>
              <a:rPr lang="lt-LT" b="1" dirty="0" smtClean="0"/>
              <a:t>. Turėtų būti intuityvus užklausos užbaigimo pasiūlymas. Paieškos rezultatuose turėtų nebūti </a:t>
            </a:r>
            <a:r>
              <a:rPr lang="lt-LT" b="1" dirty="0" err="1" smtClean="0"/>
              <a:t>spam</a:t>
            </a:r>
            <a:r>
              <a:rPr lang="lt-LT" b="1" dirty="0" smtClean="0"/>
              <a:t> ir neveikiančių nuorodų.</a:t>
            </a:r>
          </a:p>
          <a:p>
            <a:r>
              <a:rPr lang="lt-LT" b="1" dirty="0" smtClean="0"/>
              <a:t>Vartotojo gidas – nauji sistemos </a:t>
            </a:r>
            <a:r>
              <a:rPr lang="lt-LT" dirty="0" smtClean="0"/>
              <a:t>vartotojai turi turėti galimybę sužinoti kokias funkcijas ir operatorius jie gali naudoti, </a:t>
            </a:r>
            <a:r>
              <a:rPr lang="lt-LT" b="1" dirty="0" smtClean="0"/>
              <a:t>taip pat jiems turėtų būti pateikiama pavyzdžių kaip tinkamai rašyti paieškos užklausas, </a:t>
            </a:r>
            <a:r>
              <a:rPr lang="lt-LT" dirty="0" smtClean="0"/>
              <a:t>kad rezultatai būtų kuo tikslesni.</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Performance of search engines: The speediness of result list presentation is one</a:t>
            </a:r>
          </a:p>
          <a:p>
            <a:r>
              <a:rPr lang="en-US" sz="1200" b="0" i="0" u="none" strike="noStrike" kern="1200" baseline="0" dirty="0" smtClean="0">
                <a:solidFill>
                  <a:schemeClr val="tx1"/>
                </a:solidFill>
                <a:latin typeface="+mn-lt"/>
                <a:ea typeface="+mn-ea"/>
                <a:cs typeface="+mn-cs"/>
              </a:rPr>
              <a:t>important point. Also intuitive and very short search queries should yield serious</a:t>
            </a:r>
          </a:p>
          <a:p>
            <a:r>
              <a:rPr lang="en-US" sz="1200" b="0" i="0" u="none" strike="noStrike" kern="1200" baseline="0" dirty="0" smtClean="0">
                <a:solidFill>
                  <a:schemeClr val="tx1"/>
                </a:solidFill>
                <a:latin typeface="+mn-lt"/>
                <a:ea typeface="+mn-ea"/>
                <a:cs typeface="+mn-cs"/>
              </a:rPr>
              <a:t>results. So-called dead links and spam have to be avoided.</a:t>
            </a:r>
          </a:p>
          <a:p>
            <a:r>
              <a:rPr lang="en-US" sz="1200" b="0" i="0" u="none" strike="noStrike" kern="1200" baseline="0" dirty="0" smtClean="0">
                <a:solidFill>
                  <a:schemeClr val="tx1"/>
                </a:solidFill>
                <a:latin typeface="+mn-lt"/>
                <a:ea typeface="+mn-ea"/>
                <a:cs typeface="+mn-cs"/>
              </a:rPr>
              <a:t>● User guidance: Newbies need help to formulate adequate search queries, phrase</a:t>
            </a:r>
          </a:p>
          <a:p>
            <a:r>
              <a:rPr lang="en-US" sz="1200" b="0" i="0" u="none" strike="noStrike" kern="1200" baseline="0" dirty="0" smtClean="0">
                <a:solidFill>
                  <a:schemeClr val="tx1"/>
                </a:solidFill>
                <a:latin typeface="+mn-lt"/>
                <a:ea typeface="+mn-ea"/>
                <a:cs typeface="+mn-cs"/>
              </a:rPr>
              <a:t>searches, or complex searches. It is also helpful to give users some hints how</a:t>
            </a:r>
          </a:p>
          <a:p>
            <a:r>
              <a:rPr lang="en-US" sz="1200" b="0" i="0" u="none" strike="noStrike" kern="1200" baseline="0" dirty="0" smtClean="0">
                <a:solidFill>
                  <a:schemeClr val="tx1"/>
                </a:solidFill>
                <a:latin typeface="+mn-lt"/>
                <a:ea typeface="+mn-ea"/>
                <a:cs typeface="+mn-cs"/>
              </a:rPr>
              <a:t>search features work and what to do with them. A short introduction in search</a:t>
            </a:r>
          </a:p>
          <a:p>
            <a:r>
              <a:rPr lang="en-US" sz="1200" b="0" i="0" u="none" strike="noStrike" kern="1200" baseline="0" dirty="0" smtClean="0">
                <a:solidFill>
                  <a:schemeClr val="tx1"/>
                </a:solidFill>
                <a:latin typeface="+mn-lt"/>
                <a:ea typeface="+mn-ea"/>
                <a:cs typeface="+mn-cs"/>
              </a:rPr>
              <a:t>engine technology is recommended, too.</a:t>
            </a:r>
            <a:endParaRPr lang="lt-LT"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Taking both into account, the system approach and the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we</a:t>
            </a:r>
          </a:p>
          <a:p>
            <a:r>
              <a:rPr lang="en-US" sz="1200" b="0" i="0" u="none" strike="noStrike" kern="1200" baseline="0" dirty="0" smtClean="0">
                <a:solidFill>
                  <a:schemeClr val="tx1"/>
                </a:solidFill>
                <a:latin typeface="+mn-lt"/>
                <a:ea typeface="+mn-ea"/>
                <a:cs typeface="+mn-cs"/>
              </a:rPr>
              <a:t>propose another quality framework that considers more objective measures as well</a:t>
            </a:r>
          </a:p>
          <a:p>
            <a:r>
              <a:rPr lang="en-US" sz="1200" b="0" i="0" u="none" strike="noStrike" kern="1200" baseline="0" dirty="0" smtClean="0">
                <a:solidFill>
                  <a:schemeClr val="tx1"/>
                </a:solidFill>
                <a:latin typeface="+mn-lt"/>
                <a:ea typeface="+mn-ea"/>
                <a:cs typeface="+mn-cs"/>
              </a:rPr>
              <a:t>as the user perspective. Therefore, we expand the quality framework first proposed</a:t>
            </a:r>
          </a:p>
          <a:p>
            <a:r>
              <a:rPr lang="en-US" sz="1200" b="0" i="0" u="none" strike="noStrike" kern="1200" baseline="0" dirty="0" smtClean="0">
                <a:solidFill>
                  <a:schemeClr val="tx1"/>
                </a:solidFill>
                <a:latin typeface="+mn-lt"/>
                <a:ea typeface="+mn-ea"/>
                <a:cs typeface="+mn-cs"/>
              </a:rPr>
              <a:t>in Lewandowski (2006c) to four sections as follows:</a:t>
            </a:r>
            <a:endParaRPr lang="lt-LT" sz="1200" b="0" i="0" u="none" strike="noStrike" kern="1200" baseline="0" dirty="0" smtClean="0">
              <a:solidFill>
                <a:schemeClr val="tx1"/>
              </a:solidFill>
              <a:latin typeface="+mn-lt"/>
              <a:ea typeface="+mn-ea"/>
              <a:cs typeface="+mn-cs"/>
            </a:endParaRPr>
          </a:p>
          <a:p>
            <a:endParaRPr lang="lt-LT" dirty="0" smtClean="0"/>
          </a:p>
          <a:p>
            <a:r>
              <a:rPr lang="en-US" sz="1200" b="0" i="0" u="none" strike="noStrike" kern="1200" baseline="0" dirty="0" smtClean="0">
                <a:solidFill>
                  <a:schemeClr val="tx1"/>
                </a:solidFill>
                <a:latin typeface="+mn-lt"/>
                <a:ea typeface="+mn-ea"/>
                <a:cs typeface="+mn-cs"/>
              </a:rPr>
              <a:t>● Index Quality: This points to the importance of the search engines’ databases for</a:t>
            </a:r>
          </a:p>
          <a:p>
            <a:r>
              <a:rPr lang="en-US" sz="1200" b="0" i="0" u="none" strike="noStrike" kern="1200" baseline="0" dirty="0" smtClean="0">
                <a:solidFill>
                  <a:schemeClr val="tx1"/>
                </a:solidFill>
                <a:latin typeface="+mn-lt"/>
                <a:ea typeface="+mn-ea"/>
                <a:cs typeface="+mn-cs"/>
              </a:rPr>
              <a:t>retrieving relevant and comprehensive results. Measures applied in this section</a:t>
            </a:r>
          </a:p>
          <a:p>
            <a:r>
              <a:rPr lang="en-US" sz="1200" b="0" i="0" u="none" strike="noStrike" kern="1200" baseline="0" dirty="0" smtClean="0">
                <a:solidFill>
                  <a:schemeClr val="tx1"/>
                </a:solidFill>
                <a:latin typeface="+mn-lt"/>
                <a:ea typeface="+mn-ea"/>
                <a:cs typeface="+mn-cs"/>
              </a:rPr>
              <a:t>include Web coverage, country bias , and up-to-datedness.</a:t>
            </a:r>
          </a:p>
          <a:p>
            <a:r>
              <a:rPr lang="en-US" sz="1200" b="0" i="0" u="none" strike="noStrike" kern="1200" baseline="0" dirty="0" smtClean="0">
                <a:solidFill>
                  <a:schemeClr val="tx1"/>
                </a:solidFill>
                <a:latin typeface="+mn-lt"/>
                <a:ea typeface="+mn-ea"/>
                <a:cs typeface="+mn-cs"/>
              </a:rPr>
              <a:t>● Quality of the results: This is the part where </a:t>
            </a:r>
            <a:r>
              <a:rPr lang="en-US" sz="1200" b="0" i="0" u="none" strike="noStrike" kern="1200" baseline="0" dirty="0" err="1" smtClean="0">
                <a:solidFill>
                  <a:schemeClr val="tx1"/>
                </a:solidFill>
                <a:latin typeface="+mn-lt"/>
                <a:ea typeface="+mn-ea"/>
                <a:cs typeface="+mn-cs"/>
              </a:rPr>
              <a:t>derivates</a:t>
            </a:r>
            <a:r>
              <a:rPr lang="en-US" sz="1200" b="0" i="0" u="none" strike="noStrike" kern="1200" baseline="0" dirty="0" smtClean="0">
                <a:solidFill>
                  <a:schemeClr val="tx1"/>
                </a:solidFill>
                <a:latin typeface="+mn-lt"/>
                <a:ea typeface="+mn-ea"/>
                <a:cs typeface="+mn-cs"/>
              </a:rPr>
              <a:t> of classic retrieval tests</a:t>
            </a:r>
          </a:p>
          <a:p>
            <a:r>
              <a:rPr lang="en-US" sz="1200" b="0" i="0" u="none" strike="noStrike" kern="1200" baseline="0" dirty="0" smtClean="0">
                <a:solidFill>
                  <a:schemeClr val="tx1"/>
                </a:solidFill>
                <a:latin typeface="+mn-lt"/>
                <a:ea typeface="+mn-ea"/>
                <a:cs typeface="+mn-cs"/>
              </a:rPr>
              <a:t>are applied. As can be seen from the discussion on retrieval measures above, it</a:t>
            </a:r>
          </a:p>
          <a:p>
            <a:r>
              <a:rPr lang="en-US" sz="1200" b="0" i="0" u="none" strike="noStrike" kern="1200" baseline="0" dirty="0" smtClean="0">
                <a:solidFill>
                  <a:schemeClr val="tx1"/>
                </a:solidFill>
                <a:latin typeface="+mn-lt"/>
                <a:ea typeface="+mn-ea"/>
                <a:cs typeface="+mn-cs"/>
              </a:rPr>
              <a:t>should be asked which measures should be applied and if new measures are</a:t>
            </a:r>
          </a:p>
          <a:p>
            <a:r>
              <a:rPr lang="en-US" sz="1200" b="0" i="0" u="none" strike="noStrike" kern="1200" baseline="0" dirty="0" smtClean="0">
                <a:solidFill>
                  <a:schemeClr val="tx1"/>
                </a:solidFill>
                <a:latin typeface="+mn-lt"/>
                <a:ea typeface="+mn-ea"/>
                <a:cs typeface="+mn-cs"/>
              </a:rPr>
              <a:t>needed to satisfy the unique character of the search engines and their users. An</a:t>
            </a:r>
          </a:p>
          <a:p>
            <a:r>
              <a:rPr lang="en-US" sz="1200" b="0" i="0" u="none" strike="noStrike" kern="1200" baseline="0" dirty="0" smtClean="0">
                <a:solidFill>
                  <a:schemeClr val="tx1"/>
                </a:solidFill>
                <a:latin typeface="+mn-lt"/>
                <a:ea typeface="+mn-ea"/>
                <a:cs typeface="+mn-cs"/>
              </a:rPr>
              <a:t>additional measure that should be applied is, for example, the uniqueness of</a:t>
            </a:r>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search results in comparison to other search engines. It is worth mentioning that</a:t>
            </a:r>
          </a:p>
          <a:p>
            <a:r>
              <a:rPr lang="en-US" sz="1200" b="0" i="0" u="none" strike="noStrike" kern="1200" baseline="0" dirty="0" smtClean="0">
                <a:solidFill>
                  <a:schemeClr val="tx1"/>
                </a:solidFill>
                <a:latin typeface="+mn-lt"/>
                <a:ea typeface="+mn-ea"/>
                <a:cs typeface="+mn-cs"/>
              </a:rPr>
              <a:t>users are pretty satisfied by finding what they search for. The subjects in the</a:t>
            </a:r>
          </a:p>
          <a:p>
            <a:r>
              <a:rPr lang="en-US" sz="1200" b="0" i="0" u="none" strike="noStrike" kern="1200" baseline="0" dirty="0" smtClean="0">
                <a:solidFill>
                  <a:schemeClr val="tx1"/>
                </a:solidFill>
                <a:latin typeface="+mn-lt"/>
                <a:ea typeface="+mn-ea"/>
                <a:cs typeface="+mn-cs"/>
              </a:rPr>
              <a:t>laboratory study conducted by </a:t>
            </a:r>
            <a:r>
              <a:rPr lang="en-US" sz="1200" b="0" i="0" u="none" strike="noStrike" kern="1200" baseline="0" dirty="0" err="1" smtClean="0">
                <a:solidFill>
                  <a:schemeClr val="tx1"/>
                </a:solidFill>
                <a:latin typeface="+mn-lt"/>
                <a:ea typeface="+mn-ea"/>
                <a:cs typeface="+mn-cs"/>
              </a:rPr>
              <a:t>Machill</a:t>
            </a:r>
            <a:r>
              <a:rPr lang="en-US" sz="1200" b="0" i="0" u="none" strike="noStrike" kern="1200" baseline="0" dirty="0" smtClean="0">
                <a:solidFill>
                  <a:schemeClr val="tx1"/>
                </a:solidFill>
                <a:latin typeface="+mn-lt"/>
                <a:ea typeface="+mn-ea"/>
                <a:cs typeface="+mn-cs"/>
              </a:rPr>
              <a:t> et al. (2003) admit that they are very</a:t>
            </a:r>
          </a:p>
          <a:p>
            <a:r>
              <a:rPr lang="en-US" sz="1200" b="0" i="0" u="none" strike="noStrike" kern="1200" baseline="0" dirty="0" smtClean="0">
                <a:solidFill>
                  <a:schemeClr val="tx1"/>
                </a:solidFill>
                <a:latin typeface="+mn-lt"/>
                <a:ea typeface="+mn-ea"/>
                <a:cs typeface="+mn-cs"/>
              </a:rPr>
              <a:t>pleased with search results and also with their </a:t>
            </a:r>
            <a:r>
              <a:rPr lang="en-US" sz="1200" b="0" i="0" u="none" strike="noStrike" kern="1200" baseline="0" dirty="0" err="1" smtClean="0">
                <a:solidFill>
                  <a:schemeClr val="tx1"/>
                </a:solidFill>
                <a:latin typeface="+mn-lt"/>
                <a:ea typeface="+mn-ea"/>
                <a:cs typeface="+mn-cs"/>
              </a:rPr>
              <a:t>favourite</a:t>
            </a:r>
            <a:r>
              <a:rPr lang="en-US" sz="1200" b="0" i="0" u="none" strike="noStrike" kern="1200" baseline="0" dirty="0" smtClean="0">
                <a:solidFill>
                  <a:schemeClr val="tx1"/>
                </a:solidFill>
                <a:latin typeface="+mn-lt"/>
                <a:ea typeface="+mn-ea"/>
                <a:cs typeface="+mn-cs"/>
              </a:rPr>
              <a:t> search engine. In the</a:t>
            </a:r>
          </a:p>
          <a:p>
            <a:r>
              <a:rPr lang="en-US" sz="1200" b="0" i="0" u="none" strike="noStrike" kern="1200" baseline="0" dirty="0" smtClean="0">
                <a:solidFill>
                  <a:schemeClr val="tx1"/>
                </a:solidFill>
                <a:latin typeface="+mn-lt"/>
                <a:ea typeface="+mn-ea"/>
                <a:cs typeface="+mn-cs"/>
              </a:rPr>
              <a:t>survey conducted by 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Bomhardt</a:t>
            </a:r>
            <a:r>
              <a:rPr lang="en-US" sz="1200" b="0" i="0" u="none" strike="noStrike" kern="1200" baseline="0" dirty="0" smtClean="0">
                <a:solidFill>
                  <a:schemeClr val="tx1"/>
                </a:solidFill>
                <a:latin typeface="+mn-lt"/>
                <a:ea typeface="+mn-ea"/>
                <a:cs typeface="+mn-cs"/>
              </a:rPr>
              <a:t> (2005), 43.0% of 6,723</a:t>
            </a:r>
          </a:p>
          <a:p>
            <a:r>
              <a:rPr lang="en-US" sz="1200" b="0" i="0" u="none" strike="noStrike" kern="1200" baseline="0" dirty="0" smtClean="0">
                <a:solidFill>
                  <a:schemeClr val="tx1"/>
                </a:solidFill>
                <a:latin typeface="+mn-lt"/>
                <a:ea typeface="+mn-ea"/>
                <a:cs typeface="+mn-cs"/>
              </a:rPr>
              <a:t>respondents very often found what they wanted and another 50.1% often. The</a:t>
            </a:r>
          </a:p>
          <a:p>
            <a:r>
              <a:rPr lang="en-US" sz="1200" b="0" i="0" u="none" strike="noStrike" kern="1200" baseline="0" dirty="0" smtClean="0">
                <a:solidFill>
                  <a:schemeClr val="tx1"/>
                </a:solidFill>
                <a:latin typeface="+mn-lt"/>
                <a:ea typeface="+mn-ea"/>
                <a:cs typeface="+mn-cs"/>
              </a:rPr>
              <a:t>question is if users could really evaluate the quality of results. Users are not able to</a:t>
            </a:r>
          </a:p>
          <a:p>
            <a:r>
              <a:rPr lang="en-US" sz="1200" b="0" i="0" u="none" strike="noStrike" kern="1200" baseline="0" dirty="0" smtClean="0">
                <a:solidFill>
                  <a:schemeClr val="tx1"/>
                </a:solidFill>
                <a:latin typeface="+mn-lt"/>
                <a:ea typeface="+mn-ea"/>
                <a:cs typeface="+mn-cs"/>
              </a:rPr>
              <a:t>compare all recommended Web pages. Sometimes 1,000,000 results are listed.</a:t>
            </a:r>
          </a:p>
          <a:p>
            <a:r>
              <a:rPr lang="en-US" sz="1200" b="0" i="0" u="none" strike="noStrike" kern="1200" baseline="0" dirty="0" smtClean="0">
                <a:solidFill>
                  <a:schemeClr val="tx1"/>
                </a:solidFill>
                <a:latin typeface="+mn-lt"/>
                <a:ea typeface="+mn-ea"/>
                <a:cs typeface="+mn-cs"/>
              </a:rPr>
              <a:t>It is more probable that they only think they find what they want since they do</a:t>
            </a:r>
          </a:p>
          <a:p>
            <a:r>
              <a:rPr lang="en-US" sz="1200" b="0" i="0" u="none" strike="noStrike" kern="1200" baseline="0" dirty="0" smtClean="0">
                <a:solidFill>
                  <a:schemeClr val="tx1"/>
                </a:solidFill>
                <a:latin typeface="+mn-lt"/>
                <a:ea typeface="+mn-ea"/>
                <a:cs typeface="+mn-cs"/>
              </a:rPr>
              <a:t>not even know what they could find in other results.</a:t>
            </a:r>
          </a:p>
          <a:p>
            <a:r>
              <a:rPr lang="en-US" sz="1200" b="0" i="0" u="none" strike="noStrike" kern="1200" baseline="0" dirty="0" smtClean="0">
                <a:solidFill>
                  <a:schemeClr val="tx1"/>
                </a:solidFill>
                <a:latin typeface="+mn-lt"/>
                <a:ea typeface="+mn-ea"/>
                <a:cs typeface="+mn-cs"/>
              </a:rPr>
              <a:t>● Quality of search features: A good set of search features (such as advanced</a:t>
            </a:r>
          </a:p>
          <a:p>
            <a:r>
              <a:rPr lang="en-US" sz="1200" b="0" i="0" u="none" strike="noStrike" kern="1200" baseline="0" dirty="0" smtClean="0">
                <a:solidFill>
                  <a:schemeClr val="tx1"/>
                </a:solidFill>
                <a:latin typeface="+mn-lt"/>
                <a:ea typeface="+mn-ea"/>
                <a:cs typeface="+mn-cs"/>
              </a:rPr>
              <a:t>search), and a sophisticated query language is offered and works reliable.</a:t>
            </a:r>
          </a:p>
          <a:p>
            <a:r>
              <a:rPr lang="en-US" sz="1200" b="0" i="0" u="none" strike="noStrike" kern="1200" baseline="0" dirty="0" smtClean="0">
                <a:solidFill>
                  <a:schemeClr val="tx1"/>
                </a:solidFill>
                <a:latin typeface="+mn-lt"/>
                <a:ea typeface="+mn-ea"/>
                <a:cs typeface="+mn-cs"/>
              </a:rPr>
              <a:t>● Search engine usability : This gives a feedback of user </a:t>
            </a:r>
            <a:r>
              <a:rPr lang="en-US" sz="1200" b="0" i="0" u="none" strike="noStrike" kern="1200" baseline="0" dirty="0" err="1" smtClean="0">
                <a:solidFill>
                  <a:schemeClr val="tx1"/>
                </a:solidFill>
                <a:latin typeface="+mn-lt"/>
                <a:ea typeface="+mn-ea"/>
                <a:cs typeface="+mn-cs"/>
              </a:rPr>
              <a:t>behaviour</a:t>
            </a:r>
            <a:r>
              <a:rPr lang="en-US" sz="1200" b="0" i="0" u="none" strike="noStrike" kern="1200" baseline="0" dirty="0" smtClean="0">
                <a:solidFill>
                  <a:schemeClr val="tx1"/>
                </a:solidFill>
                <a:latin typeface="+mn-lt"/>
                <a:ea typeface="+mn-ea"/>
                <a:cs typeface="+mn-cs"/>
              </a:rPr>
              <a:t> and is evaluated</a:t>
            </a:r>
          </a:p>
          <a:p>
            <a:r>
              <a:rPr lang="en-US" sz="1200" b="0" i="0" u="none" strike="noStrike" kern="1200" baseline="0" dirty="0" smtClean="0">
                <a:solidFill>
                  <a:schemeClr val="tx1"/>
                </a:solidFill>
                <a:latin typeface="+mn-lt"/>
                <a:ea typeface="+mn-ea"/>
                <a:cs typeface="+mn-cs"/>
              </a:rPr>
              <a:t>by user surveys or transaction log analyses. This will give comparable</a:t>
            </a:r>
          </a:p>
          <a:p>
            <a:r>
              <a:rPr lang="en-US" sz="1200" b="0" i="0" u="none" strike="noStrike" kern="1200" baseline="0" dirty="0" smtClean="0">
                <a:solidFill>
                  <a:schemeClr val="tx1"/>
                </a:solidFill>
                <a:latin typeface="+mn-lt"/>
                <a:ea typeface="+mn-ea"/>
                <a:cs typeface="+mn-cs"/>
              </a:rPr>
              <a:t>parameters concerning interface design . Is it possible for users to interact with</a:t>
            </a:r>
          </a:p>
          <a:p>
            <a:r>
              <a:rPr lang="en-US" sz="1200" b="0" i="0" u="none" strike="noStrike" kern="1200" baseline="0" dirty="0" smtClean="0">
                <a:solidFill>
                  <a:schemeClr val="tx1"/>
                </a:solidFill>
                <a:latin typeface="+mn-lt"/>
                <a:ea typeface="+mn-ea"/>
                <a:cs typeface="+mn-cs"/>
              </a:rPr>
              <a:t>search engines in an efficient and effective way? Is the number of search queries</a:t>
            </a:r>
          </a:p>
          <a:p>
            <a:r>
              <a:rPr lang="en-US" sz="1200" b="0" i="0" u="none" strike="noStrike" kern="1200" baseline="0" dirty="0" smtClean="0">
                <a:solidFill>
                  <a:schemeClr val="tx1"/>
                </a:solidFill>
                <a:latin typeface="+mn-lt"/>
                <a:ea typeface="+mn-ea"/>
                <a:cs typeface="+mn-cs"/>
              </a:rPr>
              <a:t>and of reformulations in different search engines lower? It is also of importance</a:t>
            </a:r>
          </a:p>
          <a:p>
            <a:r>
              <a:rPr lang="en-US" sz="1200" b="0" i="0" u="none" strike="noStrike" kern="1200" baseline="0" dirty="0" smtClean="0">
                <a:solidFill>
                  <a:schemeClr val="tx1"/>
                </a:solidFill>
                <a:latin typeface="+mn-lt"/>
                <a:ea typeface="+mn-ea"/>
                <a:cs typeface="+mn-cs"/>
              </a:rPr>
              <a:t>which features are given to assist users regardless if they are beginners or professionals</a:t>
            </a:r>
          </a:p>
          <a:p>
            <a:r>
              <a:rPr lang="en-US" sz="1200" b="0" i="0" u="none" strike="noStrike" kern="1200" baseline="0" dirty="0" smtClean="0">
                <a:solidFill>
                  <a:schemeClr val="tx1"/>
                </a:solidFill>
                <a:latin typeface="+mn-lt"/>
                <a:ea typeface="+mn-ea"/>
                <a:cs typeface="+mn-cs"/>
              </a:rPr>
              <a:t>in using search engines. Users</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search in a very intuitive way</a:t>
            </a:r>
          </a:p>
          <a:p>
            <a:r>
              <a:rPr lang="en-US" sz="1200" b="0" i="0" u="none" strike="noStrike" kern="1200" baseline="0" dirty="0" smtClean="0">
                <a:solidFill>
                  <a:schemeClr val="tx1"/>
                </a:solidFill>
                <a:latin typeface="+mn-lt"/>
                <a:ea typeface="+mn-ea"/>
                <a:cs typeface="+mn-cs"/>
              </a:rPr>
              <a:t>(Schmidt-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Koch 2006).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95796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13</a:t>
            </a:fld>
            <a:endParaRPr lang="en-US"/>
          </a:p>
        </p:txBody>
      </p:sp>
    </p:spTree>
    <p:extLst>
      <p:ext uri="{BB962C8B-B14F-4D97-AF65-F5344CB8AC3E}">
        <p14:creationId xmlns:p14="http://schemas.microsoft.com/office/powerpoint/2010/main" val="4354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b="1" dirty="0" smtClean="0"/>
              <a:t>Kiekvienas paieškos variklis turi savo būdą atrinkti ir rūšiuoti rezultatams, kuriuos reikia atvaizduoti vartotojams.</a:t>
            </a:r>
            <a:r>
              <a:rPr lang="lt-LT" dirty="0" smtClean="0"/>
              <a:t> Pagrindiniai atrinkimo </a:t>
            </a:r>
            <a:r>
              <a:rPr lang="lt-LT" b="1" dirty="0" smtClean="0"/>
              <a:t>kriterijai yra šie.</a:t>
            </a:r>
          </a:p>
          <a:p>
            <a:r>
              <a:rPr lang="en-US" dirty="0" smtClean="0"/>
              <a:t>http://www.flexiblesystems.com/how-do-search-engines-determine-website-ranking/</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14</a:t>
            </a:fld>
            <a:endParaRPr lang="en-US"/>
          </a:p>
        </p:txBody>
      </p:sp>
    </p:spTree>
    <p:extLst>
      <p:ext uri="{BB962C8B-B14F-4D97-AF65-F5344CB8AC3E}">
        <p14:creationId xmlns:p14="http://schemas.microsoft.com/office/powerpoint/2010/main" val="425923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varikliai aukščiau atvaizduoja tuos puslapius, kuriuose yra naujas ir unikalus turinys</a:t>
            </a:r>
            <a:r>
              <a:rPr lang="lt-LT" b="1" dirty="0" smtClean="0"/>
              <a:t> tuo pačiu žemiau vaizduoja tuos puslapius, kurie nėra atnaujinami reguliariai.</a:t>
            </a:r>
          </a:p>
          <a:p>
            <a:r>
              <a:rPr lang="lt-LT" b="1" dirty="0" smtClean="0"/>
              <a:t>Norint, kad puslapį rodytų naudojant tam tikrą paieškos raktą</a:t>
            </a:r>
            <a:r>
              <a:rPr lang="lt-LT" dirty="0" smtClean="0"/>
              <a:t>, reikia užtikrinti, kad puslapyje būtų gerai organizuotas ir originalus turinys susijęs su tuo raktiniu žodžiu ar fraze.</a:t>
            </a:r>
          </a:p>
          <a:p>
            <a:r>
              <a:rPr lang="lt-LT" dirty="0" smtClean="0"/>
              <a:t>Vienas iš būdų iškelti savo puslapį yra sukurti jame blogą ir reguliariai jį pildyti.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741827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Puslapiai, į kuriuos yra nuorodos iš autoritetingų ir populiarių puslapių yra dažnai atvaizduojami aukščiau paieškos rezultatuose, nes paieškos varikliai žino, kad </a:t>
            </a:r>
            <a:r>
              <a:rPr lang="lt-LT" dirty="0" smtClean="0"/>
              <a:t>aukšto turinio puslapiai dažniausiai rodo į kitus aukšto turinio puslapius.</a:t>
            </a:r>
          </a:p>
          <a:p>
            <a:r>
              <a:rPr lang="lt-LT" dirty="0" smtClean="0"/>
              <a:t>Puslapiai, kurie fiktyviai randa būdų gauti nuorodų rodančių į juos dažnai būna rodomi žemiau paieškos rezultatuose.</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16</a:t>
            </a:fld>
            <a:endParaRPr lang="en-US"/>
          </a:p>
        </p:txBody>
      </p:sp>
    </p:spTree>
    <p:extLst>
      <p:ext uri="{BB962C8B-B14F-4D97-AF65-F5344CB8AC3E}">
        <p14:creationId xmlns:p14="http://schemas.microsoft.com/office/powerpoint/2010/main" val="1133471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http://webtargetinc.com/8-essential-aspects-to-analyze-your-search-engine-optimization-seo-performance/</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19</a:t>
            </a:fld>
            <a:endParaRPr lang="en-US"/>
          </a:p>
        </p:txBody>
      </p:sp>
    </p:spTree>
    <p:extLst>
      <p:ext uri="{BB962C8B-B14F-4D97-AF65-F5344CB8AC3E}">
        <p14:creationId xmlns:p14="http://schemas.microsoft.com/office/powerpoint/2010/main" val="2400665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20</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a:t>
            </a:r>
            <a:r>
              <a:rPr lang="lt-LT" b="1" dirty="0" smtClean="0"/>
              <a:t> (kuo didesnis ir populiaresnis puslapis, turintis geresnį </a:t>
            </a:r>
            <a:r>
              <a:rPr lang="lt-LT" b="1" dirty="0" err="1" smtClean="0"/>
              <a:t>PageRank</a:t>
            </a:r>
            <a:r>
              <a:rPr lang="lt-LT" b="1" dirty="0" smtClean="0"/>
              <a:t> indeksą tuo daugiau taškų turės nuoroda iš šio puslapio)</a:t>
            </a:r>
          </a:p>
          <a:p>
            <a:r>
              <a:rPr lang="lt-LT" dirty="0" smtClean="0"/>
              <a:t>Kuo daugiau puslapis turi nuorodų į kitus puslapius tuo mažesnis tų nuorodų </a:t>
            </a:r>
            <a:r>
              <a:rPr lang="lt-LT" b="1" dirty="0" smtClean="0"/>
              <a:t>svoris(</a:t>
            </a:r>
            <a:r>
              <a:rPr lang="lt-LT" b="1" dirty="0" err="1" smtClean="0"/>
              <a:t>Pvz</a:t>
            </a:r>
            <a:r>
              <a:rPr lang="lt-LT" b="1" dirty="0" smtClean="0"/>
              <a:t>: jei puslapio taškų vertė 100 ir jis turi 5 nuorodas į kitus puslapius, kiekvienas puslapis į kurį rodoma gauna po 20 taškų už šią nuorodą, jei yra 20 nuorodų į kitus puslapius visi puslapiai gauna po 5 taškus)</a:t>
            </a:r>
            <a:endParaRPr lang="en-US" b="1"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21</a:t>
            </a:fld>
            <a:endParaRPr lang="en-US"/>
          </a:p>
        </p:txBody>
      </p:sp>
    </p:spTree>
    <p:extLst>
      <p:ext uri="{BB962C8B-B14F-4D97-AF65-F5344CB8AC3E}">
        <p14:creationId xmlns:p14="http://schemas.microsoft.com/office/powerpoint/2010/main" val="7521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 </a:t>
            </a:r>
            <a:r>
              <a:rPr lang="lt-LT" b="1" dirty="0" smtClean="0"/>
              <a:t>nes dažnai būna atvejų, kad sukuriamas puslapis, optimizuojamas ir iškeliamas į viršų, nors jame nėra turinio, kurio norėtų vartotojai.</a:t>
            </a:r>
            <a:endParaRPr lang="en-US" b="1" dirty="0" smtClean="0"/>
          </a:p>
          <a:p>
            <a:endParaRPr lang="lt-LT"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22</a:t>
            </a:fld>
            <a:endParaRPr lang="en-US"/>
          </a:p>
        </p:txBody>
      </p:sp>
    </p:spTree>
    <p:extLst>
      <p:ext uri="{BB962C8B-B14F-4D97-AF65-F5344CB8AC3E}">
        <p14:creationId xmlns:p14="http://schemas.microsoft.com/office/powerpoint/2010/main" val="34434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Svetainių kūrėjai savo puslapiuose naudoja raktinius žodžius, kurie nesusisiję su puslapio turiniu. </a:t>
            </a:r>
            <a:r>
              <a:rPr lang="lt-LT" b="1" dirty="0" smtClean="0"/>
              <a:t>Tai iškelia jų puslapius į viršų, nes dauguma paieškos variklių ropodami(</a:t>
            </a:r>
            <a:r>
              <a:rPr lang="lt-LT" b="1" dirty="0" err="1" smtClean="0"/>
              <a:t>crawling</a:t>
            </a:r>
            <a:r>
              <a:rPr lang="lt-LT" b="1" dirty="0" smtClean="0"/>
              <a:t>) ieško tų žodžių ir pagal juos spėja, kad svetainės turinys yra būtent toks.</a:t>
            </a:r>
          </a:p>
          <a:p>
            <a:r>
              <a:rPr lang="lt-LT" dirty="0" smtClean="0"/>
              <a:t>Dauguma paieškos variklių sistemų personalizuoja gaunamus rezultatus remiantis prieš tai darytomis paieškomis. </a:t>
            </a:r>
            <a:r>
              <a:rPr lang="lt-LT" b="1" dirty="0" smtClean="0"/>
              <a:t>Du žmonės ieškodami to pačio dalyko ant dviejų skirtingų kompiuterių matys skirtingus rezultatus. Dažnai tai apsunkina paiešką kai yra ieškoma to ko dar nebuvo ieškoma.</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Paieška iš skirtingos vietovės duoda skirtingus rezultatus. </a:t>
            </a:r>
            <a:r>
              <a:rPr lang="lt-LT" b="1" dirty="0" smtClean="0"/>
              <a:t>Dauguma paieškos variklių pradėjo prisitaikyti prie kiekvienos šalies kultūros ir paieškos rezultatus pritaiko būtent tai žmonių grupei.</a:t>
            </a:r>
            <a:endParaRPr lang="en-US" b="1" dirty="0" smtClean="0"/>
          </a:p>
          <a:p>
            <a:endParaRPr lang="lt-LT" b="1"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System-</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Engineering level (e.g., hardware or software</a:t>
            </a:r>
          </a:p>
          <a:p>
            <a:r>
              <a:rPr lang="en-US" sz="1200" b="0" i="0" u="none" strike="noStrike" kern="1200" baseline="0" dirty="0" smtClean="0">
                <a:solidFill>
                  <a:schemeClr val="tx1"/>
                </a:solidFill>
                <a:latin typeface="+mn-lt"/>
                <a:ea typeface="+mn-ea"/>
                <a:cs typeface="+mn-cs"/>
              </a:rPr>
              <a:t>performance), input level (coverage of the designated area), and processing level</a:t>
            </a:r>
          </a:p>
          <a:p>
            <a:r>
              <a:rPr lang="en-US" sz="1200" b="0" i="0" u="none" strike="noStrike" kern="1200" baseline="0" dirty="0" smtClean="0">
                <a:solidFill>
                  <a:schemeClr val="tx1"/>
                </a:solidFill>
                <a:latin typeface="+mn-lt"/>
                <a:ea typeface="+mn-ea"/>
                <a:cs typeface="+mn-cs"/>
              </a:rPr>
              <a:t>(e.g., performance of algorithms ).</a:t>
            </a:r>
          </a:p>
          <a:p>
            <a:r>
              <a:rPr lang="en-US" sz="1200" b="0" i="0" u="none" strike="noStrike" kern="1200" baseline="0" dirty="0" smtClean="0">
                <a:solidFill>
                  <a:schemeClr val="tx1"/>
                </a:solidFill>
                <a:latin typeface="+mn-lt"/>
                <a:ea typeface="+mn-ea"/>
                <a:cs typeface="+mn-cs"/>
              </a:rPr>
              <a:t>●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Output level (interaction with the system, feedback),</a:t>
            </a:r>
          </a:p>
          <a:p>
            <a:r>
              <a:rPr lang="en-US" sz="1200" b="0" i="0" u="none" strike="noStrike" kern="1200" baseline="0" dirty="0" smtClean="0">
                <a:solidFill>
                  <a:schemeClr val="tx1"/>
                </a:solidFill>
                <a:latin typeface="+mn-lt"/>
                <a:ea typeface="+mn-ea"/>
                <a:cs typeface="+mn-cs"/>
              </a:rPr>
              <a:t>use and user level (</a:t>
            </a:r>
            <a:r>
              <a:rPr lang="en-US" sz="1200" b="0" i="0" u="none" strike="noStrike" kern="1200" baseline="0" dirty="0" err="1" smtClean="0">
                <a:solidFill>
                  <a:schemeClr val="tx1"/>
                </a:solidFill>
                <a:latin typeface="+mn-lt"/>
                <a:ea typeface="+mn-ea"/>
                <a:cs typeface="+mn-cs"/>
              </a:rPr>
              <a:t>wh</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tasks are raised), and social level (which takes into account the impact on the</a:t>
            </a:r>
          </a:p>
          <a:p>
            <a:r>
              <a:rPr lang="en-US" sz="1200" b="0" i="0" u="none" strike="noStrike" kern="1200" baseline="0" dirty="0" smtClean="0">
                <a:solidFill>
                  <a:schemeClr val="tx1"/>
                </a:solidFill>
                <a:latin typeface="+mn-lt"/>
                <a:ea typeface="+mn-ea"/>
                <a:cs typeface="+mn-cs"/>
              </a:rPr>
              <a:t>environment).ere questions of application to</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err="1" smtClean="0"/>
              <a:t>Pvz</a:t>
            </a:r>
            <a:r>
              <a:rPr lang="lt-LT" b="1" dirty="0" smtClean="0"/>
              <a:t>: Dažnai paieškos rezultatų viršuje būna iškeliamas </a:t>
            </a:r>
            <a:r>
              <a:rPr lang="lt-LT" b="1" dirty="0" err="1" smtClean="0"/>
              <a:t>Wikipedia</a:t>
            </a:r>
            <a:r>
              <a:rPr lang="lt-LT" b="1" dirty="0" smtClean="0"/>
              <a:t> puslapis, bet šį puslapį gali redaguoti savanoriai autoriai ir </a:t>
            </a:r>
            <a:r>
              <a:rPr lang="lt-LT" dirty="0" smtClean="0"/>
              <a:t>dėl to sunku pasakyti informacijos, kurią randame ten kokybę. </a:t>
            </a:r>
          </a:p>
          <a:p>
            <a:r>
              <a:rPr lang="lt-LT" dirty="0" smtClean="0"/>
              <a:t>Paieškos rezultatų kokybė dar labai priklauso nuo vartotojų</a:t>
            </a:r>
            <a:r>
              <a:rPr lang="lt-LT" b="1" dirty="0" smtClean="0"/>
              <a:t>, paprastas vartotojas gali sunkiai rasti to ko nori, o pavyzdžiui IT specialistas ar bibliotekininkas, kuris moka naudotis specializuotomis paieškos variklių funkcijomis gali rasti reikiamą informaciją greičiau.</a:t>
            </a:r>
            <a:endParaRPr lang="en-US" b="1"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23</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Formuluojant paieškos klausimą, galima naudoti loginius operatorius, paieškos siaurinimo ir išplėtimo simbolius, funkcijas ir pan.</a:t>
            </a: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24</a:t>
            </a:fld>
            <a:endParaRPr lang="en-US"/>
          </a:p>
        </p:txBody>
      </p:sp>
    </p:spTree>
    <p:extLst>
      <p:ext uri="{BB962C8B-B14F-4D97-AF65-F5344CB8AC3E}">
        <p14:creationId xmlns:p14="http://schemas.microsoft.com/office/powerpoint/2010/main" val="102440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Jeigu norite </a:t>
            </a:r>
            <a:r>
              <a:rPr lang="lt-LT" sz="1200" b="0" i="0" kern="1200" dirty="0" err="1" smtClean="0">
                <a:solidFill>
                  <a:schemeClr val="tx1"/>
                </a:solidFill>
                <a:effectLst/>
                <a:latin typeface="+mn-lt"/>
                <a:ea typeface="+mn-ea"/>
                <a:cs typeface="+mn-cs"/>
              </a:rPr>
              <a:t>tikliau</a:t>
            </a:r>
            <a:r>
              <a:rPr lang="lt-LT" sz="1200" b="0" i="0" kern="1200" dirty="0" smtClean="0">
                <a:solidFill>
                  <a:schemeClr val="tx1"/>
                </a:solidFill>
                <a:effectLst/>
                <a:latin typeface="+mn-lt"/>
                <a:ea typeface="+mn-ea"/>
                <a:cs typeface="+mn-cs"/>
              </a:rPr>
              <a:t> suformuluoti paieškos klausimą ir paieškos rezultatuose gauti tik tuose šaltinius, kuriuose yra visi paieškos klausime nurodyti žodžiai, juos reikia jungti operatoriumi AND. Šis operatorius susiaurina paieškos klausimą, sistema pateikia mažiau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25</a:t>
            </a:fld>
            <a:endParaRPr lang="en-US"/>
          </a:p>
        </p:txBody>
      </p:sp>
    </p:spTree>
    <p:extLst>
      <p:ext uri="{BB962C8B-B14F-4D97-AF65-F5344CB8AC3E}">
        <p14:creationId xmlns:p14="http://schemas.microsoft.com/office/powerpoint/2010/main" val="131284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t>
            </a:r>
            <a:r>
              <a:rPr lang="en-US" dirty="0" err="1" smtClean="0"/>
              <a:t>sutrumpino</a:t>
            </a:r>
            <a:r>
              <a:rPr lang="en-US" dirty="0" smtClean="0"/>
              <a:t> </a:t>
            </a:r>
            <a:r>
              <a:rPr lang="lt-LT" dirty="0" smtClean="0"/>
              <a:t>šį </a:t>
            </a:r>
            <a:r>
              <a:rPr lang="lt-LT" dirty="0" err="1" smtClean="0"/>
              <a:t>operatoriu</a:t>
            </a:r>
            <a:r>
              <a:rPr lang="lt-LT" dirty="0" smtClean="0"/>
              <a:t> į pliuso ženklą. Kaip matote be</a:t>
            </a:r>
            <a:r>
              <a:rPr lang="lt-LT" baseline="0" dirty="0" smtClean="0"/>
              <a:t> šio simbolio.</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26</a:t>
            </a:fld>
            <a:endParaRPr lang="en-US"/>
          </a:p>
        </p:txBody>
      </p:sp>
    </p:spTree>
    <p:extLst>
      <p:ext uri="{BB962C8B-B14F-4D97-AF65-F5344CB8AC3E}">
        <p14:creationId xmlns:p14="http://schemas.microsoft.com/office/powerpoint/2010/main" val="70318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paieškai naudojate sinonimus ar alternatyvius terminus, juos reikia jungti loginiu operatoriumi OR. Šis operatorius išplečia paieškos klausimą, gaunate daugiau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2692109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norite, kad tarp rezultatų nebūtų nepageidaujamų tam tikros temos aspektų, prieš nepageidaujamą terminą įrašykite operatorių NOT. Šis operatorius susiaurina paieškos klausimą ir leidžia iš rezultatų eliminuoti nepageidaujamus informacijos šaltinius.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29</a:t>
            </a:fld>
            <a:endParaRPr lang="en-US"/>
          </a:p>
        </p:txBody>
      </p:sp>
    </p:spTree>
    <p:extLst>
      <p:ext uri="{BB962C8B-B14F-4D97-AF65-F5344CB8AC3E}">
        <p14:creationId xmlns:p14="http://schemas.microsoft.com/office/powerpoint/2010/main" val="207325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NOT</a:t>
            </a:r>
            <a:r>
              <a:rPr lang="en-US" baseline="0" dirty="0" smtClean="0"/>
              <a:t> </a:t>
            </a:r>
            <a:r>
              <a:rPr lang="en-US" baseline="0" dirty="0" err="1" smtClean="0"/>
              <a:t>funkcij</a:t>
            </a:r>
            <a:r>
              <a:rPr lang="lt-LT" baseline="0" dirty="0" smtClean="0"/>
              <a:t>ą</a:t>
            </a:r>
            <a:r>
              <a:rPr lang="en-US" baseline="0" dirty="0" smtClean="0"/>
              <a:t> </a:t>
            </a:r>
            <a:r>
              <a:rPr lang="en-US" baseline="0" dirty="0" err="1" smtClean="0"/>
              <a:t>sutrumpino</a:t>
            </a:r>
            <a:r>
              <a:rPr lang="en-US" baseline="0" dirty="0" smtClean="0"/>
              <a:t> </a:t>
            </a:r>
            <a:r>
              <a:rPr lang="lt-LT" baseline="0" dirty="0" smtClean="0"/>
              <a:t>į – </a:t>
            </a:r>
            <a:r>
              <a:rPr lang="lt-LT" baseline="0" dirty="0" err="1" smtClean="0"/>
              <a:t>operatoriu</a:t>
            </a:r>
            <a:r>
              <a:rPr lang="lt-LT" baseline="0" dirty="0" smtClean="0"/>
              <a:t>.</a:t>
            </a:r>
          </a:p>
        </p:txBody>
      </p:sp>
      <p:sp>
        <p:nvSpPr>
          <p:cNvPr id="4" name="Slide Number Placeholder 3"/>
          <p:cNvSpPr>
            <a:spLocks noGrp="1"/>
          </p:cNvSpPr>
          <p:nvPr>
            <p:ph type="sldNum" sz="quarter" idx="10"/>
          </p:nvPr>
        </p:nvSpPr>
        <p:spPr/>
        <p:txBody>
          <a:bodyPr/>
          <a:lstStyle/>
          <a:p>
            <a:fld id="{21E87DF0-2188-45E0-9868-23603FC9CB4F}" type="slidenum">
              <a:rPr lang="en-US" smtClean="0"/>
              <a:t>30</a:t>
            </a:fld>
            <a:endParaRPr lang="en-US"/>
          </a:p>
        </p:txBody>
      </p:sp>
    </p:spTree>
    <p:extLst>
      <p:ext uri="{BB962C8B-B14F-4D97-AF65-F5344CB8AC3E}">
        <p14:creationId xmlns:p14="http://schemas.microsoft.com/office/powerpoint/2010/main" val="3338897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31</a:t>
            </a:fld>
            <a:endParaRPr lang="en-US"/>
          </a:p>
        </p:txBody>
      </p:sp>
    </p:spTree>
    <p:extLst>
      <p:ext uri="{BB962C8B-B14F-4D97-AF65-F5344CB8AC3E}">
        <p14:creationId xmlns:p14="http://schemas.microsoft.com/office/powerpoint/2010/main" val="1302330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When discussing quality of search results, one should also keep in mind how</a:t>
            </a:r>
          </a:p>
          <a:p>
            <a:pPr marL="0" indent="0">
              <a:buNone/>
            </a:pPr>
            <a:r>
              <a:rPr lang="en-US" dirty="0" smtClean="0"/>
              <a:t>search engines determine relevance. They mainly focus on popularity (or </a:t>
            </a:r>
            <a:r>
              <a:rPr lang="en-US" i="1" dirty="0" smtClean="0"/>
              <a:t>authority</a:t>
            </a:r>
            <a:r>
              <a:rPr lang="en-US" dirty="0" smtClean="0"/>
              <a:t>)</a:t>
            </a:r>
          </a:p>
          <a:p>
            <a:pPr marL="0" indent="0">
              <a:buNone/>
            </a:pPr>
            <a:r>
              <a:rPr lang="en-US" dirty="0" smtClean="0"/>
              <a:t>rather than on what is commonly regarded as quality. It should be emphasized that</a:t>
            </a:r>
          </a:p>
          <a:p>
            <a:pPr marL="0" indent="0">
              <a:buNone/>
            </a:pPr>
            <a:r>
              <a:rPr lang="en-US" dirty="0" smtClean="0"/>
              <a:t>in the process of selecting documents to be indexed by engines and in the ranking</a:t>
            </a:r>
          </a:p>
          <a:p>
            <a:pPr marL="0" indent="0">
              <a:buNone/>
            </a:pPr>
            <a:r>
              <a:rPr lang="en-US" dirty="0" smtClean="0"/>
              <a:t>process as well, no human reviews are involved. But a certain bias can be found</a:t>
            </a:r>
          </a:p>
          <a:p>
            <a:pPr marL="0" indent="0">
              <a:buNone/>
            </a:pPr>
            <a:r>
              <a:rPr lang="en-US" dirty="0" smtClean="0"/>
              <a:t>inherent in the ranking algorithms (Lewandowski 2004b). These rate Web pages</a:t>
            </a:r>
          </a:p>
          <a:p>
            <a:pPr marL="0" indent="0">
              <a:buNone/>
            </a:pPr>
            <a:r>
              <a:rPr lang="en-US" dirty="0" smtClean="0"/>
              <a:t>(apart from classic IR calculations) mainly by determining their popularity based</a:t>
            </a:r>
          </a:p>
          <a:p>
            <a:pPr marL="0" indent="0">
              <a:buNone/>
            </a:pPr>
            <a:r>
              <a:rPr lang="en-US" dirty="0" smtClean="0"/>
              <a:t>on the link structure of the Web. The basic assumption is that a link to a page is a</a:t>
            </a:r>
          </a:p>
          <a:p>
            <a:pPr marL="0" indent="0">
              <a:buNone/>
            </a:pPr>
            <a:r>
              <a:rPr lang="en-US" dirty="0" smtClean="0"/>
              <a:t>vote for that page. But not all links should be counted the same; link-based measures</a:t>
            </a:r>
          </a:p>
          <a:p>
            <a:pPr marL="0" indent="0">
              <a:buNone/>
            </a:pPr>
            <a:r>
              <a:rPr lang="en-US" dirty="0" smtClean="0"/>
              <a:t>take into account the popularity of the linking page itself and the number of</a:t>
            </a:r>
          </a:p>
          <a:p>
            <a:pPr marL="0" indent="0">
              <a:buNone/>
            </a:pPr>
            <a:r>
              <a:rPr lang="en-US" dirty="0" smtClean="0"/>
              <a:t>outgoing links, as well. This holds true for both of the main link-based ranking</a:t>
            </a:r>
          </a:p>
          <a:p>
            <a:pPr marL="0" indent="0">
              <a:buNone/>
            </a:pPr>
            <a:r>
              <a:rPr lang="en-US" dirty="0" smtClean="0"/>
              <a:t>algorithms , Google ’s PageRank (Page et al. 1998) and HITS (Kleinberg 1999).</a:t>
            </a:r>
          </a:p>
          <a:p>
            <a:endParaRPr lang="lt-LT" dirty="0" smtClean="0"/>
          </a:p>
          <a:p>
            <a:endParaRPr lang="lt-L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Users often view only a few results from the top of the list and seldom process</a:t>
            </a:r>
            <a:r>
              <a:rPr lang="lt-LT" dirty="0" smtClean="0"/>
              <a:t> </a:t>
            </a:r>
            <a:r>
              <a:rPr lang="en-US" dirty="0" smtClean="0"/>
              <a:t>to the second or even third page of the results list. Another problem with the calculation</a:t>
            </a:r>
            <a:r>
              <a:rPr lang="lt-LT" dirty="0" smtClean="0"/>
              <a:t> </a:t>
            </a:r>
            <a:r>
              <a:rPr lang="en-US" dirty="0" smtClean="0"/>
              <a:t>of appropriate result lists is the shortness of search queries. Therefore, most</a:t>
            </a:r>
            <a:r>
              <a:rPr lang="lt-LT" dirty="0" smtClean="0"/>
              <a:t> </a:t>
            </a:r>
            <a:r>
              <a:rPr lang="en-US" dirty="0" smtClean="0"/>
              <a:t>ranking algorithms prefer popular pages and the presence of search terms in anchor</a:t>
            </a:r>
          </a:p>
          <a:p>
            <a:endParaRPr lang="en-US" dirty="0" smtClean="0"/>
          </a:p>
          <a:p>
            <a:pPr marL="0" indent="0">
              <a:buNone/>
            </a:pPr>
            <a:r>
              <a:rPr lang="en-US" dirty="0" smtClean="0"/>
              <a:t>texts. Although the general user rarely uses advanced search features, this does not</a:t>
            </a:r>
          </a:p>
          <a:p>
            <a:pPr marL="0" indent="0">
              <a:buNone/>
            </a:pPr>
            <a:r>
              <a:rPr lang="en-US" dirty="0" smtClean="0"/>
              <a:t>make them unnecessary or useless. On the one hand, there are special user groups</a:t>
            </a:r>
          </a:p>
          <a:p>
            <a:pPr marL="0" indent="0">
              <a:buNone/>
            </a:pPr>
            <a:r>
              <a:rPr lang="en-US" dirty="0" smtClean="0"/>
              <a:t>like librarians or information professionals who conduct complex searches. On the</a:t>
            </a:r>
          </a:p>
          <a:p>
            <a:pPr marL="0" indent="0">
              <a:buNone/>
            </a:pPr>
            <a:r>
              <a:rPr lang="en-US" dirty="0" smtClean="0"/>
              <a:t>other hand, while there is a majority of queries that can be successfully formulated</a:t>
            </a:r>
          </a:p>
          <a:p>
            <a:pPr marL="0" indent="0">
              <a:buNone/>
            </a:pPr>
            <a:r>
              <a:rPr lang="en-US" dirty="0" smtClean="0"/>
              <a:t>without the use of advanced search syntax, one knows from his or her own searching</a:t>
            </a:r>
          </a:p>
          <a:p>
            <a:pPr marL="0" indent="0">
              <a:buNone/>
            </a:pPr>
            <a:r>
              <a:rPr lang="en-US" dirty="0" err="1" smtClean="0"/>
              <a:t>behaviour</a:t>
            </a:r>
            <a:r>
              <a:rPr lang="en-US" dirty="0" smtClean="0"/>
              <a:t> that at least </a:t>
            </a:r>
            <a:r>
              <a:rPr lang="en-US" i="1" dirty="0" smtClean="0"/>
              <a:t>sometimes </a:t>
            </a:r>
            <a:r>
              <a:rPr lang="en-US" dirty="0" smtClean="0"/>
              <a:t>one needs to use operators or other advanced</a:t>
            </a:r>
          </a:p>
          <a:p>
            <a:pPr marL="0" indent="0">
              <a:buNone/>
            </a:pPr>
            <a:r>
              <a:rPr lang="en-US" dirty="0" smtClean="0"/>
              <a:t>features. Users who have some background in the field they are searching use more</a:t>
            </a:r>
          </a:p>
          <a:p>
            <a:pPr marL="0" indent="0">
              <a:buNone/>
            </a:pPr>
            <a:r>
              <a:rPr lang="en-US" dirty="0" smtClean="0"/>
              <a:t>often phrase searches. Users who know how search engines work also apply operators</a:t>
            </a:r>
          </a:p>
          <a:p>
            <a:pPr marL="0" indent="0">
              <a:buNone/>
            </a:pPr>
            <a:r>
              <a:rPr lang="en-US" dirty="0" smtClean="0"/>
              <a:t>and phrase search more frequently.</a:t>
            </a:r>
          </a:p>
          <a:p>
            <a:endParaRPr lang="lt-LT" dirty="0" smtClean="0"/>
          </a:p>
          <a:p>
            <a:pPr marL="0" indent="0">
              <a:buNone/>
            </a:pPr>
            <a:r>
              <a:rPr lang="en-US" dirty="0" smtClean="0"/>
              <a:t>But every quality measurement dealing with Web-specific retrieval measures has</a:t>
            </a:r>
          </a:p>
          <a:p>
            <a:pPr marL="0" indent="0">
              <a:buNone/>
            </a:pPr>
            <a:r>
              <a:rPr lang="en-US" dirty="0" smtClean="0"/>
              <a:t>to be combined with user strategies. In reality, users only examine the first result</a:t>
            </a:r>
          </a:p>
          <a:p>
            <a:pPr marL="0" indent="0">
              <a:buNone/>
            </a:pPr>
            <a:r>
              <a:rPr lang="en-US" dirty="0" smtClean="0"/>
              <a:t>screens (see Table 16.3), they do not even use search features or operators to really</a:t>
            </a:r>
          </a:p>
          <a:p>
            <a:pPr marL="0" indent="0">
              <a:buNone/>
            </a:pPr>
            <a:r>
              <a:rPr lang="en-US" dirty="0" smtClean="0"/>
              <a:t>interact with search engines. (Hotchkiss et al. 2004) defined different search types.</a:t>
            </a:r>
          </a:p>
          <a:p>
            <a:pPr marL="0" indent="0">
              <a:buNone/>
            </a:pPr>
            <a:r>
              <a:rPr lang="en-US" dirty="0" smtClean="0"/>
              <a:t>The normal search engine user corresponds to the “Scan and Clickers”. They only</a:t>
            </a:r>
          </a:p>
          <a:p>
            <a:pPr marL="0" indent="0">
              <a:buNone/>
            </a:pPr>
            <a:r>
              <a:rPr lang="en-US" dirty="0" smtClean="0"/>
              <a:t>watch the top results, sometimes also paid listings. They decide very quickly to</a:t>
            </a:r>
          </a:p>
          <a:p>
            <a:pPr marL="0" indent="0">
              <a:buNone/>
            </a:pPr>
            <a:r>
              <a:rPr lang="en-US" dirty="0" smtClean="0"/>
              <a:t>visit a page after reading the short description texts and URLs. </a:t>
            </a:r>
            <a:r>
              <a:rPr lang="en-US" dirty="0" err="1" smtClean="0"/>
              <a:t>Machill</a:t>
            </a:r>
            <a:r>
              <a:rPr lang="en-US" dirty="0" smtClean="0"/>
              <a:t> et al. (2003)</a:t>
            </a:r>
          </a:p>
          <a:p>
            <a:pPr marL="0" indent="0">
              <a:buNone/>
            </a:pPr>
            <a:r>
              <a:rPr lang="en-US" dirty="0" smtClean="0"/>
              <a:t>also observe subjects who try to get good answers after very short questions.</a:t>
            </a:r>
          </a:p>
          <a:p>
            <a:pPr marL="0" indent="0">
              <a:buNone/>
            </a:pPr>
            <a:r>
              <a:rPr lang="en-US" dirty="0" smtClean="0"/>
              <a:t>Regarding these annotations, it is important to think about retrieval measures that</a:t>
            </a:r>
          </a:p>
          <a:p>
            <a:pPr marL="0" indent="0">
              <a:buNone/>
            </a:pPr>
            <a:r>
              <a:rPr lang="en-US" dirty="0" smtClean="0"/>
              <a:t>deal with this user specific searching </a:t>
            </a:r>
            <a:r>
              <a:rPr lang="en-US" dirty="0" err="1" smtClean="0"/>
              <a:t>behaviour</a:t>
            </a:r>
            <a:r>
              <a:rPr lang="en-US" dirty="0" smtClean="0"/>
              <a:t>. If a user always watched the first</a:t>
            </a:r>
          </a:p>
          <a:p>
            <a:pPr marL="0" indent="0">
              <a:buNone/>
            </a:pPr>
            <a:r>
              <a:rPr lang="en-US" dirty="0" smtClean="0"/>
              <a:t>three results, only, the best search engine would be the one returning the most</a:t>
            </a:r>
          </a:p>
          <a:p>
            <a:pPr marL="0" indent="0">
              <a:buNone/>
            </a:pPr>
            <a:r>
              <a:rPr lang="en-US" dirty="0" smtClean="0"/>
              <a:t>appropriate pages within those first results. How do retrieval measures comply with</a:t>
            </a:r>
          </a:p>
          <a:p>
            <a:pPr marL="0" indent="0">
              <a:buNone/>
            </a:pPr>
            <a:r>
              <a:rPr lang="en-US" dirty="0" smtClean="0"/>
              <a:t>the search engine users’ search strategies?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37</a:t>
            </a:fld>
            <a:endParaRPr lang="en-US"/>
          </a:p>
        </p:txBody>
      </p:sp>
    </p:spTree>
    <p:extLst>
      <p:ext uri="{BB962C8B-B14F-4D97-AF65-F5344CB8AC3E}">
        <p14:creationId xmlns:p14="http://schemas.microsoft.com/office/powerpoint/2010/main" val="5658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4</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rezultatų kokybė </a:t>
            </a:r>
            <a:r>
              <a:rPr lang="lt-LT" b="1" dirty="0" smtClean="0"/>
              <a:t>– tai rezultatų tinkamumas vartotojo poreikiams. Ji nusakoma pagal šiuos kriterijus.</a:t>
            </a:r>
            <a:endParaRPr lang="en-US" b="1"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84928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Sistemos techninis lygis – programinės ir aparatūrinės įrangos greitis </a:t>
            </a:r>
            <a:r>
              <a:rPr lang="lt-LT" b="1" dirty="0" smtClean="0"/>
              <a:t>ir našumas analizuojant paieškos užklausą ir pateikiant rezultatų sąrašą.</a:t>
            </a:r>
          </a:p>
          <a:p>
            <a:r>
              <a:rPr lang="lt-LT" dirty="0" smtClean="0"/>
              <a:t>Duomenų prieinamumas – tai rodiklis, kuris parodo kiek procentų viso interneto svetainių turinio yra naudojama </a:t>
            </a:r>
            <a:r>
              <a:rPr lang="lt-LT" b="1" dirty="0" smtClean="0"/>
              <a:t>ieškant rezultatų į pateiktą užklausą.</a:t>
            </a:r>
          </a:p>
          <a:p>
            <a:r>
              <a:rPr lang="lt-LT" dirty="0" smtClean="0"/>
              <a:t>Duomenų apdorojimo greitis – tai rodiklis, kurį lemia algoritmų, apdorojančių turimus duomenis</a:t>
            </a:r>
            <a:r>
              <a:rPr lang="lt-LT" b="1" dirty="0" smtClean="0"/>
              <a:t> pagal gautą užklausą, greitis.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9</a:t>
            </a:fld>
            <a:endParaRPr lang="en-US"/>
          </a:p>
        </p:txBody>
      </p:sp>
    </p:spTree>
    <p:extLst>
      <p:ext uri="{BB962C8B-B14F-4D97-AF65-F5344CB8AC3E}">
        <p14:creationId xmlns:p14="http://schemas.microsoft.com/office/powerpoint/2010/main" val="270822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Grafinė vartotojo sąsaja – </a:t>
            </a:r>
            <a:r>
              <a:rPr lang="lt-LT" b="1" dirty="0" smtClean="0"/>
              <a:t>tai labai svarbus</a:t>
            </a:r>
            <a:r>
              <a:rPr lang="lt-LT" dirty="0" smtClean="0"/>
              <a:t> rodiklis nurodantis ar vartotojui aiškus visas svetainės išdėstymas</a:t>
            </a:r>
            <a:r>
              <a:rPr lang="lt-LT" b="1" dirty="0" smtClean="0"/>
              <a:t>, kur </a:t>
            </a:r>
            <a:r>
              <a:rPr lang="lt-LT" b="1" dirty="0" err="1" smtClean="0"/>
              <a:t>vyskta</a:t>
            </a:r>
            <a:r>
              <a:rPr lang="lt-LT" b="1" dirty="0" smtClean="0"/>
              <a:t> paieška ir kaip tinkamai ieškoti, kad būtų galima rasti to ko ieškoma.</a:t>
            </a:r>
          </a:p>
          <a:p>
            <a:r>
              <a:rPr lang="lt-LT" dirty="0" smtClean="0"/>
              <a:t>Paieškos rezultatai – šis rodiklis nurodo ar vartotojas rado tai ko ieškojo </a:t>
            </a:r>
            <a:r>
              <a:rPr lang="lt-LT" b="1" dirty="0" smtClean="0"/>
              <a:t>ir kiek laiko jam prireikė taip pat kelintame puslapyje pavyko rasti.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10</a:t>
            </a:fld>
            <a:endParaRPr lang="en-US"/>
          </a:p>
        </p:txBody>
      </p:sp>
    </p:spTree>
    <p:extLst>
      <p:ext uri="{BB962C8B-B14F-4D97-AF65-F5344CB8AC3E}">
        <p14:creationId xmlns:p14="http://schemas.microsoft.com/office/powerpoint/2010/main" val="173359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B6A4571-C1E8-47E5-9B37-B0610C695CD2}" type="datetime1">
              <a:rPr lang="en-US" smtClean="0"/>
              <a:t>11/20/2014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A188F-6F50-4485-9385-3ADBBE8D5821}"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11AEF-2771-45EC-86F5-D52E13062848}"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B88F-C167-49FC-83DC-003DDB328A9A}"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70961-40EC-4267-8A4A-9254D74F2728}"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00B594-BA3F-4AE4-8F3A-215840C6130B}" type="datetime1">
              <a:rPr lang="en-US" smtClean="0"/>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124A3A-3465-4FD4-9922-E6268D89EBC6}" type="datetime1">
              <a:rPr lang="en-US" smtClean="0"/>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03A7F6-C933-4920-89E7-18D9B5F537B9}" type="datetime1">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331B8-4C94-4654-A74C-185874AA84F3}" type="datetime1">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2BA4-0197-4FA6-91A8-CC94FD6F73E1}" type="datetime1">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B40CC6-BBC8-45F3-A092-3A203C43A34D}" type="datetime1">
              <a:rPr lang="en-US" smtClean="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37C79E-128E-403C-A839-1EFD7A2EDBBE}"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D8E9D-D944-4BBA-8A6F-E2869A15C714}" type="datetime1">
              <a:rPr lang="en-US" smtClean="0"/>
              <a:t>11/20/2014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431BCC-7F6D-4389-8ACC-A0AC2D55DF6F}" type="datetime1">
              <a:rPr lang="en-US" smtClean="0"/>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E1DCE-5794-423A-A834-4C812E8AA3F5}" type="datetime1">
              <a:rPr lang="en-US" smtClean="0"/>
              <a:t>11/20/2014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6F329-F2FC-4915-8384-9C2039856931}"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859E6-7499-411F-90C4-CCFB92880E6A}" type="datetime1">
              <a:rPr lang="en-US" smtClean="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4B5365C-E19D-4898-81B4-7A564910750A}" type="datetime1">
              <a:rPr lang="en-US" smtClean="0"/>
              <a:t>11/20/2014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32196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a:t>
            </a:r>
            <a:r>
              <a:rPr lang="en-US" dirty="0" smtClean="0"/>
              <a:t> </a:t>
            </a:r>
            <a:r>
              <a:rPr lang="lt-LT" dirty="0" smtClean="0"/>
              <a:t>rodiklis nurodantis ar vartotojui aiškus visas svetainės išdėstymas.</a:t>
            </a:r>
          </a:p>
          <a:p>
            <a:r>
              <a:rPr lang="lt-LT" dirty="0" smtClean="0"/>
              <a:t>Paieškos rezultatai –</a:t>
            </a:r>
            <a:r>
              <a:rPr lang="en-US" dirty="0" smtClean="0"/>
              <a:t> </a:t>
            </a:r>
            <a:r>
              <a:rPr lang="lt-LT" dirty="0" smtClean="0"/>
              <a:t>rodiklis </a:t>
            </a:r>
            <a:r>
              <a:rPr lang="lt-LT" dirty="0" err="1" smtClean="0"/>
              <a:t>nurod</a:t>
            </a:r>
            <a:r>
              <a:rPr lang="en-US" dirty="0" smtClean="0"/>
              <a:t>antis</a:t>
            </a:r>
            <a:r>
              <a:rPr lang="lt-LT" dirty="0" smtClean="0"/>
              <a:t> ar vartotojas rado tai ko ieškojo.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023897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a:xfrm>
            <a:off x="838200" y="2008505"/>
            <a:ext cx="10233800" cy="4351338"/>
          </a:xfrm>
        </p:spPr>
        <p:txBody>
          <a:bodyPr>
            <a:normAutofit/>
          </a:bodyPr>
          <a:lstStyle/>
          <a:p>
            <a:r>
              <a:rPr lang="lt-LT" dirty="0" smtClean="0"/>
              <a:t>Sąsajos dizainas – tai paieškos puslapio ir rezultatų atvaizdavimo struktūra. </a:t>
            </a:r>
            <a:endParaRPr lang="en-US" dirty="0" smtClean="0"/>
          </a:p>
          <a:p>
            <a:r>
              <a:rPr lang="lt-LT" dirty="0" smtClean="0"/>
              <a:t>Papildomos </a:t>
            </a:r>
            <a:r>
              <a:rPr lang="lt-LT" dirty="0" err="1" smtClean="0"/>
              <a:t>fun</a:t>
            </a:r>
            <a:r>
              <a:rPr lang="en-US" dirty="0" smtClean="0"/>
              <a:t>kc</a:t>
            </a:r>
            <a:r>
              <a:rPr lang="lt-LT" dirty="0" err="1" smtClean="0"/>
              <a:t>ijos</a:t>
            </a:r>
            <a:r>
              <a:rPr lang="lt-LT" dirty="0" smtClean="0"/>
              <a:t> ir operatoriai</a:t>
            </a:r>
            <a:r>
              <a:rPr lang="en-US" dirty="0" smtClean="0"/>
              <a:t>.</a:t>
            </a:r>
            <a:endParaRPr lang="en-US" dirty="0">
              <a:solidFill>
                <a:schemeClr val="tx1"/>
              </a:solidFill>
            </a:endParaRPr>
          </a:p>
          <a:p>
            <a:endParaRPr lang="lt-LT" dirty="0" smtClean="0"/>
          </a:p>
          <a:p>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239187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3" name="Content Placeholder 2"/>
          <p:cNvSpPr>
            <a:spLocks noGrp="1"/>
          </p:cNvSpPr>
          <p:nvPr>
            <p:ph idx="1"/>
          </p:nvPr>
        </p:nvSpPr>
        <p:spPr>
          <a:xfrm>
            <a:off x="838200" y="1990217"/>
            <a:ext cx="10233800" cy="4351338"/>
          </a:xfrm>
        </p:spPr>
        <p:txBody>
          <a:bodyPr/>
          <a:lstStyle/>
          <a:p>
            <a:r>
              <a:rPr lang="en-US" dirty="0" smtClean="0"/>
              <a:t>R</a:t>
            </a:r>
            <a:r>
              <a:rPr lang="lt-LT" dirty="0" err="1" smtClean="0"/>
              <a:t>ezultatai</a:t>
            </a:r>
            <a:r>
              <a:rPr lang="lt-LT" dirty="0" smtClean="0"/>
              <a:t> </a:t>
            </a:r>
            <a:r>
              <a:rPr lang="lt-LT" dirty="0"/>
              <a:t>privalo būti kuo greičiau atvaizduojami. </a:t>
            </a:r>
            <a:endParaRPr lang="en-US" dirty="0" smtClean="0"/>
          </a:p>
          <a:p>
            <a:r>
              <a:rPr lang="en-US" dirty="0"/>
              <a:t>V</a:t>
            </a:r>
            <a:r>
              <a:rPr lang="lt-LT" dirty="0" err="1" smtClean="0"/>
              <a:t>artotojai</a:t>
            </a:r>
            <a:r>
              <a:rPr lang="lt-LT" dirty="0" smtClean="0"/>
              <a:t> </a:t>
            </a:r>
            <a:r>
              <a:rPr lang="lt-LT" dirty="0"/>
              <a:t>turi turėti galimybę sužinoti kokias funkcijas ir operatorius jie gali </a:t>
            </a:r>
            <a:r>
              <a:rPr lang="lt-LT" dirty="0" smtClean="0"/>
              <a:t>naudoti, </a:t>
            </a:r>
            <a:r>
              <a:rPr lang="lt-LT" dirty="0"/>
              <a:t>kad rezultatai būtų kuo tikslesni.</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33267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a:xfrm>
            <a:off x="838200" y="1690688"/>
            <a:ext cx="10233800" cy="4351338"/>
          </a:xfrm>
        </p:spPr>
        <p:txBody>
          <a:bodyPr/>
          <a:lstStyle/>
          <a:p>
            <a:pPr marL="0" indent="0">
              <a:buNone/>
            </a:pPr>
            <a:r>
              <a:rPr lang="lt-LT" dirty="0" smtClean="0"/>
              <a:t>Norėdami matyti bendrą vaizdą turime žiūrėti iš </a:t>
            </a:r>
            <a:r>
              <a:rPr lang="en-US" dirty="0" err="1" smtClean="0"/>
              <a:t>dvej</a:t>
            </a:r>
            <a:r>
              <a:rPr lang="lt-LT" dirty="0" smtClean="0"/>
              <a:t>ų perspektyvų:</a:t>
            </a:r>
          </a:p>
          <a:p>
            <a:r>
              <a:rPr lang="lt-LT" dirty="0" smtClean="0"/>
              <a:t>Vartotojo</a:t>
            </a:r>
            <a:r>
              <a:rPr lang="en-US" dirty="0" smtClean="0"/>
              <a:t> pus</a:t>
            </a:r>
            <a:r>
              <a:rPr lang="lt-LT" dirty="0" smtClean="0"/>
              <a:t>ės.</a:t>
            </a:r>
          </a:p>
          <a:p>
            <a:r>
              <a:rPr lang="lt-LT" dirty="0" smtClean="0"/>
              <a:t>Sistemos pusės.</a:t>
            </a:r>
            <a:endParaRPr lang="lt-LT"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345623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821"/>
            <a:ext cx="10515600" cy="1325563"/>
          </a:xfrm>
        </p:spPr>
        <p:txBody>
          <a:bodyPr>
            <a:normAutofit/>
          </a:bodyPr>
          <a:lstStyle/>
          <a:p>
            <a:r>
              <a:rPr lang="lt-LT" dirty="0" smtClean="0"/>
              <a:t>Rezultatų rūšiavimas ir iškėlimas	</a:t>
            </a:r>
            <a:endParaRPr lang="en-US" dirty="0"/>
          </a:p>
        </p:txBody>
      </p:sp>
      <p:sp>
        <p:nvSpPr>
          <p:cNvPr id="3" name="Content Placeholder 2"/>
          <p:cNvSpPr>
            <a:spLocks noGrp="1"/>
          </p:cNvSpPr>
          <p:nvPr>
            <p:ph idx="1"/>
          </p:nvPr>
        </p:nvSpPr>
        <p:spPr>
          <a:xfrm>
            <a:off x="838200" y="1825625"/>
            <a:ext cx="10233800" cy="4351338"/>
          </a:xfrm>
        </p:spPr>
        <p:txBody>
          <a:bodyPr/>
          <a:lstStyle/>
          <a:p>
            <a:pPr marL="0" indent="0">
              <a:buNone/>
            </a:pPr>
            <a:r>
              <a:rPr lang="lt-LT" dirty="0" smtClean="0"/>
              <a:t>Pagrindiniai atrinkimo kriterijai:</a:t>
            </a:r>
          </a:p>
          <a:p>
            <a:r>
              <a:rPr lang="lt-LT" dirty="0" smtClean="0"/>
              <a:t>Puslapio turinys.</a:t>
            </a:r>
          </a:p>
          <a:p>
            <a:r>
              <a:rPr lang="lt-LT" dirty="0" smtClean="0"/>
              <a:t>Nuorodų iš kitų puslapių skaičius ir svoris.</a:t>
            </a:r>
          </a:p>
          <a:p>
            <a:r>
              <a:rPr lang="lt-LT" dirty="0" smtClean="0"/>
              <a:t>Lankytojų skaičius</a:t>
            </a:r>
          </a:p>
          <a:p>
            <a:r>
              <a:rPr lang="lt-LT" dirty="0" smtClean="0"/>
              <a:t>Populiarumas socialiniuose tinkluose</a:t>
            </a:r>
          </a:p>
          <a:p>
            <a:r>
              <a:rPr lang="lt-LT" dirty="0" smtClean="0"/>
              <a:t>Puslapio pritaikymas paieškos varikliui.(SEO)</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514923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a:xfrm>
            <a:off x="838200" y="1690688"/>
            <a:ext cx="10515600" cy="4486275"/>
          </a:xfrm>
        </p:spPr>
        <p:txBody>
          <a:bodyPr/>
          <a:lstStyle/>
          <a:p>
            <a:r>
              <a:rPr lang="lt-LT" dirty="0" smtClean="0"/>
              <a:t>Paieškos varikliai aukščiau atvaizduoja puslapius, kuriuose naujas ir unikalus turinys.</a:t>
            </a:r>
          </a:p>
          <a:p>
            <a:r>
              <a:rPr lang="lt-LT" dirty="0" smtClean="0"/>
              <a:t>Reikia užtikrinti, kad puslapyje būtų gerai organizuotas ir originalus turinys susijęs su raktiniu žodžiu ar fraze.</a:t>
            </a:r>
          </a:p>
          <a:p>
            <a:r>
              <a:rPr lang="lt-LT" dirty="0" smtClean="0"/>
              <a:t>Vienas iš būdų iškelti savo puslapį yra sukurti jame blogą ir reguliariai jį pildyti.</a:t>
            </a: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78326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4800" dirty="0"/>
              <a:t>Nuorodų </a:t>
            </a:r>
            <a:r>
              <a:rPr lang="lt-LT" sz="4400" dirty="0"/>
              <a:t>iš</a:t>
            </a:r>
            <a:r>
              <a:rPr lang="lt-LT" sz="4800" dirty="0"/>
              <a:t> kitų puslapių skaičius ir svoris</a:t>
            </a:r>
            <a:endParaRPr lang="en-US" sz="4800" dirty="0"/>
          </a:p>
        </p:txBody>
      </p:sp>
      <p:sp>
        <p:nvSpPr>
          <p:cNvPr id="3" name="Content Placeholder 2"/>
          <p:cNvSpPr>
            <a:spLocks noGrp="1"/>
          </p:cNvSpPr>
          <p:nvPr>
            <p:ph idx="1"/>
          </p:nvPr>
        </p:nvSpPr>
        <p:spPr>
          <a:xfrm>
            <a:off x="838200" y="1917065"/>
            <a:ext cx="10515600" cy="4351338"/>
          </a:xfrm>
        </p:spPr>
        <p:txBody>
          <a:bodyPr/>
          <a:lstStyle/>
          <a:p>
            <a:r>
              <a:rPr lang="lt-LT" dirty="0"/>
              <a:t>A</a:t>
            </a:r>
            <a:r>
              <a:rPr lang="lt-LT" dirty="0" smtClean="0"/>
              <a:t>ukšto turinio puslapiai dažniausiai rodo į kitus aukšto turinio puslapius.</a:t>
            </a:r>
          </a:p>
          <a:p>
            <a:r>
              <a:rPr lang="lt-LT" dirty="0" smtClean="0"/>
              <a:t>Puslapiai, kurie fiktyviai randa būdų gauti nuorodų rodančių į juos dažnai būna rodomi žemiau paieškos rezultatuose.</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438861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2313"/>
            <a:ext cx="10515600" cy="1353312"/>
          </a:xfrm>
        </p:spPr>
        <p:txBody>
          <a:bodyPr>
            <a:normAutofit fontScale="90000"/>
          </a:bodyPr>
          <a:lstStyle/>
          <a:p>
            <a:r>
              <a:rPr lang="lt-LT" dirty="0"/>
              <a:t>Lankytojų skaičius</a:t>
            </a:r>
            <a:br>
              <a:rPr lang="lt-LT" dirty="0"/>
            </a:br>
            <a:endParaRPr lang="en-US" dirty="0"/>
          </a:p>
        </p:txBody>
      </p:sp>
      <p:sp>
        <p:nvSpPr>
          <p:cNvPr id="3" name="Content Placeholder 2"/>
          <p:cNvSpPr>
            <a:spLocks noGrp="1"/>
          </p:cNvSpPr>
          <p:nvPr>
            <p:ph idx="1"/>
          </p:nvPr>
        </p:nvSpPr>
        <p:spPr>
          <a:xfrm>
            <a:off x="838200" y="1825625"/>
            <a:ext cx="10233800" cy="4351338"/>
          </a:xfrm>
        </p:spPr>
        <p:txBody>
          <a:bodyPr/>
          <a:lstStyle/>
          <a:p>
            <a:r>
              <a:rPr lang="lt-LT" dirty="0" smtClean="0"/>
              <a:t>Paieškos varikliai atsižvelgia į puslapio lankytojų skaičių ir kiek laiko jie praleidžia lankydami puslapį, kiek kartų ir ant ko jie spaudžia, kokias nuorodas atidarinėja, pagal tai įvertina ar puslapį iškelti ar rodyti žemiau.</a:t>
            </a:r>
          </a:p>
          <a:p>
            <a:r>
              <a:rPr lang="lt-LT" dirty="0" smtClean="0"/>
              <a:t>Norint pritraukti lankytojų į savo puslapį reikia stengtis atvaizduoti būtent tą informaciją, kurios jie ieško.</a:t>
            </a: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070082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Populiarumas </a:t>
            </a:r>
            <a:r>
              <a:rPr lang="lt-LT" dirty="0" smtClean="0"/>
              <a:t>socialiniuose tinkluose</a:t>
            </a:r>
            <a:endParaRPr lang="en-US" dirty="0"/>
          </a:p>
        </p:txBody>
      </p:sp>
      <p:sp>
        <p:nvSpPr>
          <p:cNvPr id="3" name="Content Placeholder 2"/>
          <p:cNvSpPr>
            <a:spLocks noGrp="1"/>
          </p:cNvSpPr>
          <p:nvPr>
            <p:ph idx="1"/>
          </p:nvPr>
        </p:nvSpPr>
        <p:spPr>
          <a:xfrm>
            <a:off x="838200" y="1843913"/>
            <a:ext cx="10233800" cy="4351338"/>
          </a:xfrm>
        </p:spPr>
        <p:txBody>
          <a:bodyPr/>
          <a:lstStyle/>
          <a:p>
            <a:r>
              <a:rPr lang="lt-LT" dirty="0" smtClean="0"/>
              <a:t>Paieškos varikliai atsižvelgia į svetainės ar nuorodos pasidalinimų skaičių socialiniuose tinkluose.</a:t>
            </a:r>
          </a:p>
          <a:p>
            <a:r>
              <a:rPr lang="lt-LT" dirty="0" smtClean="0"/>
              <a:t>Atsižvelgiama į nuorodas, kurias komentuoja dauguma socialinių tinklų vartotojų.</a:t>
            </a:r>
          </a:p>
          <a:p>
            <a:r>
              <a:rPr lang="lt-LT" dirty="0" err="1" smtClean="0"/>
              <a:t>Pvz</a:t>
            </a:r>
            <a:r>
              <a:rPr lang="lt-LT" dirty="0" smtClean="0"/>
              <a:t>: Google paieškos sistemoje aukščiau bus iškelta įmonė, kuri turi savo aktyvų </a:t>
            </a:r>
            <a:r>
              <a:rPr lang="lt-LT" dirty="0" err="1" smtClean="0"/>
              <a:t>YouTube</a:t>
            </a:r>
            <a:r>
              <a:rPr lang="lt-LT" dirty="0" smtClean="0"/>
              <a:t> vartotoją bei </a:t>
            </a:r>
            <a:r>
              <a:rPr lang="lt-LT" dirty="0" err="1" smtClean="0"/>
              <a:t>FaceBook</a:t>
            </a:r>
            <a:r>
              <a:rPr lang="lt-LT" dirty="0" smtClean="0"/>
              <a:t> puslapį.</a:t>
            </a: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205608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pritaikymas paieškos </a:t>
            </a:r>
            <a:r>
              <a:rPr lang="lt-LT" dirty="0" smtClean="0"/>
              <a:t>varikliui(SEO)</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Puslapio atvaizdavimą paieškos rezultatų viršuje arba apačioje dažnai lemia puslapio optimizavimas paieškos varikliui.</a:t>
            </a:r>
          </a:p>
          <a:p>
            <a:pPr marL="0" indent="0">
              <a:buNone/>
            </a:pPr>
            <a:r>
              <a:rPr lang="lt-LT" dirty="0" smtClean="0"/>
              <a:t>Keletas tai lemiančių veiksnių:</a:t>
            </a:r>
          </a:p>
          <a:p>
            <a:r>
              <a:rPr lang="lt-LT" dirty="0" smtClean="0"/>
              <a:t>Puslapio turinio programavimas.</a:t>
            </a:r>
          </a:p>
          <a:p>
            <a:r>
              <a:rPr lang="lt-LT" dirty="0" smtClean="0"/>
              <a:t>Svetainės turinys atitinka paieškoje naudojamus raktažodžius</a:t>
            </a:r>
          </a:p>
          <a:p>
            <a:r>
              <a:rPr lang="lt-LT" dirty="0" smtClean="0"/>
              <a:t>Nuorodų iš kitų svetainių skaičius.</a:t>
            </a:r>
          </a:p>
          <a:p>
            <a:r>
              <a:rPr lang="lt-LT" dirty="0" smtClean="0"/>
              <a:t>Turinio atnaujinimo dažnumas</a:t>
            </a:r>
          </a:p>
          <a:p>
            <a:r>
              <a:rPr lang="lt-LT" dirty="0" smtClean="0"/>
              <a:t>Integracija su </a:t>
            </a:r>
            <a:r>
              <a:rPr lang="lt-LT" dirty="0" err="1" smtClean="0"/>
              <a:t>google</a:t>
            </a:r>
            <a:r>
              <a:rPr lang="lt-LT" dirty="0" smtClean="0"/>
              <a:t> servisais.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89774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481774"/>
            <a:ext cx="10515600" cy="1325563"/>
          </a:xfrm>
        </p:spPr>
        <p:txBody>
          <a:bodyPr>
            <a:normAutofit fontScale="90000"/>
          </a:bodyPr>
          <a:lstStyle/>
          <a:p>
            <a:r>
              <a:rPr lang="lt-LT" dirty="0" err="1" smtClean="0"/>
              <a:t>Iešk</a:t>
            </a:r>
            <a:r>
              <a:rPr lang="en-US" dirty="0" smtClean="0"/>
              <a:t>ant</a:t>
            </a:r>
            <a:r>
              <a:rPr lang="lt-LT" dirty="0" smtClean="0"/>
              <a:t> informacijos ne visada </a:t>
            </a:r>
            <a:r>
              <a:rPr lang="en-US" dirty="0" err="1" smtClean="0"/>
              <a:t>randamas</a:t>
            </a:r>
            <a:r>
              <a:rPr lang="en-US" dirty="0" smtClean="0"/>
              <a:t> </a:t>
            </a:r>
            <a:r>
              <a:rPr lang="en-US" dirty="0" err="1" smtClean="0"/>
              <a:t>norimas</a:t>
            </a:r>
            <a:r>
              <a:rPr lang="en-US" dirty="0" smtClean="0"/>
              <a:t> </a:t>
            </a:r>
            <a:r>
              <a:rPr lang="en-US" dirty="0" err="1" smtClean="0"/>
              <a:t>rezultatas</a:t>
            </a:r>
            <a:endParaRPr lang="en-US" dirty="0"/>
          </a:p>
        </p:txBody>
      </p:sp>
      <p:sp>
        <p:nvSpPr>
          <p:cNvPr id="3" name="Content Placeholder 2"/>
          <p:cNvSpPr>
            <a:spLocks noGrp="1"/>
          </p:cNvSpPr>
          <p:nvPr>
            <p:ph idx="1"/>
          </p:nvPr>
        </p:nvSpPr>
        <p:spPr>
          <a:xfrm>
            <a:off x="1120000" y="2374265"/>
            <a:ext cx="10233800" cy="3788791"/>
          </a:xfrm>
        </p:spPr>
        <p:txBody>
          <a:bodyPr/>
          <a:lstStyle/>
          <a:p>
            <a:r>
              <a:rPr lang="lt-LT" dirty="0" smtClean="0"/>
              <a:t>Svetainių kūrėjai savo puslapiuose naudoja raktinius žodžius, kurie nesusisiję su puslapio turiniu.</a:t>
            </a:r>
            <a:endParaRPr lang="en-US" dirty="0" smtClean="0"/>
          </a:p>
          <a:p>
            <a:r>
              <a:rPr lang="lt-LT" dirty="0" smtClean="0"/>
              <a:t> Dauguma paieškos variklių sistemų personalizuoja gaunamus rezultatus remiantis prieš tai darytomis paieškomis. </a:t>
            </a:r>
            <a:endParaRPr lang="en-US" dirty="0"/>
          </a:p>
          <a:p>
            <a:r>
              <a:rPr lang="lt-LT" dirty="0"/>
              <a:t>Paieška iš skirtingos vietovės duoda skirtingus rezultatus. </a:t>
            </a:r>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508024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647883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Google </a:t>
            </a:r>
            <a:r>
              <a:rPr lang="lt-LT" dirty="0" err="1" smtClean="0"/>
              <a:t>PageRank</a:t>
            </a:r>
            <a:r>
              <a:rPr lang="lt-LT" dirty="0" smtClean="0"/>
              <a:t> algoritmas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 </a:t>
            </a:r>
          </a:p>
          <a:p>
            <a:r>
              <a:rPr lang="lt-LT" dirty="0" smtClean="0"/>
              <a:t>Kuo daugiau puslapis turi nuorodų į kitus puslapius tuo mažesnis tų nuorodų.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721146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Google </a:t>
            </a:r>
            <a:r>
              <a:rPr lang="lt-LT" dirty="0" err="1"/>
              <a:t>PageRank</a:t>
            </a:r>
            <a:r>
              <a:rPr lang="lt-LT" dirty="0"/>
              <a:t> algoritmas</a:t>
            </a:r>
            <a:endParaRPr lang="en-US" dirty="0"/>
          </a:p>
        </p:txBody>
      </p:sp>
      <p:sp>
        <p:nvSpPr>
          <p:cNvPr id="3" name="Content Placeholder 2"/>
          <p:cNvSpPr>
            <a:spLocks noGrp="1"/>
          </p:cNvSpPr>
          <p:nvPr>
            <p:ph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184859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lt-LT" sz="4400" dirty="0" smtClean="0"/>
              <a:t>Paieškos rezultatų kokybę yra sunku vertinti</a:t>
            </a:r>
            <a:endParaRPr lang="en-US" sz="4400" dirty="0"/>
          </a:p>
        </p:txBody>
      </p:sp>
      <p:sp>
        <p:nvSpPr>
          <p:cNvPr id="3" name="Content Placeholder 2"/>
          <p:cNvSpPr>
            <a:spLocks noGrp="1"/>
          </p:cNvSpPr>
          <p:nvPr>
            <p:ph idx="1"/>
          </p:nvPr>
        </p:nvSpPr>
        <p:spPr>
          <a:xfrm>
            <a:off x="838200" y="1690688"/>
            <a:ext cx="10233800" cy="4351338"/>
          </a:xfrm>
        </p:spPr>
        <p:txBody>
          <a:bodyPr>
            <a:normAutofit/>
          </a:bodyPr>
          <a:lstStyle/>
          <a:p>
            <a:r>
              <a:rPr lang="lt-LT" dirty="0" smtClean="0"/>
              <a:t>Sunku nustatyti informacijos, kurią randame kokybę. </a:t>
            </a:r>
          </a:p>
          <a:p>
            <a:r>
              <a:rPr lang="lt-LT" dirty="0" smtClean="0"/>
              <a:t>Paieškos rezultatų kokybė priklauso nuo vartotojų.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825486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Paieškos užklausų sintaksė</a:t>
            </a:r>
            <a:endParaRPr lang="en-US" dirty="0"/>
          </a:p>
        </p:txBody>
      </p:sp>
      <p:sp>
        <p:nvSpPr>
          <p:cNvPr id="3" name="Content Placeholder 2"/>
          <p:cNvSpPr>
            <a:spLocks noGrp="1"/>
          </p:cNvSpPr>
          <p:nvPr>
            <p:ph idx="1"/>
          </p:nvPr>
        </p:nvSpPr>
        <p:spPr/>
        <p:txBody>
          <a:bodyPr/>
          <a:lstStyle/>
          <a:p>
            <a:r>
              <a:rPr lang="lt-LT" sz="3200" dirty="0"/>
              <a:t>Formuluojant paieškos klausimą, galima naudoti loginius operatorius, paieškos siaurinimo ir išplėtimo simbolius, funkcijas ir pan.</a:t>
            </a:r>
            <a:endParaRPr lang="en-US" sz="3200"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868166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23249" y="1690688"/>
            <a:ext cx="6945501" cy="4399216"/>
          </a:xfrm>
          <a:prstGeom prst="rect">
            <a:avLst/>
          </a:prstGeom>
        </p:spPr>
      </p:pic>
      <p:sp>
        <p:nvSpPr>
          <p:cNvPr id="5" name="Title 4"/>
          <p:cNvSpPr>
            <a:spLocks noGrp="1"/>
          </p:cNvSpPr>
          <p:nvPr>
            <p:ph type="title"/>
          </p:nvPr>
        </p:nvSpPr>
        <p:spPr>
          <a:xfrm>
            <a:off x="838200" y="365125"/>
            <a:ext cx="10515600" cy="1774571"/>
          </a:xfrm>
        </p:spPr>
        <p:txBody>
          <a:bodyPr>
            <a:normAutofit fontScale="90000"/>
          </a:bodyPr>
          <a:lstStyle/>
          <a:p>
            <a:r>
              <a:rPr lang="en-US" b="1" dirty="0"/>
              <a:t>AND - </a:t>
            </a:r>
            <a:r>
              <a:rPr lang="en-US" b="1" dirty="0" err="1"/>
              <a:t>pateikia</a:t>
            </a:r>
            <a:r>
              <a:rPr lang="en-US" b="1" dirty="0"/>
              <a:t> </a:t>
            </a:r>
            <a:r>
              <a:rPr lang="en-US" b="1" dirty="0" err="1"/>
              <a:t>šaltinius</a:t>
            </a:r>
            <a:r>
              <a:rPr lang="en-US" b="1" dirty="0"/>
              <a:t> </a:t>
            </a:r>
            <a:r>
              <a:rPr lang="en-US" b="1" dirty="0" err="1"/>
              <a:t>turinčius</a:t>
            </a:r>
            <a:r>
              <a:rPr lang="en-US" b="1" dirty="0"/>
              <a:t> </a:t>
            </a:r>
            <a:r>
              <a:rPr lang="en-US" b="1" dirty="0" err="1"/>
              <a:t>visus</a:t>
            </a:r>
            <a:r>
              <a:rPr lang="en-US" b="1" dirty="0"/>
              <a:t> </a:t>
            </a:r>
            <a:r>
              <a:rPr lang="en-US" b="1" dirty="0" err="1"/>
              <a:t>paieškos</a:t>
            </a:r>
            <a:r>
              <a:rPr lang="en-US" b="1" dirty="0"/>
              <a:t> </a:t>
            </a:r>
            <a:r>
              <a:rPr lang="en-US" b="1" dirty="0" err="1"/>
              <a:t>reikšminius</a:t>
            </a:r>
            <a:r>
              <a:rPr lang="en-US" b="1" dirty="0"/>
              <a:t> </a:t>
            </a:r>
            <a:r>
              <a:rPr lang="en-US" b="1" dirty="0" err="1"/>
              <a:t>žodžius</a:t>
            </a:r>
            <a:r>
              <a:rPr lang="lt-LT" b="1" dirty="0"/>
              <a:t>.</a:t>
            </a:r>
            <a:br>
              <a:rPr lang="lt-LT" b="1" dirty="0"/>
            </a:b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108746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AND </a:t>
            </a:r>
            <a:r>
              <a:rPr lang="en-US" dirty="0" smtClean="0"/>
              <a:t>= +</a:t>
            </a:r>
            <a:endParaRPr lang="en-US" dirty="0"/>
          </a:p>
        </p:txBody>
      </p:sp>
      <p:pic>
        <p:nvPicPr>
          <p:cNvPr id="4" name="Picture 3"/>
          <p:cNvPicPr>
            <a:picLocks noChangeAspect="1"/>
          </p:cNvPicPr>
          <p:nvPr/>
        </p:nvPicPr>
        <p:blipFill>
          <a:blip r:embed="rId3"/>
          <a:stretch>
            <a:fillRect/>
          </a:stretch>
        </p:blipFill>
        <p:spPr>
          <a:xfrm>
            <a:off x="97776" y="1690688"/>
            <a:ext cx="5998224" cy="4801552"/>
          </a:xfrm>
          <a:prstGeom prst="rect">
            <a:avLst/>
          </a:prstGeom>
        </p:spPr>
      </p:pic>
      <p:pic>
        <p:nvPicPr>
          <p:cNvPr id="5" name="Picture 4"/>
          <p:cNvPicPr>
            <a:picLocks noChangeAspect="1"/>
          </p:cNvPicPr>
          <p:nvPr/>
        </p:nvPicPr>
        <p:blipFill>
          <a:blip r:embed="rId4"/>
          <a:stretch>
            <a:fillRect/>
          </a:stretch>
        </p:blipFill>
        <p:spPr>
          <a:xfrm>
            <a:off x="6096000" y="1690688"/>
            <a:ext cx="5994484" cy="4801552"/>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551992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365125"/>
            <a:ext cx="10515600" cy="1994027"/>
          </a:xfrm>
        </p:spPr>
        <p:txBody>
          <a:bodyPr>
            <a:noAutofit/>
          </a:bodyPr>
          <a:lstStyle/>
          <a:p>
            <a:r>
              <a:rPr lang="en-US" sz="4800" b="1" dirty="0"/>
              <a:t>OR - </a:t>
            </a:r>
            <a:r>
              <a:rPr lang="en-US" sz="4800" b="1" dirty="0" err="1"/>
              <a:t>randa</a:t>
            </a:r>
            <a:r>
              <a:rPr lang="en-US" sz="4800" b="1" dirty="0"/>
              <a:t> </a:t>
            </a:r>
            <a:r>
              <a:rPr lang="en-US" sz="4800" b="1" dirty="0" err="1"/>
              <a:t>šaltinius</a:t>
            </a:r>
            <a:r>
              <a:rPr lang="en-US" sz="4800" b="1" dirty="0"/>
              <a:t> </a:t>
            </a:r>
            <a:r>
              <a:rPr lang="en-US" sz="4800" b="1" dirty="0" err="1"/>
              <a:t>turinčius</a:t>
            </a:r>
            <a:r>
              <a:rPr lang="en-US" sz="4800" b="1" dirty="0"/>
              <a:t> bent </a:t>
            </a:r>
            <a:r>
              <a:rPr lang="en-US" sz="4800" b="1" dirty="0" err="1"/>
              <a:t>vieną</a:t>
            </a:r>
            <a:r>
              <a:rPr lang="en-US" sz="4800" b="1" dirty="0"/>
              <a:t> </a:t>
            </a:r>
            <a:r>
              <a:rPr lang="en-US" sz="4800" b="1" dirty="0" err="1"/>
              <a:t>paieškos</a:t>
            </a:r>
            <a:r>
              <a:rPr lang="en-US" sz="4800" b="1" dirty="0"/>
              <a:t> </a:t>
            </a:r>
            <a:r>
              <a:rPr lang="en-US" sz="4400" b="1" dirty="0" err="1"/>
              <a:t>reikšminį</a:t>
            </a:r>
            <a:r>
              <a:rPr lang="en-US" sz="4800" b="1" dirty="0"/>
              <a:t> </a:t>
            </a:r>
            <a:r>
              <a:rPr lang="en-US" sz="4800" b="1" dirty="0" err="1"/>
              <a:t>žodį</a:t>
            </a:r>
            <a:r>
              <a:rPr lang="en-US" sz="4800" dirty="0"/>
              <a:t/>
            </a:r>
            <a:br>
              <a:rPr lang="en-US" sz="4800" dirty="0"/>
            </a:br>
            <a:endParaRPr lang="en-US" sz="4800" dirty="0"/>
          </a:p>
        </p:txBody>
      </p:sp>
      <p:pic>
        <p:nvPicPr>
          <p:cNvPr id="4" name="Picture 3"/>
          <p:cNvPicPr>
            <a:picLocks noChangeAspect="1"/>
          </p:cNvPicPr>
          <p:nvPr/>
        </p:nvPicPr>
        <p:blipFill>
          <a:blip r:embed="rId3"/>
          <a:stretch>
            <a:fillRect/>
          </a:stretch>
        </p:blipFill>
        <p:spPr>
          <a:xfrm>
            <a:off x="3166395" y="1901951"/>
            <a:ext cx="6151817" cy="429941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9178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OR</a:t>
            </a:r>
            <a:endParaRPr lang="en-US" dirty="0"/>
          </a:p>
        </p:txBody>
      </p:sp>
      <p:pic>
        <p:nvPicPr>
          <p:cNvPr id="4" name="Picture 3"/>
          <p:cNvPicPr>
            <a:picLocks noChangeAspect="1"/>
          </p:cNvPicPr>
          <p:nvPr/>
        </p:nvPicPr>
        <p:blipFill>
          <a:blip r:embed="rId2"/>
          <a:stretch>
            <a:fillRect/>
          </a:stretch>
        </p:blipFill>
        <p:spPr>
          <a:xfrm>
            <a:off x="519126" y="1690688"/>
            <a:ext cx="5884722" cy="4728400"/>
          </a:xfrm>
          <a:prstGeom prst="rect">
            <a:avLst/>
          </a:prstGeom>
        </p:spPr>
      </p:pic>
      <p:pic>
        <p:nvPicPr>
          <p:cNvPr id="5" name="Picture 4"/>
          <p:cNvPicPr>
            <a:picLocks noChangeAspect="1"/>
          </p:cNvPicPr>
          <p:nvPr/>
        </p:nvPicPr>
        <p:blipFill>
          <a:blip r:embed="rId3"/>
          <a:stretch>
            <a:fillRect/>
          </a:stretch>
        </p:blipFill>
        <p:spPr>
          <a:xfrm>
            <a:off x="6403848" y="1686878"/>
            <a:ext cx="4949952" cy="473602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669040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1375136" cy="2030603"/>
          </a:xfrm>
        </p:spPr>
        <p:txBody>
          <a:bodyPr>
            <a:noAutofit/>
          </a:bodyPr>
          <a:lstStyle/>
          <a:p>
            <a:r>
              <a:rPr lang="lt-LT" sz="4800" b="1" dirty="0"/>
              <a:t>NOT - tarp rezultatų nėra šaltinių, turinčių paieškos klausime po </a:t>
            </a:r>
            <a:r>
              <a:rPr lang="lt-LT" sz="4400" b="1" dirty="0"/>
              <a:t>loginio</a:t>
            </a:r>
            <a:r>
              <a:rPr lang="lt-LT" sz="4800" b="1" dirty="0"/>
              <a:t> operatoriaus NOT įrašytų </a:t>
            </a:r>
            <a:r>
              <a:rPr lang="lt-LT" sz="4800" b="1" dirty="0" smtClean="0"/>
              <a:t>žodžių.</a:t>
            </a:r>
            <a:endParaRPr lang="en-US" sz="4800" dirty="0"/>
          </a:p>
        </p:txBody>
      </p:sp>
      <p:pic>
        <p:nvPicPr>
          <p:cNvPr id="4" name="Picture 3"/>
          <p:cNvPicPr>
            <a:picLocks noChangeAspect="1"/>
          </p:cNvPicPr>
          <p:nvPr/>
        </p:nvPicPr>
        <p:blipFill>
          <a:blip r:embed="rId3"/>
          <a:stretch>
            <a:fillRect/>
          </a:stretch>
        </p:blipFill>
        <p:spPr>
          <a:xfrm>
            <a:off x="3506126" y="2542032"/>
            <a:ext cx="5204132" cy="3639884"/>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68811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r>
              <a:rPr lang="lt-LT" dirty="0" smtClean="0"/>
              <a:t>Paieškos sistemą apgauti darosi vis sunkiau, bet tai vis dar yra didelė problema.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77360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NOT </a:t>
            </a:r>
            <a:r>
              <a:rPr lang="en-US" dirty="0" smtClean="0"/>
              <a:t>=</a:t>
            </a:r>
            <a:r>
              <a:rPr lang="lt-LT" dirty="0" smtClean="0"/>
              <a:t> -</a:t>
            </a:r>
            <a:endParaRPr lang="en-US" dirty="0"/>
          </a:p>
        </p:txBody>
      </p:sp>
      <p:pic>
        <p:nvPicPr>
          <p:cNvPr id="4" name="Picture 3"/>
          <p:cNvPicPr>
            <a:picLocks noChangeAspect="1"/>
          </p:cNvPicPr>
          <p:nvPr/>
        </p:nvPicPr>
        <p:blipFill>
          <a:blip r:embed="rId3"/>
          <a:stretch>
            <a:fillRect/>
          </a:stretch>
        </p:blipFill>
        <p:spPr>
          <a:xfrm>
            <a:off x="182880" y="1690688"/>
            <a:ext cx="5913120" cy="4755721"/>
          </a:xfrm>
          <a:prstGeom prst="rect">
            <a:avLst/>
          </a:prstGeom>
        </p:spPr>
      </p:pic>
      <p:pic>
        <p:nvPicPr>
          <p:cNvPr id="5" name="Picture 4"/>
          <p:cNvPicPr>
            <a:picLocks noChangeAspect="1"/>
          </p:cNvPicPr>
          <p:nvPr/>
        </p:nvPicPr>
        <p:blipFill>
          <a:blip r:embed="rId4"/>
          <a:stretch>
            <a:fillRect/>
          </a:stretch>
        </p:blipFill>
        <p:spPr>
          <a:xfrm>
            <a:off x="6096000" y="1690688"/>
            <a:ext cx="5879935" cy="475572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895936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Kitos funkcijos</a:t>
            </a:r>
            <a:endParaRPr lang="en-US" dirty="0"/>
          </a:p>
        </p:txBody>
      </p:sp>
      <p:sp>
        <p:nvSpPr>
          <p:cNvPr id="3" name="Content Placeholder 2"/>
          <p:cNvSpPr>
            <a:spLocks noGrp="1"/>
          </p:cNvSpPr>
          <p:nvPr>
            <p:ph idx="1"/>
          </p:nvPr>
        </p:nvSpPr>
        <p:spPr/>
        <p:txBody>
          <a:bodyPr>
            <a:normAutofit/>
          </a:bodyPr>
          <a:lstStyle/>
          <a:p>
            <a:r>
              <a:rPr lang="lt-LT" b="1" dirty="0" smtClean="0"/>
              <a:t>Tilde</a:t>
            </a:r>
            <a:r>
              <a:rPr lang="en-US" b="1" dirty="0" smtClean="0"/>
              <a:t> operator</a:t>
            </a:r>
            <a:r>
              <a:rPr lang="lt-LT" b="1" dirty="0" err="1" smtClean="0"/>
              <a:t>ius</a:t>
            </a:r>
            <a:r>
              <a:rPr lang="en-US" b="1" dirty="0" smtClean="0"/>
              <a:t>(~):</a:t>
            </a:r>
            <a:r>
              <a:rPr lang="lt-LT" dirty="0"/>
              <a:t> </a:t>
            </a:r>
            <a:r>
              <a:rPr lang="lt-LT" dirty="0" smtClean="0"/>
              <a:t>Ieško visų puslapių, su jūsų ieškomo raktinio žodžio sinonimais.</a:t>
            </a:r>
          </a:p>
          <a:p>
            <a:r>
              <a:rPr lang="lt-LT" b="1" dirty="0" smtClean="0"/>
              <a:t>Žvaigždutes </a:t>
            </a:r>
            <a:r>
              <a:rPr lang="en-US" b="1" dirty="0" smtClean="0"/>
              <a:t>operator</a:t>
            </a:r>
            <a:r>
              <a:rPr lang="lt-LT" b="1" dirty="0" err="1" smtClean="0"/>
              <a:t>ius</a:t>
            </a:r>
            <a:r>
              <a:rPr lang="en-US" b="1" dirty="0" smtClean="0"/>
              <a:t> </a:t>
            </a:r>
            <a:r>
              <a:rPr lang="en-US" b="1" dirty="0"/>
              <a:t>(*): </a:t>
            </a:r>
            <a:r>
              <a:rPr lang="lt-LT" dirty="0" smtClean="0"/>
              <a:t>Ieško pagal jūsų raktinį žodį ir vietoje žvaigždutes bet kokį kita žodį.</a:t>
            </a:r>
          </a:p>
          <a:p>
            <a:r>
              <a:rPr lang="lt-LT" b="1" dirty="0" smtClean="0"/>
              <a:t>Kabučių operatorius (</a:t>
            </a:r>
            <a:r>
              <a:rPr lang="en-US" b="1" dirty="0" smtClean="0"/>
              <a:t>“”): </a:t>
            </a:r>
            <a:r>
              <a:rPr lang="lt-LT" dirty="0" smtClean="0"/>
              <a:t>Ieško tikslios jūsų ieškomos frazės.</a:t>
            </a:r>
            <a:endParaRPr lang="lt-LT" b="1" dirty="0" smtClean="0"/>
          </a:p>
          <a:p>
            <a:r>
              <a:rPr lang="lt-LT" b="1" dirty="0" smtClean="0"/>
              <a:t>Paieška puslapiuose (</a:t>
            </a:r>
            <a:r>
              <a:rPr lang="lt-LT" b="1" dirty="0" err="1" smtClean="0"/>
              <a:t>site</a:t>
            </a:r>
            <a:r>
              <a:rPr lang="lt-LT" b="1" dirty="0" smtClean="0"/>
              <a:t>:)</a:t>
            </a:r>
            <a:r>
              <a:rPr lang="en-US" b="1" dirty="0" smtClean="0"/>
              <a:t>:</a:t>
            </a:r>
            <a:r>
              <a:rPr lang="en-US" b="1" dirty="0"/>
              <a:t> </a:t>
            </a:r>
            <a:r>
              <a:rPr lang="lt-LT" dirty="0" smtClean="0"/>
              <a:t>Ieško pagal raktinį žodį jūsų nurodytame puslapyje.</a:t>
            </a:r>
            <a:endParaRPr lang="en-US" dirty="0"/>
          </a:p>
          <a:p>
            <a:r>
              <a:rPr lang="lt-LT" b="1" dirty="0" smtClean="0"/>
              <a:t>Susijusių puslapiu paieška (</a:t>
            </a:r>
            <a:r>
              <a:rPr lang="lt-LT" b="1" dirty="0" err="1" smtClean="0"/>
              <a:t>related</a:t>
            </a:r>
            <a:r>
              <a:rPr lang="lt-LT" b="1" dirty="0" smtClean="0"/>
              <a:t>:)</a:t>
            </a:r>
            <a:r>
              <a:rPr lang="en-US" b="1" dirty="0" smtClean="0"/>
              <a:t>:</a:t>
            </a:r>
            <a:r>
              <a:rPr lang="en-US" b="1" dirty="0"/>
              <a:t> </a:t>
            </a:r>
            <a:r>
              <a:rPr lang="lt-LT" dirty="0" smtClean="0"/>
              <a:t>Ieško panašių puslapių kaip jūsų nurodyto.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8522123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endParaRPr lang="en-US" dirty="0"/>
          </a:p>
        </p:txBody>
      </p:sp>
      <p:sp>
        <p:nvSpPr>
          <p:cNvPr id="3" name="Content Placeholder 2"/>
          <p:cNvSpPr>
            <a:spLocks noGrp="1"/>
          </p:cNvSpPr>
          <p:nvPr>
            <p:ph idx="1"/>
          </p:nvPr>
        </p:nvSpPr>
        <p:spPr/>
        <p:txBody>
          <a:bodyPr/>
          <a:lstStyle/>
          <a:p>
            <a:r>
              <a:rPr lang="lt-LT" dirty="0" smtClean="0"/>
              <a:t>Norint pagerinti paieškos rezultatų kokybę turime žinoti kaip veikia paieškos varikliai.</a:t>
            </a:r>
          </a:p>
          <a:p>
            <a:r>
              <a:rPr lang="lt-LT" dirty="0" smtClean="0"/>
              <a:t>Norint tiksliau ir greičiau rasti reikiamą informaciją reikia mokėti naudotis paieškos variklių specializuotomis funkcijomis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540503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Savikontrolės klausimai	</a:t>
            </a:r>
            <a:endParaRPr lang="en-US" dirty="0"/>
          </a:p>
        </p:txBody>
      </p:sp>
      <p:sp>
        <p:nvSpPr>
          <p:cNvPr id="3" name="Content Placeholder 2"/>
          <p:cNvSpPr>
            <a:spLocks noGrp="1"/>
          </p:cNvSpPr>
          <p:nvPr>
            <p:ph idx="1"/>
          </p:nvPr>
        </p:nvSpPr>
        <p:spPr/>
        <p:txBody>
          <a:bodyPr/>
          <a:lstStyle/>
          <a:p>
            <a:r>
              <a:rPr lang="lt-LT" dirty="0" smtClean="0"/>
              <a:t>Kodėl paieškos rezultatai būna nekokybiški?</a:t>
            </a:r>
          </a:p>
          <a:p>
            <a:r>
              <a:rPr lang="lt-LT" dirty="0" smtClean="0"/>
              <a:t>Kaip vadinasi 3 tipai paieškų, kurios yra dažniausiai vykdomos internete?</a:t>
            </a:r>
          </a:p>
          <a:p>
            <a:r>
              <a:rPr lang="lt-LT" dirty="0" smtClean="0"/>
              <a:t>Kokiais kriterijais vadovaudamasis paieškos variklis atrenka rezultatus pagal duotą užklausą?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038077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829544" cy="1712786"/>
          </a:xfrm>
        </p:spPr>
        <p:txBody>
          <a:bodyPr>
            <a:normAutofit fontScale="90000"/>
          </a:bodyPr>
          <a:lstStyle/>
          <a:p>
            <a:r>
              <a:rPr lang="lt-LT" dirty="0" smtClean="0"/>
              <a:t>				Atsakymai: </a:t>
            </a:r>
            <a:br>
              <a:rPr lang="lt-LT" dirty="0" smtClean="0"/>
            </a:br>
            <a:r>
              <a:rPr lang="lt-LT" sz="4900" dirty="0" smtClean="0"/>
              <a:t>Kodėl </a:t>
            </a:r>
            <a:r>
              <a:rPr lang="lt-LT" sz="4900" dirty="0"/>
              <a:t>paieškos rezultatai būna nekokybiški?</a:t>
            </a:r>
            <a:r>
              <a:rPr lang="en-US" dirty="0"/>
              <a:t/>
            </a:r>
            <a:br>
              <a:rPr lang="en-US" dirty="0"/>
            </a:br>
            <a:endParaRPr lang="en-US" dirty="0"/>
          </a:p>
        </p:txBody>
      </p:sp>
      <p:sp>
        <p:nvSpPr>
          <p:cNvPr id="3" name="Content Placeholder 2"/>
          <p:cNvSpPr>
            <a:spLocks noGrp="1"/>
          </p:cNvSpPr>
          <p:nvPr>
            <p:ph idx="1"/>
          </p:nvPr>
        </p:nvSpPr>
        <p:spPr>
          <a:xfrm>
            <a:off x="838200" y="2212848"/>
            <a:ext cx="10233800" cy="3964115"/>
          </a:xfrm>
        </p:spPr>
        <p:txBody>
          <a:bodyPr/>
          <a:lstStyle/>
          <a:p>
            <a:r>
              <a:rPr lang="lt-LT" dirty="0"/>
              <a:t>Svetainių kūrėjai savo puslapiuose naudoja raktinius žodžius, kurie nesusisiję su puslapio </a:t>
            </a:r>
            <a:r>
              <a:rPr lang="lt-LT" dirty="0" smtClean="0"/>
              <a:t>turiniu.</a:t>
            </a:r>
          </a:p>
          <a:p>
            <a:r>
              <a:rPr lang="lt-LT" dirty="0" smtClean="0"/>
              <a:t>Personalizuojama paieška, dažnai ieškant skirtingų dalykų rezultatai būna </a:t>
            </a:r>
            <a:r>
              <a:rPr lang="lt-LT" dirty="0" err="1" smtClean="0"/>
              <a:t>perenkami</a:t>
            </a:r>
            <a:r>
              <a:rPr lang="lt-LT" dirty="0" smtClean="0"/>
              <a:t> nuo praeitų paieškų, nors vartotojas nori visai ko kito.</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419001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957560" cy="1676210"/>
          </a:xfrm>
        </p:spPr>
        <p:txBody>
          <a:bodyPr>
            <a:normAutofit fontScale="90000"/>
          </a:bodyPr>
          <a:lstStyle/>
          <a:p>
            <a:r>
              <a:rPr lang="lt-LT" dirty="0" smtClean="0"/>
              <a:t>				Atsakymai: </a:t>
            </a:r>
            <a:br>
              <a:rPr lang="lt-LT" dirty="0" smtClean="0"/>
            </a:br>
            <a:r>
              <a:rPr lang="lt-LT" sz="4900" dirty="0"/>
              <a:t>Kaip vadinasi 3 tipai paieškų, kurios yra dažniausiai vykdomos internete?</a:t>
            </a:r>
            <a:r>
              <a:rPr lang="en-US" sz="4900" dirty="0"/>
              <a:t/>
            </a:r>
            <a:br>
              <a:rPr lang="en-US" sz="4900" dirty="0"/>
            </a:br>
            <a:endParaRPr lang="en-US" dirty="0"/>
          </a:p>
        </p:txBody>
      </p:sp>
      <p:sp>
        <p:nvSpPr>
          <p:cNvPr id="3" name="Content Placeholder 2"/>
          <p:cNvSpPr>
            <a:spLocks noGrp="1"/>
          </p:cNvSpPr>
          <p:nvPr>
            <p:ph idx="1"/>
          </p:nvPr>
        </p:nvSpPr>
        <p:spPr>
          <a:xfrm>
            <a:off x="979100" y="2176272"/>
            <a:ext cx="10233800" cy="4000691"/>
          </a:xfrm>
        </p:spPr>
        <p:txBody>
          <a:bodyPr/>
          <a:lstStyle/>
          <a:p>
            <a:r>
              <a:rPr lang="lt-LT" dirty="0"/>
              <a:t>Svetainės/vietos paieška</a:t>
            </a:r>
          </a:p>
          <a:p>
            <a:r>
              <a:rPr lang="lt-LT" dirty="0"/>
              <a:t>Informacijos paieška</a:t>
            </a:r>
          </a:p>
          <a:p>
            <a:r>
              <a:rPr lang="lt-LT" dirty="0"/>
              <a:t>Potencialių pirkinių paieška</a:t>
            </a:r>
          </a:p>
          <a:p>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240082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78"/>
            <a:ext cx="10515600" cy="3029522"/>
          </a:xfrm>
        </p:spPr>
        <p:txBody>
          <a:bodyPr>
            <a:normAutofit fontScale="90000"/>
          </a:bodyPr>
          <a:lstStyle/>
          <a:p>
            <a:r>
              <a:rPr lang="lt-LT" dirty="0" smtClean="0"/>
              <a:t>				Atsakymai: </a:t>
            </a:r>
            <a:br>
              <a:rPr lang="lt-LT" dirty="0" smtClean="0"/>
            </a:br>
            <a:r>
              <a:rPr lang="lt-LT" sz="4900" dirty="0"/>
              <a:t>Kokiais kriterijais vadovaudamasis paieškos variklis atrenka </a:t>
            </a:r>
            <a:r>
              <a:rPr lang="lt-LT" sz="4900" dirty="0" smtClean="0"/>
              <a:t>rezultatus?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20000" y="2304288"/>
            <a:ext cx="10233800" cy="3872674"/>
          </a:xfrm>
        </p:spPr>
        <p:txBody>
          <a:bodyPr/>
          <a:lstStyle/>
          <a:p>
            <a:r>
              <a:rPr lang="lt-LT" dirty="0"/>
              <a:t>Puslapio turinys.</a:t>
            </a:r>
          </a:p>
          <a:p>
            <a:r>
              <a:rPr lang="lt-LT" dirty="0"/>
              <a:t>Nuorodų iš kitų puslapių skaičius ir svoris.</a:t>
            </a:r>
          </a:p>
          <a:p>
            <a:r>
              <a:rPr lang="lt-LT" dirty="0"/>
              <a:t>Lankytojų skaičius</a:t>
            </a:r>
          </a:p>
          <a:p>
            <a:r>
              <a:rPr lang="lt-LT" dirty="0"/>
              <a:t>Populiarumas socialiniuose tinkluose</a:t>
            </a:r>
          </a:p>
          <a:p>
            <a:r>
              <a:rPr lang="lt-LT" dirty="0"/>
              <a:t>Puslapio pritaikymas paieškos varikliui.(SEO)</a:t>
            </a:r>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347025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20775" y="1869030"/>
            <a:ext cx="10233025" cy="4264527"/>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275327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a:t>
            </a:r>
          </a:p>
          <a:p>
            <a:r>
              <a:rPr lang="lt-LT" dirty="0" smtClean="0"/>
              <a:t>Informacijos paieška</a:t>
            </a:r>
          </a:p>
          <a:p>
            <a:r>
              <a:rPr lang="lt-LT" dirty="0" smtClean="0"/>
              <a:t>Potencialių pirkinių paieška</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34625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120000" y="2860350"/>
            <a:ext cx="6163056" cy="3676497"/>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47965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79688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661259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5115"/>
          </a:xfrm>
        </p:spPr>
        <p:txBody>
          <a:bodyPr>
            <a:normAutofit/>
          </a:bodyPr>
          <a:lstStyle/>
          <a:p>
            <a:r>
              <a:rPr lang="lt-LT" dirty="0" smtClean="0"/>
              <a:t>Paieškos rezultatų kokybė</a:t>
            </a:r>
            <a:endParaRPr lang="en-US" dirty="0"/>
          </a:p>
        </p:txBody>
      </p:sp>
      <p:sp>
        <p:nvSpPr>
          <p:cNvPr id="3" name="Content Placeholder 2"/>
          <p:cNvSpPr>
            <a:spLocks noGrp="1"/>
          </p:cNvSpPr>
          <p:nvPr>
            <p:ph idx="1"/>
          </p:nvPr>
        </p:nvSpPr>
        <p:spPr>
          <a:xfrm>
            <a:off x="838200" y="1737360"/>
            <a:ext cx="10515600" cy="4439603"/>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67074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a:xfrm>
            <a:off x="838200" y="1825625"/>
            <a:ext cx="10664952" cy="4351338"/>
          </a:xfrm>
        </p:spPr>
        <p:txBody>
          <a:bodyPr/>
          <a:lstStyle/>
          <a:p>
            <a:r>
              <a:rPr lang="lt-LT" dirty="0" smtClean="0"/>
              <a:t>Sistemos techninis lygis – programinės ir aparatūrinės įrangos greitis</a:t>
            </a:r>
            <a:r>
              <a:rPr lang="en-US" dirty="0" smtClean="0"/>
              <a:t>.</a:t>
            </a:r>
          </a:p>
          <a:p>
            <a:r>
              <a:rPr lang="lt-LT" dirty="0" smtClean="0"/>
              <a:t>Duomenų prieinamumas –</a:t>
            </a:r>
            <a:r>
              <a:rPr lang="en-US" dirty="0" smtClean="0"/>
              <a:t> </a:t>
            </a:r>
            <a:r>
              <a:rPr lang="lt-LT" dirty="0" smtClean="0"/>
              <a:t>rodiklis</a:t>
            </a:r>
            <a:r>
              <a:rPr lang="en-US" dirty="0" smtClean="0"/>
              <a:t> </a:t>
            </a:r>
            <a:r>
              <a:rPr lang="en-US" dirty="0" err="1" smtClean="0"/>
              <a:t>parodantis</a:t>
            </a:r>
            <a:r>
              <a:rPr lang="en-US" dirty="0" smtClean="0"/>
              <a:t> </a:t>
            </a:r>
            <a:r>
              <a:rPr lang="lt-LT" dirty="0" smtClean="0"/>
              <a:t>kiek procentų viso turinio yra naudojama</a:t>
            </a:r>
            <a:r>
              <a:rPr lang="en-US" dirty="0" smtClean="0"/>
              <a:t>.</a:t>
            </a:r>
          </a:p>
          <a:p>
            <a:r>
              <a:rPr lang="lt-LT" dirty="0" smtClean="0"/>
              <a:t>Duomenų apdorojimo greitis – rodiklis</a:t>
            </a:r>
            <a:r>
              <a:rPr lang="en-US" dirty="0" smtClean="0"/>
              <a:t> </a:t>
            </a:r>
            <a:r>
              <a:rPr lang="en-US" dirty="0" err="1" smtClean="0"/>
              <a:t>lemiantis</a:t>
            </a:r>
            <a:r>
              <a:rPr lang="en-US" dirty="0" smtClean="0"/>
              <a:t> </a:t>
            </a:r>
            <a:r>
              <a:rPr lang="lt-LT" dirty="0" smtClean="0"/>
              <a:t>algoritmų, apdorojančių turimus duomenis</a:t>
            </a:r>
            <a:r>
              <a:rPr lang="en-US" dirty="0" smtClean="0"/>
              <a:t>.</a:t>
            </a:r>
            <a:endParaRPr lang="lt-LT" dirty="0" smtClean="0"/>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50044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1120</TotalTime>
  <Words>3199</Words>
  <Application>Microsoft Office PowerPoint</Application>
  <PresentationFormat>Widescreen</PresentationFormat>
  <Paragraphs>364</Paragraphs>
  <Slides>37</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Corbel</vt:lpstr>
      <vt:lpstr>Depth</vt:lpstr>
      <vt:lpstr>Žiniatinklio paieškos rezultatų kokybės vertinimas</vt:lpstr>
      <vt:lpstr>Ieškant informacijos ne visada randamas norimas rezultatas</vt:lpstr>
      <vt:lpstr>Informacijos paieškos rezultatų kokybė</vt:lpstr>
      <vt:lpstr>Kasdieninė informacijos paieška</vt:lpstr>
      <vt:lpstr>Svetainės/vietos paieška </vt:lpstr>
      <vt:lpstr>Informacijos paieška </vt:lpstr>
      <vt:lpstr>Potencialių pirkinių paieška </vt:lpstr>
      <vt:lpstr>Paieškos rezultatų kokybė</vt:lpstr>
      <vt:lpstr>Sistemos pusė</vt:lpstr>
      <vt:lpstr>Vartotojo pusė</vt:lpstr>
      <vt:lpstr>Vartotojo pusės reikalavimų rekomendacijos </vt:lpstr>
      <vt:lpstr>Vartotojo pusės reikalavimų rekomendacijos </vt:lpstr>
      <vt:lpstr>Paieškos rezultatų kokybė</vt:lpstr>
      <vt:lpstr>Rezultatų rūšiavimas ir iškėlimas </vt:lpstr>
      <vt:lpstr>Puslapio turinys. </vt:lpstr>
      <vt:lpstr>Nuorodų iš kitų puslapių skaičius ir svoris</vt:lpstr>
      <vt:lpstr>Lankytojų skaičius </vt:lpstr>
      <vt:lpstr>Populiarumas socialiniuose tinkluose</vt:lpstr>
      <vt:lpstr>Puslapio pritaikymas paieškos varikliui(SEO)</vt:lpstr>
      <vt:lpstr>Google paieškos rezultatų reitingavimo faktoriai</vt:lpstr>
      <vt:lpstr>Google PageRank algoritmas</vt:lpstr>
      <vt:lpstr>Google PageRank algoritmas</vt:lpstr>
      <vt:lpstr>Paieškos rezultatų kokybę yra sunku vertinti</vt:lpstr>
      <vt:lpstr>Paieškos užklausų sintaksė</vt:lpstr>
      <vt:lpstr>AND - pateikia šaltinius turinčius visus paieškos reikšminius žodžius. </vt:lpstr>
      <vt:lpstr>AND = +</vt:lpstr>
      <vt:lpstr>OR - randa šaltinius turinčius bent vieną paieškos reikšminį žodį </vt:lpstr>
      <vt:lpstr>OR</vt:lpstr>
      <vt:lpstr>NOT - tarp rezultatų nėra šaltinių, turinčių paieškos klausime po loginio operatoriaus NOT įrašytų žodžių.</vt:lpstr>
      <vt:lpstr>NOT = -</vt:lpstr>
      <vt:lpstr>Kitos funkcijos</vt:lpstr>
      <vt:lpstr>Išvados </vt:lpstr>
      <vt:lpstr>Savikontrolės klausimai </vt:lpstr>
      <vt:lpstr>    Atsakymai:  Kodėl paieškos rezultatai būna nekokybiški? </vt:lpstr>
      <vt:lpstr>    Atsakymai:  Kaip vadinasi 3 tipai paieškų, kurios yra dažniausiai vykdomos internete? </vt:lpstr>
      <vt:lpstr>    Atsakymai:  Kokiais kriterijais vadovaudamasis paieškos variklis atrenka rezultatus?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Paulius Savickas</cp:lastModifiedBy>
  <cp:revision>168</cp:revision>
  <dcterms:created xsi:type="dcterms:W3CDTF">2014-11-11T08:29:19Z</dcterms:created>
  <dcterms:modified xsi:type="dcterms:W3CDTF">2014-11-20T18:19:40Z</dcterms:modified>
</cp:coreProperties>
</file>