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jrkxYrN5V5a5kbCa5sT7oS9BkQX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C7FEA78-17AB-4462-88F6-7BFDBF8CE174}">
  <a:tblStyle styleId="{DC7FEA78-17AB-4462-88F6-7BFDBF8CE174}" styleName="Table_0">
    <a:wholeTbl>
      <a:tcTxStyle b="off" i="off">
        <a:font>
          <a:latin typeface="Trebuchet MS"/>
          <a:ea typeface="Trebuchet MS"/>
          <a:cs typeface="Trebuchet M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4E8"/>
          </a:solidFill>
        </a:fill>
      </a:tcStyle>
    </a:wholeTbl>
    <a:band1H>
      <a:tcTxStyle/>
      <a:tcStyle>
        <a:tcBdr/>
        <a:fill>
          <a:solidFill>
            <a:srgbClr val="FFE7CE"/>
          </a:solidFill>
        </a:fill>
      </a:tcStyle>
    </a:band1H>
    <a:band2H>
      <a:tcTxStyle/>
      <a:tcStyle>
        <a:tcBdr/>
      </a:tcStyle>
    </a:band2H>
    <a:band1V>
      <a:tcTxStyle/>
      <a:tcStyle>
        <a:tcBdr/>
        <a:fill>
          <a:solidFill>
            <a:srgbClr val="FFE7CE"/>
          </a:solidFill>
        </a:fill>
      </a:tcStyle>
    </a:band1V>
    <a:band2V>
      <a:tcTxStyle/>
      <a:tcStyle>
        <a:tcBdr/>
      </a:tcStyle>
    </a:band2V>
    <a:lastCol>
      <a:tcTxStyle b="on" i="off">
        <a:font>
          <a:latin typeface="Trebuchet MS"/>
          <a:ea typeface="Trebuchet MS"/>
          <a:cs typeface="Trebuchet MS"/>
        </a:font>
        <a:schemeClr val="lt1"/>
      </a:tcTxStyle>
      <a:tcStyle>
        <a:tcBdr/>
        <a:fill>
          <a:solidFill>
            <a:schemeClr val="accent2"/>
          </a:solidFill>
        </a:fill>
      </a:tcStyle>
    </a:lastCol>
    <a:firstCol>
      <a:tcTxStyle b="on" i="off">
        <a:font>
          <a:latin typeface="Trebuchet MS"/>
          <a:ea typeface="Trebuchet MS"/>
          <a:cs typeface="Trebuchet MS"/>
        </a:font>
        <a:schemeClr val="lt1"/>
      </a:tcTxStyle>
      <a:tcStyle>
        <a:tcBdr/>
        <a:fill>
          <a:solidFill>
            <a:schemeClr val="accent2"/>
          </a:solidFill>
        </a:fill>
      </a:tcStyle>
    </a:firstCol>
    <a:lastRow>
      <a:tcTxStyle b="on" i="off">
        <a:font>
          <a:latin typeface="Trebuchet MS"/>
          <a:ea typeface="Trebuchet MS"/>
          <a:cs typeface="Trebuchet MS"/>
        </a:font>
        <a:schemeClr val="lt1"/>
      </a:tcTxStyle>
      <a:tcStyle>
        <a:tcBdr>
          <a:top>
            <a:ln w="38100" cap="flat" cmpd="sng">
              <a:solidFill>
                <a:schemeClr val="lt1"/>
              </a:solidFill>
              <a:prstDash val="solid"/>
              <a:round/>
              <a:headEnd type="none" w="sm" len="sm"/>
              <a:tailEnd type="none" w="sm" len="sm"/>
            </a:ln>
          </a:top>
        </a:tcBdr>
        <a:fill>
          <a:solidFill>
            <a:schemeClr val="accent2"/>
          </a:solidFill>
        </a:fill>
      </a:tcStyle>
    </a:lastRow>
    <a:seCell>
      <a:tcTxStyle/>
      <a:tcStyle>
        <a:tcBdr/>
      </a:tcStyle>
    </a:seCell>
    <a:swCell>
      <a:tcTxStyle/>
      <a:tcStyle>
        <a:tcBdr/>
      </a:tcStyle>
    </a:swCell>
    <a:firstRow>
      <a:tcTxStyle b="on" i="off">
        <a:font>
          <a:latin typeface="Trebuchet MS"/>
          <a:ea typeface="Trebuchet MS"/>
          <a:cs typeface="Trebuchet MS"/>
        </a:font>
        <a:schemeClr val="lt1"/>
      </a:tcTxStyle>
      <a:tcStyle>
        <a:tcBdr>
          <a:bottom>
            <a:ln w="38100" cap="flat" cmpd="sng">
              <a:solidFill>
                <a:schemeClr val="lt1"/>
              </a:solidFill>
              <a:prstDash val="solid"/>
              <a:round/>
              <a:headEnd type="none" w="sm" len="sm"/>
              <a:tailEnd type="none" w="sm" len="sm"/>
            </a:ln>
          </a:bottom>
        </a:tcBdr>
        <a:fill>
          <a:solidFill>
            <a:schemeClr val="accent2"/>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notesMaster" Target="notesMasters/notesMaster1.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e529b2b5a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ge529b2b5a4_0_5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e529b2b5a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ge529b2b5a4_0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e529b2b5a4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ge529b2b5a4_0_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e529b2b5a4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ge529b2b5a4_0_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e529b2b5a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ge529b2b5a4_0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elfolie" type="title">
  <p:cSld name="TITLE">
    <p:spTree>
      <p:nvGrpSpPr>
        <p:cNvPr id="1" name="Shape 22"/>
        <p:cNvGrpSpPr/>
        <p:nvPr/>
      </p:nvGrpSpPr>
      <p:grpSpPr>
        <a:xfrm>
          <a:off x="0" y="0"/>
          <a:ext cx="0" cy="0"/>
          <a:chOff x="0" y="0"/>
          <a:chExt cx="0" cy="0"/>
        </a:xfrm>
      </p:grpSpPr>
      <p:grpSp>
        <p:nvGrpSpPr>
          <p:cNvPr id="23" name="Google Shape;23;p11"/>
          <p:cNvGrpSpPr/>
          <p:nvPr/>
        </p:nvGrpSpPr>
        <p:grpSpPr>
          <a:xfrm>
            <a:off x="0" y="-8467"/>
            <a:ext cx="12192000" cy="6866467"/>
            <a:chOff x="0" y="-8467"/>
            <a:chExt cx="12192000" cy="6866467"/>
          </a:xfrm>
        </p:grpSpPr>
        <p:cxnSp>
          <p:nvCxnSpPr>
            <p:cNvPr id="24" name="Google Shape;24;p11"/>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5" name="Google Shape;25;p11"/>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26" name="Google Shape;26;p1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11"/>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11"/>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1"/>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F49C00">
                <a:alpha val="69803"/>
              </a:srgbClr>
            </a:solidFill>
            <a:ln>
              <a:noFill/>
            </a:ln>
          </p:spPr>
        </p:sp>
        <p:sp>
          <p:nvSpPr>
            <p:cNvPr id="30" name="Google Shape;30;p11"/>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F19279">
                <a:alpha val="69803"/>
              </a:srgbClr>
            </a:solidFill>
            <a:ln>
              <a:noFill/>
            </a:ln>
          </p:spPr>
        </p:sp>
        <p:sp>
          <p:nvSpPr>
            <p:cNvPr id="31" name="Google Shape;31;p11"/>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11"/>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1"/>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11"/>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1"/>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36" name="Google Shape;36;p1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el und Beschriftung">
  <p:cSld name="Titel und Beschriftung">
    <p:spTree>
      <p:nvGrpSpPr>
        <p:cNvPr id="1" name="Shape 90"/>
        <p:cNvGrpSpPr/>
        <p:nvPr/>
      </p:nvGrpSpPr>
      <p:grpSpPr>
        <a:xfrm>
          <a:off x="0" y="0"/>
          <a:ext cx="0" cy="0"/>
          <a:chOff x="0" y="0"/>
          <a:chExt cx="0" cy="0"/>
        </a:xfrm>
      </p:grpSpPr>
      <p:sp>
        <p:nvSpPr>
          <p:cNvPr id="91" name="Google Shape;91;p20"/>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0"/>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3" name="Google Shape;93;p2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Zitat mit Beschriftung">
  <p:cSld name="Zitat mit Beschriftung">
    <p:spTree>
      <p:nvGrpSpPr>
        <p:cNvPr id="1" name="Shape 96"/>
        <p:cNvGrpSpPr/>
        <p:nvPr/>
      </p:nvGrpSpPr>
      <p:grpSpPr>
        <a:xfrm>
          <a:off x="0" y="0"/>
          <a:ext cx="0" cy="0"/>
          <a:chOff x="0" y="0"/>
          <a:chExt cx="0" cy="0"/>
        </a:xfrm>
      </p:grpSpPr>
      <p:sp>
        <p:nvSpPr>
          <p:cNvPr id="97" name="Google Shape;97;p21"/>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1"/>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99" name="Google Shape;99;p21"/>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0" name="Google Shape;100;p2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
        <p:nvSpPr>
          <p:cNvPr id="103" name="Google Shape;103;p21"/>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8000" b="0" i="0" u="none" strike="noStrike" cap="none">
                <a:solidFill>
                  <a:srgbClr val="F19279"/>
                </a:solidFill>
                <a:latin typeface="Arial"/>
                <a:ea typeface="Arial"/>
                <a:cs typeface="Arial"/>
                <a:sym typeface="Arial"/>
              </a:rPr>
              <a:t>“</a:t>
            </a:r>
            <a:endParaRPr/>
          </a:p>
        </p:txBody>
      </p:sp>
      <p:sp>
        <p:nvSpPr>
          <p:cNvPr id="104" name="Google Shape;104;p21"/>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8000" b="0" i="0" u="none" strike="noStrike" cap="none">
                <a:solidFill>
                  <a:srgbClr val="F19279"/>
                </a:solidFill>
                <a:latin typeface="Arial"/>
                <a:ea typeface="Arial"/>
                <a:cs typeface="Arial"/>
                <a:sym typeface="Arial"/>
              </a:rPr>
              <a:t>”</a:t>
            </a:r>
            <a:endParaRPr sz="1800" b="0" i="0" u="none" strike="noStrike" cap="none">
              <a:solidFill>
                <a:srgbClr val="F19279"/>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nskarte">
  <p:cSld name="Namenskarte">
    <p:spTree>
      <p:nvGrpSpPr>
        <p:cNvPr id="1" name="Shape 105"/>
        <p:cNvGrpSpPr/>
        <p:nvPr/>
      </p:nvGrpSpPr>
      <p:grpSpPr>
        <a:xfrm>
          <a:off x="0" y="0"/>
          <a:ext cx="0" cy="0"/>
          <a:chOff x="0" y="0"/>
          <a:chExt cx="0" cy="0"/>
        </a:xfrm>
      </p:grpSpPr>
      <p:sp>
        <p:nvSpPr>
          <p:cNvPr id="106" name="Google Shape;106;p22"/>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22"/>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8" name="Google Shape;108;p2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2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nskarte für Zitat">
  <p:cSld name="Namenskarte für Zitat">
    <p:spTree>
      <p:nvGrpSpPr>
        <p:cNvPr id="1" name="Shape 111"/>
        <p:cNvGrpSpPr/>
        <p:nvPr/>
      </p:nvGrpSpPr>
      <p:grpSpPr>
        <a:xfrm>
          <a:off x="0" y="0"/>
          <a:ext cx="0" cy="0"/>
          <a:chOff x="0" y="0"/>
          <a:chExt cx="0" cy="0"/>
        </a:xfrm>
      </p:grpSpPr>
      <p:sp>
        <p:nvSpPr>
          <p:cNvPr id="112" name="Google Shape;112;p23"/>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3"/>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4" name="Google Shape;114;p23"/>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5" name="Google Shape;115;p2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2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
        <p:nvSpPr>
          <p:cNvPr id="118" name="Google Shape;118;p23"/>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8000" b="0" i="0" u="none" strike="noStrike" cap="none">
                <a:solidFill>
                  <a:srgbClr val="F19279"/>
                </a:solidFill>
                <a:latin typeface="Arial"/>
                <a:ea typeface="Arial"/>
                <a:cs typeface="Arial"/>
                <a:sym typeface="Arial"/>
              </a:rPr>
              <a:t>“</a:t>
            </a:r>
            <a:endParaRPr/>
          </a:p>
        </p:txBody>
      </p:sp>
      <p:sp>
        <p:nvSpPr>
          <p:cNvPr id="119" name="Google Shape;119;p23"/>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8000" b="0" i="0" u="none" strike="noStrike" cap="none">
                <a:solidFill>
                  <a:srgbClr val="F19279"/>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Wahr oder Falsch">
  <p:cSld name="Wahr oder Falsch">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4"/>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3" name="Google Shape;123;p24"/>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4" name="Google Shape;124;p2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2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2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el und vertikaler Text" type="vertTx">
  <p:cSld name="VERTICAL_TEXT">
    <p:spTree>
      <p:nvGrpSpPr>
        <p:cNvPr id="1" name="Shape 127"/>
        <p:cNvGrpSpPr/>
        <p:nvPr/>
      </p:nvGrpSpPr>
      <p:grpSpPr>
        <a:xfrm>
          <a:off x="0" y="0"/>
          <a:ext cx="0" cy="0"/>
          <a:chOff x="0" y="0"/>
          <a:chExt cx="0" cy="0"/>
        </a:xfrm>
      </p:grpSpPr>
      <p:sp>
        <p:nvSpPr>
          <p:cNvPr id="128" name="Google Shape;128;p2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25"/>
          <p:cNvSpPr txBox="1">
            <a:spLocks noGrp="1"/>
          </p:cNvSpPr>
          <p:nvPr>
            <p:ph type="body" idx="1"/>
          </p:nvPr>
        </p:nvSpPr>
        <p:spPr>
          <a:xfrm rot="5400000">
            <a:off x="3035282"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0" name="Google Shape;130;p2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2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kaler Titel und Text" type="vertTitleAndTx">
  <p:cSld name="VERTICAL_TITLE_AND_VERTICAL_TEXT">
    <p:spTree>
      <p:nvGrpSpPr>
        <p:cNvPr id="1" name="Shape 133"/>
        <p:cNvGrpSpPr/>
        <p:nvPr/>
      </p:nvGrpSpPr>
      <p:grpSpPr>
        <a:xfrm>
          <a:off x="0" y="0"/>
          <a:ext cx="0" cy="0"/>
          <a:chOff x="0" y="0"/>
          <a:chExt cx="0" cy="0"/>
        </a:xfrm>
      </p:grpSpPr>
      <p:sp>
        <p:nvSpPr>
          <p:cNvPr id="134" name="Google Shape;134;p26"/>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26"/>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6" name="Google Shape;136;p2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2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el und Inhalt" type="obj">
  <p:cSld name="OBJECT">
    <p:spTree>
      <p:nvGrpSpPr>
        <p:cNvPr id="1" name="Shape 39"/>
        <p:cNvGrpSpPr/>
        <p:nvPr/>
      </p:nvGrpSpPr>
      <p:grpSpPr>
        <a:xfrm>
          <a:off x="0" y="0"/>
          <a:ext cx="0" cy="0"/>
          <a:chOff x="0" y="0"/>
          <a:chExt cx="0" cy="0"/>
        </a:xfrm>
      </p:grpSpPr>
      <p:sp>
        <p:nvSpPr>
          <p:cNvPr id="40" name="Google Shape;40;p1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2"/>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2" name="Google Shape;42;p1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bschnitts-&#10;überschrift" type="secHead">
  <p:cSld name="SECTION_HEADER">
    <p:spTree>
      <p:nvGrpSpPr>
        <p:cNvPr id="1" name="Shape 45"/>
        <p:cNvGrpSpPr/>
        <p:nvPr/>
      </p:nvGrpSpPr>
      <p:grpSpPr>
        <a:xfrm>
          <a:off x="0" y="0"/>
          <a:ext cx="0" cy="0"/>
          <a:chOff x="0" y="0"/>
          <a:chExt cx="0" cy="0"/>
        </a:xfrm>
      </p:grpSpPr>
      <p:sp>
        <p:nvSpPr>
          <p:cNvPr id="46" name="Google Shape;46;p13"/>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48" name="Google Shape;48;p1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Zwei Inhalte" type="twoObj">
  <p:cSld name="TWO_OBJECTS">
    <p:spTree>
      <p:nvGrpSpPr>
        <p:cNvPr id="1" name="Shape 51"/>
        <p:cNvGrpSpPr/>
        <p:nvPr/>
      </p:nvGrpSpPr>
      <p:grpSpPr>
        <a:xfrm>
          <a:off x="0" y="0"/>
          <a:ext cx="0" cy="0"/>
          <a:chOff x="0" y="0"/>
          <a:chExt cx="0" cy="0"/>
        </a:xfrm>
      </p:grpSpPr>
      <p:sp>
        <p:nvSpPr>
          <p:cNvPr id="52" name="Google Shape;52;p1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4" name="Google Shape;54;p14"/>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5" name="Google Shape;55;p1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gleich" type="twoTxTwoObj">
  <p:cSld name="TWO_OBJECTS_WITH_TEX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5"/>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1" name="Google Shape;61;p15"/>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2" name="Google Shape;62;p15"/>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3" name="Google Shape;63;p15"/>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4" name="Google Shape;64;p1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Nur Titel" type="titleOnly">
  <p:cSld name="TITLE_ONLY">
    <p:spTree>
      <p:nvGrpSpPr>
        <p:cNvPr id="1" name="Shape 67"/>
        <p:cNvGrpSpPr/>
        <p:nvPr/>
      </p:nvGrpSpPr>
      <p:grpSpPr>
        <a:xfrm>
          <a:off x="0" y="0"/>
          <a:ext cx="0" cy="0"/>
          <a:chOff x="0" y="0"/>
          <a:chExt cx="0" cy="0"/>
        </a:xfrm>
      </p:grpSpPr>
      <p:sp>
        <p:nvSpPr>
          <p:cNvPr id="68" name="Google Shape;68;p1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eer" type="blank">
  <p:cSld name="BLANK">
    <p:spTree>
      <p:nvGrpSpPr>
        <p:cNvPr id="1" name="Shape 72"/>
        <p:cNvGrpSpPr/>
        <p:nvPr/>
      </p:nvGrpSpPr>
      <p:grpSpPr>
        <a:xfrm>
          <a:off x="0" y="0"/>
          <a:ext cx="0" cy="0"/>
          <a:chOff x="0" y="0"/>
          <a:chExt cx="0" cy="0"/>
        </a:xfrm>
      </p:grpSpPr>
      <p:sp>
        <p:nvSpPr>
          <p:cNvPr id="73" name="Google Shape;73;p1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nhalt mit Überschrift" type="objTx">
  <p:cSld name="OBJECT_WITH_CAPTION_TEXT">
    <p:spTree>
      <p:nvGrpSpPr>
        <p:cNvPr id="1" name="Shape 76"/>
        <p:cNvGrpSpPr/>
        <p:nvPr/>
      </p:nvGrpSpPr>
      <p:grpSpPr>
        <a:xfrm>
          <a:off x="0" y="0"/>
          <a:ext cx="0" cy="0"/>
          <a:chOff x="0" y="0"/>
          <a:chExt cx="0" cy="0"/>
        </a:xfrm>
      </p:grpSpPr>
      <p:sp>
        <p:nvSpPr>
          <p:cNvPr id="77" name="Google Shape;77;p18"/>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8"/>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9" name="Google Shape;79;p18"/>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0" name="Google Shape;80;p1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ld mit Überschrift" type="picTx">
  <p:cSld name="PICTURE_WITH_CAPTION_TEXT">
    <p:spTree>
      <p:nvGrpSpPr>
        <p:cNvPr id="1" name="Shape 83"/>
        <p:cNvGrpSpPr/>
        <p:nvPr/>
      </p:nvGrpSpPr>
      <p:grpSpPr>
        <a:xfrm>
          <a:off x="0" y="0"/>
          <a:ext cx="0" cy="0"/>
          <a:chOff x="0" y="0"/>
          <a:chExt cx="0" cy="0"/>
        </a:xfrm>
      </p:grpSpPr>
      <p:sp>
        <p:nvSpPr>
          <p:cNvPr id="84" name="Google Shape;84;p19"/>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9"/>
          <p:cNvSpPr>
            <a:spLocks noGrp="1"/>
          </p:cNvSpPr>
          <p:nvPr>
            <p:ph type="pic" idx="2"/>
          </p:nvPr>
        </p:nvSpPr>
        <p:spPr>
          <a:xfrm>
            <a:off x="677334" y="609600"/>
            <a:ext cx="8596668" cy="3845718"/>
          </a:xfrm>
          <a:prstGeom prst="rect">
            <a:avLst/>
          </a:prstGeom>
          <a:noFill/>
          <a:ln>
            <a:noFill/>
          </a:ln>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86" name="Google Shape;86;p19"/>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7" name="Google Shape;87;p1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0"/>
          <p:cNvGrpSpPr/>
          <p:nvPr/>
        </p:nvGrpSpPr>
        <p:grpSpPr>
          <a:xfrm>
            <a:off x="0" y="-8467"/>
            <a:ext cx="12192000" cy="6866467"/>
            <a:chOff x="0" y="-8467"/>
            <a:chExt cx="12192000" cy="6866467"/>
          </a:xfrm>
        </p:grpSpPr>
        <p:cxnSp>
          <p:nvCxnSpPr>
            <p:cNvPr id="7" name="Google Shape;7;p10"/>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Google Shape;8;p10"/>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9" name="Google Shape;9;p10"/>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0"/>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0"/>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0"/>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F49C00">
                <a:alpha val="69803"/>
              </a:srgbClr>
            </a:solidFill>
            <a:ln>
              <a:noFill/>
            </a:ln>
          </p:spPr>
        </p:sp>
        <p:sp>
          <p:nvSpPr>
            <p:cNvPr id="13" name="Google Shape;13;p10"/>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F19279">
                <a:alpha val="69803"/>
              </a:srgbClr>
            </a:solidFill>
            <a:ln>
              <a:noFill/>
            </a:ln>
          </p:spPr>
        </p:sp>
        <p:sp>
          <p:nvSpPr>
            <p:cNvPr id="14" name="Google Shape;14;p10"/>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0"/>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0"/>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10"/>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1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1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1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bundeswahlleiter.de/bundestagswahlen/2017/ergebnisse.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www.wuv.de/specials/agile_marktforschung/10_gebote_fuer_political_marketing" TargetMode="External"/><Relationship Id="rId4" Type="http://schemas.openxmlformats.org/officeDocument/2006/relationships/hyperlink" Target="https://www.bundeswahlleiter.de/bundestagswahlen/2017/strukturdaten.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rmAutofit fontScale="90000"/>
          </a:bodyPr>
          <a:lstStyle/>
          <a:p>
            <a:pPr marL="0" lvl="0" indent="0" algn="r" rtl="0">
              <a:spcBef>
                <a:spcPts val="0"/>
              </a:spcBef>
              <a:spcAft>
                <a:spcPts val="0"/>
              </a:spcAft>
              <a:buClr>
                <a:schemeClr val="accent1"/>
              </a:buClr>
              <a:buSzPct val="100000"/>
              <a:buFont typeface="Trebuchet MS"/>
              <a:buNone/>
            </a:pPr>
            <a:r>
              <a:rPr lang="en-GB"/>
              <a:t>Marketing of political parties in Germany</a:t>
            </a:r>
            <a:endParaRPr/>
          </a:p>
        </p:txBody>
      </p:sp>
      <p:sp>
        <p:nvSpPr>
          <p:cNvPr id="144" name="Google Shape;144;p1"/>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SzPts val="1440"/>
              <a:buNone/>
            </a:pPr>
            <a:r>
              <a:rPr lang="en-GB"/>
              <a:t>W07 Case Study</a:t>
            </a:r>
            <a:endParaRPr/>
          </a:p>
          <a:p>
            <a:pPr marL="0" lvl="0" indent="0" algn="r" rtl="0">
              <a:spcBef>
                <a:spcPts val="1000"/>
              </a:spcBef>
              <a:spcAft>
                <a:spcPts val="0"/>
              </a:spcAft>
              <a:buSzPts val="144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5"/>
          <p:cNvSpPr txBox="1">
            <a:spLocks noGrp="1"/>
          </p:cNvSpPr>
          <p:nvPr>
            <p:ph type="title"/>
          </p:nvPr>
        </p:nvSpPr>
        <p:spPr>
          <a:xfrm>
            <a:off x="1351632" y="220311"/>
            <a:ext cx="8596668" cy="761999"/>
          </a:xfrm>
          <a:prstGeom prst="rect">
            <a:avLst/>
          </a:prstGeom>
          <a:noFill/>
          <a:ln>
            <a:noFill/>
          </a:ln>
        </p:spPr>
        <p:txBody>
          <a:bodyPr spcFirstLastPara="1" wrap="square" lIns="91425" tIns="45700" rIns="91425" bIns="45700" anchor="t" anchorCtr="0">
            <a:normAutofit fontScale="90000"/>
          </a:bodyPr>
          <a:lstStyle/>
          <a:p>
            <a:pPr marL="0" lvl="0" indent="0" algn="ctr" rtl="0">
              <a:spcBef>
                <a:spcPts val="0"/>
              </a:spcBef>
              <a:spcAft>
                <a:spcPts val="0"/>
              </a:spcAft>
              <a:buClr>
                <a:schemeClr val="accent1"/>
              </a:buClr>
              <a:buSzPts val="3600"/>
              <a:buFont typeface="Trebuchet MS"/>
              <a:buNone/>
            </a:pPr>
            <a:r>
              <a:rPr lang="en-US" dirty="0"/>
              <a:t>Profiles from the parties linear associations</a:t>
            </a:r>
            <a:endParaRPr dirty="0"/>
          </a:p>
        </p:txBody>
      </p:sp>
      <p:graphicFrame>
        <p:nvGraphicFramePr>
          <p:cNvPr id="206" name="Google Shape;206;p5"/>
          <p:cNvGraphicFramePr/>
          <p:nvPr>
            <p:extLst>
              <p:ext uri="{D42A27DB-BD31-4B8C-83A1-F6EECF244321}">
                <p14:modId xmlns:p14="http://schemas.microsoft.com/office/powerpoint/2010/main" val="4184159433"/>
              </p:ext>
            </p:extLst>
          </p:nvPr>
        </p:nvGraphicFramePr>
        <p:xfrm>
          <a:off x="491331" y="1405289"/>
          <a:ext cx="11209350" cy="5120690"/>
        </p:xfrm>
        <a:graphic>
          <a:graphicData uri="http://schemas.openxmlformats.org/drawingml/2006/table">
            <a:tbl>
              <a:tblPr firstRow="1" bandRow="1">
                <a:noFill/>
                <a:tableStyleId>{DC7FEA78-17AB-4462-88F6-7BFDBF8CE174}</a:tableStyleId>
              </a:tblPr>
              <a:tblGrid>
                <a:gridCol w="1868225">
                  <a:extLst>
                    <a:ext uri="{9D8B030D-6E8A-4147-A177-3AD203B41FA5}">
                      <a16:colId xmlns:a16="http://schemas.microsoft.com/office/drawing/2014/main" val="20000"/>
                    </a:ext>
                  </a:extLst>
                </a:gridCol>
                <a:gridCol w="1868225">
                  <a:extLst>
                    <a:ext uri="{9D8B030D-6E8A-4147-A177-3AD203B41FA5}">
                      <a16:colId xmlns:a16="http://schemas.microsoft.com/office/drawing/2014/main" val="20001"/>
                    </a:ext>
                  </a:extLst>
                </a:gridCol>
                <a:gridCol w="1868225">
                  <a:extLst>
                    <a:ext uri="{9D8B030D-6E8A-4147-A177-3AD203B41FA5}">
                      <a16:colId xmlns:a16="http://schemas.microsoft.com/office/drawing/2014/main" val="20002"/>
                    </a:ext>
                  </a:extLst>
                </a:gridCol>
                <a:gridCol w="1868225">
                  <a:extLst>
                    <a:ext uri="{9D8B030D-6E8A-4147-A177-3AD203B41FA5}">
                      <a16:colId xmlns:a16="http://schemas.microsoft.com/office/drawing/2014/main" val="20003"/>
                    </a:ext>
                  </a:extLst>
                </a:gridCol>
                <a:gridCol w="1868225">
                  <a:extLst>
                    <a:ext uri="{9D8B030D-6E8A-4147-A177-3AD203B41FA5}">
                      <a16:colId xmlns:a16="http://schemas.microsoft.com/office/drawing/2014/main" val="20004"/>
                    </a:ext>
                  </a:extLst>
                </a:gridCol>
                <a:gridCol w="1868225">
                  <a:extLst>
                    <a:ext uri="{9D8B030D-6E8A-4147-A177-3AD203B41FA5}">
                      <a16:colId xmlns:a16="http://schemas.microsoft.com/office/drawing/2014/main" val="20005"/>
                    </a:ext>
                  </a:extLst>
                </a:gridCol>
              </a:tblGrid>
              <a:tr h="400250">
                <a:tc>
                  <a:txBody>
                    <a:bodyPr/>
                    <a:lstStyle/>
                    <a:p>
                      <a:pPr marL="0" marR="0" lvl="0" indent="0" algn="ctr" rtl="0">
                        <a:spcBef>
                          <a:spcPts val="0"/>
                        </a:spcBef>
                        <a:spcAft>
                          <a:spcPts val="0"/>
                        </a:spcAft>
                        <a:buNone/>
                      </a:pPr>
                      <a:r>
                        <a:rPr lang="en-GB" sz="1800" u="none" strike="noStrike" cap="none"/>
                        <a:t>CDU</a:t>
                      </a:r>
                      <a:endParaRPr/>
                    </a:p>
                  </a:txBody>
                  <a:tcPr marL="91450" marR="91450" marT="45725" marB="45725" anchor="ctr"/>
                </a:tc>
                <a:tc>
                  <a:txBody>
                    <a:bodyPr/>
                    <a:lstStyle/>
                    <a:p>
                      <a:pPr marL="0" marR="0" lvl="0" indent="0" algn="ctr" rtl="0">
                        <a:spcBef>
                          <a:spcPts val="0"/>
                        </a:spcBef>
                        <a:spcAft>
                          <a:spcPts val="0"/>
                        </a:spcAft>
                        <a:buNone/>
                      </a:pPr>
                      <a:r>
                        <a:rPr lang="en-GB" sz="1800" u="none" strike="noStrike" cap="none"/>
                        <a:t>SPD</a:t>
                      </a:r>
                      <a:endParaRPr/>
                    </a:p>
                  </a:txBody>
                  <a:tcPr marL="91450" marR="91450" marT="45725" marB="45725" anchor="ctr"/>
                </a:tc>
                <a:tc>
                  <a:txBody>
                    <a:bodyPr/>
                    <a:lstStyle/>
                    <a:p>
                      <a:pPr marL="0" marR="0" lvl="0" indent="0" algn="ctr" rtl="0">
                        <a:spcBef>
                          <a:spcPts val="0"/>
                        </a:spcBef>
                        <a:spcAft>
                          <a:spcPts val="0"/>
                        </a:spcAft>
                        <a:buNone/>
                      </a:pPr>
                      <a:r>
                        <a:rPr lang="en-GB" sz="1800" u="none" strike="noStrike" cap="none"/>
                        <a:t>Die Linke</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GB" sz="1800" u="none" strike="noStrike" cap="none"/>
                        <a:t>FDP</a:t>
                      </a:r>
                      <a:endParaRPr/>
                    </a:p>
                  </a:txBody>
                  <a:tcPr marL="91450" marR="91450" marT="45725" marB="45725" anchor="ctr"/>
                </a:tc>
                <a:tc>
                  <a:txBody>
                    <a:bodyPr/>
                    <a:lstStyle/>
                    <a:p>
                      <a:pPr marL="0" marR="0" lvl="0" indent="0" algn="ctr" rtl="0">
                        <a:spcBef>
                          <a:spcPts val="0"/>
                        </a:spcBef>
                        <a:spcAft>
                          <a:spcPts val="0"/>
                        </a:spcAft>
                        <a:buNone/>
                      </a:pPr>
                      <a:r>
                        <a:rPr lang="en-GB" sz="1800" u="none" strike="noStrike" cap="none"/>
                        <a:t>AFD</a:t>
                      </a:r>
                      <a:endParaRPr/>
                    </a:p>
                  </a:txBody>
                  <a:tcPr marL="91450" marR="91450" marT="45725" marB="45725" anchor="ctr"/>
                </a:tc>
                <a:tc>
                  <a:txBody>
                    <a:bodyPr/>
                    <a:lstStyle/>
                    <a:p>
                      <a:pPr marL="0" marR="0" lvl="0" indent="0" algn="ctr" rtl="0">
                        <a:spcBef>
                          <a:spcPts val="0"/>
                        </a:spcBef>
                        <a:spcAft>
                          <a:spcPts val="0"/>
                        </a:spcAft>
                        <a:buNone/>
                      </a:pPr>
                      <a:r>
                        <a:rPr lang="en-GB" sz="1800" u="none" strike="noStrike" cap="none"/>
                        <a:t>Bündnis 90/Die Grünen</a:t>
                      </a:r>
                      <a:endParaRPr sz="1800" u="none" strike="noStrike" cap="none"/>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chemeClr val="dk1"/>
                        </a:buClr>
                        <a:buSzPts val="1800"/>
                        <a:buFont typeface="Trebuchet MS"/>
                        <a:buNone/>
                      </a:pPr>
                      <a:r>
                        <a:rPr lang="en-GB" sz="1800" u="none" strike="noStrike" cap="none" dirty="0"/>
                        <a:t>A lot of children in the constituency</a:t>
                      </a:r>
                      <a:endParaRPr dirty="0"/>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800"/>
                        <a:buFont typeface="Trebuchet MS"/>
                        <a:buNone/>
                      </a:pPr>
                      <a:endParaRPr dirty="0"/>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800"/>
                        <a:buFont typeface="Trebuchet MS"/>
                        <a:buNone/>
                      </a:pPr>
                      <a:endParaRPr dirty="0"/>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800"/>
                        <a:buFont typeface="Trebuchet MS"/>
                        <a:buNone/>
                      </a:pPr>
                      <a:r>
                        <a:rPr lang="en-GB" sz="1800" u="none" strike="noStrike" cap="none" dirty="0"/>
                        <a:t>Aged 18-24</a:t>
                      </a:r>
                      <a:endParaRPr dirty="0"/>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800"/>
                        <a:buFont typeface="Trebuchet MS"/>
                        <a:buNone/>
                      </a:pPr>
                      <a:r>
                        <a:rPr lang="en-GB" sz="1800" u="none" strike="noStrike" cap="none" dirty="0"/>
                        <a:t>Aged &gt;60</a:t>
                      </a:r>
                      <a:endParaRPr dirty="0"/>
                    </a:p>
                  </a:txBody>
                  <a:tcPr marL="91450" marR="91450" marT="45725" marB="45725" anchor="ct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800"/>
                        <a:buFont typeface="Trebuchet MS"/>
                        <a:buNone/>
                        <a:tabLst/>
                        <a:defRPr/>
                      </a:pPr>
                      <a:r>
                        <a:rPr lang="en-GB" sz="1800" u="none" strike="noStrike" cap="none" dirty="0"/>
                        <a:t>Aged 18-34 &amp; young parents</a:t>
                      </a:r>
                      <a:endParaRPr lang="en-GB" sz="1800" dirty="0"/>
                    </a:p>
                    <a:p>
                      <a:pPr marL="0" marR="0" lvl="0" indent="0" algn="ctr" rtl="0">
                        <a:lnSpc>
                          <a:spcPct val="100000"/>
                        </a:lnSpc>
                        <a:spcBef>
                          <a:spcPts val="0"/>
                        </a:spcBef>
                        <a:spcAft>
                          <a:spcPts val="0"/>
                        </a:spcAft>
                        <a:buClr>
                          <a:schemeClr val="dk1"/>
                        </a:buClr>
                        <a:buSzPts val="1800"/>
                        <a:buFont typeface="Trebuchet MS"/>
                        <a:buNone/>
                      </a:pPr>
                      <a:endParaRPr dirty="0"/>
                    </a:p>
                  </a:txBody>
                  <a:tcPr marL="91450" marR="91450" marT="45725" marB="45725" anchor="ct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chemeClr val="dk1"/>
                        </a:buClr>
                        <a:buSzPts val="1800"/>
                        <a:buFont typeface="Trebuchet MS"/>
                        <a:buNone/>
                      </a:pPr>
                      <a:r>
                        <a:rPr lang="en-GB" sz="1800" u="none" strike="noStrike" cap="none" dirty="0"/>
                        <a:t>Roman catholic</a:t>
                      </a:r>
                      <a:endParaRPr dirty="0"/>
                    </a:p>
                  </a:txBody>
                  <a:tcPr marL="91450" marR="91450" marT="45725" marB="45725" anchor="ctr"/>
                </a:tc>
                <a:tc>
                  <a:txBody>
                    <a:bodyPr/>
                    <a:lstStyle/>
                    <a:p>
                      <a:pPr marL="0" marR="0" lvl="0" indent="0" algn="ctr" rtl="0">
                        <a:spcBef>
                          <a:spcPts val="0"/>
                        </a:spcBef>
                        <a:spcAft>
                          <a:spcPts val="0"/>
                        </a:spcAft>
                        <a:buNone/>
                      </a:pPr>
                      <a:r>
                        <a:rPr lang="en-GB" sz="1800" u="none" strike="noStrike" cap="none" dirty="0"/>
                        <a:t>Evangelical</a:t>
                      </a:r>
                      <a:endParaRPr dirty="0"/>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800"/>
                        <a:buFont typeface="Trebuchet MS"/>
                        <a:buNone/>
                      </a:pPr>
                      <a:r>
                        <a:rPr lang="en-GB" sz="1800" u="none" strike="noStrike" cap="none" dirty="0"/>
                        <a:t>Not religious or not specified </a:t>
                      </a:r>
                      <a:endParaRPr dirty="0"/>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800"/>
                        <a:buFont typeface="Trebuchet MS"/>
                        <a:buNone/>
                      </a:pPr>
                      <a:r>
                        <a:rPr lang="en-GB" sz="1800" u="none" strike="noStrike" cap="none" dirty="0"/>
                        <a:t>Inhabitants with migration &amp; foreigners</a:t>
                      </a:r>
                      <a:endParaRPr sz="1800" dirty="0"/>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800"/>
                        <a:buFont typeface="Trebuchet MS"/>
                        <a:buNone/>
                      </a:pPr>
                      <a:r>
                        <a:rPr lang="en-GB" sz="1800" u="none" strike="noStrike" cap="none" dirty="0"/>
                        <a:t>Inhabitants without migration</a:t>
                      </a:r>
                      <a:endParaRPr dirty="0"/>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800"/>
                        <a:buFont typeface="Trebuchet MS"/>
                        <a:buNone/>
                      </a:pPr>
                      <a:r>
                        <a:rPr lang="en-GB" sz="1800" u="none" strike="noStrike" cap="none" dirty="0"/>
                        <a:t>Inhabitants with migration &amp; foreigners</a:t>
                      </a:r>
                      <a:endParaRPr dirty="0"/>
                    </a:p>
                  </a:txBody>
                  <a:tcPr marL="91450" marR="91450" marT="45725" marB="45725" anchor="ctr"/>
                </a:tc>
                <a:extLst>
                  <a:ext uri="{0D108BD9-81ED-4DB2-BD59-A6C34878D82A}">
                    <a16:rowId xmlns:a16="http://schemas.microsoft.com/office/drawing/2014/main" val="10002"/>
                  </a:ext>
                </a:extLst>
              </a:tr>
              <a:tr h="37085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u="none" strike="noStrike" cap="none" dirty="0"/>
                        <a:t>Net payers of social security</a:t>
                      </a:r>
                      <a:endParaRPr lang="en-US" sz="1800" dirty="0"/>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800"/>
                        <a:buFont typeface="Trebuchet MS"/>
                        <a:buNone/>
                      </a:pPr>
                      <a:r>
                        <a:rPr lang="en-GB" sz="1800" u="none" strike="noStrike" cap="none" dirty="0"/>
                        <a:t>Unemployed/ Receivers of social spending	</a:t>
                      </a:r>
                      <a:endParaRPr dirty="0"/>
                    </a:p>
                  </a:txBody>
                  <a:tcPr marL="91450" marR="91450" marT="45725" marB="45725" anchor="ct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800"/>
                        <a:buFont typeface="Trebuchet MS"/>
                        <a:buNone/>
                        <a:tabLst/>
                        <a:defRPr/>
                      </a:pPr>
                      <a:r>
                        <a:rPr lang="en-US" sz="1800" u="none" strike="noStrike" cap="none" dirty="0"/>
                        <a:t>Unemployed/ Receivers of social spending</a:t>
                      </a:r>
                      <a:endParaRPr lang="en-US" sz="1800" dirty="0"/>
                    </a:p>
                    <a:p>
                      <a:pPr marL="0" marR="0" lvl="0" indent="0" algn="ctr" rtl="0">
                        <a:lnSpc>
                          <a:spcPct val="100000"/>
                        </a:lnSpc>
                        <a:spcBef>
                          <a:spcPts val="0"/>
                        </a:spcBef>
                        <a:spcAft>
                          <a:spcPts val="0"/>
                        </a:spcAft>
                        <a:buClr>
                          <a:schemeClr val="dk1"/>
                        </a:buClr>
                        <a:buSzPts val="1800"/>
                        <a:buFont typeface="Trebuchet MS"/>
                        <a:buNone/>
                      </a:pPr>
                      <a:endParaRPr dirty="0"/>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800"/>
                        <a:buFont typeface="Trebuchet MS"/>
                        <a:buNone/>
                      </a:pPr>
                      <a:r>
                        <a:rPr lang="en-US" sz="1800" dirty="0"/>
                        <a:t>Higher education &amp; entrepreneurial</a:t>
                      </a:r>
                      <a:endParaRPr sz="1800" dirty="0"/>
                    </a:p>
                  </a:txBody>
                  <a:tcPr marL="91450" marR="91450" marT="45725" marB="45725"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u="none" strike="noStrike" cap="none" dirty="0"/>
                        <a:t>Lower education</a:t>
                      </a:r>
                    </a:p>
                    <a:p>
                      <a:pPr marL="0" marR="0" lvl="0" indent="0" algn="ctr" rtl="0">
                        <a:spcBef>
                          <a:spcPts val="0"/>
                        </a:spcBef>
                        <a:spcAft>
                          <a:spcPts val="0"/>
                        </a:spcAft>
                        <a:buNone/>
                      </a:pPr>
                      <a:endParaRPr dirty="0"/>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800"/>
                        <a:buFont typeface="Trebuchet MS"/>
                        <a:buNone/>
                      </a:pPr>
                      <a:r>
                        <a:rPr lang="en-GB" sz="1800" u="none" strike="noStrike" cap="none" dirty="0"/>
                        <a:t>Urban &amp; Higher available income</a:t>
                      </a:r>
                      <a:endParaRPr sz="1800" u="none" strike="noStrike" cap="none" dirty="0"/>
                    </a:p>
                  </a:txBody>
                  <a:tcPr marL="91450" marR="91450" marT="45725" marB="45725" anchor="ctr"/>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Clr>
                          <a:schemeClr val="dk1"/>
                        </a:buClr>
                        <a:buSzPts val="1800"/>
                        <a:buFont typeface="Trebuchet MS"/>
                        <a:buNone/>
                      </a:pPr>
                      <a:r>
                        <a:rPr lang="en-US" sz="1800" dirty="0"/>
                        <a:t>Real estate ownership/ Higher available income/ Motor vehicles</a:t>
                      </a:r>
                    </a:p>
                  </a:txBody>
                  <a:tcPr marL="91450" marR="91450" marT="45725" marB="45725" anchor="ctr"/>
                </a:tc>
                <a:tc>
                  <a:txBody>
                    <a:bodyPr/>
                    <a:lstStyle/>
                    <a:p>
                      <a:pPr marL="0" marR="0" lvl="0" indent="0" algn="ctr" rtl="0">
                        <a:spcBef>
                          <a:spcPts val="0"/>
                        </a:spcBef>
                        <a:spcAft>
                          <a:spcPts val="0"/>
                        </a:spcAft>
                        <a:buNone/>
                      </a:pPr>
                      <a:endParaRPr sz="1800" u="none" strike="noStrike" cap="none" dirty="0"/>
                    </a:p>
                  </a:txBody>
                  <a:tcPr marL="91450" marR="91450" marT="45725" marB="45725"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800" u="none" strike="noStrike" cap="none" dirty="0"/>
                        <a:t>No real estate / No available income / No motor vehicles</a:t>
                      </a:r>
                      <a:endParaRPr lang="en-GB" sz="1800" dirty="0"/>
                    </a:p>
                    <a:p>
                      <a:pPr marL="0" marR="0" lvl="0" indent="0" algn="ctr" rtl="0">
                        <a:spcBef>
                          <a:spcPts val="0"/>
                        </a:spcBef>
                        <a:spcAft>
                          <a:spcPts val="0"/>
                        </a:spcAft>
                        <a:buNone/>
                      </a:pP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US" sz="1800" dirty="0"/>
                        <a:t>Higher available income &amp; high </a:t>
                      </a:r>
                      <a:r>
                        <a:rPr lang="en-US" sz="1800" dirty="0" err="1"/>
                        <a:t>gdp</a:t>
                      </a:r>
                      <a:r>
                        <a:rPr lang="en-US" sz="1800" dirty="0"/>
                        <a:t> per capita</a:t>
                      </a:r>
                      <a:endParaRPr sz="1800" u="none" strike="noStrike" cap="none" dirty="0"/>
                    </a:p>
                  </a:txBody>
                  <a:tcPr marL="91450" marR="91450" marT="45725" marB="45725"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u="none" strike="noStrike" cap="none" dirty="0"/>
                        <a:t>Low available income &amp; low </a:t>
                      </a:r>
                      <a:r>
                        <a:rPr lang="en-US" sz="1800" u="none" strike="noStrike" cap="none" dirty="0" err="1"/>
                        <a:t>gdp</a:t>
                      </a:r>
                      <a:r>
                        <a:rPr lang="en-US" sz="1800" u="none" strike="noStrike" cap="none" dirty="0"/>
                        <a:t> per capita</a:t>
                      </a:r>
                      <a:endParaRPr lang="en-US" sz="1800" dirty="0"/>
                    </a:p>
                  </a:txBody>
                  <a:tcPr marL="91450" marR="91450" marT="45725" marB="45725" anchor="ctr"/>
                </a:tc>
                <a:tc>
                  <a:txBody>
                    <a:bodyPr/>
                    <a:lstStyle/>
                    <a:p>
                      <a:pPr marL="0" marR="0" lvl="0" indent="0" algn="ctr" rtl="0">
                        <a:spcBef>
                          <a:spcPts val="0"/>
                        </a:spcBef>
                        <a:spcAft>
                          <a:spcPts val="0"/>
                        </a:spcAft>
                        <a:buNone/>
                      </a:pPr>
                      <a:endParaRPr sz="1800" u="none" strike="noStrike" cap="none" dirty="0"/>
                    </a:p>
                  </a:txBody>
                  <a:tcPr marL="91450" marR="91450" marT="45725" marB="45725"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GB"/>
              <a:t>The comparison of expected voting results show a discrepancy towards the actual outcome</a:t>
            </a:r>
            <a:endParaRPr/>
          </a:p>
        </p:txBody>
      </p:sp>
      <p:sp>
        <p:nvSpPr>
          <p:cNvPr id="212" name="Google Shape;212;p6"/>
          <p:cNvSpPr txBox="1">
            <a:spLocks noGrp="1"/>
          </p:cNvSpPr>
          <p:nvPr>
            <p:ph type="body" idx="1"/>
          </p:nvPr>
        </p:nvSpPr>
        <p:spPr>
          <a:xfrm>
            <a:off x="677334" y="2367627"/>
            <a:ext cx="8596668" cy="3880773"/>
          </a:xfrm>
          <a:prstGeom prst="rect">
            <a:avLst/>
          </a:prstGeom>
          <a:noFill/>
          <a:ln>
            <a:noFill/>
          </a:ln>
        </p:spPr>
        <p:txBody>
          <a:bodyPr spcFirstLastPara="1" wrap="square" lIns="91425" tIns="45700" rIns="91425" bIns="45700" anchor="t" anchorCtr="0">
            <a:normAutofit/>
          </a:bodyPr>
          <a:lstStyle/>
          <a:p>
            <a:pPr marL="342900" lvl="0" indent="-251459" algn="l" rtl="0">
              <a:spcBef>
                <a:spcPts val="0"/>
              </a:spcBef>
              <a:spcAft>
                <a:spcPts val="0"/>
              </a:spcAft>
              <a:buSzPts val="144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GB"/>
              <a:t>Derived from predicted voting results, marketing measures are specifically applied in areas with lacking votes</a:t>
            </a:r>
            <a:br>
              <a:rPr lang="en-GB"/>
            </a:br>
            <a:endParaRPr/>
          </a:p>
        </p:txBody>
      </p:sp>
      <p:sp>
        <p:nvSpPr>
          <p:cNvPr id="218" name="Google Shape;218;p7"/>
          <p:cNvSpPr txBox="1">
            <a:spLocks noGrp="1"/>
          </p:cNvSpPr>
          <p:nvPr>
            <p:ph type="body" idx="1"/>
          </p:nvPr>
        </p:nvSpPr>
        <p:spPr>
          <a:xfrm>
            <a:off x="677334" y="2367627"/>
            <a:ext cx="8596668" cy="3880773"/>
          </a:xfrm>
          <a:prstGeom prst="rect">
            <a:avLst/>
          </a:prstGeom>
          <a:noFill/>
          <a:ln>
            <a:noFill/>
          </a:ln>
        </p:spPr>
        <p:txBody>
          <a:bodyPr spcFirstLastPara="1" wrap="square" lIns="91425" tIns="45700" rIns="91425" bIns="45700" anchor="t" anchorCtr="0">
            <a:normAutofit/>
          </a:bodyPr>
          <a:lstStyle/>
          <a:p>
            <a:pPr marL="342900" lvl="0" indent="-251459" algn="l" rtl="0">
              <a:spcBef>
                <a:spcPts val="0"/>
              </a:spcBef>
              <a:spcAft>
                <a:spcPts val="0"/>
              </a:spcAft>
              <a:buSzPts val="144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GB"/>
              <a:t>Marketing measures to target different voter profiles</a:t>
            </a:r>
            <a:endParaRPr/>
          </a:p>
        </p:txBody>
      </p:sp>
      <p:sp>
        <p:nvSpPr>
          <p:cNvPr id="224" name="Google Shape;224;p8"/>
          <p:cNvSpPr txBox="1">
            <a:spLocks noGrp="1"/>
          </p:cNvSpPr>
          <p:nvPr>
            <p:ph type="body" idx="1"/>
          </p:nvPr>
        </p:nvSpPr>
        <p:spPr>
          <a:xfrm>
            <a:off x="677334" y="2160589"/>
            <a:ext cx="8596668" cy="4504906"/>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1440"/>
              <a:buChar char="►"/>
            </a:pPr>
            <a:r>
              <a:rPr lang="en-GB"/>
              <a:t>Social media engagement</a:t>
            </a:r>
            <a:endParaRPr/>
          </a:p>
          <a:p>
            <a:pPr marL="742950" lvl="1" indent="-285750" algn="l" rtl="0">
              <a:spcBef>
                <a:spcPts val="1000"/>
              </a:spcBef>
              <a:spcAft>
                <a:spcPts val="0"/>
              </a:spcAft>
              <a:buSzPts val="1280"/>
              <a:buChar char="►"/>
            </a:pPr>
            <a:r>
              <a:rPr lang="en-GB"/>
              <a:t>Targets younger demographic</a:t>
            </a:r>
            <a:endParaRPr/>
          </a:p>
          <a:p>
            <a:pPr marL="342900" lvl="0" indent="-342900" algn="l" rtl="0">
              <a:spcBef>
                <a:spcPts val="1000"/>
              </a:spcBef>
              <a:spcAft>
                <a:spcPts val="0"/>
              </a:spcAft>
              <a:buSzPts val="1440"/>
              <a:buChar char="►"/>
            </a:pPr>
            <a:r>
              <a:rPr lang="en-GB"/>
              <a:t>Political talk shows </a:t>
            </a:r>
            <a:endParaRPr/>
          </a:p>
          <a:p>
            <a:pPr marL="742950" lvl="1" indent="-285750" algn="l" rtl="0">
              <a:spcBef>
                <a:spcPts val="1000"/>
              </a:spcBef>
              <a:spcAft>
                <a:spcPts val="0"/>
              </a:spcAft>
              <a:buSzPts val="1280"/>
              <a:buChar char="►"/>
            </a:pPr>
            <a:r>
              <a:rPr lang="en-GB"/>
              <a:t>Targets mid to older demographic</a:t>
            </a:r>
            <a:endParaRPr/>
          </a:p>
          <a:p>
            <a:pPr marL="342900" lvl="0" indent="-342900" algn="l" rtl="0">
              <a:spcBef>
                <a:spcPts val="1000"/>
              </a:spcBef>
              <a:spcAft>
                <a:spcPts val="0"/>
              </a:spcAft>
              <a:buSzPts val="1440"/>
              <a:buChar char="►"/>
            </a:pPr>
            <a:r>
              <a:rPr lang="en-GB"/>
              <a:t>Booths in cities</a:t>
            </a:r>
            <a:endParaRPr/>
          </a:p>
          <a:p>
            <a:pPr marL="742950" lvl="1" indent="-285750" algn="l" rtl="0">
              <a:spcBef>
                <a:spcPts val="1000"/>
              </a:spcBef>
              <a:spcAft>
                <a:spcPts val="0"/>
              </a:spcAft>
              <a:buSzPts val="1280"/>
              <a:buChar char="►"/>
            </a:pPr>
            <a:r>
              <a:rPr lang="en-GB"/>
              <a:t>Targets all demographics</a:t>
            </a:r>
            <a:endParaRPr/>
          </a:p>
          <a:p>
            <a:pPr marL="342900" lvl="0" indent="-342900" algn="l" rtl="0">
              <a:spcBef>
                <a:spcPts val="1000"/>
              </a:spcBef>
              <a:spcAft>
                <a:spcPts val="0"/>
              </a:spcAft>
              <a:buSzPts val="1440"/>
              <a:buChar char="►"/>
            </a:pPr>
            <a:r>
              <a:rPr lang="en-GB"/>
              <a:t>Billboard signs</a:t>
            </a:r>
            <a:endParaRPr/>
          </a:p>
          <a:p>
            <a:pPr marL="742950" lvl="1" indent="-285750" algn="l" rtl="0">
              <a:spcBef>
                <a:spcPts val="1000"/>
              </a:spcBef>
              <a:spcAft>
                <a:spcPts val="0"/>
              </a:spcAft>
              <a:buSzPts val="1280"/>
              <a:buChar char="►"/>
            </a:pPr>
            <a:r>
              <a:rPr lang="en-GB"/>
              <a:t>Targets all demographics</a:t>
            </a:r>
            <a:endParaRPr/>
          </a:p>
          <a:p>
            <a:pPr marL="342900" lvl="0" indent="-342900" algn="l" rtl="0">
              <a:spcBef>
                <a:spcPts val="1000"/>
              </a:spcBef>
              <a:spcAft>
                <a:spcPts val="0"/>
              </a:spcAft>
              <a:buSzPts val="1440"/>
              <a:buChar char="►"/>
            </a:pPr>
            <a:r>
              <a:rPr lang="en-GB"/>
              <a:t>Radio and Television spots</a:t>
            </a:r>
            <a:endParaRPr/>
          </a:p>
          <a:p>
            <a:pPr marL="742950" lvl="1" indent="-285750" algn="l" rtl="0">
              <a:spcBef>
                <a:spcPts val="1000"/>
              </a:spcBef>
              <a:spcAft>
                <a:spcPts val="0"/>
              </a:spcAft>
              <a:buSzPts val="1280"/>
              <a:buChar char="►"/>
            </a:pPr>
            <a:r>
              <a:rPr lang="en-GB"/>
              <a:t>Targets mid to older demographic</a:t>
            </a:r>
            <a:endParaRPr/>
          </a:p>
          <a:p>
            <a:pPr marL="342900" lvl="0" indent="-342900" algn="l" rtl="0">
              <a:spcBef>
                <a:spcPts val="1000"/>
              </a:spcBef>
              <a:spcAft>
                <a:spcPts val="0"/>
              </a:spcAft>
              <a:buSzPts val="1440"/>
              <a:buChar char="►"/>
            </a:pPr>
            <a:r>
              <a:rPr lang="en-GB"/>
              <a:t>Newspaper advertisements</a:t>
            </a:r>
            <a:endParaRPr/>
          </a:p>
          <a:p>
            <a:pPr marL="742950" lvl="1" indent="-285750" algn="l" rtl="0">
              <a:spcBef>
                <a:spcPts val="1000"/>
              </a:spcBef>
              <a:spcAft>
                <a:spcPts val="0"/>
              </a:spcAft>
              <a:buSzPts val="1280"/>
              <a:buChar char="►"/>
            </a:pPr>
            <a:r>
              <a:rPr lang="en-GB"/>
              <a:t>Targets older demographic </a:t>
            </a:r>
            <a:endParaRPr/>
          </a:p>
          <a:p>
            <a:pPr marL="742950" lvl="1" indent="-204469" algn="l" rtl="0">
              <a:spcBef>
                <a:spcPts val="1000"/>
              </a:spcBef>
              <a:spcAft>
                <a:spcPts val="0"/>
              </a:spcAft>
              <a:buSzPts val="1280"/>
              <a:buNone/>
            </a:pPr>
            <a:endParaRPr/>
          </a:p>
          <a:p>
            <a:pPr marL="342900" lvl="0" indent="-251459" algn="l" rtl="0">
              <a:spcBef>
                <a:spcPts val="1000"/>
              </a:spcBef>
              <a:spcAft>
                <a:spcPts val="0"/>
              </a:spcAft>
              <a:buSzPts val="144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GB"/>
              <a:t>References</a:t>
            </a:r>
            <a:endParaRPr/>
          </a:p>
        </p:txBody>
      </p:sp>
      <p:sp>
        <p:nvSpPr>
          <p:cNvPr id="230" name="Google Shape;230;p9"/>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GB" u="sng">
                <a:solidFill>
                  <a:schemeClr val="hlink"/>
                </a:solidFill>
                <a:hlinkClick r:id="rId3"/>
              </a:rPr>
              <a:t>https://www.bundeswahlleiter.de/bundestagswahlen/2017/ergebnisse.html</a:t>
            </a:r>
            <a:endParaRPr/>
          </a:p>
          <a:p>
            <a:pPr marL="342900" lvl="0" indent="-342900" algn="l" rtl="0">
              <a:spcBef>
                <a:spcPts val="1000"/>
              </a:spcBef>
              <a:spcAft>
                <a:spcPts val="0"/>
              </a:spcAft>
              <a:buSzPts val="1440"/>
              <a:buChar char="►"/>
            </a:pPr>
            <a:r>
              <a:rPr lang="en-GB" u="sng">
                <a:solidFill>
                  <a:schemeClr val="hlink"/>
                </a:solidFill>
                <a:hlinkClick r:id="rId4"/>
              </a:rPr>
              <a:t>https://www.bundeswahlleiter.de/bundestagswahlen/2017/strukturdaten.html</a:t>
            </a:r>
            <a:endParaRPr/>
          </a:p>
          <a:p>
            <a:pPr marL="342900" lvl="0" indent="-342900" algn="l" rtl="0">
              <a:spcBef>
                <a:spcPts val="1000"/>
              </a:spcBef>
              <a:spcAft>
                <a:spcPts val="0"/>
              </a:spcAft>
              <a:buSzPts val="1440"/>
              <a:buChar char="►"/>
            </a:pPr>
            <a:r>
              <a:rPr lang="en-GB" u="sng">
                <a:solidFill>
                  <a:schemeClr val="hlink"/>
                </a:solidFill>
                <a:hlinkClick r:id="rId5"/>
              </a:rPr>
              <a:t>https://www.wuv.de/specials/agile_marktforschung/10_gebote_fuer_political_marketing</a:t>
            </a:r>
            <a:endParaRPr/>
          </a:p>
          <a:p>
            <a:pPr marL="342900" lvl="0" indent="-251459" algn="l" rtl="0">
              <a:spcBef>
                <a:spcPts val="1000"/>
              </a:spcBef>
              <a:spcAft>
                <a:spcPts val="0"/>
              </a:spcAft>
              <a:buSzPts val="144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GB"/>
              <a:t>Marketing agency for political parties as addressee</a:t>
            </a:r>
            <a:endParaRPr/>
          </a:p>
        </p:txBody>
      </p:sp>
      <p:sp>
        <p:nvSpPr>
          <p:cNvPr id="150" name="Google Shape;150;p2"/>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GB"/>
              <a:t>The scenario at hand is that the federal election in Germany in 2017 just finished and the six largest parties assess their performance. Because of dissatisfaction by all parties and their desire to extend their political reach, they hire a marketing agency.</a:t>
            </a:r>
            <a:endParaRPr/>
          </a:p>
          <a:p>
            <a:pPr marL="342900" lvl="0" indent="-342900" algn="l" rtl="0">
              <a:spcBef>
                <a:spcPts val="1000"/>
              </a:spcBef>
              <a:spcAft>
                <a:spcPts val="0"/>
              </a:spcAft>
              <a:buSzPts val="1440"/>
              <a:buChar char="►"/>
            </a:pPr>
            <a:r>
              <a:rPr lang="en-GB"/>
              <a:t>We embody the marketing agency in this presentation and the addressee are the parties as our clients.</a:t>
            </a:r>
            <a:endParaRPr/>
          </a:p>
          <a:p>
            <a:pPr marL="342900" lvl="0" indent="-342900" algn="l" rtl="0">
              <a:spcBef>
                <a:spcPts val="1000"/>
              </a:spcBef>
              <a:spcAft>
                <a:spcPts val="0"/>
              </a:spcAft>
              <a:buSzPts val="1440"/>
              <a:buChar char="►"/>
            </a:pPr>
            <a:r>
              <a:rPr lang="en-GB"/>
              <a:t>To increase efficiency in capital spending for marketing measures for the upcoming election, we only want to invest in marketing measures in areas of Germany in which the respective clients came off badly in last election.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
          <p:cNvSpPr txBox="1">
            <a:spLocks noGrp="1"/>
          </p:cNvSpPr>
          <p:nvPr>
            <p:ph type="title"/>
          </p:nvPr>
        </p:nvSpPr>
        <p:spPr>
          <a:xfrm>
            <a:off x="648194" y="235109"/>
            <a:ext cx="10515600" cy="1325563"/>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accent1"/>
              </a:buClr>
              <a:buSzPts val="3600"/>
              <a:buFont typeface="Trebuchet MS"/>
              <a:buNone/>
            </a:pPr>
            <a:r>
              <a:rPr lang="en-GB" b="1"/>
              <a:t>The biggest political parties in Germany are the main target group of the agency</a:t>
            </a:r>
            <a:endParaRPr/>
          </a:p>
        </p:txBody>
      </p:sp>
      <p:pic>
        <p:nvPicPr>
          <p:cNvPr id="156" name="Google Shape;156;p3"/>
          <p:cNvPicPr preferRelativeResize="0"/>
          <p:nvPr/>
        </p:nvPicPr>
        <p:blipFill rotWithShape="1">
          <a:blip r:embed="rId3">
            <a:alphaModFix/>
          </a:blip>
          <a:srcRect/>
          <a:stretch/>
        </p:blipFill>
        <p:spPr>
          <a:xfrm>
            <a:off x="8837127" y="4276531"/>
            <a:ext cx="1107998" cy="1107998"/>
          </a:xfrm>
          <a:prstGeom prst="rect">
            <a:avLst/>
          </a:prstGeom>
          <a:noFill/>
          <a:ln>
            <a:noFill/>
          </a:ln>
        </p:spPr>
      </p:pic>
      <p:pic>
        <p:nvPicPr>
          <p:cNvPr id="157" name="Google Shape;157;p3"/>
          <p:cNvPicPr preferRelativeResize="0"/>
          <p:nvPr/>
        </p:nvPicPr>
        <p:blipFill rotWithShape="1">
          <a:blip r:embed="rId4">
            <a:alphaModFix/>
          </a:blip>
          <a:srcRect/>
          <a:stretch/>
        </p:blipFill>
        <p:spPr>
          <a:xfrm>
            <a:off x="4364374" y="4580950"/>
            <a:ext cx="1400778" cy="423765"/>
          </a:xfrm>
          <a:prstGeom prst="rect">
            <a:avLst/>
          </a:prstGeom>
          <a:noFill/>
          <a:ln>
            <a:noFill/>
          </a:ln>
        </p:spPr>
      </p:pic>
      <p:pic>
        <p:nvPicPr>
          <p:cNvPr id="158" name="Google Shape;158;p3"/>
          <p:cNvPicPr preferRelativeResize="0"/>
          <p:nvPr/>
        </p:nvPicPr>
        <p:blipFill rotWithShape="1">
          <a:blip r:embed="rId5">
            <a:alphaModFix/>
          </a:blip>
          <a:srcRect/>
          <a:stretch/>
        </p:blipFill>
        <p:spPr>
          <a:xfrm>
            <a:off x="6911956" y="4443582"/>
            <a:ext cx="1511300" cy="698500"/>
          </a:xfrm>
          <a:prstGeom prst="rect">
            <a:avLst/>
          </a:prstGeom>
          <a:noFill/>
          <a:ln>
            <a:noFill/>
          </a:ln>
        </p:spPr>
      </p:pic>
      <p:pic>
        <p:nvPicPr>
          <p:cNvPr id="159" name="Google Shape;159;p3"/>
          <p:cNvPicPr preferRelativeResize="0"/>
          <p:nvPr/>
        </p:nvPicPr>
        <p:blipFill rotWithShape="1">
          <a:blip r:embed="rId6">
            <a:alphaModFix/>
          </a:blip>
          <a:srcRect/>
          <a:stretch/>
        </p:blipFill>
        <p:spPr>
          <a:xfrm>
            <a:off x="2800874" y="4276531"/>
            <a:ext cx="1107998" cy="1107998"/>
          </a:xfrm>
          <a:prstGeom prst="rect">
            <a:avLst/>
          </a:prstGeom>
          <a:noFill/>
          <a:ln>
            <a:noFill/>
          </a:ln>
        </p:spPr>
      </p:pic>
      <p:pic>
        <p:nvPicPr>
          <p:cNvPr id="160" name="Google Shape;160;p3" descr="Christlich Demokratische Union Deutschlands"/>
          <p:cNvPicPr preferRelativeResize="0"/>
          <p:nvPr/>
        </p:nvPicPr>
        <p:blipFill rotWithShape="1">
          <a:blip r:embed="rId7">
            <a:alphaModFix/>
          </a:blip>
          <a:srcRect/>
          <a:stretch/>
        </p:blipFill>
        <p:spPr>
          <a:xfrm>
            <a:off x="854415" y="4481280"/>
            <a:ext cx="2400218" cy="698501"/>
          </a:xfrm>
          <a:prstGeom prst="rect">
            <a:avLst/>
          </a:prstGeom>
          <a:noFill/>
          <a:ln>
            <a:noFill/>
          </a:ln>
        </p:spPr>
      </p:pic>
      <p:pic>
        <p:nvPicPr>
          <p:cNvPr id="161" name="Google Shape;161;p3"/>
          <p:cNvPicPr preferRelativeResize="0"/>
          <p:nvPr/>
        </p:nvPicPr>
        <p:blipFill rotWithShape="1">
          <a:blip r:embed="rId8">
            <a:alphaModFix/>
          </a:blip>
          <a:srcRect/>
          <a:stretch/>
        </p:blipFill>
        <p:spPr>
          <a:xfrm>
            <a:off x="5725047" y="4615418"/>
            <a:ext cx="984550" cy="430224"/>
          </a:xfrm>
          <a:prstGeom prst="rect">
            <a:avLst/>
          </a:prstGeom>
          <a:noFill/>
          <a:ln>
            <a:noFill/>
          </a:ln>
        </p:spPr>
      </p:pic>
      <p:graphicFrame>
        <p:nvGraphicFramePr>
          <p:cNvPr id="162" name="Google Shape;162;p3"/>
          <p:cNvGraphicFramePr/>
          <p:nvPr/>
        </p:nvGraphicFramePr>
        <p:xfrm>
          <a:off x="648195" y="2184384"/>
          <a:ext cx="9680475" cy="1990175"/>
        </p:xfrm>
        <a:graphic>
          <a:graphicData uri="http://schemas.openxmlformats.org/drawingml/2006/table">
            <a:tbl>
              <a:tblPr firstRow="1" bandRow="1">
                <a:noFill/>
                <a:tableStyleId>{DC7FEA78-17AB-4462-88F6-7BFDBF8CE174}</a:tableStyleId>
              </a:tblPr>
              <a:tblGrid>
                <a:gridCol w="1807925">
                  <a:extLst>
                    <a:ext uri="{9D8B030D-6E8A-4147-A177-3AD203B41FA5}">
                      <a16:colId xmlns:a16="http://schemas.microsoft.com/office/drawing/2014/main" val="20000"/>
                    </a:ext>
                  </a:extLst>
                </a:gridCol>
                <a:gridCol w="1925700">
                  <a:extLst>
                    <a:ext uri="{9D8B030D-6E8A-4147-A177-3AD203B41FA5}">
                      <a16:colId xmlns:a16="http://schemas.microsoft.com/office/drawing/2014/main" val="20001"/>
                    </a:ext>
                  </a:extLst>
                </a:gridCol>
                <a:gridCol w="1294050">
                  <a:extLst>
                    <a:ext uri="{9D8B030D-6E8A-4147-A177-3AD203B41FA5}">
                      <a16:colId xmlns:a16="http://schemas.microsoft.com/office/drawing/2014/main" val="20002"/>
                    </a:ext>
                  </a:extLst>
                </a:gridCol>
                <a:gridCol w="1036950">
                  <a:extLst>
                    <a:ext uri="{9D8B030D-6E8A-4147-A177-3AD203B41FA5}">
                      <a16:colId xmlns:a16="http://schemas.microsoft.com/office/drawing/2014/main" val="20003"/>
                    </a:ext>
                  </a:extLst>
                </a:gridCol>
                <a:gridCol w="1807925">
                  <a:extLst>
                    <a:ext uri="{9D8B030D-6E8A-4147-A177-3AD203B41FA5}">
                      <a16:colId xmlns:a16="http://schemas.microsoft.com/office/drawing/2014/main" val="20004"/>
                    </a:ext>
                  </a:extLst>
                </a:gridCol>
                <a:gridCol w="1807925">
                  <a:extLst>
                    <a:ext uri="{9D8B030D-6E8A-4147-A177-3AD203B41FA5}">
                      <a16:colId xmlns:a16="http://schemas.microsoft.com/office/drawing/2014/main" val="20005"/>
                    </a:ext>
                  </a:extLst>
                </a:gridCol>
              </a:tblGrid>
              <a:tr h="771575">
                <a:tc>
                  <a:txBody>
                    <a:bodyPr/>
                    <a:lstStyle/>
                    <a:p>
                      <a:pPr marL="0" marR="0" lvl="0" indent="0" algn="ctr" rtl="0">
                        <a:spcBef>
                          <a:spcPts val="0"/>
                        </a:spcBef>
                        <a:spcAft>
                          <a:spcPts val="0"/>
                        </a:spcAft>
                        <a:buNone/>
                      </a:pPr>
                      <a:r>
                        <a:rPr lang="en-GB" sz="1800" u="none" strike="noStrike" cap="none"/>
                        <a:t>CDU</a:t>
                      </a:r>
                      <a:endParaRPr/>
                    </a:p>
                  </a:txBody>
                  <a:tcPr marL="91450" marR="91450" marT="45725" marB="45725"/>
                </a:tc>
                <a:tc>
                  <a:txBody>
                    <a:bodyPr/>
                    <a:lstStyle/>
                    <a:p>
                      <a:pPr marL="0" marR="0" lvl="0" indent="0" algn="ctr" rtl="0">
                        <a:spcBef>
                          <a:spcPts val="0"/>
                        </a:spcBef>
                        <a:spcAft>
                          <a:spcPts val="0"/>
                        </a:spcAft>
                        <a:buNone/>
                      </a:pPr>
                      <a:r>
                        <a:rPr lang="en-GB" sz="1800" u="none" strike="noStrike" cap="none"/>
                        <a:t>SPD</a:t>
                      </a:r>
                      <a:endParaRPr/>
                    </a:p>
                  </a:txBody>
                  <a:tcPr marL="91450" marR="91450" marT="45725" marB="45725"/>
                </a:tc>
                <a:tc>
                  <a:txBody>
                    <a:bodyPr/>
                    <a:lstStyle/>
                    <a:p>
                      <a:pPr marL="0" marR="0" lvl="0" indent="0" algn="ctr" rtl="0">
                        <a:spcBef>
                          <a:spcPts val="0"/>
                        </a:spcBef>
                        <a:spcAft>
                          <a:spcPts val="0"/>
                        </a:spcAft>
                        <a:buNone/>
                      </a:pPr>
                      <a:r>
                        <a:rPr lang="en-GB" sz="1800" u="none" strike="noStrike" cap="none"/>
                        <a:t>Die Linke</a:t>
                      </a:r>
                      <a:endParaRPr sz="1800" u="none" strike="noStrike" cap="none"/>
                    </a:p>
                  </a:txBody>
                  <a:tcPr marL="91450" marR="91450" marT="45725" marB="45725"/>
                </a:tc>
                <a:tc>
                  <a:txBody>
                    <a:bodyPr/>
                    <a:lstStyle/>
                    <a:p>
                      <a:pPr marL="0" marR="0" lvl="0" indent="0" algn="ctr" rtl="0">
                        <a:spcBef>
                          <a:spcPts val="0"/>
                        </a:spcBef>
                        <a:spcAft>
                          <a:spcPts val="0"/>
                        </a:spcAft>
                        <a:buNone/>
                      </a:pPr>
                      <a:r>
                        <a:rPr lang="en-GB" sz="1800" u="none" strike="noStrike" cap="none"/>
                        <a:t>FDP</a:t>
                      </a:r>
                      <a:endParaRPr/>
                    </a:p>
                  </a:txBody>
                  <a:tcPr marL="91450" marR="91450" marT="45725" marB="45725"/>
                </a:tc>
                <a:tc>
                  <a:txBody>
                    <a:bodyPr/>
                    <a:lstStyle/>
                    <a:p>
                      <a:pPr marL="0" marR="0" lvl="0" indent="0" algn="ctr" rtl="0">
                        <a:spcBef>
                          <a:spcPts val="0"/>
                        </a:spcBef>
                        <a:spcAft>
                          <a:spcPts val="0"/>
                        </a:spcAft>
                        <a:buNone/>
                      </a:pPr>
                      <a:r>
                        <a:rPr lang="en-GB" sz="1800" u="none" strike="noStrike" cap="none"/>
                        <a:t>AFD</a:t>
                      </a:r>
                      <a:endParaRPr/>
                    </a:p>
                  </a:txBody>
                  <a:tcPr marL="91450" marR="91450" marT="45725" marB="45725"/>
                </a:tc>
                <a:tc>
                  <a:txBody>
                    <a:bodyPr/>
                    <a:lstStyle/>
                    <a:p>
                      <a:pPr marL="0" marR="0" lvl="0" indent="0" algn="ctr" rtl="0">
                        <a:spcBef>
                          <a:spcPts val="0"/>
                        </a:spcBef>
                        <a:spcAft>
                          <a:spcPts val="0"/>
                        </a:spcAft>
                        <a:buNone/>
                      </a:pPr>
                      <a:r>
                        <a:rPr lang="en-GB" sz="1800" u="none" strike="noStrike" cap="none"/>
                        <a:t>Bündnis 90/Die Grünen</a:t>
                      </a:r>
                      <a:endParaRPr sz="1800" u="none" strike="noStrike" cap="none"/>
                    </a:p>
                  </a:txBody>
                  <a:tcPr marL="91450" marR="91450" marT="45725" marB="45725"/>
                </a:tc>
                <a:extLst>
                  <a:ext uri="{0D108BD9-81ED-4DB2-BD59-A6C34878D82A}">
                    <a16:rowId xmlns:a16="http://schemas.microsoft.com/office/drawing/2014/main" val="10000"/>
                  </a:ext>
                </a:extLst>
              </a:tr>
              <a:tr h="447025">
                <a:tc>
                  <a:txBody>
                    <a:bodyPr/>
                    <a:lstStyle/>
                    <a:p>
                      <a:pPr marL="0" marR="0" lvl="0" indent="0" algn="ctr" rtl="0">
                        <a:spcBef>
                          <a:spcPts val="0"/>
                        </a:spcBef>
                        <a:spcAft>
                          <a:spcPts val="0"/>
                        </a:spcAft>
                        <a:buNone/>
                      </a:pPr>
                      <a:r>
                        <a:rPr lang="en-GB" sz="1800" u="none" strike="noStrike" cap="none"/>
                        <a:t>Central right</a:t>
                      </a:r>
                      <a:endParaRPr/>
                    </a:p>
                  </a:txBody>
                  <a:tcPr marL="91450" marR="91450" marT="45725" marB="45725"/>
                </a:tc>
                <a:tc>
                  <a:txBody>
                    <a:bodyPr/>
                    <a:lstStyle/>
                    <a:p>
                      <a:pPr marL="0" marR="0" lvl="0" indent="0" algn="ctr" rtl="0">
                        <a:spcBef>
                          <a:spcPts val="0"/>
                        </a:spcBef>
                        <a:spcAft>
                          <a:spcPts val="0"/>
                        </a:spcAft>
                        <a:buNone/>
                      </a:pPr>
                      <a:r>
                        <a:rPr lang="en-GB" sz="1800" u="none" strike="noStrike" cap="none"/>
                        <a:t>Central left</a:t>
                      </a:r>
                      <a:endParaRPr/>
                    </a:p>
                  </a:txBody>
                  <a:tcPr marL="91450" marR="91450" marT="45725" marB="45725"/>
                </a:tc>
                <a:tc>
                  <a:txBody>
                    <a:bodyPr/>
                    <a:lstStyle/>
                    <a:p>
                      <a:pPr marL="0" marR="0" lvl="0" indent="0" algn="ctr" rtl="0">
                        <a:spcBef>
                          <a:spcPts val="0"/>
                        </a:spcBef>
                        <a:spcAft>
                          <a:spcPts val="0"/>
                        </a:spcAft>
                        <a:buNone/>
                      </a:pPr>
                      <a:r>
                        <a:rPr lang="en-GB" sz="1800" u="none" strike="noStrike" cap="none"/>
                        <a:t>Left wing</a:t>
                      </a:r>
                      <a:endParaRPr/>
                    </a:p>
                  </a:txBody>
                  <a:tcPr marL="91450" marR="91450" marT="45725" marB="45725"/>
                </a:tc>
                <a:tc>
                  <a:txBody>
                    <a:bodyPr/>
                    <a:lstStyle/>
                    <a:p>
                      <a:pPr marL="0" marR="0" lvl="0" indent="0" algn="ctr" rtl="0">
                        <a:spcBef>
                          <a:spcPts val="0"/>
                        </a:spcBef>
                        <a:spcAft>
                          <a:spcPts val="0"/>
                        </a:spcAft>
                        <a:buNone/>
                      </a:pPr>
                      <a:r>
                        <a:rPr lang="en-GB" sz="1800" u="none" strike="noStrike" cap="none"/>
                        <a:t>Central</a:t>
                      </a:r>
                      <a:endParaRPr/>
                    </a:p>
                  </a:txBody>
                  <a:tcPr marL="91450" marR="91450" marT="45725" marB="45725"/>
                </a:tc>
                <a:tc>
                  <a:txBody>
                    <a:bodyPr/>
                    <a:lstStyle/>
                    <a:p>
                      <a:pPr marL="0" marR="0" lvl="0" indent="0" algn="ctr" rtl="0">
                        <a:spcBef>
                          <a:spcPts val="0"/>
                        </a:spcBef>
                        <a:spcAft>
                          <a:spcPts val="0"/>
                        </a:spcAft>
                        <a:buNone/>
                      </a:pPr>
                      <a:r>
                        <a:rPr lang="en-GB" sz="1800" u="none" strike="noStrike" cap="none"/>
                        <a:t>Right wing</a:t>
                      </a:r>
                      <a:endParaRPr/>
                    </a:p>
                  </a:txBody>
                  <a:tcPr marL="91450" marR="91450" marT="45725" marB="45725"/>
                </a:tc>
                <a:tc>
                  <a:txBody>
                    <a:bodyPr/>
                    <a:lstStyle/>
                    <a:p>
                      <a:pPr marL="0" marR="0" lvl="0" indent="0" algn="ctr" rtl="0">
                        <a:spcBef>
                          <a:spcPts val="0"/>
                        </a:spcBef>
                        <a:spcAft>
                          <a:spcPts val="0"/>
                        </a:spcAft>
                        <a:buNone/>
                      </a:pPr>
                      <a:r>
                        <a:rPr lang="en-GB" sz="1800" u="none" strike="noStrike" cap="none"/>
                        <a:t>Left wing</a:t>
                      </a:r>
                      <a:endParaRPr/>
                    </a:p>
                  </a:txBody>
                  <a:tcPr marL="91450" marR="91450" marT="45725" marB="45725"/>
                </a:tc>
                <a:extLst>
                  <a:ext uri="{0D108BD9-81ED-4DB2-BD59-A6C34878D82A}">
                    <a16:rowId xmlns:a16="http://schemas.microsoft.com/office/drawing/2014/main" val="10001"/>
                  </a:ext>
                </a:extLst>
              </a:tr>
              <a:tr h="771575">
                <a:tc>
                  <a:txBody>
                    <a:bodyPr/>
                    <a:lstStyle/>
                    <a:p>
                      <a:pPr marL="0" marR="0" lvl="0" indent="0" algn="ctr" rtl="0">
                        <a:spcBef>
                          <a:spcPts val="0"/>
                        </a:spcBef>
                        <a:spcAft>
                          <a:spcPts val="0"/>
                        </a:spcAft>
                        <a:buNone/>
                      </a:pPr>
                      <a:r>
                        <a:rPr lang="en-GB" sz="1800" u="none" strike="noStrike" cap="none"/>
                        <a:t>Conservative</a:t>
                      </a:r>
                      <a:endParaRPr/>
                    </a:p>
                  </a:txBody>
                  <a:tcPr marL="91450" marR="91450" marT="45725" marB="45725"/>
                </a:tc>
                <a:tc>
                  <a:txBody>
                    <a:bodyPr/>
                    <a:lstStyle/>
                    <a:p>
                      <a:pPr marL="0" marR="0" lvl="0" indent="0" algn="ctr" rtl="0">
                        <a:spcBef>
                          <a:spcPts val="0"/>
                        </a:spcBef>
                        <a:spcAft>
                          <a:spcPts val="0"/>
                        </a:spcAft>
                        <a:buNone/>
                      </a:pPr>
                      <a:r>
                        <a:rPr lang="en-GB" sz="1800" u="none" strike="noStrike" cap="none"/>
                        <a:t>Social democratic</a:t>
                      </a:r>
                      <a:endParaRPr/>
                    </a:p>
                  </a:txBody>
                  <a:tcPr marL="91450" marR="91450" marT="45725" marB="45725"/>
                </a:tc>
                <a:tc>
                  <a:txBody>
                    <a:bodyPr/>
                    <a:lstStyle/>
                    <a:p>
                      <a:pPr marL="0" marR="0" lvl="0" indent="0" algn="ctr" rtl="0">
                        <a:spcBef>
                          <a:spcPts val="0"/>
                        </a:spcBef>
                        <a:spcAft>
                          <a:spcPts val="0"/>
                        </a:spcAft>
                        <a:buNone/>
                      </a:pPr>
                      <a:r>
                        <a:rPr lang="en-GB" sz="1800" u="none" strike="noStrike" cap="none"/>
                        <a:t>Socialist</a:t>
                      </a:r>
                      <a:endParaRPr/>
                    </a:p>
                  </a:txBody>
                  <a:tcPr marL="91450" marR="91450" marT="45725" marB="45725"/>
                </a:tc>
                <a:tc>
                  <a:txBody>
                    <a:bodyPr/>
                    <a:lstStyle/>
                    <a:p>
                      <a:pPr marL="0" marR="0" lvl="0" indent="0" algn="ctr" rtl="0">
                        <a:spcBef>
                          <a:spcPts val="0"/>
                        </a:spcBef>
                        <a:spcAft>
                          <a:spcPts val="0"/>
                        </a:spcAft>
                        <a:buNone/>
                      </a:pPr>
                      <a:r>
                        <a:rPr lang="en-GB" sz="1800" u="none" strike="noStrike" cap="none"/>
                        <a:t>Liberal</a:t>
                      </a:r>
                      <a:endParaRPr/>
                    </a:p>
                  </a:txBody>
                  <a:tcPr marL="91450" marR="91450" marT="45725" marB="45725"/>
                </a:tc>
                <a:tc>
                  <a:txBody>
                    <a:bodyPr/>
                    <a:lstStyle/>
                    <a:p>
                      <a:pPr marL="0" marR="0" lvl="0" indent="0" algn="ctr" rtl="0">
                        <a:spcBef>
                          <a:spcPts val="0"/>
                        </a:spcBef>
                        <a:spcAft>
                          <a:spcPts val="0"/>
                        </a:spcAft>
                        <a:buNone/>
                      </a:pPr>
                      <a:r>
                        <a:rPr lang="en-GB" sz="1800" u="none" strike="noStrike" cap="none"/>
                        <a:t>Nationalism</a:t>
                      </a:r>
                      <a:endParaRPr/>
                    </a:p>
                  </a:txBody>
                  <a:tcPr marL="91450" marR="91450" marT="45725" marB="45725"/>
                </a:tc>
                <a:tc>
                  <a:txBody>
                    <a:bodyPr/>
                    <a:lstStyle/>
                    <a:p>
                      <a:pPr marL="0" marR="0" lvl="0" indent="0" algn="ctr" rtl="0">
                        <a:spcBef>
                          <a:spcPts val="0"/>
                        </a:spcBef>
                        <a:spcAft>
                          <a:spcPts val="0"/>
                        </a:spcAft>
                        <a:buNone/>
                      </a:pPr>
                      <a:r>
                        <a:rPr lang="en-GB" sz="1800" u="none" strike="noStrike" cap="none"/>
                        <a:t>Sustainability</a:t>
                      </a:r>
                      <a:endParaRPr/>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GB"/>
              <a:t>Building the model based on the parameter correlation of structural data and election results</a:t>
            </a:r>
            <a:endParaRPr/>
          </a:p>
        </p:txBody>
      </p:sp>
      <p:sp>
        <p:nvSpPr>
          <p:cNvPr id="168" name="Google Shape;168;p4"/>
          <p:cNvSpPr txBox="1">
            <a:spLocks noGrp="1"/>
          </p:cNvSpPr>
          <p:nvPr>
            <p:ph type="body" idx="1"/>
          </p:nvPr>
        </p:nvSpPr>
        <p:spPr>
          <a:xfrm>
            <a:off x="677334" y="2367627"/>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GB"/>
              <a:t>We looked at the available structural data in order to get an overview over the different constituencies and their inhabitants. Consequently, we correlated the data with the election results in 2017 to derive profiles for a “typical” voter of the biggest parties.</a:t>
            </a:r>
            <a:endParaRPr/>
          </a:p>
          <a:p>
            <a:pPr marL="342900" lvl="0" indent="-342900" algn="l" rtl="0">
              <a:spcBef>
                <a:spcPts val="1000"/>
              </a:spcBef>
              <a:spcAft>
                <a:spcPts val="0"/>
              </a:spcAft>
              <a:buSzPts val="1440"/>
              <a:buChar char="►"/>
            </a:pPr>
            <a:r>
              <a:rPr lang="en-GB"/>
              <a:t>Knowing the voters profiles allows to target the inhabitants of relevant constituencies more precisely with specific measures, which therefore leads to a higher efficiency in the marketing process.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e529b2b5a4_0_50"/>
          <p:cNvSpPr txBox="1">
            <a:spLocks noGrp="1"/>
          </p:cNvSpPr>
          <p:nvPr>
            <p:ph type="title"/>
          </p:nvPr>
        </p:nvSpPr>
        <p:spPr>
          <a:xfrm>
            <a:off x="152409" y="139875"/>
            <a:ext cx="8596800" cy="13209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GB"/>
              <a:t>Analysis of the most important variables for each party: Example CDU</a:t>
            </a:r>
            <a:endParaRPr/>
          </a:p>
        </p:txBody>
      </p:sp>
      <p:sp>
        <p:nvSpPr>
          <p:cNvPr id="174" name="Google Shape;174;ge529b2b5a4_0_50"/>
          <p:cNvSpPr txBox="1"/>
          <p:nvPr/>
        </p:nvSpPr>
        <p:spPr>
          <a:xfrm>
            <a:off x="656800" y="1377500"/>
            <a:ext cx="9565200" cy="557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900">
                <a:latin typeface="Trebuchet MS"/>
                <a:ea typeface="Trebuchet MS"/>
                <a:cs typeface="Trebuchet MS"/>
                <a:sym typeface="Trebuchet MS"/>
              </a:rPr>
              <a:t>We propose three different methods to get the variables that best explain the variability of our targets variables, the votes in each party. We will use the information obtained from them to get the most important variables to each party in order to raise more votes.</a:t>
            </a:r>
            <a:endParaRPr sz="2900">
              <a:latin typeface="Trebuchet MS"/>
              <a:ea typeface="Trebuchet MS"/>
              <a:cs typeface="Trebuchet MS"/>
              <a:sym typeface="Trebuchet MS"/>
            </a:endParaRPr>
          </a:p>
          <a:p>
            <a:pPr marL="0" lvl="0" indent="0" algn="l" rtl="0">
              <a:spcBef>
                <a:spcPts val="0"/>
              </a:spcBef>
              <a:spcAft>
                <a:spcPts val="0"/>
              </a:spcAft>
              <a:buNone/>
            </a:pPr>
            <a:endParaRPr sz="2900">
              <a:latin typeface="Trebuchet MS"/>
              <a:ea typeface="Trebuchet MS"/>
              <a:cs typeface="Trebuchet MS"/>
              <a:sym typeface="Trebuchet MS"/>
            </a:endParaRPr>
          </a:p>
          <a:p>
            <a:pPr marL="457200" lvl="0" indent="-412750" algn="l" rtl="0">
              <a:spcBef>
                <a:spcPts val="0"/>
              </a:spcBef>
              <a:spcAft>
                <a:spcPts val="0"/>
              </a:spcAft>
              <a:buSzPts val="2900"/>
              <a:buFont typeface="Trebuchet MS"/>
              <a:buChar char="●"/>
            </a:pPr>
            <a:r>
              <a:rPr lang="en-GB" sz="2900">
                <a:latin typeface="Trebuchet MS"/>
                <a:ea typeface="Trebuchet MS"/>
                <a:cs typeface="Trebuchet MS"/>
                <a:sym typeface="Trebuchet MS"/>
              </a:rPr>
              <a:t>Correlation Matrix</a:t>
            </a:r>
            <a:endParaRPr sz="2600">
              <a:latin typeface="Trebuchet MS"/>
              <a:ea typeface="Trebuchet MS"/>
              <a:cs typeface="Trebuchet MS"/>
              <a:sym typeface="Trebuchet MS"/>
            </a:endParaRPr>
          </a:p>
          <a:p>
            <a:pPr marL="457200" lvl="0" indent="-412750" algn="l" rtl="0">
              <a:spcBef>
                <a:spcPts val="0"/>
              </a:spcBef>
              <a:spcAft>
                <a:spcPts val="0"/>
              </a:spcAft>
              <a:buSzPts val="2900"/>
              <a:buFont typeface="Trebuchet MS"/>
              <a:buChar char="●"/>
            </a:pPr>
            <a:r>
              <a:rPr lang="en-GB" sz="2900">
                <a:latin typeface="Trebuchet MS"/>
                <a:ea typeface="Trebuchet MS"/>
                <a:cs typeface="Trebuchet MS"/>
                <a:sym typeface="Trebuchet MS"/>
              </a:rPr>
              <a:t>Lasso Regression</a:t>
            </a:r>
            <a:endParaRPr sz="2900">
              <a:latin typeface="Trebuchet MS"/>
              <a:ea typeface="Trebuchet MS"/>
              <a:cs typeface="Trebuchet MS"/>
              <a:sym typeface="Trebuchet MS"/>
            </a:endParaRPr>
          </a:p>
          <a:p>
            <a:pPr marL="457200" lvl="0" indent="-412750" algn="l" rtl="0">
              <a:spcBef>
                <a:spcPts val="0"/>
              </a:spcBef>
              <a:spcAft>
                <a:spcPts val="0"/>
              </a:spcAft>
              <a:buSzPts val="2900"/>
              <a:buFont typeface="Trebuchet MS"/>
              <a:buChar char="●"/>
            </a:pPr>
            <a:r>
              <a:rPr lang="en-GB" sz="2900">
                <a:latin typeface="Trebuchet MS"/>
                <a:ea typeface="Trebuchet MS"/>
                <a:cs typeface="Trebuchet MS"/>
                <a:sym typeface="Trebuchet MS"/>
              </a:rPr>
              <a:t>Best Subset</a:t>
            </a:r>
            <a:endParaRPr sz="2900">
              <a:latin typeface="Trebuchet MS"/>
              <a:ea typeface="Trebuchet MS"/>
              <a:cs typeface="Trebuchet MS"/>
              <a:sym typeface="Trebuchet MS"/>
            </a:endParaRPr>
          </a:p>
          <a:p>
            <a:pPr marL="0" lvl="0" indent="0" algn="l" rtl="0">
              <a:spcBef>
                <a:spcPts val="0"/>
              </a:spcBef>
              <a:spcAft>
                <a:spcPts val="0"/>
              </a:spcAft>
              <a:buNone/>
            </a:pPr>
            <a:endParaRPr sz="2900">
              <a:latin typeface="Trebuchet MS"/>
              <a:ea typeface="Trebuchet MS"/>
              <a:cs typeface="Trebuchet MS"/>
              <a:sym typeface="Trebuchet MS"/>
            </a:endParaRPr>
          </a:p>
          <a:p>
            <a:pPr marL="0" lvl="0" indent="0" algn="l" rtl="0">
              <a:spcBef>
                <a:spcPts val="0"/>
              </a:spcBef>
              <a:spcAft>
                <a:spcPts val="0"/>
              </a:spcAft>
              <a:buNone/>
            </a:pPr>
            <a:r>
              <a:rPr lang="en-GB" sz="2900">
                <a:latin typeface="Trebuchet MS"/>
                <a:ea typeface="Trebuchet MS"/>
                <a:cs typeface="Trebuchet MS"/>
                <a:sym typeface="Trebuchet MS"/>
              </a:rPr>
              <a:t>As an example we show the analysis for the CDU party.</a:t>
            </a:r>
            <a:endParaRPr sz="2900">
              <a:latin typeface="Trebuchet MS"/>
              <a:ea typeface="Trebuchet MS"/>
              <a:cs typeface="Trebuchet MS"/>
              <a:sym typeface="Trebuchet MS"/>
            </a:endParaRPr>
          </a:p>
          <a:p>
            <a:pPr marL="457200" lvl="0" indent="0" algn="l" rtl="0">
              <a:spcBef>
                <a:spcPts val="0"/>
              </a:spcBef>
              <a:spcAft>
                <a:spcPts val="0"/>
              </a:spcAft>
              <a:buNone/>
            </a:pPr>
            <a:endParaRPr sz="3100">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e529b2b5a4_0_14"/>
          <p:cNvSpPr txBox="1">
            <a:spLocks noGrp="1"/>
          </p:cNvSpPr>
          <p:nvPr>
            <p:ph type="title"/>
          </p:nvPr>
        </p:nvSpPr>
        <p:spPr>
          <a:xfrm>
            <a:off x="152409" y="139875"/>
            <a:ext cx="8596800" cy="13209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GB"/>
              <a:t>Analysis Example: CDU </a:t>
            </a:r>
            <a:endParaRPr/>
          </a:p>
          <a:p>
            <a:pPr marL="0" lvl="0" indent="0" algn="l" rtl="0">
              <a:spcBef>
                <a:spcPts val="0"/>
              </a:spcBef>
              <a:spcAft>
                <a:spcPts val="0"/>
              </a:spcAft>
              <a:buClr>
                <a:schemeClr val="accent1"/>
              </a:buClr>
              <a:buSzPts val="3600"/>
              <a:buFont typeface="Trebuchet MS"/>
              <a:buNone/>
            </a:pPr>
            <a:r>
              <a:rPr lang="en-GB"/>
              <a:t>Positive Correlation</a:t>
            </a:r>
            <a:endParaRPr/>
          </a:p>
        </p:txBody>
      </p:sp>
      <p:pic>
        <p:nvPicPr>
          <p:cNvPr id="180" name="Google Shape;180;ge529b2b5a4_0_14"/>
          <p:cNvPicPr preferRelativeResize="0"/>
          <p:nvPr/>
        </p:nvPicPr>
        <p:blipFill>
          <a:blip r:embed="rId3">
            <a:alphaModFix/>
          </a:blip>
          <a:stretch>
            <a:fillRect/>
          </a:stretch>
        </p:blipFill>
        <p:spPr>
          <a:xfrm>
            <a:off x="507300" y="1322150"/>
            <a:ext cx="11158876" cy="55358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e529b2b5a4_0_19"/>
          <p:cNvSpPr txBox="1">
            <a:spLocks noGrp="1"/>
          </p:cNvSpPr>
          <p:nvPr>
            <p:ph type="title"/>
          </p:nvPr>
        </p:nvSpPr>
        <p:spPr>
          <a:xfrm>
            <a:off x="152409" y="139875"/>
            <a:ext cx="8596800" cy="13209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GB"/>
              <a:t>Analysis Example: CDU </a:t>
            </a:r>
            <a:endParaRPr/>
          </a:p>
          <a:p>
            <a:pPr marL="0" lvl="0" indent="0" algn="l" rtl="0">
              <a:spcBef>
                <a:spcPts val="0"/>
              </a:spcBef>
              <a:spcAft>
                <a:spcPts val="0"/>
              </a:spcAft>
              <a:buClr>
                <a:schemeClr val="accent1"/>
              </a:buClr>
              <a:buSzPts val="3600"/>
              <a:buFont typeface="Trebuchet MS"/>
              <a:buNone/>
            </a:pPr>
            <a:r>
              <a:rPr lang="en-GB"/>
              <a:t>Negative Correlation</a:t>
            </a:r>
            <a:endParaRPr/>
          </a:p>
        </p:txBody>
      </p:sp>
      <p:pic>
        <p:nvPicPr>
          <p:cNvPr id="186" name="Google Shape;186;ge529b2b5a4_0_19"/>
          <p:cNvPicPr preferRelativeResize="0"/>
          <p:nvPr/>
        </p:nvPicPr>
        <p:blipFill>
          <a:blip r:embed="rId3">
            <a:alphaModFix/>
          </a:blip>
          <a:stretch>
            <a:fillRect/>
          </a:stretch>
        </p:blipFill>
        <p:spPr>
          <a:xfrm>
            <a:off x="1369238" y="1352800"/>
            <a:ext cx="10129976" cy="55052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e529b2b5a4_0_29"/>
          <p:cNvSpPr txBox="1">
            <a:spLocks noGrp="1"/>
          </p:cNvSpPr>
          <p:nvPr>
            <p:ph type="title"/>
          </p:nvPr>
        </p:nvSpPr>
        <p:spPr>
          <a:xfrm>
            <a:off x="152409" y="139875"/>
            <a:ext cx="8596800" cy="13209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GB"/>
              <a:t>Analysis Example: CDU </a:t>
            </a:r>
            <a:endParaRPr/>
          </a:p>
          <a:p>
            <a:pPr marL="0" lvl="0" indent="0" algn="l" rtl="0">
              <a:spcBef>
                <a:spcPts val="0"/>
              </a:spcBef>
              <a:spcAft>
                <a:spcPts val="0"/>
              </a:spcAft>
              <a:buClr>
                <a:schemeClr val="accent1"/>
              </a:buClr>
              <a:buSzPts val="3600"/>
              <a:buFont typeface="Trebuchet MS"/>
              <a:buNone/>
            </a:pPr>
            <a:r>
              <a:rPr lang="en-GB"/>
              <a:t>Lasso Regression</a:t>
            </a:r>
            <a:endParaRPr/>
          </a:p>
        </p:txBody>
      </p:sp>
      <p:pic>
        <p:nvPicPr>
          <p:cNvPr id="192" name="Google Shape;192;ge529b2b5a4_0_29"/>
          <p:cNvPicPr preferRelativeResize="0"/>
          <p:nvPr/>
        </p:nvPicPr>
        <p:blipFill>
          <a:blip r:embed="rId3">
            <a:alphaModFix/>
          </a:blip>
          <a:stretch>
            <a:fillRect/>
          </a:stretch>
        </p:blipFill>
        <p:spPr>
          <a:xfrm>
            <a:off x="5035475" y="1177950"/>
            <a:ext cx="7156524" cy="5680050"/>
          </a:xfrm>
          <a:prstGeom prst="rect">
            <a:avLst/>
          </a:prstGeom>
          <a:noFill/>
          <a:ln>
            <a:noFill/>
          </a:ln>
        </p:spPr>
      </p:pic>
      <p:sp>
        <p:nvSpPr>
          <p:cNvPr id="193" name="Google Shape;193;ge529b2b5a4_0_29"/>
          <p:cNvSpPr txBox="1"/>
          <p:nvPr/>
        </p:nvSpPr>
        <p:spPr>
          <a:xfrm>
            <a:off x="582450" y="1916475"/>
            <a:ext cx="4565700" cy="495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100">
                <a:latin typeface="Trebuchet MS"/>
                <a:ea typeface="Trebuchet MS"/>
                <a:cs typeface="Trebuchet MS"/>
                <a:sym typeface="Trebuchet MS"/>
              </a:rPr>
              <a:t>By doing a </a:t>
            </a:r>
            <a:r>
              <a:rPr lang="en-GB" sz="3100" b="1">
                <a:latin typeface="Trebuchet MS"/>
                <a:ea typeface="Trebuchet MS"/>
                <a:cs typeface="Trebuchet MS"/>
                <a:sym typeface="Trebuchet MS"/>
              </a:rPr>
              <a:t>Lasso Regression</a:t>
            </a:r>
            <a:r>
              <a:rPr lang="en-GB" sz="3100">
                <a:latin typeface="Trebuchet MS"/>
                <a:ea typeface="Trebuchet MS"/>
                <a:cs typeface="Trebuchet MS"/>
                <a:sym typeface="Trebuchet MS"/>
              </a:rPr>
              <a:t> with a relatively </a:t>
            </a:r>
            <a:r>
              <a:rPr lang="en-GB" sz="3100" b="1">
                <a:latin typeface="Trebuchet MS"/>
                <a:ea typeface="Trebuchet MS"/>
                <a:cs typeface="Trebuchet MS"/>
                <a:sym typeface="Trebuchet MS"/>
              </a:rPr>
              <a:t>high value of alpha </a:t>
            </a:r>
            <a:r>
              <a:rPr lang="en-GB" sz="3100">
                <a:latin typeface="Trebuchet MS"/>
                <a:ea typeface="Trebuchet MS"/>
                <a:cs typeface="Trebuchet MS"/>
                <a:sym typeface="Trebuchet MS"/>
              </a:rPr>
              <a:t>will take to zero the coefficients of the least important variables and keeps does that best explain the variability of our target variable.</a:t>
            </a:r>
            <a:endParaRPr sz="3100">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e529b2b5a4_0_37"/>
          <p:cNvSpPr txBox="1">
            <a:spLocks noGrp="1"/>
          </p:cNvSpPr>
          <p:nvPr>
            <p:ph type="title"/>
          </p:nvPr>
        </p:nvSpPr>
        <p:spPr>
          <a:xfrm>
            <a:off x="152409" y="139875"/>
            <a:ext cx="8596800" cy="13209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GB"/>
              <a:t>Analysis Example: CDU </a:t>
            </a:r>
            <a:endParaRPr/>
          </a:p>
          <a:p>
            <a:pPr marL="0" lvl="0" indent="0" algn="l" rtl="0">
              <a:spcBef>
                <a:spcPts val="0"/>
              </a:spcBef>
              <a:spcAft>
                <a:spcPts val="0"/>
              </a:spcAft>
              <a:buClr>
                <a:schemeClr val="accent1"/>
              </a:buClr>
              <a:buSzPts val="3600"/>
              <a:buFont typeface="Trebuchet MS"/>
              <a:buNone/>
            </a:pPr>
            <a:r>
              <a:rPr lang="en-GB"/>
              <a:t>Best Subset (StepWise)</a:t>
            </a:r>
            <a:endParaRPr/>
          </a:p>
        </p:txBody>
      </p:sp>
      <p:sp>
        <p:nvSpPr>
          <p:cNvPr id="199" name="Google Shape;199;ge529b2b5a4_0_37"/>
          <p:cNvSpPr txBox="1"/>
          <p:nvPr/>
        </p:nvSpPr>
        <p:spPr>
          <a:xfrm>
            <a:off x="582450" y="1916475"/>
            <a:ext cx="4885200" cy="3524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100">
                <a:latin typeface="Trebuchet MS"/>
                <a:ea typeface="Trebuchet MS"/>
                <a:cs typeface="Trebuchet MS"/>
                <a:sym typeface="Trebuchet MS"/>
              </a:rPr>
              <a:t>Similar to the idea of the Lasso regression, this method leaves the variables with the </a:t>
            </a:r>
            <a:r>
              <a:rPr lang="en-GB" sz="3100" b="1">
                <a:latin typeface="Trebuchet MS"/>
                <a:ea typeface="Trebuchet MS"/>
                <a:cs typeface="Trebuchet MS"/>
                <a:sym typeface="Trebuchet MS"/>
              </a:rPr>
              <a:t>highest p-value</a:t>
            </a:r>
            <a:r>
              <a:rPr lang="en-GB" sz="3100">
                <a:latin typeface="Trebuchet MS"/>
                <a:ea typeface="Trebuchet MS"/>
                <a:cs typeface="Trebuchet MS"/>
                <a:sym typeface="Trebuchet MS"/>
              </a:rPr>
              <a:t> of the test that its coefficient of the linear regression its zero.</a:t>
            </a:r>
            <a:endParaRPr sz="3100">
              <a:latin typeface="Trebuchet MS"/>
              <a:ea typeface="Trebuchet MS"/>
              <a:cs typeface="Trebuchet MS"/>
              <a:sym typeface="Trebuchet MS"/>
            </a:endParaRPr>
          </a:p>
        </p:txBody>
      </p:sp>
      <p:pic>
        <p:nvPicPr>
          <p:cNvPr id="200" name="Google Shape;200;ge529b2b5a4_0_37"/>
          <p:cNvPicPr preferRelativeResize="0"/>
          <p:nvPr/>
        </p:nvPicPr>
        <p:blipFill>
          <a:blip r:embed="rId3">
            <a:alphaModFix/>
          </a:blip>
          <a:stretch>
            <a:fillRect/>
          </a:stretch>
        </p:blipFill>
        <p:spPr>
          <a:xfrm>
            <a:off x="5768200" y="676175"/>
            <a:ext cx="6423800" cy="6196601"/>
          </a:xfrm>
          <a:prstGeom prst="rect">
            <a:avLst/>
          </a:prstGeom>
          <a:noFill/>
          <a:ln>
            <a:noFill/>
          </a:ln>
        </p:spPr>
      </p:pic>
    </p:spTree>
  </p:cSld>
  <p:clrMapOvr>
    <a:masterClrMapping/>
  </p:clrMapOvr>
</p:sld>
</file>

<file path=ppt/theme/theme1.xml><?xml version="1.0" encoding="utf-8"?>
<a:theme xmlns:a="http://schemas.openxmlformats.org/drawingml/2006/main" name="Facette">
  <a:themeElements>
    <a:clrScheme name="Rotorange">
      <a:dk1>
        <a:srgbClr val="000000"/>
      </a:dk1>
      <a:lt1>
        <a:srgbClr val="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675</Words>
  <Application>Microsoft Office PowerPoint</Application>
  <PresentationFormat>Widescreen</PresentationFormat>
  <Paragraphs>92</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Noto Sans Symbols</vt:lpstr>
      <vt:lpstr>Trebuchet MS</vt:lpstr>
      <vt:lpstr>Facette</vt:lpstr>
      <vt:lpstr>Marketing of political parties in Germany</vt:lpstr>
      <vt:lpstr>Marketing agency for political parties as addressee</vt:lpstr>
      <vt:lpstr>The biggest political parties in Germany are the main target group of the agency</vt:lpstr>
      <vt:lpstr>Building the model based on the parameter correlation of structural data and election results</vt:lpstr>
      <vt:lpstr>Analysis of the most important variables for each party: Example CDU</vt:lpstr>
      <vt:lpstr>Analysis Example: CDU  Positive Correlation</vt:lpstr>
      <vt:lpstr>Analysis Example: CDU  Negative Correlation</vt:lpstr>
      <vt:lpstr>Analysis Example: CDU  Lasso Regression</vt:lpstr>
      <vt:lpstr>Analysis Example: CDU  Best Subset (StepWise)</vt:lpstr>
      <vt:lpstr>Profiles from the parties linear associations</vt:lpstr>
      <vt:lpstr>The comparison of expected voting results show a discrepancy towards the actual outcome</vt:lpstr>
      <vt:lpstr>Derived from predicted voting results, marketing measures are specifically applied in areas with lacking votes </vt:lpstr>
      <vt:lpstr>Marketing measures to target different voter profiles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of political parties in Germany</dc:title>
  <dc:creator>René Frackmann</dc:creator>
  <cp:lastModifiedBy>Marius Meiners</cp:lastModifiedBy>
  <cp:revision>1</cp:revision>
  <dcterms:created xsi:type="dcterms:W3CDTF">2021-07-20T16:29:05Z</dcterms:created>
  <dcterms:modified xsi:type="dcterms:W3CDTF">2021-07-24T12:57:17Z</dcterms:modified>
</cp:coreProperties>
</file>