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70" r:id="rId7"/>
    <p:sldId id="262" r:id="rId8"/>
    <p:sldId id="271" r:id="rId9"/>
    <p:sldId id="276" r:id="rId10"/>
    <p:sldId id="263" r:id="rId11"/>
    <p:sldId id="264" r:id="rId12"/>
    <p:sldId id="272" r:id="rId13"/>
    <p:sldId id="265" r:id="rId14"/>
    <p:sldId id="273" r:id="rId15"/>
    <p:sldId id="266" r:id="rId16"/>
    <p:sldId id="274" r:id="rId17"/>
    <p:sldId id="268" r:id="rId18"/>
    <p:sldId id="269" r:id="rId19"/>
    <p:sldId id="267" r:id="rId20"/>
    <p:sldId id="275" r:id="rId2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17D7-6076-44DD-ACAD-8F556AE35154}" type="datetimeFigureOut">
              <a:rPr lang="ro-RO" smtClean="0"/>
              <a:t>30.06.2019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55236-A52B-4811-91FF-3EE0F4F41C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499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92EC-AC57-42DF-B782-4BA2C68B3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02D4B-3B46-4165-92EA-57804B21F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BEE6D-8673-435C-8B8C-6DA4D715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935D-A742-4938-A71C-FBA1F819090A}" type="datetime1">
              <a:rPr lang="ro-RO" smtClean="0"/>
              <a:t>30.06.2019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52B6-EBD8-4979-AC68-7E41D2CE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5E02-46C2-4FB7-818E-CC630760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46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4F3B-A83D-4737-BA54-CA67CB8F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6125C-3684-4120-A026-BD9209475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C308A-33A8-4EBE-9BBA-2FF62887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1C3-5DDC-4169-814E-02DCDC690817}" type="datetime1">
              <a:rPr lang="ro-RO" smtClean="0"/>
              <a:t>30.06.2019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4CF2-624E-4791-9B02-5F8FD903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7049-C390-42B7-9C25-CE61C705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816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39DD0-39E0-4E19-8B48-4987021EA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E5C1D-CB7F-4FFB-A2BB-4E70009D2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D5C91-4A10-4092-BFE0-C86AF26C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5A63-E739-4B72-A13B-C4FCB39E8FB8}" type="datetime1">
              <a:rPr lang="ro-RO" smtClean="0"/>
              <a:t>30.06.2019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E563-E25D-47A6-8E9B-604837BC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93A61-A10F-4EA1-A477-D6345804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0615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06C-737B-44F5-B7F9-1342A313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B02D-A7B5-4A3E-8E7F-CA702921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6E06-D897-4A5E-BE6C-8D782410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B8EF-E27E-41EE-9010-A67D851EA1C7}" type="datetime1">
              <a:rPr lang="ro-RO" smtClean="0"/>
              <a:t>30.06.2019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01ED-DC98-4490-B77D-728F83E8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A42D-F3C8-49FC-A4CC-6A593F28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993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E2B5-1C35-4C28-B446-1EE820AF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DD2E-2F29-4112-8CEA-7712F66D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ABD3-B537-4B13-9D41-C58F4CCA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EDC3-7D5D-4FD3-B12B-D3F16BEB7DC7}" type="datetime1">
              <a:rPr lang="ro-RO" smtClean="0"/>
              <a:t>30.06.2019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5709-D4BB-47FC-BE33-98A44739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E439-066C-46B1-8067-7A83602C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873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8B3A-55E1-48E6-87FC-29CDDA17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C45B-653A-4C59-83AC-421F50D0A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1CC33-61E3-46CC-AFD2-6087FC18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6248C-3CFA-4FC4-9A62-8704F4C3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B8FC-9C0F-4BE4-99A4-3C0B2BA31B3D}" type="datetime1">
              <a:rPr lang="ro-RO" smtClean="0"/>
              <a:t>30.06.2019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241F-CA89-4C8E-A500-F43731E2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C78EE-1370-442E-BDF0-DAFBA8A3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274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0AF7-EA99-4E3D-B68A-1A560097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67BC9-3480-4289-A6B3-7C608BF3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B8754-4024-4E16-A1D9-1EFBC0FCA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0935D-4D6F-4B99-8D0C-6D94571E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7A9DA-EBD4-46DE-85EB-9582E8287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7238F-C559-4028-AE41-3ACE71EB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89D8-F18A-4D68-BCFC-2BE5954F14E0}" type="datetime1">
              <a:rPr lang="ro-RO" smtClean="0"/>
              <a:t>30.06.2019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04ADC-FC2D-4ECF-9FE5-362BF61C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00395-A319-480A-A8A1-75FFE708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579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5995-566D-4449-BEDC-8F775CA5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29F92-3467-46F7-BB1F-68B3FD31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5B28-83EE-403F-92EE-9B3BABDA39DD}" type="datetime1">
              <a:rPr lang="ro-RO" smtClean="0"/>
              <a:t>30.06.2019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AD1EE-2529-4E21-932C-C09311E8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24D6B-DC72-4F06-AB42-455582CD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37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A8977-ADDE-49B8-9785-C78797C5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45F0-F0E5-4FEF-8745-07273F7FD556}" type="datetime1">
              <a:rPr lang="ro-RO" smtClean="0"/>
              <a:t>30.06.2019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2F804-826B-4AF2-8BBD-1104F1E4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A8227-E813-4C1B-A2F1-840DBE41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66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4EF4-7146-445C-A81C-2DF9CA00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1AA2-0CD7-4121-9C3F-3CD57C3A5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E200E-F4B3-4F63-A534-1E39D0D0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6901-FA99-47E6-AA07-EC5491A7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B188-8C4E-46A0-A25A-E1A543BB1F38}" type="datetime1">
              <a:rPr lang="ro-RO" smtClean="0"/>
              <a:t>30.06.2019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780E5-2F48-4E3D-852A-DC0126B2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1DBF4-0D59-46F1-919B-3A909A35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050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13B3-C5D3-4E8C-9875-8168B755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242D7-5CA7-4E26-9C74-E6A789BE0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E626D-6732-4DB3-A726-C067E0880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2E74-7FF4-4382-A5B7-D0E01C3B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8133-5D3F-43AD-893C-D0CAA8EB74BD}" type="datetime1">
              <a:rPr lang="ro-RO" smtClean="0"/>
              <a:t>30.06.2019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2B39E-8E94-41B1-86B5-4F40E946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CBF1-0F53-4AC5-8990-BBE729E5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625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8BA76-54A7-402A-AE4A-3F77B593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B994-8FE1-4806-A37A-DF20C327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DD584-635B-42F6-B716-6713BC1FE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E4E0-6CFA-4193-8AD3-1447AB074F25}" type="datetime1">
              <a:rPr lang="ro-RO" smtClean="0"/>
              <a:t>30.06.2019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9B4CB-FE20-43BF-9688-6915E6AED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C865-517D-4235-B77E-56BC9D32E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238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978A-955F-452A-8E5C-E37D175F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o-RO" dirty="0"/>
              <a:t>Detectarea automată </a:t>
            </a:r>
            <a:r>
              <a:rPr lang="en-US" dirty="0"/>
              <a:t>a </a:t>
            </a:r>
            <a:r>
              <a:rPr lang="ro-RO" dirty="0"/>
              <a:t>efectelor adverse a medicamentelor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D5E5A-3791-45E3-A5CC-D8DC509F7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5261" y="3729080"/>
            <a:ext cx="2581478" cy="1183738"/>
          </a:xfrm>
        </p:spPr>
        <p:txBody>
          <a:bodyPr/>
          <a:lstStyle/>
          <a:p>
            <a:r>
              <a:rPr lang="ro-RO" sz="1600" dirty="0"/>
              <a:t>Propusă de</a:t>
            </a:r>
          </a:p>
          <a:p>
            <a:r>
              <a:rPr lang="ro-RO" dirty="0"/>
              <a:t>Parasca Marius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2247F3-287B-4F73-B522-77B027D71D4C}"/>
              </a:ext>
            </a:extLst>
          </p:cNvPr>
          <p:cNvSpPr txBox="1">
            <a:spLocks/>
          </p:cNvSpPr>
          <p:nvPr/>
        </p:nvSpPr>
        <p:spPr>
          <a:xfrm>
            <a:off x="4801858" y="5123699"/>
            <a:ext cx="2584881" cy="1207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400" dirty="0"/>
              <a:t>Coordonator științific</a:t>
            </a:r>
          </a:p>
          <a:p>
            <a:r>
              <a:rPr lang="ro-RO" sz="2000" dirty="0" err="1"/>
              <a:t>Răschip</a:t>
            </a:r>
            <a:r>
              <a:rPr lang="ro-RO" sz="2000" dirty="0"/>
              <a:t> Mădălina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BF0C2-5D98-4148-AA27-0474ACDC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79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696F-E4D1-4AAF-8959-789974EE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Date nebalansate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F65C-A475-4FD2-AD00-EE436384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08120" cy="4351655"/>
          </a:xfrm>
        </p:spPr>
        <p:txBody>
          <a:bodyPr/>
          <a:lstStyle/>
          <a:p>
            <a:r>
              <a:rPr lang="ro-RO" dirty="0"/>
              <a:t>Corpus: 29% pozitive și 71% negative</a:t>
            </a:r>
          </a:p>
          <a:p>
            <a:r>
              <a:rPr lang="ro-RO" dirty="0"/>
              <a:t>Pentru rezolvarea acestei probleme a fost folosit SMOTE (</a:t>
            </a:r>
            <a:r>
              <a:rPr lang="ro-RO" dirty="0" err="1"/>
              <a:t>Synthetic</a:t>
            </a:r>
            <a:r>
              <a:rPr lang="ro-RO" dirty="0"/>
              <a:t> </a:t>
            </a:r>
            <a:r>
              <a:rPr lang="ro-RO" dirty="0" err="1"/>
              <a:t>Minority</a:t>
            </a:r>
            <a:r>
              <a:rPr lang="ro-RO" dirty="0"/>
              <a:t> Over-</a:t>
            </a:r>
            <a:r>
              <a:rPr lang="ro-RO" dirty="0" err="1"/>
              <a:t>sampling</a:t>
            </a:r>
            <a:r>
              <a:rPr lang="ro-RO" dirty="0"/>
              <a:t> </a:t>
            </a:r>
            <a:r>
              <a:rPr lang="ro-RO" dirty="0" err="1"/>
              <a:t>Technique</a:t>
            </a:r>
            <a:r>
              <a:rPr lang="ro-RO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44C6B-9A18-4E13-BD50-00CA5190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10</a:t>
            </a:fld>
            <a:endParaRPr lang="ro-RO"/>
          </a:p>
        </p:txBody>
      </p:sp>
      <p:pic>
        <p:nvPicPr>
          <p:cNvPr id="5" name="Picture 4" descr="https://cdn-images-1.medium.com/max/1000/1*6UFpLFl59O9e3e38ffTXJQ.png">
            <a:extLst>
              <a:ext uri="{FF2B5EF4-FFF2-40B4-BE49-F238E27FC236}">
                <a16:creationId xmlns:a16="http://schemas.microsoft.com/office/drawing/2014/main" id="{61DD07B7-F4E2-46A5-8B4D-EBE7668D56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1213167"/>
            <a:ext cx="3870960" cy="4431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6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2A6B-2400-42AD-9A19-1C073D7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Metode de clasificare a datelor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BC97-E2AD-413B-AE4F-F94FF144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2211705"/>
            <a:ext cx="5257800" cy="3985895"/>
          </a:xfrm>
        </p:spPr>
        <p:txBody>
          <a:bodyPr/>
          <a:lstStyle/>
          <a:p>
            <a:r>
              <a:rPr lang="ro-RO" dirty="0" err="1"/>
              <a:t>Bayes</a:t>
            </a:r>
            <a:r>
              <a:rPr lang="ro-RO" dirty="0"/>
              <a:t> Naiv</a:t>
            </a:r>
          </a:p>
          <a:p>
            <a:r>
              <a:rPr lang="ro-RO" dirty="0"/>
              <a:t>SVM (</a:t>
            </a:r>
            <a:r>
              <a:rPr lang="ro-RO" dirty="0" err="1"/>
              <a:t>Support</a:t>
            </a:r>
            <a:r>
              <a:rPr lang="ro-RO" dirty="0"/>
              <a:t> Vector </a:t>
            </a:r>
            <a:r>
              <a:rPr lang="ro-RO" dirty="0" err="1"/>
              <a:t>Machine</a:t>
            </a:r>
            <a:r>
              <a:rPr lang="ro-RO" dirty="0"/>
              <a:t>) cu </a:t>
            </a:r>
            <a:r>
              <a:rPr lang="ro-RO" dirty="0" err="1"/>
              <a:t>kernel</a:t>
            </a:r>
            <a:r>
              <a:rPr lang="ro-RO" dirty="0"/>
              <a:t> liniar </a:t>
            </a:r>
          </a:p>
          <a:p>
            <a:r>
              <a:rPr lang="ro-RO" dirty="0"/>
              <a:t>Rețele neuronale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15E6B-684F-4795-9134-D92DB441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11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A6C8B-DEA6-4BEC-A744-3EB0CFFB6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1690688"/>
            <a:ext cx="40195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0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064A-4C6A-46F0-8D6F-92A4859F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Clasificatorul </a:t>
            </a:r>
            <a:r>
              <a:rPr lang="ro-RO" i="1" dirty="0" err="1"/>
              <a:t>Bayes</a:t>
            </a:r>
            <a:r>
              <a:rPr lang="ro-RO" dirty="0"/>
              <a:t> Naiv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8003D-FD7B-4265-AC53-C4C9793459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o-RO" dirty="0"/>
                  <a:t>Model probabilistic</a:t>
                </a:r>
              </a:p>
              <a:p>
                <a:r>
                  <a:rPr lang="ro-RO" dirty="0"/>
                  <a:t>Formula lui </a:t>
                </a:r>
                <a:r>
                  <a:rPr lang="ro-RO" i="1" dirty="0" err="1"/>
                  <a:t>Bayes</a:t>
                </a:r>
                <a:r>
                  <a:rPr lang="ro-RO" dirty="0"/>
                  <a:t>: </a:t>
                </a:r>
                <a14:m>
                  <m:oMath xmlns:m="http://schemas.openxmlformats.org/officeDocument/2006/math">
                    <m:r>
                      <a:rPr lang="ro-RO" i="1"/>
                      <m:t>𝑝</m:t>
                    </m:r>
                    <m:d>
                      <m:dPr>
                        <m:endChr m:val="|"/>
                        <m:ctrlPr>
                          <a:rPr lang="ro-RO" i="1"/>
                        </m:ctrlPr>
                      </m:dPr>
                      <m:e>
                        <m:r>
                          <a:rPr lang="ro-RO" i="1"/>
                          <m:t>𝑥</m:t>
                        </m:r>
                        <m:r>
                          <a:rPr lang="ro-RO" i="1"/>
                          <m:t> </m:t>
                        </m:r>
                      </m:e>
                    </m:d>
                    <m:r>
                      <a:rPr lang="ro-RO" i="1"/>
                      <m:t> </m:t>
                    </m:r>
                    <m:r>
                      <a:rPr lang="ro-RO" i="1"/>
                      <m:t>𝑦</m:t>
                    </m:r>
                    <m:r>
                      <a:rPr lang="ro-RO" i="1"/>
                      <m:t>)= </m:t>
                    </m:r>
                    <m:f>
                      <m:fPr>
                        <m:ctrlPr>
                          <a:rPr lang="ro-RO" i="1"/>
                        </m:ctrlPr>
                      </m:fPr>
                      <m:num>
                        <m:r>
                          <a:rPr lang="ro-RO" i="1"/>
                          <m:t>𝑝</m:t>
                        </m:r>
                        <m:d>
                          <m:dPr>
                            <m:endChr m:val="|"/>
                            <m:ctrlPr>
                              <a:rPr lang="ro-RO" i="1"/>
                            </m:ctrlPr>
                          </m:dPr>
                          <m:e>
                            <m:r>
                              <a:rPr lang="ro-RO" i="1"/>
                              <m:t>𝑦</m:t>
                            </m:r>
                            <m:r>
                              <a:rPr lang="ro-RO" i="1"/>
                              <m:t> </m:t>
                            </m:r>
                          </m:e>
                        </m:d>
                        <m:r>
                          <a:rPr lang="ro-RO" i="1"/>
                          <m:t> </m:t>
                        </m:r>
                        <m:r>
                          <a:rPr lang="ro-RO" i="1"/>
                          <m:t>𝑥</m:t>
                        </m:r>
                        <m:r>
                          <a:rPr lang="ro-RO" i="1"/>
                          <m:t>)</m:t>
                        </m:r>
                        <m:r>
                          <a:rPr lang="ro-RO" i="1"/>
                          <m:t>𝑝</m:t>
                        </m:r>
                        <m:d>
                          <m:dPr>
                            <m:ctrlPr>
                              <a:rPr lang="ro-RO" i="1"/>
                            </m:ctrlPr>
                          </m:dPr>
                          <m:e>
                            <m:r>
                              <a:rPr lang="ro-RO" i="1"/>
                              <m:t>𝑥</m:t>
                            </m:r>
                          </m:e>
                        </m:d>
                      </m:num>
                      <m:den>
                        <m:r>
                          <a:rPr lang="ro-RO" i="1"/>
                          <m:t>𝑝</m:t>
                        </m:r>
                        <m:r>
                          <a:rPr lang="ro-RO" i="1"/>
                          <m:t>(</m:t>
                        </m:r>
                        <m:r>
                          <a:rPr lang="ro-RO" i="1"/>
                          <m:t>𝑦</m:t>
                        </m:r>
                        <m:r>
                          <a:rPr lang="ro-RO" i="1"/>
                          <m:t>)</m:t>
                        </m:r>
                      </m:den>
                    </m:f>
                  </m:oMath>
                </a14:m>
                <a:endParaRPr lang="ro-RO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o-RO" i="1"/>
                        </m:ctrlPr>
                      </m:accPr>
                      <m:e>
                        <m:r>
                          <a:rPr lang="ro-RO" i="1"/>
                          <m:t>𝑐</m:t>
                        </m:r>
                      </m:e>
                    </m:acc>
                    <m:r>
                      <a:rPr lang="ro-RO"/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ro-RO" i="1"/>
                        </m:ctrlPr>
                      </m:mPr>
                      <m:mr>
                        <m:e>
                          <m:r>
                            <a:rPr lang="ro-RO" i="1"/>
                            <m:t>𝑎𝑟𝑔𝑚𝑎𝑥</m:t>
                          </m:r>
                        </m:e>
                      </m:mr>
                      <m:mr>
                        <m:e>
                          <m:r>
                            <a:rPr lang="ro-RO" i="1"/>
                            <m:t>𝑐</m:t>
                          </m:r>
                          <m:r>
                            <a:rPr lang="ro-RO" i="1"/>
                            <m:t>∈</m:t>
                          </m:r>
                          <m:r>
                            <a:rPr lang="ro-RO" i="1"/>
                            <m:t>𝐶</m:t>
                          </m:r>
                        </m:e>
                      </m:mr>
                    </m:m>
                    <m:r>
                      <a:rPr lang="ro-RO" i="1"/>
                      <m:t> </m:t>
                    </m:r>
                    <m:r>
                      <a:rPr lang="ro-RO" i="1"/>
                      <m:t>𝑝</m:t>
                    </m:r>
                    <m:d>
                      <m:dPr>
                        <m:endChr m:val="|"/>
                        <m:ctrlPr>
                          <a:rPr lang="ro-RO" i="1"/>
                        </m:ctrlPr>
                      </m:dPr>
                      <m:e>
                        <m:r>
                          <a:rPr lang="ro-RO" i="1"/>
                          <m:t>𝑐</m:t>
                        </m:r>
                        <m:r>
                          <a:rPr lang="ro-RO" i="1"/>
                          <m:t> </m:t>
                        </m:r>
                      </m:e>
                    </m:d>
                    <m:r>
                      <a:rPr lang="ro-RO" i="1"/>
                      <m:t> </m:t>
                    </m:r>
                    <m:r>
                      <a:rPr lang="ro-RO" i="1"/>
                      <m:t>𝑑</m:t>
                    </m:r>
                    <m:r>
                      <a:rPr lang="ro-RO" i="1"/>
                      <m:t>)</m:t>
                    </m:r>
                    <m:r>
                      <a:rPr lang="ro-RO"/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ro-RO" i="1"/>
                        </m:ctrlPr>
                      </m:mPr>
                      <m:mr>
                        <m:e>
                          <m:r>
                            <a:rPr lang="ro-RO" i="1"/>
                            <m:t>𝑎𝑟𝑔𝑚𝑎𝑥</m:t>
                          </m:r>
                        </m:e>
                      </m:mr>
                      <m:mr>
                        <m:e>
                          <m:r>
                            <a:rPr lang="ro-RO" i="1"/>
                            <m:t>𝑐</m:t>
                          </m:r>
                          <m:r>
                            <a:rPr lang="ro-RO" i="1"/>
                            <m:t>∈</m:t>
                          </m:r>
                          <m:r>
                            <a:rPr lang="ro-RO" i="1"/>
                            <m:t>𝐶</m:t>
                          </m:r>
                        </m:e>
                      </m:mr>
                    </m:m>
                    <m:f>
                      <m:fPr>
                        <m:ctrlPr>
                          <a:rPr lang="ro-RO" i="1"/>
                        </m:ctrlPr>
                      </m:fPr>
                      <m:num>
                        <m:r>
                          <a:rPr lang="ro-RO" i="1"/>
                          <m:t>𝑝</m:t>
                        </m:r>
                        <m:d>
                          <m:dPr>
                            <m:endChr m:val="|"/>
                            <m:ctrlPr>
                              <a:rPr lang="ro-RO" i="1"/>
                            </m:ctrlPr>
                          </m:dPr>
                          <m:e>
                            <m:r>
                              <a:rPr lang="ro-RO" i="1"/>
                              <m:t>𝑑</m:t>
                            </m:r>
                            <m:r>
                              <a:rPr lang="ro-RO" i="1"/>
                              <m:t> </m:t>
                            </m:r>
                          </m:e>
                        </m:d>
                        <m:r>
                          <a:rPr lang="ro-RO" i="1"/>
                          <m:t> </m:t>
                        </m:r>
                        <m:r>
                          <a:rPr lang="ro-RO" i="1"/>
                          <m:t>𝑐</m:t>
                        </m:r>
                        <m:r>
                          <a:rPr lang="ro-RO" i="1"/>
                          <m:t>)</m:t>
                        </m:r>
                        <m:r>
                          <a:rPr lang="ro-RO" i="1"/>
                          <m:t>𝑝</m:t>
                        </m:r>
                        <m:d>
                          <m:dPr>
                            <m:ctrlPr>
                              <a:rPr lang="ro-RO" i="1"/>
                            </m:ctrlPr>
                          </m:dPr>
                          <m:e>
                            <m:r>
                              <a:rPr lang="ro-RO" i="1"/>
                              <m:t>𝑐</m:t>
                            </m:r>
                          </m:e>
                        </m:d>
                      </m:num>
                      <m:den>
                        <m:r>
                          <a:rPr lang="ro-RO" i="1"/>
                          <m:t>𝑝</m:t>
                        </m:r>
                        <m:r>
                          <a:rPr lang="ro-RO" i="1"/>
                          <m:t>(</m:t>
                        </m:r>
                        <m:r>
                          <a:rPr lang="ro-RO" i="1"/>
                          <m:t>𝑑</m:t>
                        </m:r>
                        <m:r>
                          <a:rPr lang="ro-RO" i="1"/>
                          <m:t>)</m:t>
                        </m:r>
                      </m:den>
                    </m:f>
                  </m:oMath>
                </a14:m>
                <a:endParaRPr lang="ro-RO" dirty="0"/>
              </a:p>
              <a:p>
                <a:pPr lvl="1"/>
                <a:endParaRPr lang="ro-RO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o-RO" i="1"/>
                        </m:ctrlPr>
                      </m:accPr>
                      <m:e>
                        <m:r>
                          <a:rPr lang="ro-RO" i="1"/>
                          <m:t>𝑐</m:t>
                        </m:r>
                      </m:e>
                    </m:acc>
                    <m:r>
                      <a:rPr lang="ro-RO"/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ro-RO" i="1"/>
                        </m:ctrlPr>
                      </m:mPr>
                      <m:mr>
                        <m:e>
                          <m:r>
                            <a:rPr lang="ro-RO" i="1"/>
                            <m:t>𝑎𝑟𝑔𝑚𝑎𝑥</m:t>
                          </m:r>
                        </m:e>
                      </m:mr>
                      <m:mr>
                        <m:e>
                          <m:r>
                            <a:rPr lang="ro-RO" i="1"/>
                            <m:t>𝑐</m:t>
                          </m:r>
                          <m:r>
                            <a:rPr lang="ro-RO" i="1"/>
                            <m:t>∈</m:t>
                          </m:r>
                          <m:r>
                            <a:rPr lang="ro-RO" i="1"/>
                            <m:t>𝐶</m:t>
                          </m:r>
                        </m:e>
                      </m:mr>
                    </m:m>
                    <m:limUpp>
                      <m:limUppPr>
                        <m:ctrlPr>
                          <a:rPr lang="ro-RO" i="1"/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ro-RO" i="1"/>
                            </m:ctrlPr>
                          </m:groupChrPr>
                          <m:e>
                            <m:r>
                              <a:rPr lang="ro-RO" i="1"/>
                              <m:t> </m:t>
                            </m:r>
                            <m:r>
                              <a:rPr lang="ro-RO" i="1"/>
                              <m:t>𝑝</m:t>
                            </m:r>
                            <m:d>
                              <m:dPr>
                                <m:endChr m:val="|"/>
                                <m:ctrlPr>
                                  <a:rPr lang="ro-RO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o-RO" i="1"/>
                                    </m:ctrlPr>
                                  </m:sSubPr>
                                  <m:e>
                                    <m:r>
                                      <a:rPr lang="ro-RO" i="1"/>
                                      <m:t>𝑓</m:t>
                                    </m:r>
                                  </m:e>
                                  <m:sub>
                                    <m:r>
                                      <a:rPr lang="ro-RO" i="1"/>
                                      <m:t>1</m:t>
                                    </m:r>
                                  </m:sub>
                                </m:sSub>
                                <m:r>
                                  <a:rPr lang="ro-RO" i="1"/>
                                  <m:t>, </m:t>
                                </m:r>
                                <m:sSub>
                                  <m:sSubPr>
                                    <m:ctrlPr>
                                      <a:rPr lang="ro-RO" i="1"/>
                                    </m:ctrlPr>
                                  </m:sSubPr>
                                  <m:e>
                                    <m:r>
                                      <a:rPr lang="ro-RO" i="1"/>
                                      <m:t>𝑓</m:t>
                                    </m:r>
                                  </m:e>
                                  <m:sub>
                                    <m:r>
                                      <a:rPr lang="ro-RO" i="1"/>
                                      <m:t>2</m:t>
                                    </m:r>
                                  </m:sub>
                                </m:sSub>
                                <m:r>
                                  <a:rPr lang="ro-RO" i="1"/>
                                  <m:t>,⋯,</m:t>
                                </m:r>
                                <m:sSub>
                                  <m:sSubPr>
                                    <m:ctrlPr>
                                      <a:rPr lang="ro-RO" i="1"/>
                                    </m:ctrlPr>
                                  </m:sSubPr>
                                  <m:e>
                                    <m:r>
                                      <a:rPr lang="ro-RO" i="1"/>
                                      <m:t>𝑓</m:t>
                                    </m:r>
                                  </m:e>
                                  <m:sub>
                                    <m:r>
                                      <a:rPr lang="ro-RO" i="1"/>
                                      <m:t>𝑛</m:t>
                                    </m:r>
                                  </m:sub>
                                </m:sSub>
                                <m:r>
                                  <a:rPr lang="ro-RO" i="1"/>
                                  <m:t> </m:t>
                                </m:r>
                              </m:e>
                            </m:d>
                            <m:r>
                              <a:rPr lang="ro-RO" i="1"/>
                              <m:t> </m:t>
                            </m:r>
                            <m:r>
                              <a:rPr lang="ro-RO" i="1"/>
                              <m:t>𝑐</m:t>
                            </m:r>
                            <m:r>
                              <a:rPr lang="ro-RO" i="1"/>
                              <m:t>)</m:t>
                            </m:r>
                          </m:e>
                        </m:groupChr>
                      </m:e>
                      <m:lim>
                        <m:r>
                          <a:rPr lang="ro-RO" i="1"/>
                          <m:t>𝑙𝑖𝑘𝑒𝑙𝑖h𝑜𝑜𝑑</m:t>
                        </m:r>
                      </m:lim>
                    </m:limUpp>
                    <m:r>
                      <a:rPr lang="ro-RO" i="1"/>
                      <m:t> </m:t>
                    </m:r>
                    <m:limUpp>
                      <m:limUppPr>
                        <m:ctrlPr>
                          <a:rPr lang="ro-RO" i="1"/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ro-RO" i="1"/>
                            </m:ctrlPr>
                          </m:groupChrPr>
                          <m:e>
                            <m:r>
                              <a:rPr lang="ro-RO" i="1"/>
                              <m:t>𝑝</m:t>
                            </m:r>
                            <m:d>
                              <m:dPr>
                                <m:ctrlPr>
                                  <a:rPr lang="ro-RO" i="1"/>
                                </m:ctrlPr>
                              </m:dPr>
                              <m:e>
                                <m:r>
                                  <a:rPr lang="ro-RO" i="1"/>
                                  <m:t>𝑐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ro-RO" i="1"/>
                          <m:t>𝑎</m:t>
                        </m:r>
                        <m:r>
                          <a:rPr lang="ro-RO" i="1"/>
                          <m:t> </m:t>
                        </m:r>
                        <m:r>
                          <a:rPr lang="ro-RO" i="1"/>
                          <m:t>𝑝𝑟𝑖𝑜𝑟𝑖</m:t>
                        </m:r>
                      </m:lim>
                    </m:limUpp>
                  </m:oMath>
                </a14:m>
                <a:endParaRPr lang="ro-RO" dirty="0"/>
              </a:p>
              <a:p>
                <a:pPr lvl="1"/>
                <a:endParaRPr lang="ro-R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/>
                        </m:ctrlPr>
                      </m:sSubPr>
                      <m:e>
                        <m:r>
                          <a:rPr lang="ro-RO" i="1"/>
                          <m:t>𝑐</m:t>
                        </m:r>
                      </m:e>
                      <m:sub>
                        <m:r>
                          <a:rPr lang="ro-RO" i="1"/>
                          <m:t>𝑁𝐵</m:t>
                        </m:r>
                      </m:sub>
                    </m:sSub>
                    <m:r>
                      <a:rPr lang="ro-RO" i="1"/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ro-RO" i="1"/>
                        </m:ctrlPr>
                      </m:mPr>
                      <m:mr>
                        <m:e>
                          <m:r>
                            <a:rPr lang="ro-RO" i="1"/>
                            <m:t>𝑎𝑟𝑔𝑚𝑎𝑥</m:t>
                          </m:r>
                        </m:e>
                      </m:mr>
                      <m:mr>
                        <m:e>
                          <m:r>
                            <a:rPr lang="ro-RO" i="1"/>
                            <m:t>𝑐</m:t>
                          </m:r>
                          <m:r>
                            <a:rPr lang="ro-RO" i="1"/>
                            <m:t>∈</m:t>
                          </m:r>
                          <m:r>
                            <a:rPr lang="ro-RO" i="1"/>
                            <m:t>𝐶</m:t>
                          </m:r>
                        </m:e>
                      </m:mr>
                    </m:m>
                    <m:r>
                      <a:rPr lang="ro-RO" i="1"/>
                      <m:t>𝑝</m:t>
                    </m:r>
                    <m:d>
                      <m:dPr>
                        <m:ctrlPr>
                          <a:rPr lang="ro-RO" i="1"/>
                        </m:ctrlPr>
                      </m:dPr>
                      <m:e>
                        <m:r>
                          <a:rPr lang="ro-RO" i="1"/>
                          <m:t>𝑐</m:t>
                        </m:r>
                      </m:e>
                    </m:d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o-RO" i="1"/>
                        </m:ctrlPr>
                      </m:naryPr>
                      <m:sub>
                        <m:r>
                          <a:rPr lang="ro-RO" i="1"/>
                          <m:t>𝑓</m:t>
                        </m:r>
                        <m:r>
                          <a:rPr lang="ro-RO" i="1"/>
                          <m:t>∈</m:t>
                        </m:r>
                        <m:r>
                          <a:rPr lang="ro-RO" i="1"/>
                          <m:t>𝐹</m:t>
                        </m:r>
                      </m:sub>
                      <m:sup/>
                      <m:e>
                        <m:r>
                          <a:rPr lang="ro-RO" i="1"/>
                          <m:t> </m:t>
                        </m:r>
                        <m:r>
                          <a:rPr lang="ro-RO" i="1"/>
                          <m:t>𝑝</m:t>
                        </m:r>
                        <m:d>
                          <m:dPr>
                            <m:endChr m:val="|"/>
                            <m:ctrlPr>
                              <a:rPr lang="ro-RO" i="1"/>
                            </m:ctrlPr>
                          </m:dPr>
                          <m:e>
                            <m:r>
                              <a:rPr lang="ro-RO" i="1"/>
                              <m:t>𝑓</m:t>
                            </m:r>
                            <m:r>
                              <a:rPr lang="ro-RO" i="1"/>
                              <m:t> </m:t>
                            </m:r>
                          </m:e>
                        </m:d>
                        <m:r>
                          <a:rPr lang="ro-RO" i="1"/>
                          <m:t> </m:t>
                        </m:r>
                        <m:r>
                          <a:rPr lang="ro-RO" i="1"/>
                          <m:t>𝑐</m:t>
                        </m:r>
                        <m:r>
                          <a:rPr lang="ro-RO" i="1"/>
                          <m:t>)</m:t>
                        </m:r>
                      </m:e>
                    </m:nary>
                  </m:oMath>
                </a14:m>
                <a:endParaRPr lang="ro-RO" dirty="0"/>
              </a:p>
              <a:p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8003D-FD7B-4265-AC53-C4C979345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0151D-31AC-4FDE-8653-77ED2997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418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E0B0-6A2D-4F60-9C95-EE60C5DF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experimentale: </a:t>
            </a:r>
            <a:r>
              <a:rPr lang="ro-RO" i="1" dirty="0" err="1"/>
              <a:t>Bayes</a:t>
            </a:r>
            <a:r>
              <a:rPr lang="ro-RO" dirty="0"/>
              <a:t> Naiv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1825CD-DBA1-4934-880A-81230D05A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597607"/>
              </p:ext>
            </p:extLst>
          </p:nvPr>
        </p:nvGraphicFramePr>
        <p:xfrm>
          <a:off x="838200" y="1644016"/>
          <a:ext cx="10773793" cy="449933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87721">
                  <a:extLst>
                    <a:ext uri="{9D8B030D-6E8A-4147-A177-3AD203B41FA5}">
                      <a16:colId xmlns:a16="http://schemas.microsoft.com/office/drawing/2014/main" val="428290697"/>
                    </a:ext>
                  </a:extLst>
                </a:gridCol>
                <a:gridCol w="1536299">
                  <a:extLst>
                    <a:ext uri="{9D8B030D-6E8A-4147-A177-3AD203B41FA5}">
                      <a16:colId xmlns:a16="http://schemas.microsoft.com/office/drawing/2014/main" val="2954530179"/>
                    </a:ext>
                  </a:extLst>
                </a:gridCol>
                <a:gridCol w="1644110">
                  <a:extLst>
                    <a:ext uri="{9D8B030D-6E8A-4147-A177-3AD203B41FA5}">
                      <a16:colId xmlns:a16="http://schemas.microsoft.com/office/drawing/2014/main" val="1928845076"/>
                    </a:ext>
                  </a:extLst>
                </a:gridCol>
                <a:gridCol w="2043216">
                  <a:extLst>
                    <a:ext uri="{9D8B030D-6E8A-4147-A177-3AD203B41FA5}">
                      <a16:colId xmlns:a16="http://schemas.microsoft.com/office/drawing/2014/main" val="1026186654"/>
                    </a:ext>
                  </a:extLst>
                </a:gridCol>
                <a:gridCol w="2243076">
                  <a:extLst>
                    <a:ext uri="{9D8B030D-6E8A-4147-A177-3AD203B41FA5}">
                      <a16:colId xmlns:a16="http://schemas.microsoft.com/office/drawing/2014/main" val="4218357912"/>
                    </a:ext>
                  </a:extLst>
                </a:gridCol>
                <a:gridCol w="1419371">
                  <a:extLst>
                    <a:ext uri="{9D8B030D-6E8A-4147-A177-3AD203B41FA5}">
                      <a16:colId xmlns:a16="http://schemas.microsoft.com/office/drawing/2014/main" val="3192771585"/>
                    </a:ext>
                  </a:extLst>
                </a:gridCol>
              </a:tblGrid>
              <a:tr h="692976">
                <a:tc rowSpan="2">
                  <a:txBody>
                    <a:bodyPr/>
                    <a:lstStyle/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 err="1">
                          <a:effectLst/>
                        </a:rPr>
                        <a:t>Bayes</a:t>
                      </a:r>
                      <a:r>
                        <a:rPr lang="ro-RO" sz="2400" dirty="0">
                          <a:effectLst/>
                        </a:rPr>
                        <a:t> Naiv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796" marR="117796" marT="58898" marB="58898" vert="vert270" anchor="ctr"/>
                </a:tc>
                <a:tc gridSpan="4"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Caracteristici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796" marR="117796" marT="58898" marB="58898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 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extLst>
                  <a:ext uri="{0D108BD9-81ED-4DB2-BD59-A6C34878D82A}">
                    <a16:rowId xmlns:a16="http://schemas.microsoft.com/office/drawing/2014/main" val="1679545563"/>
                  </a:ext>
                </a:extLst>
              </a:tr>
              <a:tr h="1648975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n-grame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+ Tf-</a:t>
                      </a:r>
                      <a:r>
                        <a:rPr lang="ro-RO" sz="2400" dirty="0" err="1">
                          <a:effectLst/>
                        </a:rPr>
                        <a:t>idf</a:t>
                      </a:r>
                      <a:r>
                        <a:rPr lang="ro-RO" sz="2400" dirty="0">
                          <a:effectLst/>
                        </a:rPr>
                        <a:t> UMLS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Tf-idf sinonime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+ Alte</a:t>
                      </a:r>
                    </a:p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caracteristici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SMOTE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extLst>
                  <a:ext uri="{0D108BD9-81ED-4DB2-BD59-A6C34878D82A}">
                    <a16:rowId xmlns:a16="http://schemas.microsoft.com/office/drawing/2014/main" val="2428553608"/>
                  </a:ext>
                </a:extLst>
              </a:tr>
              <a:tr h="1078691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Acuratețe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0.8469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0.8688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0.8742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0.8795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0.9103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extLst>
                  <a:ext uri="{0D108BD9-81ED-4DB2-BD59-A6C34878D82A}">
                    <a16:rowId xmlns:a16="http://schemas.microsoft.com/office/drawing/2014/main" val="2470737842"/>
                  </a:ext>
                </a:extLst>
              </a:tr>
              <a:tr h="1078691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F1-score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0.8508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0.8632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0.8738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0.8744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0.9054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extLst>
                  <a:ext uri="{0D108BD9-81ED-4DB2-BD59-A6C34878D82A}">
                    <a16:rowId xmlns:a16="http://schemas.microsoft.com/office/drawing/2014/main" val="25954522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96FF6-66E7-4F03-A2E7-68FA127E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84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84BD-E4D2-4121-9EAC-A140C89D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SVM (</a:t>
            </a:r>
            <a:r>
              <a:rPr lang="ro-RO" dirty="0" err="1"/>
              <a:t>Support</a:t>
            </a:r>
            <a:r>
              <a:rPr lang="ro-RO" dirty="0"/>
              <a:t> Vector </a:t>
            </a:r>
            <a:r>
              <a:rPr lang="ro-RO" dirty="0" err="1"/>
              <a:t>Machine</a:t>
            </a:r>
            <a:r>
              <a:rPr lang="ro-R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5706-6B95-4AFA-B609-9839F0A4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Are ca scop găsirea unei drepte (hiperplan) care să separe datele astfel încât distanța dintre clase și dreapta separatoare să fie maximă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59990-6128-44E0-8750-A89CE250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14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BB61B-E7D2-49C0-9F68-621EAACA40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3516" y="2900169"/>
            <a:ext cx="3315335" cy="3265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017929-87CB-4289-9877-3DFC316E7C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01522" y="2908384"/>
            <a:ext cx="3920287" cy="30642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F96D31-57B1-4231-B5FB-9A84F497E77E}"/>
              </a:ext>
            </a:extLst>
          </p:cNvPr>
          <p:cNvSpPr/>
          <p:nvPr/>
        </p:nvSpPr>
        <p:spPr>
          <a:xfrm>
            <a:off x="7949692" y="5545822"/>
            <a:ext cx="1180407" cy="37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B5BDA2-0C36-4C60-935D-651E3576AD81}"/>
              </a:ext>
            </a:extLst>
          </p:cNvPr>
          <p:cNvSpPr/>
          <p:nvPr/>
        </p:nvSpPr>
        <p:spPr>
          <a:xfrm>
            <a:off x="10016435" y="5721272"/>
            <a:ext cx="1180407" cy="37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3FEC4-013E-4AE5-BB29-7089FF0E5171}"/>
              </a:ext>
            </a:extLst>
          </p:cNvPr>
          <p:cNvSpPr/>
          <p:nvPr/>
        </p:nvSpPr>
        <p:spPr>
          <a:xfrm>
            <a:off x="9488065" y="5721272"/>
            <a:ext cx="1180407" cy="37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BBE534-DD01-48DF-89F7-7AA3A44F9259}"/>
              </a:ext>
            </a:extLst>
          </p:cNvPr>
          <p:cNvSpPr/>
          <p:nvPr/>
        </p:nvSpPr>
        <p:spPr>
          <a:xfrm>
            <a:off x="9878918" y="4695668"/>
            <a:ext cx="1180407" cy="37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90DC45-002E-480A-AEB6-22973D729245}"/>
              </a:ext>
            </a:extLst>
          </p:cNvPr>
          <p:cNvSpPr/>
          <p:nvPr/>
        </p:nvSpPr>
        <p:spPr>
          <a:xfrm rot="16200000">
            <a:off x="6016338" y="3431915"/>
            <a:ext cx="369332" cy="1944305"/>
          </a:xfrm>
          <a:prstGeom prst="downArrow">
            <a:avLst>
              <a:gd name="adj1" fmla="val 23626"/>
              <a:gd name="adj2" fmla="val 3681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1365E-2A46-4135-9628-793134A6E753}"/>
              </a:ext>
            </a:extLst>
          </p:cNvPr>
          <p:cNvSpPr txBox="1"/>
          <p:nvPr/>
        </p:nvSpPr>
        <p:spPr>
          <a:xfrm>
            <a:off x="5769035" y="3976716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73578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F373-797F-49BB-A12C-21B85397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experimentale: 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792D1-9A55-4DDF-9D12-BCAAF730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15</a:t>
            </a:fld>
            <a:endParaRPr lang="ro-RO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03D68EF-5B28-4818-92C5-CE6344B37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266808"/>
              </p:ext>
            </p:extLst>
          </p:nvPr>
        </p:nvGraphicFramePr>
        <p:xfrm>
          <a:off x="541540" y="1690688"/>
          <a:ext cx="10812260" cy="44332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11045">
                  <a:extLst>
                    <a:ext uri="{9D8B030D-6E8A-4147-A177-3AD203B41FA5}">
                      <a16:colId xmlns:a16="http://schemas.microsoft.com/office/drawing/2014/main" val="999762394"/>
                    </a:ext>
                  </a:extLst>
                </a:gridCol>
                <a:gridCol w="1495203">
                  <a:extLst>
                    <a:ext uri="{9D8B030D-6E8A-4147-A177-3AD203B41FA5}">
                      <a16:colId xmlns:a16="http://schemas.microsoft.com/office/drawing/2014/main" val="1338014143"/>
                    </a:ext>
                  </a:extLst>
                </a:gridCol>
                <a:gridCol w="1679061">
                  <a:extLst>
                    <a:ext uri="{9D8B030D-6E8A-4147-A177-3AD203B41FA5}">
                      <a16:colId xmlns:a16="http://schemas.microsoft.com/office/drawing/2014/main" val="3561642917"/>
                    </a:ext>
                  </a:extLst>
                </a:gridCol>
                <a:gridCol w="2086649">
                  <a:extLst>
                    <a:ext uri="{9D8B030D-6E8A-4147-A177-3AD203B41FA5}">
                      <a16:colId xmlns:a16="http://schemas.microsoft.com/office/drawing/2014/main" val="1785678528"/>
                    </a:ext>
                  </a:extLst>
                </a:gridCol>
                <a:gridCol w="2276226">
                  <a:extLst>
                    <a:ext uri="{9D8B030D-6E8A-4147-A177-3AD203B41FA5}">
                      <a16:colId xmlns:a16="http://schemas.microsoft.com/office/drawing/2014/main" val="1702301857"/>
                    </a:ext>
                  </a:extLst>
                </a:gridCol>
                <a:gridCol w="1464076">
                  <a:extLst>
                    <a:ext uri="{9D8B030D-6E8A-4147-A177-3AD203B41FA5}">
                      <a16:colId xmlns:a16="http://schemas.microsoft.com/office/drawing/2014/main" val="285337048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SVM</a:t>
                      </a:r>
                    </a:p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Linear</a:t>
                      </a:r>
                    </a:p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 err="1">
                          <a:effectLst/>
                        </a:rPr>
                        <a:t>kernel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815" marR="87815" marT="43907" marB="43907" vert="vert270" anchor="ctr"/>
                </a:tc>
                <a:tc gridSpan="4"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Caracteristici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815" marR="87815" marT="43907" marB="43907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 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extLst>
                  <a:ext uri="{0D108BD9-81ED-4DB2-BD59-A6C34878D82A}">
                    <a16:rowId xmlns:a16="http://schemas.microsoft.com/office/drawing/2014/main" val="1611196052"/>
                  </a:ext>
                </a:extLst>
              </a:tr>
              <a:tr h="1672320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n-grame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+ Tf-idf UMLS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+ Tf-idf sinonime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+ Alte</a:t>
                      </a:r>
                    </a:p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caracteristici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+ SMOTE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extLst>
                  <a:ext uri="{0D108BD9-81ED-4DB2-BD59-A6C34878D82A}">
                    <a16:rowId xmlns:a16="http://schemas.microsoft.com/office/drawing/2014/main" val="1766774505"/>
                  </a:ext>
                </a:extLst>
              </a:tr>
              <a:tr h="1093902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Acuratețe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0.9004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0.9088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0.9033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0.9016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0.9541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extLst>
                  <a:ext uri="{0D108BD9-81ED-4DB2-BD59-A6C34878D82A}">
                    <a16:rowId xmlns:a16="http://schemas.microsoft.com/office/drawing/2014/main" val="1606017855"/>
                  </a:ext>
                </a:extLst>
              </a:tr>
              <a:tr h="1063066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F1-score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0.8989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0.9076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0.9021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0.9000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0.9540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extLst>
                  <a:ext uri="{0D108BD9-81ED-4DB2-BD59-A6C34878D82A}">
                    <a16:rowId xmlns:a16="http://schemas.microsoft.com/office/drawing/2014/main" val="310126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0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9CCD-009A-4849-8F73-B1191C2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Rețele neuronale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54E3-E332-42ED-BE0D-2E6A1B46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691"/>
            <a:ext cx="10515600" cy="819921"/>
          </a:xfrm>
        </p:spPr>
        <p:txBody>
          <a:bodyPr/>
          <a:lstStyle/>
          <a:p>
            <a:r>
              <a:rPr lang="ro-RO" dirty="0"/>
              <a:t>Inspirate din structura și funcționarea creierului uman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AAAED-AD6F-410C-AA95-46535DA3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16</a:t>
            </a:fld>
            <a:endParaRPr lang="ro-R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1544BF-052C-4CA5-953A-4067E14F2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32" y="2373777"/>
            <a:ext cx="8016536" cy="39825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F6A89F-5F0C-4E73-9DBE-FE875B83E9E9}"/>
              </a:ext>
            </a:extLst>
          </p:cNvPr>
          <p:cNvSpPr/>
          <p:nvPr/>
        </p:nvSpPr>
        <p:spPr>
          <a:xfrm>
            <a:off x="2175029" y="2947386"/>
            <a:ext cx="514905" cy="177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35592-6188-4ACE-8C9C-4A6517E61474}"/>
              </a:ext>
            </a:extLst>
          </p:cNvPr>
          <p:cNvSpPr/>
          <p:nvPr/>
        </p:nvSpPr>
        <p:spPr>
          <a:xfrm>
            <a:off x="2069976" y="3858740"/>
            <a:ext cx="699857" cy="177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A4691-A7E2-4483-94B3-9C1AA2FDFF69}"/>
              </a:ext>
            </a:extLst>
          </p:cNvPr>
          <p:cNvSpPr/>
          <p:nvPr/>
        </p:nvSpPr>
        <p:spPr>
          <a:xfrm>
            <a:off x="2222376" y="4011140"/>
            <a:ext cx="699857" cy="177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0EAF5-8466-4481-AAFA-E9EAB6F020E7}"/>
              </a:ext>
            </a:extLst>
          </p:cNvPr>
          <p:cNvSpPr/>
          <p:nvPr/>
        </p:nvSpPr>
        <p:spPr>
          <a:xfrm>
            <a:off x="2087732" y="4869252"/>
            <a:ext cx="699857" cy="177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76364-E870-41CC-AD57-473174A01FA9}"/>
              </a:ext>
            </a:extLst>
          </p:cNvPr>
          <p:cNvSpPr/>
          <p:nvPr/>
        </p:nvSpPr>
        <p:spPr>
          <a:xfrm>
            <a:off x="7910743" y="3816251"/>
            <a:ext cx="699857" cy="177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719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E6ED-52E2-40A4-9369-D3F7CBDD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o-RO" dirty="0"/>
              <a:t>Rețele neuronale: graficul evoluție acurateței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0E235-8816-42F5-B271-F7E78593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17</a:t>
            </a:fld>
            <a:endParaRPr lang="ro-RO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73B7C81A-A39D-46F6-95DE-71FEF5486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85" y="1200310"/>
            <a:ext cx="7118136" cy="53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0AC5-3098-454B-8900-72688B7F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80" y="0"/>
            <a:ext cx="10515600" cy="1325563"/>
          </a:xfrm>
        </p:spPr>
        <p:txBody>
          <a:bodyPr/>
          <a:lstStyle/>
          <a:p>
            <a:r>
              <a:rPr lang="ro-RO" i="1" dirty="0"/>
              <a:t>Rețele neuronale: </a:t>
            </a:r>
            <a:r>
              <a:rPr lang="ro-RO" i="1" dirty="0" err="1"/>
              <a:t>loss</a:t>
            </a:r>
            <a:r>
              <a:rPr lang="ro-RO" i="1" dirty="0"/>
              <a:t> </a:t>
            </a:r>
            <a:r>
              <a:rPr lang="ro-RO" i="1" dirty="0" err="1"/>
              <a:t>function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78FD4-77AD-4B30-9C78-E48808E6E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628" y="1176735"/>
            <a:ext cx="7104592" cy="53284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56907-CEE8-4683-9BAD-4A1414FD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360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B1D0-6625-4029-A30F-6A603538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experimentale: rețele neuronale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DDF97-7E2C-4F20-9D15-F93655CA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19</a:t>
            </a:fld>
            <a:endParaRPr lang="ro-RO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3C94E8C-BD21-449B-8D4C-833FDCA20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744284"/>
              </p:ext>
            </p:extLst>
          </p:nvPr>
        </p:nvGraphicFramePr>
        <p:xfrm>
          <a:off x="838200" y="1639582"/>
          <a:ext cx="10515600" cy="464580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88897">
                  <a:extLst>
                    <a:ext uri="{9D8B030D-6E8A-4147-A177-3AD203B41FA5}">
                      <a16:colId xmlns:a16="http://schemas.microsoft.com/office/drawing/2014/main" val="1088730022"/>
                    </a:ext>
                  </a:extLst>
                </a:gridCol>
                <a:gridCol w="1426637">
                  <a:extLst>
                    <a:ext uri="{9D8B030D-6E8A-4147-A177-3AD203B41FA5}">
                      <a16:colId xmlns:a16="http://schemas.microsoft.com/office/drawing/2014/main" val="2405442840"/>
                    </a:ext>
                  </a:extLst>
                </a:gridCol>
                <a:gridCol w="1632992">
                  <a:extLst>
                    <a:ext uri="{9D8B030D-6E8A-4147-A177-3AD203B41FA5}">
                      <a16:colId xmlns:a16="http://schemas.microsoft.com/office/drawing/2014/main" val="2656522216"/>
                    </a:ext>
                  </a:extLst>
                </a:gridCol>
                <a:gridCol w="2029397">
                  <a:extLst>
                    <a:ext uri="{9D8B030D-6E8A-4147-A177-3AD203B41FA5}">
                      <a16:colId xmlns:a16="http://schemas.microsoft.com/office/drawing/2014/main" val="3919321962"/>
                    </a:ext>
                  </a:extLst>
                </a:gridCol>
                <a:gridCol w="2109838">
                  <a:extLst>
                    <a:ext uri="{9D8B030D-6E8A-4147-A177-3AD203B41FA5}">
                      <a16:colId xmlns:a16="http://schemas.microsoft.com/office/drawing/2014/main" val="3237539096"/>
                    </a:ext>
                  </a:extLst>
                </a:gridCol>
                <a:gridCol w="1527839">
                  <a:extLst>
                    <a:ext uri="{9D8B030D-6E8A-4147-A177-3AD203B41FA5}">
                      <a16:colId xmlns:a16="http://schemas.microsoft.com/office/drawing/2014/main" val="3623712776"/>
                    </a:ext>
                  </a:extLst>
                </a:gridCol>
              </a:tblGrid>
              <a:tr h="708294">
                <a:tc rowSpan="2">
                  <a:txBody>
                    <a:bodyPr/>
                    <a:lstStyle/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Neural Nets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689" marR="88689" marT="44345" marB="44345" vert="vert270" anchor="ctr"/>
                </a:tc>
                <a:tc gridSpan="4"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Caracteristici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689" marR="88689" marT="44345" marB="44345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 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2759103312"/>
                  </a:ext>
                </a:extLst>
              </a:tr>
              <a:tr h="1705794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n-grame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Tf-idf UMLS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Tf-idf sinonime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Alte</a:t>
                      </a:r>
                    </a:p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caracteristici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SMOTE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1059481413"/>
                  </a:ext>
                </a:extLst>
              </a:tr>
              <a:tr h="1115860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Acuratețe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0.8777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0.8842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0.8862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0.8544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0.9479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4126141726"/>
                  </a:ext>
                </a:extLst>
              </a:tr>
              <a:tr h="1115860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i="1" dirty="0" err="1">
                          <a:effectLst/>
                        </a:rPr>
                        <a:t>Loss</a:t>
                      </a:r>
                      <a:r>
                        <a:rPr lang="ro-RO" sz="2400" i="1" dirty="0">
                          <a:effectLst/>
                        </a:rPr>
                        <a:t> </a:t>
                      </a:r>
                      <a:r>
                        <a:rPr lang="ro-RO" sz="2400" i="1" dirty="0" err="1">
                          <a:effectLst/>
                        </a:rPr>
                        <a:t>function</a:t>
                      </a:r>
                      <a:endParaRPr lang="ro-RO" sz="2400" i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0.4717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0.4194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0.3924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0.3350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0.2008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140988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3D57-C7F0-4165-AD12-67295B11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C63C-9B75-4275-8ED0-2EDB611C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Descrierea problemei</a:t>
            </a:r>
          </a:p>
          <a:p>
            <a:r>
              <a:rPr lang="ro-RO" dirty="0"/>
              <a:t>Preprocesarea datelor</a:t>
            </a:r>
          </a:p>
          <a:p>
            <a:r>
              <a:rPr lang="ro-RO" dirty="0"/>
              <a:t>Extragerea atributelor</a:t>
            </a:r>
          </a:p>
          <a:p>
            <a:r>
              <a:rPr lang="en-US" dirty="0"/>
              <a:t>Date</a:t>
            </a:r>
            <a:r>
              <a:rPr lang="ro-RO" dirty="0"/>
              <a:t> nebalansate</a:t>
            </a:r>
          </a:p>
          <a:p>
            <a:r>
              <a:rPr lang="ro-RO" dirty="0"/>
              <a:t>Metode de clasificare a datelor</a:t>
            </a:r>
          </a:p>
          <a:p>
            <a:r>
              <a:rPr lang="ro-RO" dirty="0"/>
              <a:t>Rezultate experimentale</a:t>
            </a:r>
            <a:endParaRPr lang="en-US" dirty="0"/>
          </a:p>
          <a:p>
            <a:r>
              <a:rPr lang="ro-RO" dirty="0"/>
              <a:t>Concluzii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6EF17-0F2A-49EF-88C0-F53D2189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985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9D48-DDF9-4478-AB08-510AB686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179B-390A-47C3-8315-CF7D454B2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94577" cy="4351338"/>
          </a:xfrm>
        </p:spPr>
        <p:txBody>
          <a:bodyPr/>
          <a:lstStyle/>
          <a:p>
            <a:r>
              <a:rPr lang="ro-RO" dirty="0"/>
              <a:t>Detectarea automată a  efectelor adverse ale medicamentelor folosind tehnici de procesare a limbajului natural, cât și algoritmi de învățare automata poate ajuta la reducerea efectelor adverse ale medicamentelor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0B5A3-9772-47FE-8E32-D55F06B5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51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3CE7-8481-434A-B5C1-C260702C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problemei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445D-194D-46F0-9669-EF79171E5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6500" cy="4051392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Detectarea precoce a  efectelor adverse ale medicamentelor noi introduse în comerț este o provocare imensă pentru farmacologie</a:t>
            </a:r>
          </a:p>
          <a:p>
            <a:r>
              <a:rPr lang="ro-RO" dirty="0"/>
              <a:t>Digitalizarea rapoartelor medicale este în creștere și acest lucru oferă oportunitatea de a minimiza efectele adverse a noilor medicamente prin folosirea tehnicilor de procesare a limbajului natural și a algoritmilor de învățare automată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E8DFF-518A-47DA-84CD-FAF91261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3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696A8-2B5E-4E1F-89E8-6BB21A3FA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2378367"/>
            <a:ext cx="4860747" cy="294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3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B091-164F-4B3A-BED8-73B1B139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Setul de antrenare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A2FD-1DD3-4F3D-B7C6-57E662849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63252" cy="4202313"/>
          </a:xfrm>
        </p:spPr>
        <p:txBody>
          <a:bodyPr/>
          <a:lstStyle/>
          <a:p>
            <a:r>
              <a:rPr lang="ro-RO" dirty="0"/>
              <a:t>Pentru antrenarea modelului s-a folosit corpusul ADE, un corpus public care conține rapoarte medicale</a:t>
            </a:r>
          </a:p>
          <a:p>
            <a:r>
              <a:rPr lang="ro-RO" dirty="0"/>
              <a:t>Fiecare instanță din corpus este etichetată ca ADR sau non-ADR</a:t>
            </a:r>
          </a:p>
          <a:p>
            <a:pPr lvl="1"/>
            <a:r>
              <a:rPr lang="ro-RO" dirty="0"/>
              <a:t>ADR = Adverse Drug </a:t>
            </a:r>
            <a:r>
              <a:rPr lang="ro-RO" dirty="0" err="1"/>
              <a:t>Reaction</a:t>
            </a:r>
            <a:endParaRPr lang="ro-RO" dirty="0"/>
          </a:p>
          <a:p>
            <a:r>
              <a:rPr lang="ro-RO" dirty="0"/>
              <a:t>Datele sunt nebalansate conținând 29% date etichetate ADR și 71% date etichetate non-ADR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90692-89F4-465A-9B39-9717EBDB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920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2B88-4E86-4A9C-AA9D-07D68BBC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Preprocesarea datelor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D0AA-297D-4B7C-A0C4-6BFA72C7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780"/>
            <a:ext cx="5189738" cy="4433132"/>
          </a:xfrm>
        </p:spPr>
        <p:txBody>
          <a:bodyPr/>
          <a:lstStyle/>
          <a:p>
            <a:r>
              <a:rPr lang="ro-RO" dirty="0" err="1"/>
              <a:t>Tokenizare</a:t>
            </a:r>
            <a:endParaRPr lang="ro-RO" dirty="0"/>
          </a:p>
          <a:p>
            <a:r>
              <a:rPr lang="ro-RO" dirty="0" err="1"/>
              <a:t>Stemming</a:t>
            </a:r>
            <a:endParaRPr lang="ro-RO" dirty="0"/>
          </a:p>
          <a:p>
            <a:r>
              <a:rPr lang="ro-RO" dirty="0"/>
              <a:t>N-grame</a:t>
            </a:r>
          </a:p>
          <a:p>
            <a:r>
              <a:rPr lang="ro-RO" dirty="0"/>
              <a:t>TF-IDF (</a:t>
            </a:r>
            <a:r>
              <a:rPr lang="ro-RO" dirty="0" err="1"/>
              <a:t>Term</a:t>
            </a:r>
            <a:r>
              <a:rPr lang="ro-RO" dirty="0"/>
              <a:t> </a:t>
            </a:r>
            <a:r>
              <a:rPr lang="ro-RO" dirty="0" err="1"/>
              <a:t>Frequency</a:t>
            </a:r>
            <a:r>
              <a:rPr lang="ro-RO" dirty="0"/>
              <a:t> – Invers </a:t>
            </a:r>
            <a:r>
              <a:rPr lang="ro-RO" dirty="0" err="1"/>
              <a:t>Term</a:t>
            </a:r>
            <a:r>
              <a:rPr lang="ro-RO" dirty="0"/>
              <a:t> </a:t>
            </a:r>
            <a:r>
              <a:rPr lang="ro-RO" dirty="0" err="1"/>
              <a:t>Frequency</a:t>
            </a:r>
            <a:r>
              <a:rPr lang="ro-RO" dirty="0"/>
              <a:t>)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F1568-D484-496E-B7DC-03AE6DD4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5</a:t>
            </a:fld>
            <a:endParaRPr 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33095F-3B8C-4316-9DDC-7EAC20C3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35" y="1690688"/>
            <a:ext cx="4930565" cy="34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6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8140-852A-445D-8569-120BBE9D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77" y="275432"/>
            <a:ext cx="11586046" cy="1460500"/>
          </a:xfrm>
        </p:spPr>
        <p:txBody>
          <a:bodyPr>
            <a:normAutofit fontScale="90000"/>
          </a:bodyPr>
          <a:lstStyle/>
          <a:p>
            <a:r>
              <a:rPr lang="ro-RO" dirty="0"/>
              <a:t>TF-IDF (</a:t>
            </a:r>
            <a:r>
              <a:rPr lang="ro-RO" dirty="0" err="1"/>
              <a:t>Term</a:t>
            </a:r>
            <a:r>
              <a:rPr lang="ro-RO" dirty="0"/>
              <a:t> </a:t>
            </a:r>
            <a:r>
              <a:rPr lang="ro-RO" dirty="0" err="1"/>
              <a:t>Frequency</a:t>
            </a:r>
            <a:r>
              <a:rPr lang="ro-RO" dirty="0"/>
              <a:t> – Invers Document </a:t>
            </a:r>
            <a:r>
              <a:rPr lang="ro-RO" dirty="0" err="1"/>
              <a:t>Frequency</a:t>
            </a:r>
            <a:r>
              <a:rPr lang="ro-RO" dirty="0"/>
              <a:t>)</a:t>
            </a:r>
            <a:br>
              <a:rPr lang="ro-RO" dirty="0"/>
            </a:b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F0D2A-9FFD-481E-8FA9-B16A55219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 err="1"/>
                  <a:t>Term</a:t>
                </a:r>
                <a:r>
                  <a:rPr lang="ro-RO" dirty="0"/>
                  <a:t> </a:t>
                </a:r>
                <a:r>
                  <a:rPr lang="ro-RO" dirty="0" err="1"/>
                  <a:t>Frequency</a:t>
                </a:r>
                <a:r>
                  <a:rPr lang="ro-RO" dirty="0"/>
                  <a:t> (TF)</a:t>
                </a:r>
              </a:p>
              <a:p>
                <a:pPr lvl="1"/>
                <a:r>
                  <a:rPr lang="ro-R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/>
                        </m:ctrlPr>
                      </m:sSubPr>
                      <m:e>
                        <m:r>
                          <a:rPr lang="ro-RO" i="1"/>
                          <m:t>𝑡𝑓</m:t>
                        </m:r>
                      </m:e>
                      <m:sub>
                        <m:r>
                          <a:rPr lang="ro-RO" i="1"/>
                          <m:t>𝑡</m:t>
                        </m:r>
                        <m:r>
                          <a:rPr lang="ro-RO" i="1"/>
                          <m:t>,</m:t>
                        </m:r>
                        <m:r>
                          <a:rPr lang="ro-RO" i="1"/>
                          <m:t>𝑑</m:t>
                        </m:r>
                      </m:sub>
                    </m:sSub>
                    <m:r>
                      <a:rPr lang="ro-RO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o-RO" i="1"/>
                        </m:ctrlPr>
                      </m:dPr>
                      <m:e>
                        <m:eqArr>
                          <m:eqArrPr>
                            <m:ctrlPr>
                              <a:rPr lang="ro-RO" i="1"/>
                            </m:ctrlPr>
                          </m:eqArrPr>
                          <m:e>
                            <m:r>
                              <a:rPr lang="ro-RO" i="1"/>
                              <m:t>1+</m:t>
                            </m:r>
                            <m:sSub>
                              <m:sSubPr>
                                <m:ctrlPr>
                                  <a:rPr lang="ro-RO" i="1"/>
                                </m:ctrlPr>
                              </m:sSubPr>
                              <m:e>
                                <m:r>
                                  <a:rPr lang="ro-RO" i="1"/>
                                  <m:t>𝑙𝑜𝑔</m:t>
                                </m:r>
                              </m:e>
                              <m:sub>
                                <m:r>
                                  <a:rPr lang="ro-RO" i="1"/>
                                  <m:t>10</m:t>
                                </m:r>
                              </m:sub>
                            </m:sSub>
                            <m:r>
                              <a:rPr lang="ro-RO" i="1"/>
                              <m:t> </m:t>
                            </m:r>
                            <m:r>
                              <a:rPr lang="ro-RO" i="1"/>
                              <m:t>𝑐𝑜𝑢𝑛𝑡</m:t>
                            </m:r>
                            <m:d>
                              <m:dPr>
                                <m:ctrlPr>
                                  <a:rPr lang="ro-RO" i="1"/>
                                </m:ctrlPr>
                              </m:dPr>
                              <m:e>
                                <m:r>
                                  <a:rPr lang="ro-RO" i="1"/>
                                  <m:t>𝑡</m:t>
                                </m:r>
                                <m:r>
                                  <a:rPr lang="ro-RO" i="1"/>
                                  <m:t>,</m:t>
                                </m:r>
                                <m:r>
                                  <a:rPr lang="ro-RO" i="1"/>
                                  <m:t>𝑑</m:t>
                                </m:r>
                              </m:e>
                            </m:d>
                            <m:r>
                              <a:rPr lang="ro-RO" i="1"/>
                              <m:t>   , </m:t>
                            </m:r>
                            <m:r>
                              <a:rPr lang="ro-RO" i="1"/>
                              <m:t>𝑖𝑓</m:t>
                            </m:r>
                            <m:r>
                              <a:rPr lang="ro-RO" i="1"/>
                              <m:t> </m:t>
                            </m:r>
                            <m:r>
                              <a:rPr lang="ro-RO" i="1"/>
                              <m:t>𝑐𝑜𝑢𝑛𝑡</m:t>
                            </m:r>
                            <m:d>
                              <m:dPr>
                                <m:ctrlPr>
                                  <a:rPr lang="ro-RO" i="1"/>
                                </m:ctrlPr>
                              </m:dPr>
                              <m:e>
                                <m:r>
                                  <a:rPr lang="ro-RO" i="1"/>
                                  <m:t>𝑡</m:t>
                                </m:r>
                                <m:r>
                                  <a:rPr lang="ro-RO" i="1"/>
                                  <m:t>,</m:t>
                                </m:r>
                                <m:r>
                                  <a:rPr lang="ro-RO" i="1"/>
                                  <m:t>𝑑</m:t>
                                </m:r>
                              </m:e>
                            </m:d>
                            <m:r>
                              <a:rPr lang="ro-RO" i="1"/>
                              <m:t>&gt;0</m:t>
                            </m:r>
                          </m:e>
                          <m:e>
                            <m:r>
                              <a:rPr lang="ro-RO" i="1"/>
                              <m:t>0                             , </m:t>
                            </m:r>
                            <m:r>
                              <a:rPr lang="ro-RO" i="1"/>
                              <m:t>𝑜𝑡h𝑒𝑟𝑤𝑖𝑠𝑒</m:t>
                            </m:r>
                            <m:r>
                              <a:rPr lang="ro-RO" i="1"/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ro-RO" dirty="0"/>
              </a:p>
              <a:p>
                <a:pPr lvl="1"/>
                <a:endParaRPr lang="ro-RO" dirty="0"/>
              </a:p>
              <a:p>
                <a:r>
                  <a:rPr lang="ro-RO" dirty="0"/>
                  <a:t>Invers </a:t>
                </a:r>
                <a:r>
                  <a:rPr lang="ro-RO" dirty="0" err="1"/>
                  <a:t>Term</a:t>
                </a:r>
                <a:r>
                  <a:rPr lang="ro-RO" dirty="0"/>
                  <a:t> </a:t>
                </a:r>
                <a:r>
                  <a:rPr lang="ro-RO" dirty="0" err="1"/>
                  <a:t>Frequncy</a:t>
                </a:r>
                <a:r>
                  <a:rPr lang="ro-RO" dirty="0"/>
                  <a:t> (TF-IDF)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i="1"/>
                        </m:ctrlPr>
                      </m:sSubPr>
                      <m:e>
                        <m:r>
                          <a:rPr lang="ro-RO" i="1"/>
                          <m:t>𝑖𝑑𝑓</m:t>
                        </m:r>
                      </m:e>
                      <m:sub>
                        <m:r>
                          <a:rPr lang="ro-RO" i="1"/>
                          <m:t>𝑡</m:t>
                        </m:r>
                      </m:sub>
                    </m:sSub>
                    <m:r>
                      <a:rPr lang="ro-RO" i="1"/>
                      <m:t>=</m:t>
                    </m:r>
                    <m:sSub>
                      <m:sSubPr>
                        <m:ctrlPr>
                          <a:rPr lang="ro-RO" i="1"/>
                        </m:ctrlPr>
                      </m:sSubPr>
                      <m:e>
                        <m:r>
                          <a:rPr lang="ro-RO" i="1"/>
                          <m:t>𝑙𝑜𝑔</m:t>
                        </m:r>
                      </m:e>
                      <m:sub>
                        <m:r>
                          <a:rPr lang="ro-RO" i="1"/>
                          <m:t>10</m:t>
                        </m:r>
                      </m:sub>
                    </m:sSub>
                    <m:d>
                      <m:dPr>
                        <m:ctrlPr>
                          <a:rPr lang="ro-RO" i="1"/>
                        </m:ctrlPr>
                      </m:dPr>
                      <m:e>
                        <m:f>
                          <m:fPr>
                            <m:ctrlPr>
                              <a:rPr lang="ro-RO" i="1"/>
                            </m:ctrlPr>
                          </m:fPr>
                          <m:num>
                            <m:r>
                              <a:rPr lang="ro-RO" i="1"/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o-RO" i="1"/>
                                </m:ctrlPr>
                              </m:sSubPr>
                              <m:e>
                                <m:r>
                                  <a:rPr lang="ro-RO" i="1"/>
                                  <m:t>𝑑𝑓</m:t>
                                </m:r>
                              </m:e>
                              <m:sub>
                                <m:r>
                                  <a:rPr lang="ro-RO" i="1"/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o-RO" dirty="0"/>
              </a:p>
              <a:p>
                <a:pPr lvl="1"/>
                <a:endParaRPr lang="ro-RO" dirty="0"/>
              </a:p>
              <a:p>
                <a:r>
                  <a:rPr lang="ro-RO" dirty="0"/>
                  <a:t>TF-IDF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i="1"/>
                        </m:ctrlPr>
                      </m:sSubPr>
                      <m:e>
                        <m:r>
                          <a:rPr lang="ro-RO" i="1"/>
                          <m:t>𝑤</m:t>
                        </m:r>
                      </m:e>
                      <m:sub>
                        <m:r>
                          <a:rPr lang="ro-RO" i="1"/>
                          <m:t>𝑡</m:t>
                        </m:r>
                        <m:r>
                          <a:rPr lang="ro-RO" i="1"/>
                          <m:t>,</m:t>
                        </m:r>
                        <m:r>
                          <a:rPr lang="ro-RO" i="1"/>
                          <m:t>𝑑</m:t>
                        </m:r>
                      </m:sub>
                    </m:sSub>
                    <m:r>
                      <a:rPr lang="ro-RO" i="1"/>
                      <m:t>=</m:t>
                    </m:r>
                    <m:sSub>
                      <m:sSubPr>
                        <m:ctrlPr>
                          <a:rPr lang="ro-RO" i="1"/>
                        </m:ctrlPr>
                      </m:sSubPr>
                      <m:e>
                        <m:r>
                          <a:rPr lang="ro-RO" i="1"/>
                          <m:t>𝑡𝑓</m:t>
                        </m:r>
                      </m:e>
                      <m:sub>
                        <m:r>
                          <a:rPr lang="ro-RO" i="1"/>
                          <m:t>𝑡</m:t>
                        </m:r>
                        <m:r>
                          <a:rPr lang="ro-RO" i="1"/>
                          <m:t>,</m:t>
                        </m:r>
                        <m:r>
                          <a:rPr lang="ro-RO" i="1"/>
                          <m:t>𝑑</m:t>
                        </m:r>
                      </m:sub>
                    </m:sSub>
                    <m:r>
                      <a:rPr lang="ro-RO" i="1"/>
                      <m:t>∗</m:t>
                    </m:r>
                    <m:sSub>
                      <m:sSubPr>
                        <m:ctrlPr>
                          <a:rPr lang="ro-RO" i="1"/>
                        </m:ctrlPr>
                      </m:sSubPr>
                      <m:e>
                        <m:r>
                          <a:rPr lang="ro-RO" i="1"/>
                          <m:t>𝑖𝑑𝑓</m:t>
                        </m:r>
                      </m:e>
                      <m:sub>
                        <m:r>
                          <a:rPr lang="ro-RO" i="1"/>
                          <m:t>𝑡</m:t>
                        </m:r>
                      </m:sub>
                    </m:sSub>
                  </m:oMath>
                </a14:m>
                <a:endParaRPr lang="ro-RO" dirty="0"/>
              </a:p>
              <a:p>
                <a:pPr lvl="1"/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F0D2A-9FFD-481E-8FA9-B16A55219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F2BB8-7AE6-4B6B-AED0-B773AEAC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674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0DE8-F440-4C96-96BD-62ACBFBF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Extragerea atributelor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46A1-9D3C-4C0A-9733-BE8D9D5C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Uni-gram</a:t>
            </a:r>
            <a:r>
              <a:rPr lang="ro-RO" dirty="0"/>
              <a:t>e, </a:t>
            </a:r>
            <a:r>
              <a:rPr lang="en-US" dirty="0"/>
              <a:t>Bi-gram</a:t>
            </a:r>
            <a:r>
              <a:rPr lang="ro-RO" dirty="0"/>
              <a:t>e, </a:t>
            </a:r>
            <a:r>
              <a:rPr lang="en-US" dirty="0"/>
              <a:t>Tri-gram</a:t>
            </a:r>
            <a:r>
              <a:rPr lang="ro-RO" dirty="0"/>
              <a:t>e</a:t>
            </a:r>
            <a:endParaRPr lang="en-US" dirty="0"/>
          </a:p>
          <a:p>
            <a:r>
              <a:rPr lang="ro-RO" dirty="0"/>
              <a:t>Concepte și tipuri semantice</a:t>
            </a:r>
          </a:p>
          <a:p>
            <a:pPr lvl="1"/>
            <a:r>
              <a:rPr lang="ro-RO" dirty="0" err="1"/>
              <a:t>MetaMap</a:t>
            </a:r>
            <a:endParaRPr lang="ro-RO" dirty="0"/>
          </a:p>
          <a:p>
            <a:r>
              <a:rPr lang="ro-RO" dirty="0"/>
              <a:t>Expansiunea caracteristicilor folosind sinonime </a:t>
            </a:r>
          </a:p>
          <a:p>
            <a:pPr lvl="1"/>
            <a:r>
              <a:rPr lang="ro-RO" dirty="0" err="1"/>
              <a:t>WordNet</a:t>
            </a:r>
            <a:endParaRPr lang="ro-RO" dirty="0"/>
          </a:p>
          <a:p>
            <a:r>
              <a:rPr lang="ro-RO" dirty="0"/>
              <a:t>Lungimea instanțelor</a:t>
            </a:r>
          </a:p>
          <a:p>
            <a:pPr lvl="1"/>
            <a:r>
              <a:rPr lang="ro-RO" dirty="0"/>
              <a:t>Numărul de cuvinte din propoziție</a:t>
            </a:r>
          </a:p>
          <a:p>
            <a:r>
              <a:rPr lang="ro-RO" dirty="0"/>
              <a:t>Prezența modalelor, superlativelor și comparativelor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2C169-8750-42BB-A734-38B46C89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000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A1D8E-D87D-4F5B-921F-0CCE3D46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8</a:t>
            </a:fld>
            <a:endParaRPr lang="ro-RO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949988-5965-4B73-B63C-74A729A0B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31478"/>
              </p:ext>
            </p:extLst>
          </p:nvPr>
        </p:nvGraphicFramePr>
        <p:xfrm>
          <a:off x="2405004" y="1416104"/>
          <a:ext cx="8699214" cy="37160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044369">
                  <a:extLst>
                    <a:ext uri="{9D8B030D-6E8A-4147-A177-3AD203B41FA5}">
                      <a16:colId xmlns:a16="http://schemas.microsoft.com/office/drawing/2014/main" val="355538731"/>
                    </a:ext>
                  </a:extLst>
                </a:gridCol>
                <a:gridCol w="6654845">
                  <a:extLst>
                    <a:ext uri="{9D8B030D-6E8A-4147-A177-3AD203B41FA5}">
                      <a16:colId xmlns:a16="http://schemas.microsoft.com/office/drawing/2014/main" val="276699535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229870" indent="45085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8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101034" marR="101034" marT="0" marB="0"/>
                </a:tc>
                <a:tc>
                  <a:txBody>
                    <a:bodyPr/>
                    <a:lstStyle/>
                    <a:p>
                      <a:pPr marL="0" marR="229870" indent="45085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800" b="0" i="1" dirty="0" err="1">
                          <a:effectLst/>
                        </a:rPr>
                        <a:t>Intravenous</a:t>
                      </a:r>
                      <a:r>
                        <a:rPr lang="ro-RO" sz="1800" b="0" i="1" dirty="0">
                          <a:effectLst/>
                        </a:rPr>
                        <a:t> </a:t>
                      </a:r>
                      <a:r>
                        <a:rPr lang="ro-RO" sz="1800" b="0" i="1" dirty="0" err="1">
                          <a:effectLst/>
                        </a:rPr>
                        <a:t>azithromycin-induced</a:t>
                      </a:r>
                      <a:r>
                        <a:rPr lang="ro-RO" sz="1800" b="0" i="1" dirty="0">
                          <a:effectLst/>
                        </a:rPr>
                        <a:t> </a:t>
                      </a:r>
                      <a:r>
                        <a:rPr lang="ro-RO" sz="1800" b="0" i="1" dirty="0" err="1">
                          <a:effectLst/>
                        </a:rPr>
                        <a:t>ototoxicity</a:t>
                      </a:r>
                      <a:r>
                        <a:rPr lang="ro-RO" sz="1800" b="0" i="1" dirty="0">
                          <a:effectLst/>
                        </a:rPr>
                        <a:t>.</a:t>
                      </a:r>
                      <a:endParaRPr lang="ro-RO" sz="1800" b="0" i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34" marR="101034" marT="0" marB="0"/>
                </a:tc>
                <a:extLst>
                  <a:ext uri="{0D108BD9-81ED-4DB2-BD59-A6C34878D82A}">
                    <a16:rowId xmlns:a16="http://schemas.microsoft.com/office/drawing/2014/main" val="3913569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44AA71-BA72-4BEE-8610-4D3156AE7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2751"/>
              </p:ext>
            </p:extLst>
          </p:nvPr>
        </p:nvGraphicFramePr>
        <p:xfrm>
          <a:off x="2377446" y="4005841"/>
          <a:ext cx="8805828" cy="74853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83962">
                  <a:extLst>
                    <a:ext uri="{9D8B030D-6E8A-4147-A177-3AD203B41FA5}">
                      <a16:colId xmlns:a16="http://schemas.microsoft.com/office/drawing/2014/main" val="1247524475"/>
                    </a:ext>
                  </a:extLst>
                </a:gridCol>
                <a:gridCol w="1497078">
                  <a:extLst>
                    <a:ext uri="{9D8B030D-6E8A-4147-A177-3AD203B41FA5}">
                      <a16:colId xmlns:a16="http://schemas.microsoft.com/office/drawing/2014/main" val="3549768828"/>
                    </a:ext>
                  </a:extLst>
                </a:gridCol>
                <a:gridCol w="1570533">
                  <a:extLst>
                    <a:ext uri="{9D8B030D-6E8A-4147-A177-3AD203B41FA5}">
                      <a16:colId xmlns:a16="http://schemas.microsoft.com/office/drawing/2014/main" val="1028575177"/>
                    </a:ext>
                  </a:extLst>
                </a:gridCol>
                <a:gridCol w="1447234">
                  <a:extLst>
                    <a:ext uri="{9D8B030D-6E8A-4147-A177-3AD203B41FA5}">
                      <a16:colId xmlns:a16="http://schemas.microsoft.com/office/drawing/2014/main" val="3816595558"/>
                    </a:ext>
                  </a:extLst>
                </a:gridCol>
                <a:gridCol w="1472593">
                  <a:extLst>
                    <a:ext uri="{9D8B030D-6E8A-4147-A177-3AD203B41FA5}">
                      <a16:colId xmlns:a16="http://schemas.microsoft.com/office/drawing/2014/main" val="1325070334"/>
                    </a:ext>
                  </a:extLst>
                </a:gridCol>
                <a:gridCol w="1334428">
                  <a:extLst>
                    <a:ext uri="{9D8B030D-6E8A-4147-A177-3AD203B41FA5}">
                      <a16:colId xmlns:a16="http://schemas.microsoft.com/office/drawing/2014/main" val="1008270816"/>
                    </a:ext>
                  </a:extLst>
                </a:gridCol>
              </a:tblGrid>
              <a:tr h="74853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dirty="0">
                          <a:effectLst/>
                        </a:rPr>
                        <a:t>Tipuri </a:t>
                      </a:r>
                      <a:r>
                        <a:rPr lang="ro-RO" sz="1700" dirty="0" err="1">
                          <a:effectLst/>
                        </a:rPr>
                        <a:t>semantcie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>
                          <a:effectLst/>
                        </a:rPr>
                        <a:t>Antibiotic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Functional</a:t>
                      </a:r>
                      <a:r>
                        <a:rPr lang="ro-RO" sz="1700" b="0" dirty="0">
                          <a:effectLst/>
                        </a:rPr>
                        <a:t> Concept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>
                          <a:effectLst/>
                        </a:rPr>
                        <a:t>Organic </a:t>
                      </a:r>
                      <a:r>
                        <a:rPr lang="ro-RO" sz="1700" b="0" dirty="0" err="1">
                          <a:effectLst/>
                        </a:rPr>
                        <a:t>Chemical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Injury</a:t>
                      </a:r>
                      <a:r>
                        <a:rPr lang="ro-RO" sz="1700" b="0" dirty="0">
                          <a:effectLst/>
                        </a:rPr>
                        <a:t> or </a:t>
                      </a:r>
                      <a:r>
                        <a:rPr lang="ro-RO" sz="1700" b="0" dirty="0" err="1">
                          <a:effectLst/>
                        </a:rPr>
                        <a:t>Poisoning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Spatial</a:t>
                      </a:r>
                      <a:r>
                        <a:rPr lang="ro-RO" sz="1700" b="0" dirty="0">
                          <a:effectLst/>
                        </a:rPr>
                        <a:t> Concept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extLst>
                  <a:ext uri="{0D108BD9-81ED-4DB2-BD59-A6C34878D82A}">
                    <a16:rowId xmlns:a16="http://schemas.microsoft.com/office/drawing/2014/main" val="1625125257"/>
                  </a:ext>
                </a:extLst>
              </a:tr>
            </a:tbl>
          </a:graphicData>
        </a:graphic>
      </p:graphicFrame>
      <p:sp>
        <p:nvSpPr>
          <p:cNvPr id="16" name="Arrow: Down 15">
            <a:extLst>
              <a:ext uri="{FF2B5EF4-FFF2-40B4-BE49-F238E27FC236}">
                <a16:creationId xmlns:a16="http://schemas.microsoft.com/office/drawing/2014/main" id="{EC802E04-F834-484E-9EAF-E79986CE6C27}"/>
              </a:ext>
            </a:extLst>
          </p:cNvPr>
          <p:cNvSpPr/>
          <p:nvPr/>
        </p:nvSpPr>
        <p:spPr>
          <a:xfrm>
            <a:off x="6673272" y="1787706"/>
            <a:ext cx="322331" cy="552234"/>
          </a:xfrm>
          <a:prstGeom prst="downArrow">
            <a:avLst>
              <a:gd name="adj1" fmla="val 23626"/>
              <a:gd name="adj2" fmla="val 3681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FD8D320-3813-4763-84D9-B1F8C5D1D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67556"/>
              </p:ext>
            </p:extLst>
          </p:nvPr>
        </p:nvGraphicFramePr>
        <p:xfrm>
          <a:off x="2405004" y="2352243"/>
          <a:ext cx="8805829" cy="107675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112943">
                  <a:extLst>
                    <a:ext uri="{9D8B030D-6E8A-4147-A177-3AD203B41FA5}">
                      <a16:colId xmlns:a16="http://schemas.microsoft.com/office/drawing/2014/main" val="1357361951"/>
                    </a:ext>
                  </a:extLst>
                </a:gridCol>
                <a:gridCol w="1486334">
                  <a:extLst>
                    <a:ext uri="{9D8B030D-6E8A-4147-A177-3AD203B41FA5}">
                      <a16:colId xmlns:a16="http://schemas.microsoft.com/office/drawing/2014/main" val="608458360"/>
                    </a:ext>
                  </a:extLst>
                </a:gridCol>
                <a:gridCol w="1383798">
                  <a:extLst>
                    <a:ext uri="{9D8B030D-6E8A-4147-A177-3AD203B41FA5}">
                      <a16:colId xmlns:a16="http://schemas.microsoft.com/office/drawing/2014/main" val="3160865258"/>
                    </a:ext>
                  </a:extLst>
                </a:gridCol>
                <a:gridCol w="1383798">
                  <a:extLst>
                    <a:ext uri="{9D8B030D-6E8A-4147-A177-3AD203B41FA5}">
                      <a16:colId xmlns:a16="http://schemas.microsoft.com/office/drawing/2014/main" val="3650221065"/>
                    </a:ext>
                  </a:extLst>
                </a:gridCol>
                <a:gridCol w="1383798">
                  <a:extLst>
                    <a:ext uri="{9D8B030D-6E8A-4147-A177-3AD203B41FA5}">
                      <a16:colId xmlns:a16="http://schemas.microsoft.com/office/drawing/2014/main" val="2295712027"/>
                    </a:ext>
                  </a:extLst>
                </a:gridCol>
                <a:gridCol w="1055158">
                  <a:extLst>
                    <a:ext uri="{9D8B030D-6E8A-4147-A177-3AD203B41FA5}">
                      <a16:colId xmlns:a16="http://schemas.microsoft.com/office/drawing/2014/main" val="3046328101"/>
                    </a:ext>
                  </a:extLst>
                </a:gridCol>
              </a:tblGrid>
              <a:tr h="35891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>
                          <a:effectLst/>
                        </a:rPr>
                        <a:t>Tipuri semantice</a:t>
                      </a:r>
                      <a:endParaRPr lang="ro-RO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antb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ftcn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orch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inpo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spco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extLst>
                  <a:ext uri="{0D108BD9-81ED-4DB2-BD59-A6C34878D82A}">
                    <a16:rowId xmlns:a16="http://schemas.microsoft.com/office/drawing/2014/main" val="4236784005"/>
                  </a:ext>
                </a:extLst>
              </a:tr>
              <a:tr h="35891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extLst>
                  <a:ext uri="{0D108BD9-81ED-4DB2-BD59-A6C34878D82A}">
                    <a16:rowId xmlns:a16="http://schemas.microsoft.com/office/drawing/2014/main" val="3641681281"/>
                  </a:ext>
                </a:extLst>
              </a:tr>
              <a:tr h="35891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 err="1">
                          <a:effectLst/>
                        </a:rPr>
                        <a:t>Id-uri</a:t>
                      </a:r>
                      <a:r>
                        <a:rPr lang="ro-RO" sz="1700" dirty="0">
                          <a:effectLst/>
                        </a:rPr>
                        <a:t> concepte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C0052796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C0205263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>
                          <a:effectLst/>
                        </a:rPr>
                        <a:t>C0235280</a:t>
                      </a:r>
                      <a:endParaRPr lang="ro-RO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C0348016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dirty="0">
                          <a:effectLst/>
                        </a:rPr>
                        <a:t>-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extLst>
                  <a:ext uri="{0D108BD9-81ED-4DB2-BD59-A6C34878D82A}">
                    <a16:rowId xmlns:a16="http://schemas.microsoft.com/office/drawing/2014/main" val="1690058103"/>
                  </a:ext>
                </a:extLst>
              </a:tr>
            </a:tbl>
          </a:graphicData>
        </a:graphic>
      </p:graphicFrame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4D019511-C39D-47A7-B436-6FC71C8B71F0}"/>
              </a:ext>
            </a:extLst>
          </p:cNvPr>
          <p:cNvSpPr/>
          <p:nvPr/>
        </p:nvSpPr>
        <p:spPr>
          <a:xfrm>
            <a:off x="624527" y="2502326"/>
            <a:ext cx="1713391" cy="2342731"/>
          </a:xfrm>
          <a:prstGeom prst="curvedRightArrow">
            <a:avLst>
              <a:gd name="adj1" fmla="val 4993"/>
              <a:gd name="adj2" fmla="val 50000"/>
              <a:gd name="adj3" fmla="val 1101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F2EA268-FB8F-42BE-9CA8-611F437B0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48508"/>
              </p:ext>
            </p:extLst>
          </p:nvPr>
        </p:nvGraphicFramePr>
        <p:xfrm>
          <a:off x="2377446" y="5439907"/>
          <a:ext cx="8860072" cy="69701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51399">
                  <a:extLst>
                    <a:ext uri="{9D8B030D-6E8A-4147-A177-3AD203B41FA5}">
                      <a16:colId xmlns:a16="http://schemas.microsoft.com/office/drawing/2014/main" val="4084990383"/>
                    </a:ext>
                  </a:extLst>
                </a:gridCol>
                <a:gridCol w="1765495">
                  <a:extLst>
                    <a:ext uri="{9D8B030D-6E8A-4147-A177-3AD203B41FA5}">
                      <a16:colId xmlns:a16="http://schemas.microsoft.com/office/drawing/2014/main" val="3679664393"/>
                    </a:ext>
                  </a:extLst>
                </a:gridCol>
                <a:gridCol w="1838617">
                  <a:extLst>
                    <a:ext uri="{9D8B030D-6E8A-4147-A177-3AD203B41FA5}">
                      <a16:colId xmlns:a16="http://schemas.microsoft.com/office/drawing/2014/main" val="2067793623"/>
                    </a:ext>
                  </a:extLst>
                </a:gridCol>
                <a:gridCol w="1732018">
                  <a:extLst>
                    <a:ext uri="{9D8B030D-6E8A-4147-A177-3AD203B41FA5}">
                      <a16:colId xmlns:a16="http://schemas.microsoft.com/office/drawing/2014/main" val="3606018667"/>
                    </a:ext>
                  </a:extLst>
                </a:gridCol>
                <a:gridCol w="1772543">
                  <a:extLst>
                    <a:ext uri="{9D8B030D-6E8A-4147-A177-3AD203B41FA5}">
                      <a16:colId xmlns:a16="http://schemas.microsoft.com/office/drawing/2014/main" val="2382566175"/>
                    </a:ext>
                  </a:extLst>
                </a:gridCol>
              </a:tblGrid>
              <a:tr h="697016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dirty="0">
                          <a:effectLst/>
                        </a:rPr>
                        <a:t>Concepte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46" marR="9514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Azithromycin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46" marR="9514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>
                          <a:effectLst/>
                        </a:rPr>
                        <a:t>Induce (</a:t>
                      </a:r>
                      <a:r>
                        <a:rPr lang="ro-RO" sz="1700" b="0" dirty="0" err="1">
                          <a:effectLst/>
                        </a:rPr>
                        <a:t>action</a:t>
                      </a:r>
                      <a:r>
                        <a:rPr lang="ro-RO" sz="1700" b="0" dirty="0">
                          <a:effectLst/>
                        </a:rPr>
                        <a:t>)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46" marR="9514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Ototoxicity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46" marR="9514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Intravenous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46" marR="95146" marT="0" marB="0"/>
                </a:tc>
                <a:extLst>
                  <a:ext uri="{0D108BD9-81ED-4DB2-BD59-A6C34878D82A}">
                    <a16:rowId xmlns:a16="http://schemas.microsoft.com/office/drawing/2014/main" val="4020953612"/>
                  </a:ext>
                </a:extLst>
              </a:tr>
            </a:tbl>
          </a:graphicData>
        </a:graphic>
      </p:graphicFrame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0AF1B29C-08F7-4AE6-A6BD-360C491F9C81}"/>
              </a:ext>
            </a:extLst>
          </p:cNvPr>
          <p:cNvSpPr/>
          <p:nvPr/>
        </p:nvSpPr>
        <p:spPr>
          <a:xfrm>
            <a:off x="557441" y="3204367"/>
            <a:ext cx="1713391" cy="3031146"/>
          </a:xfrm>
          <a:prstGeom prst="curvedRightArrow">
            <a:avLst>
              <a:gd name="adj1" fmla="val 4993"/>
              <a:gd name="adj2" fmla="val 50000"/>
              <a:gd name="adj3" fmla="val 1101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BC4C72-82E5-43A6-8A9A-7FA5498C0A24}"/>
              </a:ext>
            </a:extLst>
          </p:cNvPr>
          <p:cNvSpPr txBox="1"/>
          <p:nvPr/>
        </p:nvSpPr>
        <p:spPr>
          <a:xfrm>
            <a:off x="6834437" y="1840754"/>
            <a:ext cx="1001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i="1" dirty="0" err="1"/>
              <a:t>Metamap</a:t>
            </a:r>
            <a:endParaRPr lang="ro-RO" sz="1600" i="1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7D7122-FF50-4A7A-962E-08C16F277D66}"/>
              </a:ext>
            </a:extLst>
          </p:cNvPr>
          <p:cNvSpPr txBox="1">
            <a:spLocks/>
          </p:cNvSpPr>
          <p:nvPr/>
        </p:nvSpPr>
        <p:spPr>
          <a:xfrm>
            <a:off x="838200" y="201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dirty="0" err="1"/>
              <a:t>Metamap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8706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0632-4162-4B85-B675-52F18DD7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Wordnet</a:t>
            </a:r>
            <a:endParaRPr lang="ro-RO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67AA75-0D69-48A1-A942-234FB1D49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906041"/>
              </p:ext>
            </p:extLst>
          </p:nvPr>
        </p:nvGraphicFramePr>
        <p:xfrm>
          <a:off x="1612796" y="1825625"/>
          <a:ext cx="8699214" cy="37160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044369">
                  <a:extLst>
                    <a:ext uri="{9D8B030D-6E8A-4147-A177-3AD203B41FA5}">
                      <a16:colId xmlns:a16="http://schemas.microsoft.com/office/drawing/2014/main" val="3935609428"/>
                    </a:ext>
                  </a:extLst>
                </a:gridCol>
                <a:gridCol w="6654845">
                  <a:extLst>
                    <a:ext uri="{9D8B030D-6E8A-4147-A177-3AD203B41FA5}">
                      <a16:colId xmlns:a16="http://schemas.microsoft.com/office/drawing/2014/main" val="1824168898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229870" indent="45085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8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101034" marR="101034" marT="0" marB="0"/>
                </a:tc>
                <a:tc>
                  <a:txBody>
                    <a:bodyPr/>
                    <a:lstStyle/>
                    <a:p>
                      <a:pPr marL="0" marR="229870" indent="45085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Pravastatin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associated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myotonia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animals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o-RO" sz="1800" b="0" i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34" marR="101034" marT="0" marB="0"/>
                </a:tc>
                <a:extLst>
                  <a:ext uri="{0D108BD9-81ED-4DB2-BD59-A6C34878D82A}">
                    <a16:rowId xmlns:a16="http://schemas.microsoft.com/office/drawing/2014/main" val="2965416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63692-9752-4EDB-9A7E-AF0A6A18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9</a:t>
            </a:fld>
            <a:endParaRPr lang="ro-RO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A10109-E528-43AE-A96D-7F6D2E477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57791"/>
              </p:ext>
            </p:extLst>
          </p:nvPr>
        </p:nvGraphicFramePr>
        <p:xfrm>
          <a:off x="1612796" y="2733528"/>
          <a:ext cx="8699214" cy="37160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07622">
                  <a:extLst>
                    <a:ext uri="{9D8B030D-6E8A-4147-A177-3AD203B41FA5}">
                      <a16:colId xmlns:a16="http://schemas.microsoft.com/office/drawing/2014/main" val="3589579249"/>
                    </a:ext>
                  </a:extLst>
                </a:gridCol>
                <a:gridCol w="1133891">
                  <a:extLst>
                    <a:ext uri="{9D8B030D-6E8A-4147-A177-3AD203B41FA5}">
                      <a16:colId xmlns:a16="http://schemas.microsoft.com/office/drawing/2014/main" val="3018345414"/>
                    </a:ext>
                  </a:extLst>
                </a:gridCol>
                <a:gridCol w="1292636">
                  <a:extLst>
                    <a:ext uri="{9D8B030D-6E8A-4147-A177-3AD203B41FA5}">
                      <a16:colId xmlns:a16="http://schemas.microsoft.com/office/drawing/2014/main" val="3212763008"/>
                    </a:ext>
                  </a:extLst>
                </a:gridCol>
                <a:gridCol w="1230952">
                  <a:extLst>
                    <a:ext uri="{9D8B030D-6E8A-4147-A177-3AD203B41FA5}">
                      <a16:colId xmlns:a16="http://schemas.microsoft.com/office/drawing/2014/main" val="1198313661"/>
                    </a:ext>
                  </a:extLst>
                </a:gridCol>
                <a:gridCol w="1417818">
                  <a:extLst>
                    <a:ext uri="{9D8B030D-6E8A-4147-A177-3AD203B41FA5}">
                      <a16:colId xmlns:a16="http://schemas.microsoft.com/office/drawing/2014/main" val="1083949218"/>
                    </a:ext>
                  </a:extLst>
                </a:gridCol>
                <a:gridCol w="1138427">
                  <a:extLst>
                    <a:ext uri="{9D8B030D-6E8A-4147-A177-3AD203B41FA5}">
                      <a16:colId xmlns:a16="http://schemas.microsoft.com/office/drawing/2014/main" val="1725617126"/>
                    </a:ext>
                  </a:extLst>
                </a:gridCol>
                <a:gridCol w="977868">
                  <a:extLst>
                    <a:ext uri="{9D8B030D-6E8A-4147-A177-3AD203B41FA5}">
                      <a16:colId xmlns:a16="http://schemas.microsoft.com/office/drawing/2014/main" val="2215049012"/>
                    </a:ext>
                  </a:extLst>
                </a:gridCol>
              </a:tblGrid>
              <a:tr h="371602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pravastatin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is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>
                          <a:effectLst/>
                        </a:rPr>
                        <a:t>associ</a:t>
                      </a:r>
                      <a:endParaRPr lang="ro-RO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>
                          <a:effectLst/>
                        </a:rPr>
                        <a:t>with</a:t>
                      </a:r>
                      <a:endParaRPr lang="ro-RO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>
                          <a:effectLst/>
                        </a:rPr>
                        <a:t>myotonia</a:t>
                      </a:r>
                      <a:endParaRPr lang="ro-RO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>
                          <a:effectLst/>
                        </a:rPr>
                        <a:t>in</a:t>
                      </a:r>
                      <a:endParaRPr lang="ro-RO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anim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623799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B08CA680-F757-4199-9FB1-0BFE213C3A0B}"/>
              </a:ext>
            </a:extLst>
          </p:cNvPr>
          <p:cNvSpPr/>
          <p:nvPr/>
        </p:nvSpPr>
        <p:spPr>
          <a:xfrm>
            <a:off x="6012533" y="2200222"/>
            <a:ext cx="313454" cy="533306"/>
          </a:xfrm>
          <a:prstGeom prst="downArrow">
            <a:avLst>
              <a:gd name="adj1" fmla="val 23626"/>
              <a:gd name="adj2" fmla="val 3681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CB966-8A73-4762-A4B6-F8D5AF90381E}"/>
              </a:ext>
            </a:extLst>
          </p:cNvPr>
          <p:cNvSpPr txBox="1"/>
          <p:nvPr/>
        </p:nvSpPr>
        <p:spPr>
          <a:xfrm>
            <a:off x="5126121" y="2230424"/>
            <a:ext cx="2086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i="1" dirty="0" err="1"/>
              <a:t>Tokenizare</a:t>
            </a:r>
            <a:r>
              <a:rPr lang="ro-RO" sz="1600" i="1" dirty="0"/>
              <a:t>    </a:t>
            </a:r>
            <a:r>
              <a:rPr lang="ro-RO" sz="1600" i="1" dirty="0" err="1"/>
              <a:t>Stemming</a:t>
            </a:r>
            <a:endParaRPr lang="ro-RO" sz="1600" i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884E6C-C5D3-45A8-A1E2-98861BE56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90649"/>
              </p:ext>
            </p:extLst>
          </p:nvPr>
        </p:nvGraphicFramePr>
        <p:xfrm>
          <a:off x="838200" y="3665372"/>
          <a:ext cx="10348665" cy="36512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320441">
                  <a:extLst>
                    <a:ext uri="{9D8B030D-6E8A-4147-A177-3AD203B41FA5}">
                      <a16:colId xmlns:a16="http://schemas.microsoft.com/office/drawing/2014/main" val="3589579249"/>
                    </a:ext>
                  </a:extLst>
                </a:gridCol>
                <a:gridCol w="1111988">
                  <a:extLst>
                    <a:ext uri="{9D8B030D-6E8A-4147-A177-3AD203B41FA5}">
                      <a16:colId xmlns:a16="http://schemas.microsoft.com/office/drawing/2014/main" val="3018345414"/>
                    </a:ext>
                  </a:extLst>
                </a:gridCol>
                <a:gridCol w="1841162">
                  <a:extLst>
                    <a:ext uri="{9D8B030D-6E8A-4147-A177-3AD203B41FA5}">
                      <a16:colId xmlns:a16="http://schemas.microsoft.com/office/drawing/2014/main" val="3212763008"/>
                    </a:ext>
                  </a:extLst>
                </a:gridCol>
                <a:gridCol w="2398276">
                  <a:extLst>
                    <a:ext uri="{9D8B030D-6E8A-4147-A177-3AD203B41FA5}">
                      <a16:colId xmlns:a16="http://schemas.microsoft.com/office/drawing/2014/main" val="1083949218"/>
                    </a:ext>
                  </a:extLst>
                </a:gridCol>
                <a:gridCol w="2676798">
                  <a:extLst>
                    <a:ext uri="{9D8B030D-6E8A-4147-A177-3AD203B41FA5}">
                      <a16:colId xmlns:a16="http://schemas.microsoft.com/office/drawing/2014/main" val="221504901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pravastatin</a:t>
                      </a:r>
                      <a:r>
                        <a:rPr lang="ro-RO" sz="1600" b="0" dirty="0">
                          <a:effectLst/>
                        </a:rPr>
                        <a:t> (</a:t>
                      </a:r>
                      <a:r>
                        <a:rPr lang="ro-RO" sz="1600" b="0" i="1" dirty="0" err="1">
                          <a:effectLst/>
                        </a:rPr>
                        <a:t>sustantiv</a:t>
                      </a:r>
                      <a:r>
                        <a:rPr lang="ro-RO" sz="1600" b="0" dirty="0">
                          <a:effectLst/>
                        </a:rPr>
                        <a:t>)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is</a:t>
                      </a:r>
                      <a:r>
                        <a:rPr lang="ro-RO" sz="1600" b="0" dirty="0">
                          <a:effectLst/>
                        </a:rPr>
                        <a:t> (</a:t>
                      </a:r>
                      <a:r>
                        <a:rPr lang="ro-RO" sz="1600" b="0" i="1" dirty="0">
                          <a:effectLst/>
                        </a:rPr>
                        <a:t>verb</a:t>
                      </a:r>
                      <a:r>
                        <a:rPr lang="ro-RO" sz="1600" b="0" dirty="0">
                          <a:effectLst/>
                        </a:rPr>
                        <a:t>)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associ</a:t>
                      </a:r>
                      <a:r>
                        <a:rPr lang="ro-RO" sz="1600" b="0" dirty="0">
                          <a:effectLst/>
                        </a:rPr>
                        <a:t> (</a:t>
                      </a:r>
                      <a:r>
                        <a:rPr lang="ro-RO" sz="1600" b="0" i="1" dirty="0">
                          <a:effectLst/>
                        </a:rPr>
                        <a:t>adjectiv</a:t>
                      </a:r>
                      <a:r>
                        <a:rPr lang="ro-RO" sz="1600" b="0" dirty="0">
                          <a:effectLst/>
                        </a:rPr>
                        <a:t>)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myotonia</a:t>
                      </a:r>
                      <a:r>
                        <a:rPr lang="ro-RO" sz="1600" b="0" dirty="0">
                          <a:effectLst/>
                        </a:rPr>
                        <a:t> (</a:t>
                      </a:r>
                      <a:r>
                        <a:rPr lang="ro-RO" sz="1600" b="0" i="1" dirty="0">
                          <a:effectLst/>
                        </a:rPr>
                        <a:t>substantiv</a:t>
                      </a:r>
                      <a:r>
                        <a:rPr lang="ro-RO" sz="1600" b="0" dirty="0">
                          <a:effectLst/>
                        </a:rPr>
                        <a:t>)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anim (</a:t>
                      </a:r>
                      <a:r>
                        <a:rPr lang="ro-RO" sz="1600" b="0" i="1" dirty="0">
                          <a:effectLst/>
                        </a:rPr>
                        <a:t>substantiv</a:t>
                      </a:r>
                      <a:r>
                        <a:rPr lang="ro-RO" sz="1600" b="0" dirty="0">
                          <a:effectLst/>
                        </a:rPr>
                        <a:t>)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623799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3ED3485F-933A-4A54-8718-5F6481491D7B}"/>
              </a:ext>
            </a:extLst>
          </p:cNvPr>
          <p:cNvSpPr/>
          <p:nvPr/>
        </p:nvSpPr>
        <p:spPr>
          <a:xfrm>
            <a:off x="6012533" y="3114583"/>
            <a:ext cx="313454" cy="533306"/>
          </a:xfrm>
          <a:prstGeom prst="downArrow">
            <a:avLst>
              <a:gd name="adj1" fmla="val 23626"/>
              <a:gd name="adj2" fmla="val 3681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31C19-F8D8-4588-8BAA-6C4CDF297633}"/>
              </a:ext>
            </a:extLst>
          </p:cNvPr>
          <p:cNvSpPr txBox="1"/>
          <p:nvPr/>
        </p:nvSpPr>
        <p:spPr>
          <a:xfrm>
            <a:off x="2404996" y="3151188"/>
            <a:ext cx="857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i="1" dirty="0"/>
              <a:t>Filtrarea rezultatelor în funcție de partea de    propoziție (substantiv, verb și adjectiv)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69E9ABC-1968-46CD-BB65-C405B66095A1}"/>
              </a:ext>
            </a:extLst>
          </p:cNvPr>
          <p:cNvSpPr/>
          <p:nvPr/>
        </p:nvSpPr>
        <p:spPr>
          <a:xfrm>
            <a:off x="5965250" y="4030497"/>
            <a:ext cx="313454" cy="533306"/>
          </a:xfrm>
          <a:prstGeom prst="downArrow">
            <a:avLst>
              <a:gd name="adj1" fmla="val 23626"/>
              <a:gd name="adj2" fmla="val 3681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CD448-2199-4E55-8B14-3848AC78E848}"/>
              </a:ext>
            </a:extLst>
          </p:cNvPr>
          <p:cNvSpPr txBox="1"/>
          <p:nvPr/>
        </p:nvSpPr>
        <p:spPr>
          <a:xfrm>
            <a:off x="6121977" y="4105149"/>
            <a:ext cx="2725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i="1" dirty="0" err="1"/>
              <a:t>WordNet</a:t>
            </a:r>
            <a:r>
              <a:rPr lang="ro-RO" sz="1600" i="1" dirty="0"/>
              <a:t> (aflarea sinonimelor)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26C05EB-C34B-446F-AD12-77F50E2E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25596"/>
              </p:ext>
            </p:extLst>
          </p:nvPr>
        </p:nvGraphicFramePr>
        <p:xfrm>
          <a:off x="838200" y="4573361"/>
          <a:ext cx="10348666" cy="113220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199805">
                  <a:extLst>
                    <a:ext uri="{9D8B030D-6E8A-4147-A177-3AD203B41FA5}">
                      <a16:colId xmlns:a16="http://schemas.microsoft.com/office/drawing/2014/main" val="830310950"/>
                    </a:ext>
                  </a:extLst>
                </a:gridCol>
                <a:gridCol w="2113281">
                  <a:extLst>
                    <a:ext uri="{9D8B030D-6E8A-4147-A177-3AD203B41FA5}">
                      <a16:colId xmlns:a16="http://schemas.microsoft.com/office/drawing/2014/main" val="1405852811"/>
                    </a:ext>
                  </a:extLst>
                </a:gridCol>
                <a:gridCol w="1590483">
                  <a:extLst>
                    <a:ext uri="{9D8B030D-6E8A-4147-A177-3AD203B41FA5}">
                      <a16:colId xmlns:a16="http://schemas.microsoft.com/office/drawing/2014/main" val="483708261"/>
                    </a:ext>
                  </a:extLst>
                </a:gridCol>
                <a:gridCol w="2142705">
                  <a:extLst>
                    <a:ext uri="{9D8B030D-6E8A-4147-A177-3AD203B41FA5}">
                      <a16:colId xmlns:a16="http://schemas.microsoft.com/office/drawing/2014/main" val="2048955678"/>
                    </a:ext>
                  </a:extLst>
                </a:gridCol>
                <a:gridCol w="2302392">
                  <a:extLst>
                    <a:ext uri="{9D8B030D-6E8A-4147-A177-3AD203B41FA5}">
                      <a16:colId xmlns:a16="http://schemas.microsoft.com/office/drawing/2014/main" val="2424244834"/>
                    </a:ext>
                  </a:extLst>
                </a:gridCol>
              </a:tblGrid>
              <a:tr h="334045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Pravachol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pravastatin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be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personify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constitute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954856"/>
                  </a:ext>
                </a:extLst>
              </a:tr>
              <a:tr h="39907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cost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make_up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embody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exist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equal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897879"/>
                  </a:ext>
                </a:extLst>
              </a:tr>
              <a:tr h="39907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represent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follow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comprise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live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myotonia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99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674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605</Words>
  <Application>Microsoft Office PowerPoint</Application>
  <PresentationFormat>Widescreen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Detectarea automată a efectelor adverse a medicamentelor</vt:lpstr>
      <vt:lpstr>Cuprins</vt:lpstr>
      <vt:lpstr>Descrierea problemei</vt:lpstr>
      <vt:lpstr>Setul de antrenare</vt:lpstr>
      <vt:lpstr>Preprocesarea datelor</vt:lpstr>
      <vt:lpstr>TF-IDF (Term Frequency – Invers Document Frequency) </vt:lpstr>
      <vt:lpstr>Extragerea atributelor</vt:lpstr>
      <vt:lpstr>PowerPoint Presentation</vt:lpstr>
      <vt:lpstr>Wordnet</vt:lpstr>
      <vt:lpstr>Date nebalansate</vt:lpstr>
      <vt:lpstr>Metode de clasificare a datelor</vt:lpstr>
      <vt:lpstr>Clasificatorul Bayes Naiv</vt:lpstr>
      <vt:lpstr>Rezultate experimentale: Bayes Naiv</vt:lpstr>
      <vt:lpstr>SVM (Support Vector Machine)</vt:lpstr>
      <vt:lpstr>Rezultate experimentale: SVM</vt:lpstr>
      <vt:lpstr>Rețele neuronale</vt:lpstr>
      <vt:lpstr>Rețele neuronale: graficul evoluție acurateței</vt:lpstr>
      <vt:lpstr>Rețele neuronale: loss function</vt:lpstr>
      <vt:lpstr>Rezultate experimentale: rețele neuronale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automată a efectelor adverse a medicamentelor</dc:title>
  <dc:creator>Marius Parasca</dc:creator>
  <cp:lastModifiedBy>Marius Parasca</cp:lastModifiedBy>
  <cp:revision>43</cp:revision>
  <dcterms:created xsi:type="dcterms:W3CDTF">2019-06-23T04:38:33Z</dcterms:created>
  <dcterms:modified xsi:type="dcterms:W3CDTF">2019-07-01T04:20:00Z</dcterms:modified>
</cp:coreProperties>
</file>