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61" r:id="rId6"/>
    <p:sldId id="270" r:id="rId7"/>
    <p:sldId id="262" r:id="rId8"/>
    <p:sldId id="271" r:id="rId9"/>
    <p:sldId id="276" r:id="rId10"/>
    <p:sldId id="263" r:id="rId11"/>
    <p:sldId id="264" r:id="rId12"/>
    <p:sldId id="272" r:id="rId13"/>
    <p:sldId id="265" r:id="rId14"/>
    <p:sldId id="273" r:id="rId15"/>
    <p:sldId id="266" r:id="rId16"/>
    <p:sldId id="274" r:id="rId17"/>
    <p:sldId id="277" r:id="rId18"/>
    <p:sldId id="268" r:id="rId19"/>
    <p:sldId id="269" r:id="rId20"/>
    <p:sldId id="267" r:id="rId21"/>
    <p:sldId id="275" r:id="rId22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C17D7-6076-44DD-ACAD-8F556AE35154}" type="datetimeFigureOut">
              <a:rPr lang="ro-RO" smtClean="0"/>
              <a:t>01.07.2019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55236-A52B-4811-91FF-3EE0F4F41C4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04995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D92EC-AC57-42DF-B782-4BA2C68B3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02D4B-3B46-4165-92EA-57804B21F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BEE6D-8673-435C-8B8C-6DA4D7156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935D-A742-4938-A71C-FBA1F819090A}" type="datetime1">
              <a:rPr lang="ro-RO" smtClean="0"/>
              <a:t>01.07.2019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752B6-EBD8-4979-AC68-7E41D2CEB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F5E02-46C2-4FB7-818E-CC630760B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19460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04F3B-A83D-4737-BA54-CA67CB8F7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56125C-3684-4120-A026-BD9209475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C308A-33A8-4EBE-9BBA-2FF628877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EA1C3-5DDC-4169-814E-02DCDC690817}" type="datetime1">
              <a:rPr lang="ro-RO" smtClean="0"/>
              <a:t>01.07.2019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C4CF2-624E-4791-9B02-5F8FD903A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57049-C390-42B7-9C25-CE61C705F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28162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139DD0-39E0-4E19-8B48-4987021EAB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8E5C1D-CB7F-4FFB-A2BB-4E70009D2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D5C91-4A10-4092-BFE0-C86AF26CC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5A63-E739-4B72-A13B-C4FCB39E8FB8}" type="datetime1">
              <a:rPr lang="ro-RO" smtClean="0"/>
              <a:t>01.07.2019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FE563-E25D-47A6-8E9B-604837BC8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93A61-A10F-4EA1-A477-D6345804A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0615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06C-737B-44F5-B7F9-1342A3136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AB02D-A7B5-4A3E-8E7F-CA702921C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C6E06-D897-4A5E-BE6C-8D782410C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AB8EF-E27E-41EE-9010-A67D851EA1C7}" type="datetime1">
              <a:rPr lang="ro-RO" smtClean="0"/>
              <a:t>01.07.2019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C01ED-DC98-4490-B77D-728F83E88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EA42D-F3C8-49FC-A4CC-6A593F288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49939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DE2B5-1C35-4C28-B446-1EE820AF4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3DD2E-2F29-4112-8CEA-7712F66D7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8ABD3-B537-4B13-9D41-C58F4CCA6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EDC3-7D5D-4FD3-B12B-D3F16BEB7DC7}" type="datetime1">
              <a:rPr lang="ro-RO" smtClean="0"/>
              <a:t>01.07.2019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E5709-D4BB-47FC-BE33-98A447394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7E439-066C-46B1-8067-7A83602CD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28739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78B3A-55E1-48E6-87FC-29CDDA178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CC45B-653A-4C59-83AC-421F50D0A3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31CC33-61E3-46CC-AFD2-6087FC188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6248C-3CFA-4FC4-9A62-8704F4C32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FB8FC-9C0F-4BE4-99A4-3C0B2BA31B3D}" type="datetime1">
              <a:rPr lang="ro-RO" smtClean="0"/>
              <a:t>01.07.2019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6241F-CA89-4C8E-A500-F43731E2F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C78EE-1370-442E-BDF0-DAFBA8A37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52744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00AF7-EA99-4E3D-B68A-1A5600971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67BC9-3480-4289-A6B3-7C608BF38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B8754-4024-4E16-A1D9-1EFBC0FCA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E0935D-4D6F-4B99-8D0C-6D94571EE0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37A9DA-EBD4-46DE-85EB-9582E82876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A7238F-C559-4028-AE41-3ACE71EBC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89D8-F18A-4D68-BCFC-2BE5954F14E0}" type="datetime1">
              <a:rPr lang="ro-RO" smtClean="0"/>
              <a:t>01.07.2019</a:t>
            </a:fld>
            <a:endParaRPr lang="ro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304ADC-FC2D-4ECF-9FE5-362BF61CA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A00395-A319-480A-A8A1-75FFE708E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65791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E5995-566D-4449-BEDC-8F775CA5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729F92-3467-46F7-BB1F-68B3FD31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5B28-83EE-403F-92EE-9B3BABDA39DD}" type="datetime1">
              <a:rPr lang="ro-RO" smtClean="0"/>
              <a:t>01.07.2019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AD1EE-2529-4E21-932C-C09311E8B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624D6B-DC72-4F06-AB42-455582CD8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7377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3A8977-ADDE-49B8-9785-C78797C5F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45F0-F0E5-4FEF-8745-07273F7FD556}" type="datetime1">
              <a:rPr lang="ro-RO" smtClean="0"/>
              <a:t>01.07.2019</a:t>
            </a:fld>
            <a:endParaRPr lang="ro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22F804-826B-4AF2-8BBD-1104F1E43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A8227-E813-4C1B-A2F1-840DBE411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59668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44EF4-7146-445C-A81C-2DF9CA002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11AA2-0CD7-4121-9C3F-3CD57C3A5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E200E-F4B3-4F63-A534-1E39D0D04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96901-FA99-47E6-AA07-EC5491A78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B188-8C4E-46A0-A25A-E1A543BB1F38}" type="datetime1">
              <a:rPr lang="ro-RO" smtClean="0"/>
              <a:t>01.07.2019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780E5-2F48-4E3D-852A-DC0126B2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1DBF4-0D59-46F1-919B-3A909A35B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30504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13B3-C5D3-4E8C-9875-8168B7550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F242D7-5CA7-4E26-9C74-E6A789BE07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E626D-6732-4DB3-A726-C067E0880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E2E74-7FF4-4382-A5B7-D0E01C3B9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78133-5D3F-43AD-893C-D0CAA8EB74BD}" type="datetime1">
              <a:rPr lang="ro-RO" smtClean="0"/>
              <a:t>01.07.2019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2B39E-8E94-41B1-86B5-4F40E946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3CBF1-0F53-4AC5-8990-BBE729E5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36259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98BA76-54A7-402A-AE4A-3F77B5931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DB994-8FE1-4806-A37A-DF20C3275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DD584-635B-42F6-B716-6713BC1FED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CE4E0-6CFA-4193-8AD3-1447AB074F25}" type="datetime1">
              <a:rPr lang="ro-RO" smtClean="0"/>
              <a:t>01.07.2019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9B4CB-FE20-43BF-9688-6915E6AED9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EC865-517D-4235-B77E-56BC9D32E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3962F-8FD5-44E8-BFBA-6E9B0BAD219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92385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3978A-955F-452A-8E5C-E37D175FE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o-RO" dirty="0"/>
              <a:t>Detectarea automată </a:t>
            </a:r>
            <a:r>
              <a:rPr lang="en-US" dirty="0"/>
              <a:t>a </a:t>
            </a:r>
            <a:r>
              <a:rPr lang="ro-RO" dirty="0"/>
              <a:t>efectelor adverse a medicamentelor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D5E5A-3791-45E3-A5CC-D8DC509F76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5261" y="3729080"/>
            <a:ext cx="2581478" cy="1183738"/>
          </a:xfrm>
        </p:spPr>
        <p:txBody>
          <a:bodyPr/>
          <a:lstStyle/>
          <a:p>
            <a:r>
              <a:rPr lang="ro-RO" sz="1600" dirty="0"/>
              <a:t>Propusă de</a:t>
            </a:r>
          </a:p>
          <a:p>
            <a:r>
              <a:rPr lang="ro-RO" dirty="0"/>
              <a:t>Parasca Marius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02247F3-287B-4F73-B522-77B027D71D4C}"/>
              </a:ext>
            </a:extLst>
          </p:cNvPr>
          <p:cNvSpPr txBox="1">
            <a:spLocks/>
          </p:cNvSpPr>
          <p:nvPr/>
        </p:nvSpPr>
        <p:spPr>
          <a:xfrm>
            <a:off x="4801858" y="5123699"/>
            <a:ext cx="2584881" cy="1207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sz="1400" dirty="0"/>
              <a:t>Coordonator științific</a:t>
            </a:r>
          </a:p>
          <a:p>
            <a:r>
              <a:rPr lang="ro-RO" sz="2000" dirty="0" err="1"/>
              <a:t>Răschip</a:t>
            </a:r>
            <a:r>
              <a:rPr lang="ro-RO" sz="2000" dirty="0"/>
              <a:t> Mădălina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BF0C2-5D98-4148-AA27-0474ACDC2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1797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3696F-E4D1-4AAF-8959-789974EE5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Date nebalansate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4F65C-A475-4FD2-AD00-EE4363845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008120" cy="4351655"/>
          </a:xfrm>
        </p:spPr>
        <p:txBody>
          <a:bodyPr/>
          <a:lstStyle/>
          <a:p>
            <a:r>
              <a:rPr lang="ro-RO" dirty="0"/>
              <a:t>Corpus: 29% pozitive și 71% negative</a:t>
            </a:r>
          </a:p>
          <a:p>
            <a:r>
              <a:rPr lang="ro-RO" dirty="0"/>
              <a:t>Pentru rezolvarea acestei probleme a fost folosit SMOTE (</a:t>
            </a:r>
            <a:r>
              <a:rPr lang="ro-RO" dirty="0" err="1"/>
              <a:t>Synthetic</a:t>
            </a:r>
            <a:r>
              <a:rPr lang="ro-RO" dirty="0"/>
              <a:t> </a:t>
            </a:r>
            <a:r>
              <a:rPr lang="ro-RO" dirty="0" err="1"/>
              <a:t>Minority</a:t>
            </a:r>
            <a:r>
              <a:rPr lang="ro-RO" dirty="0"/>
              <a:t> Over-</a:t>
            </a:r>
            <a:r>
              <a:rPr lang="ro-RO" dirty="0" err="1"/>
              <a:t>sampling</a:t>
            </a:r>
            <a:r>
              <a:rPr lang="ro-RO" dirty="0"/>
              <a:t> </a:t>
            </a:r>
            <a:r>
              <a:rPr lang="ro-RO" dirty="0" err="1"/>
              <a:t>Technique</a:t>
            </a:r>
            <a:r>
              <a:rPr lang="ro-RO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44C6B-9A18-4E13-BD50-00CA5190F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10</a:t>
            </a:fld>
            <a:endParaRPr lang="ro-RO"/>
          </a:p>
        </p:txBody>
      </p:sp>
      <p:pic>
        <p:nvPicPr>
          <p:cNvPr id="5" name="Picture 4" descr="https://cdn-images-1.medium.com/max/1000/1*6UFpLFl59O9e3e38ffTXJQ.png">
            <a:extLst>
              <a:ext uri="{FF2B5EF4-FFF2-40B4-BE49-F238E27FC236}">
                <a16:creationId xmlns:a16="http://schemas.microsoft.com/office/drawing/2014/main" id="{61DD07B7-F4E2-46A5-8B4D-EBE7668D56E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400" y="1213167"/>
            <a:ext cx="3870960" cy="4431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667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A2A6B-2400-42AD-9A19-1C073D717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Metode de clasificare a datelor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CBC97-E2AD-413B-AE4F-F94FF144C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080" y="2211705"/>
            <a:ext cx="5257800" cy="3985895"/>
          </a:xfrm>
        </p:spPr>
        <p:txBody>
          <a:bodyPr/>
          <a:lstStyle/>
          <a:p>
            <a:r>
              <a:rPr lang="ro-RO" dirty="0" err="1"/>
              <a:t>Bayes</a:t>
            </a:r>
            <a:r>
              <a:rPr lang="ro-RO" dirty="0"/>
              <a:t> Naiv</a:t>
            </a:r>
          </a:p>
          <a:p>
            <a:r>
              <a:rPr lang="ro-RO" dirty="0"/>
              <a:t>SVM (</a:t>
            </a:r>
            <a:r>
              <a:rPr lang="ro-RO" dirty="0" err="1"/>
              <a:t>Support</a:t>
            </a:r>
            <a:r>
              <a:rPr lang="ro-RO" dirty="0"/>
              <a:t> Vector </a:t>
            </a:r>
            <a:r>
              <a:rPr lang="ro-RO" dirty="0" err="1"/>
              <a:t>Machine</a:t>
            </a:r>
            <a:r>
              <a:rPr lang="ro-RO" dirty="0"/>
              <a:t>) cu </a:t>
            </a:r>
            <a:r>
              <a:rPr lang="ro-RO" dirty="0" err="1"/>
              <a:t>kernel</a:t>
            </a:r>
            <a:r>
              <a:rPr lang="ro-RO" dirty="0"/>
              <a:t> liniar </a:t>
            </a:r>
          </a:p>
          <a:p>
            <a:r>
              <a:rPr lang="ro-RO" dirty="0"/>
              <a:t>Rețele neuronale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15E6B-684F-4795-9134-D92DB441B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11</a:t>
            </a:fld>
            <a:endParaRPr lang="ro-R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FA6C8B-DEA6-4BEC-A744-3EB0CFFB6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825" y="1690688"/>
            <a:ext cx="401955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0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9064A-4C6A-46F0-8D6F-92A4859FE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Clasificatorul </a:t>
            </a:r>
            <a:r>
              <a:rPr lang="ro-RO" i="1" dirty="0" err="1"/>
              <a:t>Bayes</a:t>
            </a:r>
            <a:r>
              <a:rPr lang="ro-RO" dirty="0"/>
              <a:t> Naiv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98003D-FD7B-4265-AC53-C4C9793459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o-RO" dirty="0"/>
                  <a:t>Model probabilistic</a:t>
                </a:r>
              </a:p>
              <a:p>
                <a:r>
                  <a:rPr lang="ro-RO" dirty="0"/>
                  <a:t>Formula lui </a:t>
                </a:r>
                <a:r>
                  <a:rPr lang="ro-RO" i="1" dirty="0" err="1"/>
                  <a:t>Bayes</a:t>
                </a:r>
                <a:r>
                  <a:rPr lang="ro-RO" dirty="0"/>
                  <a:t>: </a:t>
                </a:r>
                <a14:m>
                  <m:oMath xmlns:m="http://schemas.openxmlformats.org/officeDocument/2006/math">
                    <m:r>
                      <a:rPr lang="ro-RO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ro-RO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)= </m:t>
                    </m:r>
                    <m:f>
                      <m:f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ro-RO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ro-RO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ro-RO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ro-RO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ro-RO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ro-RO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</m:mr>
                      <m:mr>
                        <m:e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mr>
                    </m:m>
                    <m:r>
                      <a:rPr lang="ro-RO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ro-RO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ro-RO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</m:mr>
                      <m:mr>
                        <m:e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mr>
                    </m:m>
                    <m:f>
                      <m:f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ro-RO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ro-RO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ro-RO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num>
                      <m:den>
                        <m:r>
                          <a:rPr lang="ro-RO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ro-RO" dirty="0"/>
              </a:p>
              <a:p>
                <a:pPr lvl="1"/>
                <a:endParaRPr lang="ro-RO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ro-RO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</m:mr>
                      <m:mr>
                        <m:e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mr>
                    </m:m>
                    <m:limUpp>
                      <m:limUpp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  <m:ctrlPr>
                              <a:rPr lang="ro-RO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endChr m:val="|"/>
                                <m:ctrlPr>
                                  <a:rPr lang="ro-RO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o-RO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o-RO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ro-RO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ro-RO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ro-RO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o-RO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ro-RO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ro-RO" i="1">
                                    <a:latin typeface="Cambria Math" panose="02040503050406030204" pitchFamily="18" charset="0"/>
                                  </a:rPr>
                                  <m:t>,⋯,</m:t>
                                </m:r>
                                <m:sSub>
                                  <m:sSubPr>
                                    <m:ctrlPr>
                                      <a:rPr lang="ro-RO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o-RO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ro-RO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ro-RO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groupChr>
                      </m:e>
                      <m:lim>
                        <m:r>
                          <a:rPr lang="ro-RO" i="1">
                            <a:latin typeface="Cambria Math" panose="02040503050406030204" pitchFamily="18" charset="0"/>
                          </a:rPr>
                          <m:t>𝑙𝑖𝑘𝑒𝑙𝑖h𝑜𝑜𝑑</m:t>
                        </m:r>
                      </m:lim>
                    </m:limUpp>
                    <m:r>
                      <a:rPr lang="ro-RO" i="1">
                        <a:latin typeface="Cambria Math" panose="02040503050406030204" pitchFamily="18" charset="0"/>
                      </a:rPr>
                      <m:t> </m:t>
                    </m:r>
                    <m:limUpp>
                      <m:limUpp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  <m:ctrlPr>
                              <a:rPr lang="ro-RO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ro-RO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o-RO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</m:groupChr>
                      </m:e>
                      <m:lim>
                        <m:r>
                          <a:rPr lang="ro-RO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𝑝𝑟𝑖𝑜𝑟𝑖</m:t>
                        </m:r>
                      </m:lim>
                    </m:limUpp>
                  </m:oMath>
                </a14:m>
                <a:endParaRPr lang="ro-RO" dirty="0"/>
              </a:p>
              <a:p>
                <a:pPr lvl="1"/>
                <a:endParaRPr lang="ro-RO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𝑁𝐵</m:t>
                        </m:r>
                      </m:sub>
                    </m:sSub>
                    <m:r>
                      <a:rPr lang="ro-RO" i="1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</m:mr>
                      <m:mr>
                        <m:e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mr>
                    </m:m>
                    <m:r>
                      <a:rPr lang="ro-RO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nary>
                      <m:naryPr>
                        <m:chr m:val="∏"/>
                        <m:limLoc m:val="undOvr"/>
                        <m:supHide m:val="on"/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/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ro-RO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ro-RO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ro-RO" dirty="0"/>
              </a:p>
              <a:p>
                <a:endParaRPr lang="ro-R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98003D-FD7B-4265-AC53-C4C9793459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0151D-31AC-4FDE-8653-77ED2997D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12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5418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FE0B0-6A2D-4F60-9C95-EE60C5DF7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Rezultate experimentale: </a:t>
            </a:r>
            <a:r>
              <a:rPr lang="ro-RO" i="1" dirty="0" err="1"/>
              <a:t>Bayes</a:t>
            </a:r>
            <a:r>
              <a:rPr lang="ro-RO" dirty="0"/>
              <a:t> Naiv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31825CD-DBA1-4934-880A-81230D05A7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7597607"/>
              </p:ext>
            </p:extLst>
          </p:nvPr>
        </p:nvGraphicFramePr>
        <p:xfrm>
          <a:off x="838200" y="1644016"/>
          <a:ext cx="10773793" cy="4499333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887721">
                  <a:extLst>
                    <a:ext uri="{9D8B030D-6E8A-4147-A177-3AD203B41FA5}">
                      <a16:colId xmlns:a16="http://schemas.microsoft.com/office/drawing/2014/main" val="428290697"/>
                    </a:ext>
                  </a:extLst>
                </a:gridCol>
                <a:gridCol w="1536299">
                  <a:extLst>
                    <a:ext uri="{9D8B030D-6E8A-4147-A177-3AD203B41FA5}">
                      <a16:colId xmlns:a16="http://schemas.microsoft.com/office/drawing/2014/main" val="2954530179"/>
                    </a:ext>
                  </a:extLst>
                </a:gridCol>
                <a:gridCol w="1644110">
                  <a:extLst>
                    <a:ext uri="{9D8B030D-6E8A-4147-A177-3AD203B41FA5}">
                      <a16:colId xmlns:a16="http://schemas.microsoft.com/office/drawing/2014/main" val="1928845076"/>
                    </a:ext>
                  </a:extLst>
                </a:gridCol>
                <a:gridCol w="2043216">
                  <a:extLst>
                    <a:ext uri="{9D8B030D-6E8A-4147-A177-3AD203B41FA5}">
                      <a16:colId xmlns:a16="http://schemas.microsoft.com/office/drawing/2014/main" val="1026186654"/>
                    </a:ext>
                  </a:extLst>
                </a:gridCol>
                <a:gridCol w="2243076">
                  <a:extLst>
                    <a:ext uri="{9D8B030D-6E8A-4147-A177-3AD203B41FA5}">
                      <a16:colId xmlns:a16="http://schemas.microsoft.com/office/drawing/2014/main" val="4218357912"/>
                    </a:ext>
                  </a:extLst>
                </a:gridCol>
                <a:gridCol w="1419371">
                  <a:extLst>
                    <a:ext uri="{9D8B030D-6E8A-4147-A177-3AD203B41FA5}">
                      <a16:colId xmlns:a16="http://schemas.microsoft.com/office/drawing/2014/main" val="3192771585"/>
                    </a:ext>
                  </a:extLst>
                </a:gridCol>
              </a:tblGrid>
              <a:tr h="692976">
                <a:tc rowSpan="2">
                  <a:txBody>
                    <a:bodyPr/>
                    <a:lstStyle/>
                    <a:p>
                      <a:pPr marL="71755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 dirty="0" err="1">
                          <a:effectLst/>
                        </a:rPr>
                        <a:t>Bayes</a:t>
                      </a:r>
                      <a:r>
                        <a:rPr lang="ro-RO" sz="2400" dirty="0">
                          <a:effectLst/>
                        </a:rPr>
                        <a:t> Naiv</a:t>
                      </a:r>
                      <a:endParaRPr lang="ro-RO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796" marR="117796" marT="58898" marB="58898" vert="vert270" anchor="ctr"/>
                </a:tc>
                <a:tc gridSpan="4"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 dirty="0">
                          <a:effectLst/>
                        </a:rPr>
                        <a:t>Caracteristici</a:t>
                      </a:r>
                      <a:endParaRPr lang="ro-RO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796" marR="117796" marT="58898" marB="58898" anchor="ctr"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 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698" marR="140698" marT="0" marB="0" anchor="ctr"/>
                </a:tc>
                <a:extLst>
                  <a:ext uri="{0D108BD9-81ED-4DB2-BD59-A6C34878D82A}">
                    <a16:rowId xmlns:a16="http://schemas.microsoft.com/office/drawing/2014/main" val="1679545563"/>
                  </a:ext>
                </a:extLst>
              </a:tr>
              <a:tr h="1648975"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 dirty="0">
                          <a:effectLst/>
                        </a:rPr>
                        <a:t>n-grame</a:t>
                      </a:r>
                      <a:endParaRPr lang="ro-RO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698" marR="140698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 dirty="0">
                          <a:effectLst/>
                        </a:rPr>
                        <a:t>+ Tf-</a:t>
                      </a:r>
                      <a:r>
                        <a:rPr lang="ro-RO" sz="2400" dirty="0" err="1">
                          <a:effectLst/>
                        </a:rPr>
                        <a:t>idf</a:t>
                      </a:r>
                      <a:r>
                        <a:rPr lang="ro-RO" sz="2400" dirty="0">
                          <a:effectLst/>
                        </a:rPr>
                        <a:t> UMLS</a:t>
                      </a:r>
                      <a:endParaRPr lang="ro-RO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698" marR="140698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+ Tf-idf sinonime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698" marR="140698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 dirty="0">
                          <a:effectLst/>
                        </a:rPr>
                        <a:t>+ Alte</a:t>
                      </a:r>
                    </a:p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 dirty="0">
                          <a:effectLst/>
                        </a:rPr>
                        <a:t>caracteristici</a:t>
                      </a:r>
                      <a:endParaRPr lang="ro-RO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698" marR="140698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+ SMOTE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698" marR="140698" marT="0" marB="0" anchor="ctr"/>
                </a:tc>
                <a:extLst>
                  <a:ext uri="{0D108BD9-81ED-4DB2-BD59-A6C34878D82A}">
                    <a16:rowId xmlns:a16="http://schemas.microsoft.com/office/drawing/2014/main" val="2428553608"/>
                  </a:ext>
                </a:extLst>
              </a:tr>
              <a:tr h="1078691"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Acuratețe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698" marR="140698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0.8469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698" marR="140698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0.8688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698" marR="140698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0.8742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698" marR="140698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0.8795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698" marR="140698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0.9103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698" marR="140698" marT="0" marB="0" anchor="ctr"/>
                </a:tc>
                <a:extLst>
                  <a:ext uri="{0D108BD9-81ED-4DB2-BD59-A6C34878D82A}">
                    <a16:rowId xmlns:a16="http://schemas.microsoft.com/office/drawing/2014/main" val="2470737842"/>
                  </a:ext>
                </a:extLst>
              </a:tr>
              <a:tr h="1078691"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F1-score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698" marR="140698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0.8508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698" marR="140698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0.8632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698" marR="140698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0.8738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698" marR="140698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0.8744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698" marR="140698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 dirty="0">
                          <a:effectLst/>
                        </a:rPr>
                        <a:t>0.9054</a:t>
                      </a:r>
                      <a:endParaRPr lang="ro-RO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698" marR="140698" marT="0" marB="0" anchor="ctr"/>
                </a:tc>
                <a:extLst>
                  <a:ext uri="{0D108BD9-81ED-4DB2-BD59-A6C34878D82A}">
                    <a16:rowId xmlns:a16="http://schemas.microsoft.com/office/drawing/2014/main" val="259545228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A96FF6-66E7-4F03-A2E7-68FA127EC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13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5842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F84BD-E4D2-4121-9EAC-A140C89D9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SVM (</a:t>
            </a:r>
            <a:r>
              <a:rPr lang="ro-RO" dirty="0" err="1"/>
              <a:t>Support</a:t>
            </a:r>
            <a:r>
              <a:rPr lang="ro-RO" dirty="0"/>
              <a:t> Vector </a:t>
            </a:r>
            <a:r>
              <a:rPr lang="ro-RO" dirty="0" err="1"/>
              <a:t>Machine</a:t>
            </a:r>
            <a:r>
              <a:rPr lang="ro-RO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F5706-6B95-4AFA-B609-9839F0A4F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Are ca scop găsirea unei drepte (hiperplan) care să separe datele astfel încât distanța dintre clase și dreapta separatoare să fie maximă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59990-6128-44E0-8750-A89CE2501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14</a:t>
            </a:fld>
            <a:endParaRPr lang="ro-R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1BB61B-E7D2-49C0-9F68-621EAACA401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13516" y="2900169"/>
            <a:ext cx="3315335" cy="32653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017929-87CB-4289-9877-3DFC316E7C1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001522" y="2908384"/>
            <a:ext cx="3920287" cy="306426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7F96D31-57B1-4231-B5FB-9A84F497E77E}"/>
              </a:ext>
            </a:extLst>
          </p:cNvPr>
          <p:cNvSpPr/>
          <p:nvPr/>
        </p:nvSpPr>
        <p:spPr>
          <a:xfrm>
            <a:off x="7949692" y="5545822"/>
            <a:ext cx="1180407" cy="376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B5BDA2-0C36-4C60-935D-651E3576AD81}"/>
              </a:ext>
            </a:extLst>
          </p:cNvPr>
          <p:cNvSpPr/>
          <p:nvPr/>
        </p:nvSpPr>
        <p:spPr>
          <a:xfrm>
            <a:off x="10016435" y="5721272"/>
            <a:ext cx="1180407" cy="376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73FEC4-013E-4AE5-BB29-7089FF0E5171}"/>
              </a:ext>
            </a:extLst>
          </p:cNvPr>
          <p:cNvSpPr/>
          <p:nvPr/>
        </p:nvSpPr>
        <p:spPr>
          <a:xfrm>
            <a:off x="9488065" y="5721272"/>
            <a:ext cx="1180407" cy="376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BBE534-DD01-48DF-89F7-7AA3A44F9259}"/>
              </a:ext>
            </a:extLst>
          </p:cNvPr>
          <p:cNvSpPr/>
          <p:nvPr/>
        </p:nvSpPr>
        <p:spPr>
          <a:xfrm>
            <a:off x="9878918" y="4695668"/>
            <a:ext cx="1180407" cy="376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690DC45-002E-480A-AEB6-22973D729245}"/>
              </a:ext>
            </a:extLst>
          </p:cNvPr>
          <p:cNvSpPr/>
          <p:nvPr/>
        </p:nvSpPr>
        <p:spPr>
          <a:xfrm rot="16200000">
            <a:off x="6016338" y="3431915"/>
            <a:ext cx="369332" cy="1944305"/>
          </a:xfrm>
          <a:prstGeom prst="downArrow">
            <a:avLst>
              <a:gd name="adj1" fmla="val 23626"/>
              <a:gd name="adj2" fmla="val 36813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1365E-2A46-4135-9628-793134A6E753}"/>
              </a:ext>
            </a:extLst>
          </p:cNvPr>
          <p:cNvSpPr txBox="1"/>
          <p:nvPr/>
        </p:nvSpPr>
        <p:spPr>
          <a:xfrm>
            <a:off x="5769035" y="3976716"/>
            <a:ext cx="136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SVM</a:t>
            </a:r>
          </a:p>
        </p:txBody>
      </p:sp>
    </p:spTree>
    <p:extLst>
      <p:ext uri="{BB962C8B-B14F-4D97-AF65-F5344CB8AC3E}">
        <p14:creationId xmlns:p14="http://schemas.microsoft.com/office/powerpoint/2010/main" val="73578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F373-797F-49BB-A12C-21B853972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Rezultate experimentale: SVM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792D1-9A55-4DDF-9D12-BCAAF7305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15</a:t>
            </a:fld>
            <a:endParaRPr lang="ro-RO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303D68EF-5B28-4818-92C5-CE6344B37F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4266808"/>
              </p:ext>
            </p:extLst>
          </p:nvPr>
        </p:nvGraphicFramePr>
        <p:xfrm>
          <a:off x="541540" y="1690688"/>
          <a:ext cx="10812260" cy="443323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811045">
                  <a:extLst>
                    <a:ext uri="{9D8B030D-6E8A-4147-A177-3AD203B41FA5}">
                      <a16:colId xmlns:a16="http://schemas.microsoft.com/office/drawing/2014/main" val="999762394"/>
                    </a:ext>
                  </a:extLst>
                </a:gridCol>
                <a:gridCol w="1495203">
                  <a:extLst>
                    <a:ext uri="{9D8B030D-6E8A-4147-A177-3AD203B41FA5}">
                      <a16:colId xmlns:a16="http://schemas.microsoft.com/office/drawing/2014/main" val="1338014143"/>
                    </a:ext>
                  </a:extLst>
                </a:gridCol>
                <a:gridCol w="1679061">
                  <a:extLst>
                    <a:ext uri="{9D8B030D-6E8A-4147-A177-3AD203B41FA5}">
                      <a16:colId xmlns:a16="http://schemas.microsoft.com/office/drawing/2014/main" val="3561642917"/>
                    </a:ext>
                  </a:extLst>
                </a:gridCol>
                <a:gridCol w="2086649">
                  <a:extLst>
                    <a:ext uri="{9D8B030D-6E8A-4147-A177-3AD203B41FA5}">
                      <a16:colId xmlns:a16="http://schemas.microsoft.com/office/drawing/2014/main" val="1785678528"/>
                    </a:ext>
                  </a:extLst>
                </a:gridCol>
                <a:gridCol w="2276226">
                  <a:extLst>
                    <a:ext uri="{9D8B030D-6E8A-4147-A177-3AD203B41FA5}">
                      <a16:colId xmlns:a16="http://schemas.microsoft.com/office/drawing/2014/main" val="1702301857"/>
                    </a:ext>
                  </a:extLst>
                </a:gridCol>
                <a:gridCol w="1464076">
                  <a:extLst>
                    <a:ext uri="{9D8B030D-6E8A-4147-A177-3AD203B41FA5}">
                      <a16:colId xmlns:a16="http://schemas.microsoft.com/office/drawing/2014/main" val="2853370483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71755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500" dirty="0">
                          <a:effectLst/>
                        </a:rPr>
                        <a:t>SVM</a:t>
                      </a:r>
                    </a:p>
                    <a:p>
                      <a:pPr marL="71755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500" dirty="0">
                          <a:effectLst/>
                        </a:rPr>
                        <a:t>Linear</a:t>
                      </a:r>
                    </a:p>
                    <a:p>
                      <a:pPr marL="71755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500" dirty="0" err="1">
                          <a:effectLst/>
                        </a:rPr>
                        <a:t>kernel</a:t>
                      </a:r>
                      <a:endParaRPr lang="ro-RO" sz="2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815" marR="87815" marT="43907" marB="43907" vert="vert270" anchor="ctr"/>
                </a:tc>
                <a:tc gridSpan="4"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500" dirty="0">
                          <a:effectLst/>
                        </a:rPr>
                        <a:t>Caracteristici</a:t>
                      </a:r>
                      <a:endParaRPr lang="ro-RO" sz="2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815" marR="87815" marT="43907" marB="43907" anchor="ctr"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500">
                          <a:effectLst/>
                        </a:rPr>
                        <a:t> </a:t>
                      </a:r>
                      <a:endParaRPr lang="ro-RO" sz="2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8644" marR="138644" marT="0" marB="0" anchor="ctr"/>
                </a:tc>
                <a:extLst>
                  <a:ext uri="{0D108BD9-81ED-4DB2-BD59-A6C34878D82A}">
                    <a16:rowId xmlns:a16="http://schemas.microsoft.com/office/drawing/2014/main" val="1611196052"/>
                  </a:ext>
                </a:extLst>
              </a:tr>
              <a:tr h="1672320"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500" dirty="0">
                          <a:effectLst/>
                        </a:rPr>
                        <a:t>n-grame</a:t>
                      </a:r>
                      <a:endParaRPr lang="ro-RO" sz="2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8644" marR="138644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500">
                          <a:effectLst/>
                        </a:rPr>
                        <a:t>+ Tf-idf UMLS</a:t>
                      </a:r>
                      <a:endParaRPr lang="ro-RO" sz="2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8644" marR="138644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500">
                          <a:effectLst/>
                        </a:rPr>
                        <a:t>+ Tf-idf sinonime</a:t>
                      </a:r>
                      <a:endParaRPr lang="ro-RO" sz="2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8644" marR="138644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500">
                          <a:effectLst/>
                        </a:rPr>
                        <a:t>+ Alte</a:t>
                      </a:r>
                    </a:p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500">
                          <a:effectLst/>
                        </a:rPr>
                        <a:t>caracteristici</a:t>
                      </a:r>
                      <a:endParaRPr lang="ro-RO" sz="2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8644" marR="138644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500" dirty="0">
                          <a:effectLst/>
                        </a:rPr>
                        <a:t>+ SMOTE</a:t>
                      </a:r>
                      <a:endParaRPr lang="ro-RO" sz="2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8644" marR="138644" marT="0" marB="0" anchor="ctr"/>
                </a:tc>
                <a:extLst>
                  <a:ext uri="{0D108BD9-81ED-4DB2-BD59-A6C34878D82A}">
                    <a16:rowId xmlns:a16="http://schemas.microsoft.com/office/drawing/2014/main" val="1766774505"/>
                  </a:ext>
                </a:extLst>
              </a:tr>
              <a:tr h="1093902"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500" dirty="0">
                          <a:effectLst/>
                        </a:rPr>
                        <a:t>Acuratețe</a:t>
                      </a:r>
                      <a:endParaRPr lang="ro-RO" sz="2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8644" marR="138644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500">
                          <a:effectLst/>
                        </a:rPr>
                        <a:t>0.9004</a:t>
                      </a:r>
                      <a:endParaRPr lang="ro-RO" sz="2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8644" marR="138644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500">
                          <a:effectLst/>
                        </a:rPr>
                        <a:t>0.9088</a:t>
                      </a:r>
                      <a:endParaRPr lang="ro-RO" sz="2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8644" marR="138644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500">
                          <a:effectLst/>
                        </a:rPr>
                        <a:t>0.9033</a:t>
                      </a:r>
                      <a:endParaRPr lang="ro-RO" sz="2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8644" marR="138644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500">
                          <a:effectLst/>
                        </a:rPr>
                        <a:t>0.9016</a:t>
                      </a:r>
                      <a:endParaRPr lang="ro-RO" sz="2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8644" marR="138644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500">
                          <a:effectLst/>
                        </a:rPr>
                        <a:t>0.9541</a:t>
                      </a:r>
                      <a:endParaRPr lang="ro-RO" sz="2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8644" marR="138644" marT="0" marB="0" anchor="ctr"/>
                </a:tc>
                <a:extLst>
                  <a:ext uri="{0D108BD9-81ED-4DB2-BD59-A6C34878D82A}">
                    <a16:rowId xmlns:a16="http://schemas.microsoft.com/office/drawing/2014/main" val="1606017855"/>
                  </a:ext>
                </a:extLst>
              </a:tr>
              <a:tr h="1063066"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500">
                          <a:effectLst/>
                        </a:rPr>
                        <a:t>F1-score</a:t>
                      </a:r>
                      <a:endParaRPr lang="ro-RO" sz="2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8644" marR="138644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500">
                          <a:effectLst/>
                        </a:rPr>
                        <a:t>0.8989</a:t>
                      </a:r>
                      <a:endParaRPr lang="ro-RO" sz="2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8644" marR="138644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500">
                          <a:effectLst/>
                        </a:rPr>
                        <a:t>0.9076</a:t>
                      </a:r>
                      <a:endParaRPr lang="ro-RO" sz="2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8644" marR="138644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500">
                          <a:effectLst/>
                        </a:rPr>
                        <a:t>0.9021</a:t>
                      </a:r>
                      <a:endParaRPr lang="ro-RO" sz="2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8644" marR="138644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500">
                          <a:effectLst/>
                        </a:rPr>
                        <a:t>0.9000</a:t>
                      </a:r>
                      <a:endParaRPr lang="ro-RO" sz="2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8644" marR="138644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500" dirty="0">
                          <a:effectLst/>
                        </a:rPr>
                        <a:t>0.9540</a:t>
                      </a:r>
                      <a:endParaRPr lang="ro-RO" sz="2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8644" marR="138644" marT="0" marB="0" anchor="ctr"/>
                </a:tc>
                <a:extLst>
                  <a:ext uri="{0D108BD9-81ED-4DB2-BD59-A6C34878D82A}">
                    <a16:rowId xmlns:a16="http://schemas.microsoft.com/office/drawing/2014/main" val="3101261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900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E9CCD-009A-4849-8F73-B1191C2B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Rețele neuronale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9A54E3-E332-42ED-BE0D-2E6A1B46DB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98691"/>
                <a:ext cx="10515600" cy="475765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o-RO" dirty="0"/>
                  <a:t>Inspirate din structura și funcționarea creierului uman</a:t>
                </a:r>
              </a:p>
              <a:p>
                <a:r>
                  <a:rPr lang="ro-RO" dirty="0"/>
                  <a:t>O rețea neuronală este formată din trei mari algoritmi:</a:t>
                </a:r>
              </a:p>
              <a:p>
                <a:pPr lvl="1"/>
                <a:r>
                  <a:rPr lang="ro-RO" dirty="0" err="1"/>
                  <a:t>Feed</a:t>
                </a:r>
                <a:r>
                  <a:rPr lang="ro-RO" dirty="0"/>
                  <a:t> </a:t>
                </a:r>
                <a:r>
                  <a:rPr lang="ro-RO" dirty="0" err="1"/>
                  <a:t>Forward</a:t>
                </a:r>
                <a:r>
                  <a:rPr lang="ro-RO" dirty="0"/>
                  <a:t>: </a:t>
                </a:r>
                <a14:m>
                  <m:oMath xmlns:m="http://schemas.openxmlformats.org/officeDocument/2006/math">
                    <m:r>
                      <a:rPr lang="ro-RO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ro-R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o-RO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ro-RO" dirty="0"/>
              </a:p>
              <a:p>
                <a:pPr lvl="1"/>
                <a:r>
                  <a:rPr lang="ro-RO" dirty="0"/>
                  <a:t>Gradient </a:t>
                </a:r>
                <a:r>
                  <a:rPr lang="ro-RO" dirty="0" err="1"/>
                  <a:t>Descent</a:t>
                </a:r>
                <a:r>
                  <a:rPr lang="ro-RO" dirty="0"/>
                  <a:t> care se folosește de o funcție de cost pentru a minimiza eroare:</a:t>
                </a:r>
              </a:p>
              <a:p>
                <a:pPr lvl="2"/>
                <a:r>
                  <a:rPr lang="ro-RO" dirty="0"/>
                  <a:t>Cross </a:t>
                </a:r>
                <a:r>
                  <a:rPr lang="ro-RO" dirty="0" err="1"/>
                  <a:t>Entropy</a:t>
                </a:r>
                <a:r>
                  <a:rPr lang="ro-RO" dirty="0"/>
                  <a:t>: </a:t>
                </a:r>
                <a14:m>
                  <m:oMath xmlns:m="http://schemas.openxmlformats.org/officeDocument/2006/math">
                    <m:r>
                      <a:rPr lang="ro-RO" i="1"/>
                      <m:t>𝐶</m:t>
                    </m:r>
                    <m:d>
                      <m:dPr>
                        <m:ctrlPr>
                          <a:rPr lang="ro-RO" i="1"/>
                        </m:ctrlPr>
                      </m:dPr>
                      <m:e>
                        <m:r>
                          <a:rPr lang="ro-RO" i="1"/>
                          <m:t>𝑤</m:t>
                        </m:r>
                        <m:r>
                          <a:rPr lang="ro-RO" i="1"/>
                          <m:t>,</m:t>
                        </m:r>
                        <m:r>
                          <a:rPr lang="ro-RO" i="1"/>
                          <m:t>𝑏</m:t>
                        </m:r>
                      </m:e>
                    </m:d>
                    <m:r>
                      <a:rPr lang="ro-RO" i="1"/>
                      <m:t>=</m:t>
                    </m:r>
                    <m:f>
                      <m:fPr>
                        <m:ctrlPr>
                          <a:rPr lang="ro-RO" i="1"/>
                        </m:ctrlPr>
                      </m:fPr>
                      <m:num>
                        <m:r>
                          <a:rPr lang="ro-RO" i="1"/>
                          <m:t>−1</m:t>
                        </m:r>
                      </m:num>
                      <m:den>
                        <m:r>
                          <a:rPr lang="ro-RO" i="1"/>
                          <m:t>𝑛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ro-RO" i="1"/>
                        </m:ctrlPr>
                      </m:naryPr>
                      <m:sub>
                        <m:r>
                          <a:rPr lang="ro-RO" i="1"/>
                          <m:t>𝑥</m:t>
                        </m:r>
                      </m:sub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ro-RO" i="1"/>
                            </m:ctrlPr>
                          </m:dPr>
                          <m:e>
                            <m:r>
                              <a:rPr lang="ro-RO" i="1"/>
                              <m:t>𝑡𝑙𝑛𝑦</m:t>
                            </m:r>
                            <m:r>
                              <a:rPr lang="ro-RO" i="1"/>
                              <m:t>+</m:t>
                            </m:r>
                            <m:d>
                              <m:dPr>
                                <m:ctrlPr>
                                  <a:rPr lang="ro-RO" i="1"/>
                                </m:ctrlPr>
                              </m:dPr>
                              <m:e>
                                <m:r>
                                  <a:rPr lang="ro-RO" i="1"/>
                                  <m:t>1−</m:t>
                                </m:r>
                                <m:r>
                                  <a:rPr lang="ro-RO" i="1"/>
                                  <m:t>𝑡</m:t>
                                </m:r>
                              </m:e>
                            </m:d>
                            <m:r>
                              <a:rPr lang="ro-RO" i="1"/>
                              <m:t>𝑙𝑛</m:t>
                            </m:r>
                            <m:d>
                              <m:dPr>
                                <m:ctrlPr>
                                  <a:rPr lang="ro-RO" i="1"/>
                                </m:ctrlPr>
                              </m:dPr>
                              <m:e>
                                <m:r>
                                  <a:rPr lang="ro-RO" i="1"/>
                                  <m:t>1−</m:t>
                                </m:r>
                                <m:r>
                                  <a:rPr lang="ro-RO" i="1"/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ro-RO" dirty="0"/>
              </a:p>
              <a:p>
                <a:pPr lvl="1"/>
                <a:r>
                  <a:rPr lang="ro-RO" dirty="0" err="1"/>
                  <a:t>Backprobagation</a:t>
                </a:r>
                <a:endParaRPr lang="ro-RO" dirty="0"/>
              </a:p>
              <a:p>
                <a:r>
                  <a:rPr lang="ro-RO" dirty="0"/>
                  <a:t>Fiecare valoare a neuronului trece printr-o funcție de activare:</a:t>
                </a:r>
              </a:p>
              <a:p>
                <a:pPr lvl="1"/>
                <a:r>
                  <a:rPr lang="ro-RO" dirty="0"/>
                  <a:t>Sigmoid: </a:t>
                </a:r>
                <a14:m>
                  <m:oMath xmlns:m="http://schemas.openxmlformats.org/officeDocument/2006/math">
                    <m:r>
                      <a:rPr lang="ro-RO" i="1"/>
                      <m:t>𝜎</m:t>
                    </m:r>
                    <m:d>
                      <m:dPr>
                        <m:ctrlPr>
                          <a:rPr lang="ro-RO" i="1"/>
                        </m:ctrlPr>
                      </m:dPr>
                      <m:e>
                        <m:r>
                          <a:rPr lang="ro-RO" i="1"/>
                          <m:t>𝑧</m:t>
                        </m:r>
                      </m:e>
                    </m:d>
                    <m:r>
                      <a:rPr lang="ro-RO" i="1"/>
                      <m:t>=</m:t>
                    </m:r>
                    <m:f>
                      <m:fPr>
                        <m:ctrlPr>
                          <a:rPr lang="ro-RO" i="1"/>
                        </m:ctrlPr>
                      </m:fPr>
                      <m:num>
                        <m:r>
                          <a:rPr lang="ro-RO" i="1"/>
                          <m:t>1</m:t>
                        </m:r>
                      </m:num>
                      <m:den>
                        <m:r>
                          <a:rPr lang="ro-RO" i="1"/>
                          <m:t>1+</m:t>
                        </m:r>
                        <m:sSup>
                          <m:sSupPr>
                            <m:ctrlPr>
                              <a:rPr lang="ro-RO" i="1"/>
                            </m:ctrlPr>
                          </m:sSupPr>
                          <m:e>
                            <m:r>
                              <a:rPr lang="ro-RO" i="1"/>
                              <m:t>𝑒</m:t>
                            </m:r>
                          </m:e>
                          <m:sup>
                            <m:r>
                              <a:rPr lang="ro-RO" i="1"/>
                              <m:t>−</m:t>
                            </m:r>
                            <m:r>
                              <a:rPr lang="ro-RO" i="1"/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ro-RO" dirty="0"/>
              </a:p>
              <a:p>
                <a:pPr lvl="1"/>
                <a:r>
                  <a:rPr lang="ro-RO" dirty="0" err="1"/>
                  <a:t>Relu</a:t>
                </a:r>
                <a:r>
                  <a:rPr lang="ro-RO" dirty="0"/>
                  <a:t>: </a:t>
                </a:r>
                <a14:m>
                  <m:oMath xmlns:m="http://schemas.openxmlformats.org/officeDocument/2006/math">
                    <m:r>
                      <a:rPr lang="ro-RO" i="1"/>
                      <m:t>𝜎</m:t>
                    </m:r>
                    <m:d>
                      <m:dPr>
                        <m:ctrlPr>
                          <a:rPr lang="ro-RO" i="1"/>
                        </m:ctrlPr>
                      </m:dPr>
                      <m:e>
                        <m:r>
                          <a:rPr lang="ro-RO" i="1"/>
                          <m:t>𝑧</m:t>
                        </m:r>
                      </m:e>
                    </m:d>
                    <m:r>
                      <a:rPr lang="ro-RO" i="1"/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ro-RO" i="1"/>
                        </m:ctrlPr>
                      </m:dPr>
                      <m:e>
                        <m:eqArr>
                          <m:eqArrPr>
                            <m:ctrlPr>
                              <a:rPr lang="ro-RO" i="1"/>
                            </m:ctrlPr>
                          </m:eqArrPr>
                          <m:e>
                            <m:r>
                              <a:rPr lang="ro-RO" i="1"/>
                              <m:t>0,</m:t>
                            </m:r>
                            <m:r>
                              <a:rPr lang="ro-RO" i="1"/>
                              <m:t>𝑖𝑓𝑧</m:t>
                            </m:r>
                            <m:r>
                              <a:rPr lang="ro-RO" i="1"/>
                              <m:t>&lt;0</m:t>
                            </m:r>
                          </m:e>
                          <m:e>
                            <m:r>
                              <a:rPr lang="ro-RO" i="1"/>
                              <m:t>1,</m:t>
                            </m:r>
                            <m:r>
                              <a:rPr lang="ro-RO" i="1"/>
                              <m:t>𝑖𝑓𝑥</m:t>
                            </m:r>
                            <m:r>
                              <a:rPr lang="ro-RO" i="1"/>
                              <m:t>≥0</m:t>
                            </m:r>
                          </m:e>
                        </m:eqArr>
                      </m:e>
                    </m:d>
                  </m:oMath>
                </a14:m>
                <a:endParaRPr lang="ro-RO" dirty="0"/>
              </a:p>
              <a:p>
                <a:pPr lvl="1"/>
                <a:endParaRPr lang="ro-RO" dirty="0"/>
              </a:p>
              <a:p>
                <a:pPr lvl="1"/>
                <a:endParaRPr lang="ro-RO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9A54E3-E332-42ED-BE0D-2E6A1B46DB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98691"/>
                <a:ext cx="10515600" cy="4757659"/>
              </a:xfrm>
              <a:blipFill>
                <a:blip r:embed="rId2"/>
                <a:stretch>
                  <a:fillRect l="-1043" t="-2817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7AAAED-AD6F-410C-AA95-46535DA3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16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1719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0561C-CA5D-4545-94AA-FB998E460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Rețele neuronale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53619-468C-4341-A483-DF144DE8E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17</a:t>
            </a:fld>
            <a:endParaRPr lang="ro-RO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5CA39E-683E-451E-A486-25537548DE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157" y="1574437"/>
            <a:ext cx="6071685" cy="46043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B49B4CA-BE0C-4198-8FAF-2216928B051C}"/>
              </a:ext>
            </a:extLst>
          </p:cNvPr>
          <p:cNvSpPr/>
          <p:nvPr/>
        </p:nvSpPr>
        <p:spPr>
          <a:xfrm>
            <a:off x="3060157" y="2228295"/>
            <a:ext cx="517544" cy="221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84C3C0-00BA-43B4-9A65-A829E6BE08F0}"/>
              </a:ext>
            </a:extLst>
          </p:cNvPr>
          <p:cNvSpPr/>
          <p:nvPr/>
        </p:nvSpPr>
        <p:spPr>
          <a:xfrm>
            <a:off x="3060157" y="3318029"/>
            <a:ext cx="517544" cy="221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9669D1-4947-4023-A441-757555BAAC03}"/>
              </a:ext>
            </a:extLst>
          </p:cNvPr>
          <p:cNvSpPr/>
          <p:nvPr/>
        </p:nvSpPr>
        <p:spPr>
          <a:xfrm>
            <a:off x="3147454" y="2206101"/>
            <a:ext cx="517544" cy="221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7F41F6-D5A5-4FE0-826B-9C23B64CBF46}"/>
              </a:ext>
            </a:extLst>
          </p:cNvPr>
          <p:cNvSpPr/>
          <p:nvPr/>
        </p:nvSpPr>
        <p:spPr>
          <a:xfrm>
            <a:off x="2953785" y="4452151"/>
            <a:ext cx="517544" cy="221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C4A34F-A646-4B89-B130-04CBAD2FC64D}"/>
              </a:ext>
            </a:extLst>
          </p:cNvPr>
          <p:cNvSpPr/>
          <p:nvPr/>
        </p:nvSpPr>
        <p:spPr>
          <a:xfrm>
            <a:off x="7519706" y="3249597"/>
            <a:ext cx="517544" cy="221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28447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EE6ED-52E2-40A4-9369-D3F7CBDD8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o-RO" dirty="0"/>
              <a:t>Rețele neuronale: graficul evoluție acurateței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0E235-8816-42F5-B271-F7E78593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18</a:t>
            </a:fld>
            <a:endParaRPr lang="ro-RO"/>
          </a:p>
        </p:txBody>
      </p:sp>
      <p:pic>
        <p:nvPicPr>
          <p:cNvPr id="11" name="Content Placeholder 8">
            <a:extLst>
              <a:ext uri="{FF2B5EF4-FFF2-40B4-BE49-F238E27FC236}">
                <a16:creationId xmlns:a16="http://schemas.microsoft.com/office/drawing/2014/main" id="{73B7C81A-A39D-46F6-95DE-71FEF5486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485" y="1200310"/>
            <a:ext cx="7118136" cy="533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61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10AC5-3098-454B-8900-72688B7F3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680" y="0"/>
            <a:ext cx="10515600" cy="1325563"/>
          </a:xfrm>
        </p:spPr>
        <p:txBody>
          <a:bodyPr/>
          <a:lstStyle/>
          <a:p>
            <a:r>
              <a:rPr lang="ro-RO" i="1" dirty="0"/>
              <a:t>Rețele neuronale: </a:t>
            </a:r>
            <a:r>
              <a:rPr lang="ro-RO" i="1" dirty="0" err="1"/>
              <a:t>loss</a:t>
            </a:r>
            <a:r>
              <a:rPr lang="ro-RO" i="1" dirty="0"/>
              <a:t> </a:t>
            </a:r>
            <a:r>
              <a:rPr lang="ro-RO" i="1" dirty="0" err="1"/>
              <a:t>function</a:t>
            </a:r>
            <a:endParaRPr lang="ro-RO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F978FD4-77AD-4B30-9C78-E48808E6E5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628" y="1176735"/>
            <a:ext cx="7104592" cy="532844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856907-CEE8-4683-9BAD-4A1414FD0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19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5360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A3D57-C7F0-4165-AD12-67295B115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Cuprins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CC63C-9B75-4275-8ED0-2EDB611C7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/>
              <a:t>Descrierea problemei</a:t>
            </a:r>
          </a:p>
          <a:p>
            <a:r>
              <a:rPr lang="ro-RO" dirty="0"/>
              <a:t>Preprocesarea datelor</a:t>
            </a:r>
          </a:p>
          <a:p>
            <a:r>
              <a:rPr lang="ro-RO" dirty="0"/>
              <a:t>Extragerea atributelor</a:t>
            </a:r>
          </a:p>
          <a:p>
            <a:r>
              <a:rPr lang="en-US" dirty="0"/>
              <a:t>Date</a:t>
            </a:r>
            <a:r>
              <a:rPr lang="ro-RO" dirty="0"/>
              <a:t> nebalansate</a:t>
            </a:r>
          </a:p>
          <a:p>
            <a:r>
              <a:rPr lang="ro-RO" dirty="0"/>
              <a:t>Metode de clasificare a datelor</a:t>
            </a:r>
          </a:p>
          <a:p>
            <a:r>
              <a:rPr lang="ro-RO" dirty="0"/>
              <a:t>Rezultate experimentale</a:t>
            </a:r>
            <a:endParaRPr lang="en-US" dirty="0"/>
          </a:p>
          <a:p>
            <a:r>
              <a:rPr lang="ro-RO" dirty="0"/>
              <a:t>Concluzii</a:t>
            </a:r>
          </a:p>
          <a:p>
            <a:endParaRPr lang="ro-RO" dirty="0"/>
          </a:p>
          <a:p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6EF17-0F2A-49EF-88C0-F53D2189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9985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6B1D0-6625-4029-A30F-6A6035389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Rezultate experimentale: rețele neuronale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DDF97-7E2C-4F20-9D15-F93655CA4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20</a:t>
            </a:fld>
            <a:endParaRPr lang="ro-RO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3C94E8C-BD21-449B-8D4C-833FDCA201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4744284"/>
              </p:ext>
            </p:extLst>
          </p:nvPr>
        </p:nvGraphicFramePr>
        <p:xfrm>
          <a:off x="838200" y="1639582"/>
          <a:ext cx="10515600" cy="4645808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788897">
                  <a:extLst>
                    <a:ext uri="{9D8B030D-6E8A-4147-A177-3AD203B41FA5}">
                      <a16:colId xmlns:a16="http://schemas.microsoft.com/office/drawing/2014/main" val="1088730022"/>
                    </a:ext>
                  </a:extLst>
                </a:gridCol>
                <a:gridCol w="1426637">
                  <a:extLst>
                    <a:ext uri="{9D8B030D-6E8A-4147-A177-3AD203B41FA5}">
                      <a16:colId xmlns:a16="http://schemas.microsoft.com/office/drawing/2014/main" val="2405442840"/>
                    </a:ext>
                  </a:extLst>
                </a:gridCol>
                <a:gridCol w="1632992">
                  <a:extLst>
                    <a:ext uri="{9D8B030D-6E8A-4147-A177-3AD203B41FA5}">
                      <a16:colId xmlns:a16="http://schemas.microsoft.com/office/drawing/2014/main" val="2656522216"/>
                    </a:ext>
                  </a:extLst>
                </a:gridCol>
                <a:gridCol w="2029397">
                  <a:extLst>
                    <a:ext uri="{9D8B030D-6E8A-4147-A177-3AD203B41FA5}">
                      <a16:colId xmlns:a16="http://schemas.microsoft.com/office/drawing/2014/main" val="3919321962"/>
                    </a:ext>
                  </a:extLst>
                </a:gridCol>
                <a:gridCol w="2109838">
                  <a:extLst>
                    <a:ext uri="{9D8B030D-6E8A-4147-A177-3AD203B41FA5}">
                      <a16:colId xmlns:a16="http://schemas.microsoft.com/office/drawing/2014/main" val="3237539096"/>
                    </a:ext>
                  </a:extLst>
                </a:gridCol>
                <a:gridCol w="1527839">
                  <a:extLst>
                    <a:ext uri="{9D8B030D-6E8A-4147-A177-3AD203B41FA5}">
                      <a16:colId xmlns:a16="http://schemas.microsoft.com/office/drawing/2014/main" val="3623712776"/>
                    </a:ext>
                  </a:extLst>
                </a:gridCol>
              </a:tblGrid>
              <a:tr h="708294">
                <a:tc rowSpan="2">
                  <a:txBody>
                    <a:bodyPr/>
                    <a:lstStyle/>
                    <a:p>
                      <a:pPr marL="71755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Neural Nets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689" marR="88689" marT="44345" marB="44345" vert="vert270" anchor="ctr"/>
                </a:tc>
                <a:tc gridSpan="4"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 dirty="0">
                          <a:effectLst/>
                        </a:rPr>
                        <a:t>Caracteristici</a:t>
                      </a:r>
                      <a:endParaRPr lang="ro-RO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689" marR="88689" marT="44345" marB="44345" anchor="ctr"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 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309" marR="143309" marT="0" marB="0" anchor="ctr"/>
                </a:tc>
                <a:extLst>
                  <a:ext uri="{0D108BD9-81ED-4DB2-BD59-A6C34878D82A}">
                    <a16:rowId xmlns:a16="http://schemas.microsoft.com/office/drawing/2014/main" val="2759103312"/>
                  </a:ext>
                </a:extLst>
              </a:tr>
              <a:tr h="1705794"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n-grame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309" marR="143309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+ Tf-idf UMLS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309" marR="143309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+ Tf-idf sinonime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309" marR="143309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+ Alte</a:t>
                      </a:r>
                    </a:p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caracteristici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309" marR="143309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+ SMOTE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309" marR="143309" marT="0" marB="0" anchor="ctr"/>
                </a:tc>
                <a:extLst>
                  <a:ext uri="{0D108BD9-81ED-4DB2-BD59-A6C34878D82A}">
                    <a16:rowId xmlns:a16="http://schemas.microsoft.com/office/drawing/2014/main" val="1059481413"/>
                  </a:ext>
                </a:extLst>
              </a:tr>
              <a:tr h="1115860"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Acuratețe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309" marR="143309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 dirty="0">
                          <a:effectLst/>
                        </a:rPr>
                        <a:t>0.8777</a:t>
                      </a:r>
                      <a:endParaRPr lang="ro-RO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309" marR="143309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0.8842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309" marR="143309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0.8862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309" marR="143309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0.8544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309" marR="143309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0.9479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309" marR="143309" marT="0" marB="0" anchor="ctr"/>
                </a:tc>
                <a:extLst>
                  <a:ext uri="{0D108BD9-81ED-4DB2-BD59-A6C34878D82A}">
                    <a16:rowId xmlns:a16="http://schemas.microsoft.com/office/drawing/2014/main" val="4126141726"/>
                  </a:ext>
                </a:extLst>
              </a:tr>
              <a:tr h="1115860"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 i="1" dirty="0" err="1">
                          <a:effectLst/>
                        </a:rPr>
                        <a:t>Loss</a:t>
                      </a:r>
                      <a:r>
                        <a:rPr lang="ro-RO" sz="2400" i="1" dirty="0">
                          <a:effectLst/>
                        </a:rPr>
                        <a:t> </a:t>
                      </a:r>
                      <a:r>
                        <a:rPr lang="ro-RO" sz="2400" i="1" dirty="0" err="1">
                          <a:effectLst/>
                        </a:rPr>
                        <a:t>function</a:t>
                      </a:r>
                      <a:endParaRPr lang="ro-RO" sz="2400" i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309" marR="143309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0.4717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309" marR="143309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 dirty="0">
                          <a:effectLst/>
                        </a:rPr>
                        <a:t>0.4194</a:t>
                      </a:r>
                      <a:endParaRPr lang="ro-RO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309" marR="143309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0.3924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309" marR="143309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0.3350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309" marR="143309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 dirty="0">
                          <a:effectLst/>
                        </a:rPr>
                        <a:t>0.2008</a:t>
                      </a:r>
                      <a:endParaRPr lang="ro-RO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309" marR="143309" marT="0" marB="0" anchor="ctr"/>
                </a:tc>
                <a:extLst>
                  <a:ext uri="{0D108BD9-81ED-4DB2-BD59-A6C34878D82A}">
                    <a16:rowId xmlns:a16="http://schemas.microsoft.com/office/drawing/2014/main" val="1409888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13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69D48-DDF9-4478-AB08-510AB686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Concluzii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4179B-390A-47C3-8315-CF7D454B2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94577" cy="4351338"/>
          </a:xfrm>
        </p:spPr>
        <p:txBody>
          <a:bodyPr/>
          <a:lstStyle/>
          <a:p>
            <a:r>
              <a:rPr lang="ro-RO" dirty="0"/>
              <a:t>Detectarea automată a  efectelor adverse ale medicamentelor folosind tehnici de procesare a limbajului natural, cât și algoritmi de învățare automata poate ajuta la reducerea efectelor adverse ale medicamentelor</a:t>
            </a:r>
          </a:p>
          <a:p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0B5A3-9772-47FE-8E32-D55F06B50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21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151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C3CE7-8481-434A-B5C1-C260702C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Descrierea problemei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B445D-194D-46F0-9669-EF79171E5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86500" cy="4051392"/>
          </a:xfrm>
        </p:spPr>
        <p:txBody>
          <a:bodyPr>
            <a:normAutofit lnSpcReduction="10000"/>
          </a:bodyPr>
          <a:lstStyle/>
          <a:p>
            <a:r>
              <a:rPr lang="ro-RO" dirty="0"/>
              <a:t>Detectarea precoce a  efectelor adverse ale medicamentelor noi introduse în comerț este o provocare imensă pentru farmacologie</a:t>
            </a:r>
          </a:p>
          <a:p>
            <a:r>
              <a:rPr lang="ro-RO" dirty="0"/>
              <a:t>Digitalizarea rapoartelor medicale este în creștere și acest lucru oferă oportunitatea de a minimiza efectele adverse a noilor medicamente prin folosirea tehnicilor de procesare a limbajului natural și a algoritmilor de învățare automată</a:t>
            </a:r>
          </a:p>
          <a:p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E8DFF-518A-47DA-84CD-FAF91261D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3</a:t>
            </a:fld>
            <a:endParaRPr lang="ro-RO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A696A8-2B5E-4E1F-89E8-6BB21A3FA6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700" y="2378367"/>
            <a:ext cx="4860747" cy="294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83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DB091-164F-4B3A-BED8-73B1B1395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Setul de antrenare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DA2FD-1DD3-4F3D-B7C6-57E662849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563252" cy="4202313"/>
          </a:xfrm>
        </p:spPr>
        <p:txBody>
          <a:bodyPr/>
          <a:lstStyle/>
          <a:p>
            <a:r>
              <a:rPr lang="ro-RO" dirty="0"/>
              <a:t>Pentru antrenarea modelului s-a folosit corpusul ADE, un corpus public care conține rapoarte medicale</a:t>
            </a:r>
          </a:p>
          <a:p>
            <a:r>
              <a:rPr lang="ro-RO" dirty="0"/>
              <a:t>Fiecare instanță din corpus este etichetată ca ADR sau non-ADR</a:t>
            </a:r>
          </a:p>
          <a:p>
            <a:pPr lvl="1"/>
            <a:r>
              <a:rPr lang="ro-RO" dirty="0"/>
              <a:t>ADR = Adverse Drug </a:t>
            </a:r>
            <a:r>
              <a:rPr lang="ro-RO" dirty="0" err="1"/>
              <a:t>Reaction</a:t>
            </a:r>
            <a:endParaRPr lang="ro-RO" dirty="0"/>
          </a:p>
          <a:p>
            <a:r>
              <a:rPr lang="ro-RO" dirty="0"/>
              <a:t>Datele sunt nebalansate conținând 29% date etichetate ADR și 71% date etichetate non-ADR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90692-89F4-465A-9B39-9717EBDB2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7920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D2B88-4E86-4A9C-AA9D-07D68BBC0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Preprocesarea datelor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5D0AA-297D-4B7C-A0C4-6BFA72C76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5780"/>
            <a:ext cx="5189738" cy="4433132"/>
          </a:xfrm>
        </p:spPr>
        <p:txBody>
          <a:bodyPr/>
          <a:lstStyle/>
          <a:p>
            <a:r>
              <a:rPr lang="ro-RO" dirty="0" err="1"/>
              <a:t>Tokenizare</a:t>
            </a:r>
            <a:endParaRPr lang="ro-RO" dirty="0"/>
          </a:p>
          <a:p>
            <a:r>
              <a:rPr lang="ro-RO" dirty="0" err="1"/>
              <a:t>Stemming</a:t>
            </a:r>
            <a:endParaRPr lang="ro-RO" dirty="0"/>
          </a:p>
          <a:p>
            <a:r>
              <a:rPr lang="ro-RO" dirty="0"/>
              <a:t>N-grame</a:t>
            </a:r>
          </a:p>
          <a:p>
            <a:r>
              <a:rPr lang="ro-RO" dirty="0"/>
              <a:t>TF-IDF (</a:t>
            </a:r>
            <a:r>
              <a:rPr lang="ro-RO" dirty="0" err="1"/>
              <a:t>Term</a:t>
            </a:r>
            <a:r>
              <a:rPr lang="ro-RO" dirty="0"/>
              <a:t> </a:t>
            </a:r>
            <a:r>
              <a:rPr lang="ro-RO" dirty="0" err="1"/>
              <a:t>Frequency</a:t>
            </a:r>
            <a:r>
              <a:rPr lang="ro-RO" dirty="0"/>
              <a:t> – Invers </a:t>
            </a:r>
            <a:r>
              <a:rPr lang="ro-RO" dirty="0" err="1"/>
              <a:t>Term</a:t>
            </a:r>
            <a:r>
              <a:rPr lang="ro-RO" dirty="0"/>
              <a:t> </a:t>
            </a:r>
            <a:r>
              <a:rPr lang="ro-RO" dirty="0" err="1"/>
              <a:t>Frequency</a:t>
            </a:r>
            <a:r>
              <a:rPr lang="ro-RO" dirty="0"/>
              <a:t>)</a:t>
            </a:r>
          </a:p>
          <a:p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FF1568-D484-496E-B7DC-03AE6DD4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5</a:t>
            </a:fld>
            <a:endParaRPr lang="ro-RO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33095F-3B8C-4316-9DDC-7EAC20C32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235" y="1690688"/>
            <a:ext cx="4930565" cy="346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76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18140-852A-445D-8569-120BBE9D8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977" y="275432"/>
            <a:ext cx="11586046" cy="1460500"/>
          </a:xfrm>
        </p:spPr>
        <p:txBody>
          <a:bodyPr>
            <a:normAutofit fontScale="90000"/>
          </a:bodyPr>
          <a:lstStyle/>
          <a:p>
            <a:r>
              <a:rPr lang="ro-RO" dirty="0"/>
              <a:t>TF-IDF (</a:t>
            </a:r>
            <a:r>
              <a:rPr lang="ro-RO" dirty="0" err="1"/>
              <a:t>Term</a:t>
            </a:r>
            <a:r>
              <a:rPr lang="ro-RO" dirty="0"/>
              <a:t> </a:t>
            </a:r>
            <a:r>
              <a:rPr lang="ro-RO" dirty="0" err="1"/>
              <a:t>Frequency</a:t>
            </a:r>
            <a:r>
              <a:rPr lang="ro-RO" dirty="0"/>
              <a:t> – Invers Document </a:t>
            </a:r>
            <a:r>
              <a:rPr lang="ro-RO" dirty="0" err="1"/>
              <a:t>Frequency</a:t>
            </a:r>
            <a:r>
              <a:rPr lang="ro-RO" dirty="0"/>
              <a:t>)</a:t>
            </a:r>
            <a:br>
              <a:rPr lang="ro-RO" dirty="0"/>
            </a:br>
            <a:endParaRPr 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5F0D2A-9FFD-481E-8FA9-B16A552190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o-RO" dirty="0" err="1"/>
                  <a:t>Term</a:t>
                </a:r>
                <a:r>
                  <a:rPr lang="ro-RO" dirty="0"/>
                  <a:t> </a:t>
                </a:r>
                <a:r>
                  <a:rPr lang="ro-RO" dirty="0" err="1"/>
                  <a:t>Frequency</a:t>
                </a:r>
                <a:r>
                  <a:rPr lang="ro-RO" dirty="0"/>
                  <a:t> (TF)</a:t>
                </a:r>
              </a:p>
              <a:p>
                <a:pPr lvl="1"/>
                <a:r>
                  <a:rPr lang="ro-RO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𝑡𝑓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ro-RO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o-RO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ro-RO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o-RO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ro-RO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</m:sSub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𝑐𝑜𝑢𝑛𝑡</m:t>
                            </m:r>
                            <m:d>
                              <m:dPr>
                                <m:ctrlPr>
                                  <a:rPr lang="ro-RO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o-RO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ro-RO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ro-RO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   , </m:t>
                            </m:r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𝑐𝑜𝑢𝑛𝑡</m:t>
                            </m:r>
                            <m:d>
                              <m:dPr>
                                <m:ctrlPr>
                                  <a:rPr lang="ro-RO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o-RO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ro-RO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ro-RO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  <m:e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0                             , </m:t>
                            </m:r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</m:eqArr>
                      </m:e>
                    </m:d>
                  </m:oMath>
                </a14:m>
                <a:endParaRPr lang="ro-RO" dirty="0"/>
              </a:p>
              <a:p>
                <a:pPr lvl="1"/>
                <a:endParaRPr lang="ro-RO" dirty="0"/>
              </a:p>
              <a:p>
                <a:r>
                  <a:rPr lang="ro-RO" dirty="0"/>
                  <a:t>Invers </a:t>
                </a:r>
                <a:r>
                  <a:rPr lang="ro-RO" dirty="0" err="1"/>
                  <a:t>Term</a:t>
                </a:r>
                <a:r>
                  <a:rPr lang="ro-RO" dirty="0"/>
                  <a:t> </a:t>
                </a:r>
                <a:r>
                  <a:rPr lang="ro-RO" dirty="0" err="1"/>
                  <a:t>Frequncy</a:t>
                </a:r>
                <a:r>
                  <a:rPr lang="ro-RO" dirty="0"/>
                  <a:t> (TF-IDF)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𝑖𝑑𝑓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ro-RO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d>
                      <m:d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o-RO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sSub>
                              <m:sSubPr>
                                <m:ctrlPr>
                                  <a:rPr lang="ro-RO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o-RO" i="1">
                                    <a:latin typeface="Cambria Math" panose="02040503050406030204" pitchFamily="18" charset="0"/>
                                  </a:rPr>
                                  <m:t>𝑑𝑓</m:t>
                                </m:r>
                              </m:e>
                              <m:sub>
                                <m:r>
                                  <a:rPr lang="ro-RO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ro-RO" dirty="0"/>
              </a:p>
              <a:p>
                <a:pPr lvl="1"/>
                <a:endParaRPr lang="ro-RO" dirty="0"/>
              </a:p>
              <a:p>
                <a:r>
                  <a:rPr lang="ro-RO" dirty="0"/>
                  <a:t>TF-IDF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ro-RO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𝑡𝑓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ro-RO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𝑖𝑑𝑓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ro-RO" dirty="0"/>
              </a:p>
              <a:p>
                <a:pPr lvl="1"/>
                <a:endParaRPr lang="ro-R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5F0D2A-9FFD-481E-8FA9-B16A552190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4F2BB8-7AE6-4B6B-AED0-B773AEACC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7674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C0DE8-F440-4C96-96BD-62ACBFBF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Extragerea atributelor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146A1-9D3C-4C0A-9733-BE8D9D5C1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Uni-gram</a:t>
            </a:r>
            <a:r>
              <a:rPr lang="ro-RO" dirty="0"/>
              <a:t>e, </a:t>
            </a:r>
            <a:r>
              <a:rPr lang="en-US" dirty="0"/>
              <a:t>Bi-gram</a:t>
            </a:r>
            <a:r>
              <a:rPr lang="ro-RO" dirty="0"/>
              <a:t>e, </a:t>
            </a:r>
            <a:r>
              <a:rPr lang="en-US" dirty="0"/>
              <a:t>Tri-gram</a:t>
            </a:r>
            <a:r>
              <a:rPr lang="ro-RO" dirty="0"/>
              <a:t>e</a:t>
            </a:r>
            <a:endParaRPr lang="en-US" dirty="0"/>
          </a:p>
          <a:p>
            <a:r>
              <a:rPr lang="ro-RO" dirty="0"/>
              <a:t>Concepte și tipuri semantice</a:t>
            </a:r>
          </a:p>
          <a:p>
            <a:pPr lvl="1"/>
            <a:r>
              <a:rPr lang="ro-RO" dirty="0" err="1"/>
              <a:t>MetaMap</a:t>
            </a:r>
            <a:endParaRPr lang="ro-RO" dirty="0"/>
          </a:p>
          <a:p>
            <a:r>
              <a:rPr lang="ro-RO" dirty="0"/>
              <a:t>Expansiunea caracteristicilor folosind sinonime </a:t>
            </a:r>
          </a:p>
          <a:p>
            <a:pPr lvl="1"/>
            <a:r>
              <a:rPr lang="ro-RO" dirty="0" err="1"/>
              <a:t>WordNet</a:t>
            </a:r>
            <a:endParaRPr lang="ro-RO" dirty="0"/>
          </a:p>
          <a:p>
            <a:r>
              <a:rPr lang="ro-RO" dirty="0"/>
              <a:t>Lungimea instanțelor</a:t>
            </a:r>
          </a:p>
          <a:p>
            <a:pPr lvl="1"/>
            <a:r>
              <a:rPr lang="ro-RO" dirty="0"/>
              <a:t>Numărul de cuvinte din propoziție</a:t>
            </a:r>
          </a:p>
          <a:p>
            <a:r>
              <a:rPr lang="ro-RO" dirty="0"/>
              <a:t>Prezența modalelor, superlativelor și comparativelor</a:t>
            </a:r>
            <a:r>
              <a:rPr lang="en-US" dirty="0"/>
              <a:t> </a:t>
            </a:r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2C169-8750-42BB-A734-38B46C89D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1000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7A1D8E-D87D-4F5B-921F-0CCE3D461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8</a:t>
            </a:fld>
            <a:endParaRPr lang="ro-RO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F949988-5965-4B73-B63C-74A729A0B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431478"/>
              </p:ext>
            </p:extLst>
          </p:nvPr>
        </p:nvGraphicFramePr>
        <p:xfrm>
          <a:off x="2405004" y="1416104"/>
          <a:ext cx="8699214" cy="371602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2044369">
                  <a:extLst>
                    <a:ext uri="{9D8B030D-6E8A-4147-A177-3AD203B41FA5}">
                      <a16:colId xmlns:a16="http://schemas.microsoft.com/office/drawing/2014/main" val="355538731"/>
                    </a:ext>
                  </a:extLst>
                </a:gridCol>
                <a:gridCol w="6654845">
                  <a:extLst>
                    <a:ext uri="{9D8B030D-6E8A-4147-A177-3AD203B41FA5}">
                      <a16:colId xmlns:a16="http://schemas.microsoft.com/office/drawing/2014/main" val="276699535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229870" indent="45085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800" b="1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</a:p>
                  </a:txBody>
                  <a:tcPr marL="101034" marR="101034" marT="0" marB="0"/>
                </a:tc>
                <a:tc>
                  <a:txBody>
                    <a:bodyPr/>
                    <a:lstStyle/>
                    <a:p>
                      <a:pPr marL="0" marR="229870" indent="45085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800" b="0" i="1" dirty="0" err="1">
                          <a:effectLst/>
                        </a:rPr>
                        <a:t>Intravenous</a:t>
                      </a:r>
                      <a:r>
                        <a:rPr lang="ro-RO" sz="1800" b="0" i="1" dirty="0">
                          <a:effectLst/>
                        </a:rPr>
                        <a:t> </a:t>
                      </a:r>
                      <a:r>
                        <a:rPr lang="ro-RO" sz="1800" b="0" i="1" dirty="0" err="1">
                          <a:effectLst/>
                        </a:rPr>
                        <a:t>azithromycin-induced</a:t>
                      </a:r>
                      <a:r>
                        <a:rPr lang="ro-RO" sz="1800" b="0" i="1" dirty="0">
                          <a:effectLst/>
                        </a:rPr>
                        <a:t> </a:t>
                      </a:r>
                      <a:r>
                        <a:rPr lang="ro-RO" sz="1800" b="0" i="1" dirty="0" err="1">
                          <a:effectLst/>
                        </a:rPr>
                        <a:t>ototoxicity</a:t>
                      </a:r>
                      <a:r>
                        <a:rPr lang="ro-RO" sz="1800" b="0" i="1" dirty="0">
                          <a:effectLst/>
                        </a:rPr>
                        <a:t>.</a:t>
                      </a:r>
                      <a:endParaRPr lang="ro-RO" sz="1800" b="0" i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034" marR="101034" marT="0" marB="0"/>
                </a:tc>
                <a:extLst>
                  <a:ext uri="{0D108BD9-81ED-4DB2-BD59-A6C34878D82A}">
                    <a16:rowId xmlns:a16="http://schemas.microsoft.com/office/drawing/2014/main" val="39135697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E44AA71-BA72-4BEE-8610-4D3156AE7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92751"/>
              </p:ext>
            </p:extLst>
          </p:nvPr>
        </p:nvGraphicFramePr>
        <p:xfrm>
          <a:off x="2377446" y="4005841"/>
          <a:ext cx="8805828" cy="748539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483962">
                  <a:extLst>
                    <a:ext uri="{9D8B030D-6E8A-4147-A177-3AD203B41FA5}">
                      <a16:colId xmlns:a16="http://schemas.microsoft.com/office/drawing/2014/main" val="1247524475"/>
                    </a:ext>
                  </a:extLst>
                </a:gridCol>
                <a:gridCol w="1497078">
                  <a:extLst>
                    <a:ext uri="{9D8B030D-6E8A-4147-A177-3AD203B41FA5}">
                      <a16:colId xmlns:a16="http://schemas.microsoft.com/office/drawing/2014/main" val="3549768828"/>
                    </a:ext>
                  </a:extLst>
                </a:gridCol>
                <a:gridCol w="1570533">
                  <a:extLst>
                    <a:ext uri="{9D8B030D-6E8A-4147-A177-3AD203B41FA5}">
                      <a16:colId xmlns:a16="http://schemas.microsoft.com/office/drawing/2014/main" val="1028575177"/>
                    </a:ext>
                  </a:extLst>
                </a:gridCol>
                <a:gridCol w="1447234">
                  <a:extLst>
                    <a:ext uri="{9D8B030D-6E8A-4147-A177-3AD203B41FA5}">
                      <a16:colId xmlns:a16="http://schemas.microsoft.com/office/drawing/2014/main" val="3816595558"/>
                    </a:ext>
                  </a:extLst>
                </a:gridCol>
                <a:gridCol w="1472593">
                  <a:extLst>
                    <a:ext uri="{9D8B030D-6E8A-4147-A177-3AD203B41FA5}">
                      <a16:colId xmlns:a16="http://schemas.microsoft.com/office/drawing/2014/main" val="1325070334"/>
                    </a:ext>
                  </a:extLst>
                </a:gridCol>
                <a:gridCol w="1334428">
                  <a:extLst>
                    <a:ext uri="{9D8B030D-6E8A-4147-A177-3AD203B41FA5}">
                      <a16:colId xmlns:a16="http://schemas.microsoft.com/office/drawing/2014/main" val="1008270816"/>
                    </a:ext>
                  </a:extLst>
                </a:gridCol>
              </a:tblGrid>
              <a:tr h="748539"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700" dirty="0">
                          <a:effectLst/>
                        </a:rPr>
                        <a:t>Tipuri </a:t>
                      </a:r>
                      <a:r>
                        <a:rPr lang="ro-RO" sz="1700" dirty="0" err="1">
                          <a:effectLst/>
                        </a:rPr>
                        <a:t>semantcie</a:t>
                      </a:r>
                      <a:endParaRPr lang="ro-RO" sz="17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442" marR="94442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700" b="0" dirty="0">
                          <a:effectLst/>
                        </a:rPr>
                        <a:t>Antibiotic</a:t>
                      </a:r>
                      <a:endParaRPr lang="ro-RO" sz="17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442" marR="94442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700" b="0" dirty="0" err="1">
                          <a:effectLst/>
                        </a:rPr>
                        <a:t>Functional</a:t>
                      </a:r>
                      <a:r>
                        <a:rPr lang="ro-RO" sz="1700" b="0" dirty="0">
                          <a:effectLst/>
                        </a:rPr>
                        <a:t> Concept</a:t>
                      </a:r>
                      <a:endParaRPr lang="ro-RO" sz="17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442" marR="94442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700" b="0" dirty="0">
                          <a:effectLst/>
                        </a:rPr>
                        <a:t>Organic </a:t>
                      </a:r>
                      <a:r>
                        <a:rPr lang="ro-RO" sz="1700" b="0" dirty="0" err="1">
                          <a:effectLst/>
                        </a:rPr>
                        <a:t>Chemical</a:t>
                      </a:r>
                      <a:endParaRPr lang="ro-RO" sz="17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442" marR="94442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700" b="0" dirty="0" err="1">
                          <a:effectLst/>
                        </a:rPr>
                        <a:t>Injury</a:t>
                      </a:r>
                      <a:r>
                        <a:rPr lang="ro-RO" sz="1700" b="0" dirty="0">
                          <a:effectLst/>
                        </a:rPr>
                        <a:t> or </a:t>
                      </a:r>
                      <a:r>
                        <a:rPr lang="ro-RO" sz="1700" b="0" dirty="0" err="1">
                          <a:effectLst/>
                        </a:rPr>
                        <a:t>Poisoning</a:t>
                      </a:r>
                      <a:endParaRPr lang="ro-RO" sz="17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442" marR="94442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700" b="0" dirty="0" err="1">
                          <a:effectLst/>
                        </a:rPr>
                        <a:t>Spatial</a:t>
                      </a:r>
                      <a:r>
                        <a:rPr lang="ro-RO" sz="1700" b="0" dirty="0">
                          <a:effectLst/>
                        </a:rPr>
                        <a:t> Concept</a:t>
                      </a:r>
                      <a:endParaRPr lang="ro-RO" sz="17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442" marR="94442" marT="0" marB="0"/>
                </a:tc>
                <a:extLst>
                  <a:ext uri="{0D108BD9-81ED-4DB2-BD59-A6C34878D82A}">
                    <a16:rowId xmlns:a16="http://schemas.microsoft.com/office/drawing/2014/main" val="1625125257"/>
                  </a:ext>
                </a:extLst>
              </a:tr>
            </a:tbl>
          </a:graphicData>
        </a:graphic>
      </p:graphicFrame>
      <p:sp>
        <p:nvSpPr>
          <p:cNvPr id="16" name="Arrow: Down 15">
            <a:extLst>
              <a:ext uri="{FF2B5EF4-FFF2-40B4-BE49-F238E27FC236}">
                <a16:creationId xmlns:a16="http://schemas.microsoft.com/office/drawing/2014/main" id="{EC802E04-F834-484E-9EAF-E79986CE6C27}"/>
              </a:ext>
            </a:extLst>
          </p:cNvPr>
          <p:cNvSpPr/>
          <p:nvPr/>
        </p:nvSpPr>
        <p:spPr>
          <a:xfrm>
            <a:off x="6673272" y="1787706"/>
            <a:ext cx="322331" cy="552234"/>
          </a:xfrm>
          <a:prstGeom prst="downArrow">
            <a:avLst>
              <a:gd name="adj1" fmla="val 23626"/>
              <a:gd name="adj2" fmla="val 36813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FD8D320-3813-4763-84D9-B1F8C5D1D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667556"/>
              </p:ext>
            </p:extLst>
          </p:nvPr>
        </p:nvGraphicFramePr>
        <p:xfrm>
          <a:off x="2405004" y="2352243"/>
          <a:ext cx="8805829" cy="1076757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2112943">
                  <a:extLst>
                    <a:ext uri="{9D8B030D-6E8A-4147-A177-3AD203B41FA5}">
                      <a16:colId xmlns:a16="http://schemas.microsoft.com/office/drawing/2014/main" val="1357361951"/>
                    </a:ext>
                  </a:extLst>
                </a:gridCol>
                <a:gridCol w="1486334">
                  <a:extLst>
                    <a:ext uri="{9D8B030D-6E8A-4147-A177-3AD203B41FA5}">
                      <a16:colId xmlns:a16="http://schemas.microsoft.com/office/drawing/2014/main" val="608458360"/>
                    </a:ext>
                  </a:extLst>
                </a:gridCol>
                <a:gridCol w="1383798">
                  <a:extLst>
                    <a:ext uri="{9D8B030D-6E8A-4147-A177-3AD203B41FA5}">
                      <a16:colId xmlns:a16="http://schemas.microsoft.com/office/drawing/2014/main" val="3160865258"/>
                    </a:ext>
                  </a:extLst>
                </a:gridCol>
                <a:gridCol w="1383798">
                  <a:extLst>
                    <a:ext uri="{9D8B030D-6E8A-4147-A177-3AD203B41FA5}">
                      <a16:colId xmlns:a16="http://schemas.microsoft.com/office/drawing/2014/main" val="3650221065"/>
                    </a:ext>
                  </a:extLst>
                </a:gridCol>
                <a:gridCol w="1383798">
                  <a:extLst>
                    <a:ext uri="{9D8B030D-6E8A-4147-A177-3AD203B41FA5}">
                      <a16:colId xmlns:a16="http://schemas.microsoft.com/office/drawing/2014/main" val="2295712027"/>
                    </a:ext>
                  </a:extLst>
                </a:gridCol>
                <a:gridCol w="1055158">
                  <a:extLst>
                    <a:ext uri="{9D8B030D-6E8A-4147-A177-3AD203B41FA5}">
                      <a16:colId xmlns:a16="http://schemas.microsoft.com/office/drawing/2014/main" val="3046328101"/>
                    </a:ext>
                  </a:extLst>
                </a:gridCol>
              </a:tblGrid>
              <a:tr h="358919"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700">
                          <a:effectLst/>
                        </a:rPr>
                        <a:t>Tipuri semantice</a:t>
                      </a:r>
                      <a:endParaRPr lang="ro-RO" sz="17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336" marR="97336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700" b="0" dirty="0" err="1">
                          <a:effectLst/>
                        </a:rPr>
                        <a:t>antb</a:t>
                      </a:r>
                      <a:endParaRPr lang="ro-RO" sz="17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336" marR="97336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700" b="0" dirty="0" err="1">
                          <a:effectLst/>
                        </a:rPr>
                        <a:t>ftcn</a:t>
                      </a:r>
                      <a:endParaRPr lang="ro-RO" sz="17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336" marR="97336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700" b="0" dirty="0" err="1">
                          <a:effectLst/>
                        </a:rPr>
                        <a:t>orch</a:t>
                      </a:r>
                      <a:endParaRPr lang="ro-RO" sz="17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336" marR="97336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700" b="0" dirty="0" err="1">
                          <a:effectLst/>
                        </a:rPr>
                        <a:t>inpo</a:t>
                      </a:r>
                      <a:endParaRPr lang="ro-RO" sz="17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336" marR="97336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700" b="0" dirty="0" err="1">
                          <a:effectLst/>
                        </a:rPr>
                        <a:t>spco</a:t>
                      </a:r>
                      <a:endParaRPr lang="ro-RO" sz="17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336" marR="97336" marT="0" marB="0"/>
                </a:tc>
                <a:extLst>
                  <a:ext uri="{0D108BD9-81ED-4DB2-BD59-A6C34878D82A}">
                    <a16:rowId xmlns:a16="http://schemas.microsoft.com/office/drawing/2014/main" val="4236784005"/>
                  </a:ext>
                </a:extLst>
              </a:tr>
              <a:tr h="358919"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700" dirty="0">
                          <a:effectLst/>
                        </a:rPr>
                        <a:t> </a:t>
                      </a:r>
                      <a:endParaRPr lang="ro-RO" sz="17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336" marR="97336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700" dirty="0">
                          <a:effectLst/>
                        </a:rPr>
                        <a:t> </a:t>
                      </a:r>
                      <a:endParaRPr lang="ro-RO" sz="17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336" marR="97336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700" dirty="0">
                          <a:effectLst/>
                        </a:rPr>
                        <a:t> </a:t>
                      </a:r>
                      <a:endParaRPr lang="ro-RO" sz="17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336" marR="97336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700" dirty="0">
                          <a:effectLst/>
                        </a:rPr>
                        <a:t> </a:t>
                      </a:r>
                      <a:endParaRPr lang="ro-RO" sz="17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336" marR="97336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700" dirty="0">
                          <a:effectLst/>
                        </a:rPr>
                        <a:t> </a:t>
                      </a:r>
                      <a:endParaRPr lang="ro-RO" sz="17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336" marR="97336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700" dirty="0">
                          <a:effectLst/>
                        </a:rPr>
                        <a:t> </a:t>
                      </a:r>
                      <a:endParaRPr lang="ro-RO" sz="17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336" marR="97336" marT="0" marB="0"/>
                </a:tc>
                <a:extLst>
                  <a:ext uri="{0D108BD9-81ED-4DB2-BD59-A6C34878D82A}">
                    <a16:rowId xmlns:a16="http://schemas.microsoft.com/office/drawing/2014/main" val="3641681281"/>
                  </a:ext>
                </a:extLst>
              </a:tr>
              <a:tr h="358919"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700" dirty="0" err="1">
                          <a:effectLst/>
                        </a:rPr>
                        <a:t>Id-uri</a:t>
                      </a:r>
                      <a:r>
                        <a:rPr lang="ro-RO" sz="1700" dirty="0">
                          <a:effectLst/>
                        </a:rPr>
                        <a:t> concepte</a:t>
                      </a:r>
                      <a:endParaRPr lang="ro-RO" sz="17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336" marR="97336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700" dirty="0">
                          <a:effectLst/>
                        </a:rPr>
                        <a:t>C0052796</a:t>
                      </a:r>
                      <a:endParaRPr lang="ro-RO" sz="17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336" marR="97336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700" dirty="0">
                          <a:effectLst/>
                        </a:rPr>
                        <a:t>C0205263</a:t>
                      </a:r>
                      <a:endParaRPr lang="ro-RO" sz="17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336" marR="97336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700">
                          <a:effectLst/>
                        </a:rPr>
                        <a:t>C0235280</a:t>
                      </a:r>
                      <a:endParaRPr lang="ro-RO" sz="17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336" marR="97336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700" dirty="0">
                          <a:effectLst/>
                        </a:rPr>
                        <a:t>C0348016</a:t>
                      </a:r>
                      <a:endParaRPr lang="ro-RO" sz="17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336" marR="97336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700" dirty="0">
                          <a:effectLst/>
                        </a:rPr>
                        <a:t>-</a:t>
                      </a:r>
                      <a:endParaRPr lang="ro-RO" sz="17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336" marR="97336" marT="0" marB="0"/>
                </a:tc>
                <a:extLst>
                  <a:ext uri="{0D108BD9-81ED-4DB2-BD59-A6C34878D82A}">
                    <a16:rowId xmlns:a16="http://schemas.microsoft.com/office/drawing/2014/main" val="1690058103"/>
                  </a:ext>
                </a:extLst>
              </a:tr>
            </a:tbl>
          </a:graphicData>
        </a:graphic>
      </p:graphicFrame>
      <p:sp>
        <p:nvSpPr>
          <p:cNvPr id="19" name="Arrow: Curved Right 18">
            <a:extLst>
              <a:ext uri="{FF2B5EF4-FFF2-40B4-BE49-F238E27FC236}">
                <a16:creationId xmlns:a16="http://schemas.microsoft.com/office/drawing/2014/main" id="{4D019511-C39D-47A7-B436-6FC71C8B71F0}"/>
              </a:ext>
            </a:extLst>
          </p:cNvPr>
          <p:cNvSpPr/>
          <p:nvPr/>
        </p:nvSpPr>
        <p:spPr>
          <a:xfrm>
            <a:off x="624527" y="2502326"/>
            <a:ext cx="1713391" cy="2342731"/>
          </a:xfrm>
          <a:prstGeom prst="curvedRightArrow">
            <a:avLst>
              <a:gd name="adj1" fmla="val 4993"/>
              <a:gd name="adj2" fmla="val 50000"/>
              <a:gd name="adj3" fmla="val 11010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EF2EA268-FB8F-42BE-9CA8-611F437B0A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548508"/>
              </p:ext>
            </p:extLst>
          </p:nvPr>
        </p:nvGraphicFramePr>
        <p:xfrm>
          <a:off x="2377446" y="5439907"/>
          <a:ext cx="8860072" cy="697016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751399">
                  <a:extLst>
                    <a:ext uri="{9D8B030D-6E8A-4147-A177-3AD203B41FA5}">
                      <a16:colId xmlns:a16="http://schemas.microsoft.com/office/drawing/2014/main" val="4084990383"/>
                    </a:ext>
                  </a:extLst>
                </a:gridCol>
                <a:gridCol w="1765495">
                  <a:extLst>
                    <a:ext uri="{9D8B030D-6E8A-4147-A177-3AD203B41FA5}">
                      <a16:colId xmlns:a16="http://schemas.microsoft.com/office/drawing/2014/main" val="3679664393"/>
                    </a:ext>
                  </a:extLst>
                </a:gridCol>
                <a:gridCol w="1838617">
                  <a:extLst>
                    <a:ext uri="{9D8B030D-6E8A-4147-A177-3AD203B41FA5}">
                      <a16:colId xmlns:a16="http://schemas.microsoft.com/office/drawing/2014/main" val="2067793623"/>
                    </a:ext>
                  </a:extLst>
                </a:gridCol>
                <a:gridCol w="1732018">
                  <a:extLst>
                    <a:ext uri="{9D8B030D-6E8A-4147-A177-3AD203B41FA5}">
                      <a16:colId xmlns:a16="http://schemas.microsoft.com/office/drawing/2014/main" val="3606018667"/>
                    </a:ext>
                  </a:extLst>
                </a:gridCol>
                <a:gridCol w="1772543">
                  <a:extLst>
                    <a:ext uri="{9D8B030D-6E8A-4147-A177-3AD203B41FA5}">
                      <a16:colId xmlns:a16="http://schemas.microsoft.com/office/drawing/2014/main" val="2382566175"/>
                    </a:ext>
                  </a:extLst>
                </a:gridCol>
              </a:tblGrid>
              <a:tr h="697016"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700" dirty="0">
                          <a:effectLst/>
                        </a:rPr>
                        <a:t>Concepte</a:t>
                      </a:r>
                      <a:endParaRPr lang="ro-RO" sz="17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146" marR="95146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700" b="0" dirty="0" err="1">
                          <a:effectLst/>
                        </a:rPr>
                        <a:t>Azithromycin</a:t>
                      </a:r>
                      <a:endParaRPr lang="ro-RO" sz="17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146" marR="95146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700" b="0" dirty="0">
                          <a:effectLst/>
                        </a:rPr>
                        <a:t>Induce (</a:t>
                      </a:r>
                      <a:r>
                        <a:rPr lang="ro-RO" sz="1700" b="0" dirty="0" err="1">
                          <a:effectLst/>
                        </a:rPr>
                        <a:t>action</a:t>
                      </a:r>
                      <a:r>
                        <a:rPr lang="ro-RO" sz="1700" b="0" dirty="0">
                          <a:effectLst/>
                        </a:rPr>
                        <a:t>)</a:t>
                      </a:r>
                      <a:endParaRPr lang="ro-RO" sz="17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146" marR="95146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700" b="0" dirty="0" err="1">
                          <a:effectLst/>
                        </a:rPr>
                        <a:t>Ototoxicity</a:t>
                      </a:r>
                      <a:endParaRPr lang="ro-RO" sz="17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146" marR="95146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700" b="0" dirty="0" err="1">
                          <a:effectLst/>
                        </a:rPr>
                        <a:t>Intravenous</a:t>
                      </a:r>
                      <a:endParaRPr lang="ro-RO" sz="17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146" marR="95146" marT="0" marB="0"/>
                </a:tc>
                <a:extLst>
                  <a:ext uri="{0D108BD9-81ED-4DB2-BD59-A6C34878D82A}">
                    <a16:rowId xmlns:a16="http://schemas.microsoft.com/office/drawing/2014/main" val="4020953612"/>
                  </a:ext>
                </a:extLst>
              </a:tr>
            </a:tbl>
          </a:graphicData>
        </a:graphic>
      </p:graphicFrame>
      <p:sp>
        <p:nvSpPr>
          <p:cNvPr id="21" name="Arrow: Curved Right 20">
            <a:extLst>
              <a:ext uri="{FF2B5EF4-FFF2-40B4-BE49-F238E27FC236}">
                <a16:creationId xmlns:a16="http://schemas.microsoft.com/office/drawing/2014/main" id="{0AF1B29C-08F7-4AE6-A6BD-360C491F9C81}"/>
              </a:ext>
            </a:extLst>
          </p:cNvPr>
          <p:cNvSpPr/>
          <p:nvPr/>
        </p:nvSpPr>
        <p:spPr>
          <a:xfrm>
            <a:off x="557441" y="3204367"/>
            <a:ext cx="1713391" cy="3031146"/>
          </a:xfrm>
          <a:prstGeom prst="curvedRightArrow">
            <a:avLst>
              <a:gd name="adj1" fmla="val 4993"/>
              <a:gd name="adj2" fmla="val 50000"/>
              <a:gd name="adj3" fmla="val 1101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BC4C72-82E5-43A6-8A9A-7FA5498C0A24}"/>
              </a:ext>
            </a:extLst>
          </p:cNvPr>
          <p:cNvSpPr txBox="1"/>
          <p:nvPr/>
        </p:nvSpPr>
        <p:spPr>
          <a:xfrm>
            <a:off x="6834437" y="1840754"/>
            <a:ext cx="10014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600" i="1" dirty="0" err="1"/>
              <a:t>Metamap</a:t>
            </a:r>
            <a:endParaRPr lang="ro-RO" sz="1600" i="1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7D7122-FF50-4A7A-962E-08C16F277D66}"/>
              </a:ext>
            </a:extLst>
          </p:cNvPr>
          <p:cNvSpPr txBox="1">
            <a:spLocks/>
          </p:cNvSpPr>
          <p:nvPr/>
        </p:nvSpPr>
        <p:spPr>
          <a:xfrm>
            <a:off x="838200" y="2010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o-RO" dirty="0" err="1"/>
              <a:t>Metamap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87060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50632-4162-4B85-B675-52F18DD72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err="1"/>
              <a:t>Wordnet</a:t>
            </a:r>
            <a:endParaRPr lang="ro-RO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667AA75-0D69-48A1-A942-234FB1D499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0906041"/>
              </p:ext>
            </p:extLst>
          </p:nvPr>
        </p:nvGraphicFramePr>
        <p:xfrm>
          <a:off x="1612796" y="1825625"/>
          <a:ext cx="8699214" cy="371602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2044369">
                  <a:extLst>
                    <a:ext uri="{9D8B030D-6E8A-4147-A177-3AD203B41FA5}">
                      <a16:colId xmlns:a16="http://schemas.microsoft.com/office/drawing/2014/main" val="3935609428"/>
                    </a:ext>
                  </a:extLst>
                </a:gridCol>
                <a:gridCol w="6654845">
                  <a:extLst>
                    <a:ext uri="{9D8B030D-6E8A-4147-A177-3AD203B41FA5}">
                      <a16:colId xmlns:a16="http://schemas.microsoft.com/office/drawing/2014/main" val="1824168898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229870" indent="45085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800" b="1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</a:p>
                  </a:txBody>
                  <a:tcPr marL="101034" marR="101034" marT="0" marB="0"/>
                </a:tc>
                <a:tc>
                  <a:txBody>
                    <a:bodyPr/>
                    <a:lstStyle/>
                    <a:p>
                      <a:pPr marL="0" marR="229870" indent="45085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Pravastatin</a:t>
                      </a:r>
                      <a:r>
                        <a:rPr lang="ro-RO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o-RO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ro-RO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o-RO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associated</a:t>
                      </a:r>
                      <a:r>
                        <a:rPr lang="ro-RO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o-RO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ro-RO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o-RO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myotonia</a:t>
                      </a:r>
                      <a:r>
                        <a:rPr lang="ro-RO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ro-RO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animals</a:t>
                      </a:r>
                      <a:r>
                        <a:rPr lang="ro-RO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o-RO" sz="1800" b="0" i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034" marR="101034" marT="0" marB="0"/>
                </a:tc>
                <a:extLst>
                  <a:ext uri="{0D108BD9-81ED-4DB2-BD59-A6C34878D82A}">
                    <a16:rowId xmlns:a16="http://schemas.microsoft.com/office/drawing/2014/main" val="29654169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63692-9752-4EDB-9A7E-AF0A6A18E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9</a:t>
            </a:fld>
            <a:endParaRPr lang="ro-RO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FA10109-E528-43AE-A96D-7F6D2E477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357791"/>
              </p:ext>
            </p:extLst>
          </p:nvPr>
        </p:nvGraphicFramePr>
        <p:xfrm>
          <a:off x="1612796" y="2733528"/>
          <a:ext cx="8699214" cy="371602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507622">
                  <a:extLst>
                    <a:ext uri="{9D8B030D-6E8A-4147-A177-3AD203B41FA5}">
                      <a16:colId xmlns:a16="http://schemas.microsoft.com/office/drawing/2014/main" val="3589579249"/>
                    </a:ext>
                  </a:extLst>
                </a:gridCol>
                <a:gridCol w="1133891">
                  <a:extLst>
                    <a:ext uri="{9D8B030D-6E8A-4147-A177-3AD203B41FA5}">
                      <a16:colId xmlns:a16="http://schemas.microsoft.com/office/drawing/2014/main" val="3018345414"/>
                    </a:ext>
                  </a:extLst>
                </a:gridCol>
                <a:gridCol w="1292636">
                  <a:extLst>
                    <a:ext uri="{9D8B030D-6E8A-4147-A177-3AD203B41FA5}">
                      <a16:colId xmlns:a16="http://schemas.microsoft.com/office/drawing/2014/main" val="3212763008"/>
                    </a:ext>
                  </a:extLst>
                </a:gridCol>
                <a:gridCol w="1230952">
                  <a:extLst>
                    <a:ext uri="{9D8B030D-6E8A-4147-A177-3AD203B41FA5}">
                      <a16:colId xmlns:a16="http://schemas.microsoft.com/office/drawing/2014/main" val="1198313661"/>
                    </a:ext>
                  </a:extLst>
                </a:gridCol>
                <a:gridCol w="1417818">
                  <a:extLst>
                    <a:ext uri="{9D8B030D-6E8A-4147-A177-3AD203B41FA5}">
                      <a16:colId xmlns:a16="http://schemas.microsoft.com/office/drawing/2014/main" val="1083949218"/>
                    </a:ext>
                  </a:extLst>
                </a:gridCol>
                <a:gridCol w="1138427">
                  <a:extLst>
                    <a:ext uri="{9D8B030D-6E8A-4147-A177-3AD203B41FA5}">
                      <a16:colId xmlns:a16="http://schemas.microsoft.com/office/drawing/2014/main" val="1725617126"/>
                    </a:ext>
                  </a:extLst>
                </a:gridCol>
                <a:gridCol w="977868">
                  <a:extLst>
                    <a:ext uri="{9D8B030D-6E8A-4147-A177-3AD203B41FA5}">
                      <a16:colId xmlns:a16="http://schemas.microsoft.com/office/drawing/2014/main" val="2215049012"/>
                    </a:ext>
                  </a:extLst>
                </a:gridCol>
              </a:tblGrid>
              <a:tr h="371602"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600" b="0" dirty="0" err="1">
                          <a:effectLst/>
                        </a:rPr>
                        <a:t>pravastatin</a:t>
                      </a:r>
                      <a:endParaRPr lang="ro-RO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600" b="0" dirty="0" err="1">
                          <a:effectLst/>
                        </a:rPr>
                        <a:t>is</a:t>
                      </a:r>
                      <a:endParaRPr lang="ro-RO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600" b="0">
                          <a:effectLst/>
                        </a:rPr>
                        <a:t>associ</a:t>
                      </a:r>
                      <a:endParaRPr lang="ro-RO" sz="16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600" b="0">
                          <a:effectLst/>
                        </a:rPr>
                        <a:t>with</a:t>
                      </a:r>
                      <a:endParaRPr lang="ro-RO" sz="16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600" b="0">
                          <a:effectLst/>
                        </a:rPr>
                        <a:t>myotonia</a:t>
                      </a:r>
                      <a:endParaRPr lang="ro-RO" sz="16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600" b="0">
                          <a:effectLst/>
                        </a:rPr>
                        <a:t>in</a:t>
                      </a:r>
                      <a:endParaRPr lang="ro-RO" sz="16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600" b="0" dirty="0">
                          <a:effectLst/>
                        </a:rPr>
                        <a:t>anim</a:t>
                      </a:r>
                      <a:endParaRPr lang="ro-RO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1623799"/>
                  </a:ext>
                </a:extLst>
              </a:tr>
            </a:tbl>
          </a:graphicData>
        </a:graphic>
      </p:graphicFrame>
      <p:sp>
        <p:nvSpPr>
          <p:cNvPr id="7" name="Arrow: Down 6">
            <a:extLst>
              <a:ext uri="{FF2B5EF4-FFF2-40B4-BE49-F238E27FC236}">
                <a16:creationId xmlns:a16="http://schemas.microsoft.com/office/drawing/2014/main" id="{B08CA680-F757-4199-9FB1-0BFE213C3A0B}"/>
              </a:ext>
            </a:extLst>
          </p:cNvPr>
          <p:cNvSpPr/>
          <p:nvPr/>
        </p:nvSpPr>
        <p:spPr>
          <a:xfrm>
            <a:off x="6012533" y="2200222"/>
            <a:ext cx="313454" cy="533306"/>
          </a:xfrm>
          <a:prstGeom prst="downArrow">
            <a:avLst>
              <a:gd name="adj1" fmla="val 23626"/>
              <a:gd name="adj2" fmla="val 36813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CCB966-8A73-4762-A4B6-F8D5AF90381E}"/>
              </a:ext>
            </a:extLst>
          </p:cNvPr>
          <p:cNvSpPr txBox="1"/>
          <p:nvPr/>
        </p:nvSpPr>
        <p:spPr>
          <a:xfrm>
            <a:off x="5126121" y="2230424"/>
            <a:ext cx="2086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600" i="1" dirty="0" err="1"/>
              <a:t>Tokenizare</a:t>
            </a:r>
            <a:r>
              <a:rPr lang="ro-RO" sz="1600" i="1" dirty="0"/>
              <a:t>    </a:t>
            </a:r>
            <a:r>
              <a:rPr lang="ro-RO" sz="1600" i="1" dirty="0" err="1"/>
              <a:t>Stemming</a:t>
            </a:r>
            <a:endParaRPr lang="ro-RO" sz="1600" i="1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4884E6C-C5D3-45A8-A1E2-98861BE56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590649"/>
              </p:ext>
            </p:extLst>
          </p:nvPr>
        </p:nvGraphicFramePr>
        <p:xfrm>
          <a:off x="838200" y="3665372"/>
          <a:ext cx="10348665" cy="365125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2320441">
                  <a:extLst>
                    <a:ext uri="{9D8B030D-6E8A-4147-A177-3AD203B41FA5}">
                      <a16:colId xmlns:a16="http://schemas.microsoft.com/office/drawing/2014/main" val="3589579249"/>
                    </a:ext>
                  </a:extLst>
                </a:gridCol>
                <a:gridCol w="1111988">
                  <a:extLst>
                    <a:ext uri="{9D8B030D-6E8A-4147-A177-3AD203B41FA5}">
                      <a16:colId xmlns:a16="http://schemas.microsoft.com/office/drawing/2014/main" val="3018345414"/>
                    </a:ext>
                  </a:extLst>
                </a:gridCol>
                <a:gridCol w="1841162">
                  <a:extLst>
                    <a:ext uri="{9D8B030D-6E8A-4147-A177-3AD203B41FA5}">
                      <a16:colId xmlns:a16="http://schemas.microsoft.com/office/drawing/2014/main" val="3212763008"/>
                    </a:ext>
                  </a:extLst>
                </a:gridCol>
                <a:gridCol w="2398276">
                  <a:extLst>
                    <a:ext uri="{9D8B030D-6E8A-4147-A177-3AD203B41FA5}">
                      <a16:colId xmlns:a16="http://schemas.microsoft.com/office/drawing/2014/main" val="1083949218"/>
                    </a:ext>
                  </a:extLst>
                </a:gridCol>
                <a:gridCol w="2676798">
                  <a:extLst>
                    <a:ext uri="{9D8B030D-6E8A-4147-A177-3AD203B41FA5}">
                      <a16:colId xmlns:a16="http://schemas.microsoft.com/office/drawing/2014/main" val="2215049012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600" b="0" dirty="0" err="1">
                          <a:effectLst/>
                        </a:rPr>
                        <a:t>pravastatin</a:t>
                      </a:r>
                      <a:r>
                        <a:rPr lang="ro-RO" sz="1600" b="0" dirty="0">
                          <a:effectLst/>
                        </a:rPr>
                        <a:t> (</a:t>
                      </a:r>
                      <a:r>
                        <a:rPr lang="ro-RO" sz="1600" b="0" i="1" dirty="0" err="1">
                          <a:effectLst/>
                        </a:rPr>
                        <a:t>sustantiv</a:t>
                      </a:r>
                      <a:r>
                        <a:rPr lang="ro-RO" sz="1600" b="0" dirty="0">
                          <a:effectLst/>
                        </a:rPr>
                        <a:t>)</a:t>
                      </a:r>
                      <a:endParaRPr lang="ro-RO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600" b="0" dirty="0" err="1">
                          <a:effectLst/>
                        </a:rPr>
                        <a:t>is</a:t>
                      </a:r>
                      <a:r>
                        <a:rPr lang="ro-RO" sz="1600" b="0" dirty="0">
                          <a:effectLst/>
                        </a:rPr>
                        <a:t> (</a:t>
                      </a:r>
                      <a:r>
                        <a:rPr lang="ro-RO" sz="1600" b="0" i="1" dirty="0">
                          <a:effectLst/>
                        </a:rPr>
                        <a:t>verb</a:t>
                      </a:r>
                      <a:r>
                        <a:rPr lang="ro-RO" sz="1600" b="0" dirty="0">
                          <a:effectLst/>
                        </a:rPr>
                        <a:t>)</a:t>
                      </a:r>
                      <a:endParaRPr lang="ro-RO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600" b="0" dirty="0" err="1">
                          <a:effectLst/>
                        </a:rPr>
                        <a:t>associ</a:t>
                      </a:r>
                      <a:r>
                        <a:rPr lang="ro-RO" sz="1600" b="0" dirty="0">
                          <a:effectLst/>
                        </a:rPr>
                        <a:t> (</a:t>
                      </a:r>
                      <a:r>
                        <a:rPr lang="ro-RO" sz="1600" b="0" i="1" dirty="0">
                          <a:effectLst/>
                        </a:rPr>
                        <a:t>adjectiv</a:t>
                      </a:r>
                      <a:r>
                        <a:rPr lang="ro-RO" sz="1600" b="0" dirty="0">
                          <a:effectLst/>
                        </a:rPr>
                        <a:t>)</a:t>
                      </a:r>
                      <a:endParaRPr lang="ro-RO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600" b="0" dirty="0" err="1">
                          <a:effectLst/>
                        </a:rPr>
                        <a:t>myotonia</a:t>
                      </a:r>
                      <a:r>
                        <a:rPr lang="ro-RO" sz="1600" b="0" dirty="0">
                          <a:effectLst/>
                        </a:rPr>
                        <a:t> (</a:t>
                      </a:r>
                      <a:r>
                        <a:rPr lang="ro-RO" sz="1600" b="0" i="1" dirty="0">
                          <a:effectLst/>
                        </a:rPr>
                        <a:t>substantiv</a:t>
                      </a:r>
                      <a:r>
                        <a:rPr lang="ro-RO" sz="1600" b="0" dirty="0">
                          <a:effectLst/>
                        </a:rPr>
                        <a:t>)</a:t>
                      </a:r>
                      <a:endParaRPr lang="ro-RO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600" b="0" dirty="0">
                          <a:effectLst/>
                        </a:rPr>
                        <a:t>anim (</a:t>
                      </a:r>
                      <a:r>
                        <a:rPr lang="ro-RO" sz="1600" b="0" i="1" dirty="0">
                          <a:effectLst/>
                        </a:rPr>
                        <a:t>substantiv</a:t>
                      </a:r>
                      <a:r>
                        <a:rPr lang="ro-RO" sz="1600" b="0" dirty="0">
                          <a:effectLst/>
                        </a:rPr>
                        <a:t>)</a:t>
                      </a:r>
                      <a:endParaRPr lang="ro-RO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1623799"/>
                  </a:ext>
                </a:extLst>
              </a:tr>
            </a:tbl>
          </a:graphicData>
        </a:graphic>
      </p:graphicFrame>
      <p:sp>
        <p:nvSpPr>
          <p:cNvPr id="11" name="Arrow: Down 10">
            <a:extLst>
              <a:ext uri="{FF2B5EF4-FFF2-40B4-BE49-F238E27FC236}">
                <a16:creationId xmlns:a16="http://schemas.microsoft.com/office/drawing/2014/main" id="{3ED3485F-933A-4A54-8718-5F6481491D7B}"/>
              </a:ext>
            </a:extLst>
          </p:cNvPr>
          <p:cNvSpPr/>
          <p:nvPr/>
        </p:nvSpPr>
        <p:spPr>
          <a:xfrm>
            <a:off x="6012533" y="3114583"/>
            <a:ext cx="313454" cy="533306"/>
          </a:xfrm>
          <a:prstGeom prst="downArrow">
            <a:avLst>
              <a:gd name="adj1" fmla="val 23626"/>
              <a:gd name="adj2" fmla="val 36813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D31C19-F8D8-4588-8BAA-6C4CDF297633}"/>
              </a:ext>
            </a:extLst>
          </p:cNvPr>
          <p:cNvSpPr txBox="1"/>
          <p:nvPr/>
        </p:nvSpPr>
        <p:spPr>
          <a:xfrm>
            <a:off x="2404996" y="3151188"/>
            <a:ext cx="8575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i="1" dirty="0"/>
              <a:t>Filtrarea rezultatelor în funcție de partea de    propoziție (substantiv, verb și adjectiv)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F69E9ABC-1968-46CD-BB65-C405B66095A1}"/>
              </a:ext>
            </a:extLst>
          </p:cNvPr>
          <p:cNvSpPr/>
          <p:nvPr/>
        </p:nvSpPr>
        <p:spPr>
          <a:xfrm>
            <a:off x="5965250" y="4030497"/>
            <a:ext cx="313454" cy="533306"/>
          </a:xfrm>
          <a:prstGeom prst="downArrow">
            <a:avLst>
              <a:gd name="adj1" fmla="val 23626"/>
              <a:gd name="adj2" fmla="val 36813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BCD448-2199-4E55-8B14-3848AC78E848}"/>
              </a:ext>
            </a:extLst>
          </p:cNvPr>
          <p:cNvSpPr txBox="1"/>
          <p:nvPr/>
        </p:nvSpPr>
        <p:spPr>
          <a:xfrm>
            <a:off x="6121977" y="4105149"/>
            <a:ext cx="2725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600" i="1" dirty="0" err="1"/>
              <a:t>WordNet</a:t>
            </a:r>
            <a:r>
              <a:rPr lang="ro-RO" sz="1600" i="1" dirty="0"/>
              <a:t> (aflarea sinonimelor)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A26C05EB-C34B-446F-AD12-77F50E2E7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225596"/>
              </p:ext>
            </p:extLst>
          </p:nvPr>
        </p:nvGraphicFramePr>
        <p:xfrm>
          <a:off x="838200" y="4573361"/>
          <a:ext cx="10348666" cy="1132203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2199805">
                  <a:extLst>
                    <a:ext uri="{9D8B030D-6E8A-4147-A177-3AD203B41FA5}">
                      <a16:colId xmlns:a16="http://schemas.microsoft.com/office/drawing/2014/main" val="830310950"/>
                    </a:ext>
                  </a:extLst>
                </a:gridCol>
                <a:gridCol w="2113281">
                  <a:extLst>
                    <a:ext uri="{9D8B030D-6E8A-4147-A177-3AD203B41FA5}">
                      <a16:colId xmlns:a16="http://schemas.microsoft.com/office/drawing/2014/main" val="1405852811"/>
                    </a:ext>
                  </a:extLst>
                </a:gridCol>
                <a:gridCol w="1590483">
                  <a:extLst>
                    <a:ext uri="{9D8B030D-6E8A-4147-A177-3AD203B41FA5}">
                      <a16:colId xmlns:a16="http://schemas.microsoft.com/office/drawing/2014/main" val="483708261"/>
                    </a:ext>
                  </a:extLst>
                </a:gridCol>
                <a:gridCol w="2142705">
                  <a:extLst>
                    <a:ext uri="{9D8B030D-6E8A-4147-A177-3AD203B41FA5}">
                      <a16:colId xmlns:a16="http://schemas.microsoft.com/office/drawing/2014/main" val="2048955678"/>
                    </a:ext>
                  </a:extLst>
                </a:gridCol>
                <a:gridCol w="2302392">
                  <a:extLst>
                    <a:ext uri="{9D8B030D-6E8A-4147-A177-3AD203B41FA5}">
                      <a16:colId xmlns:a16="http://schemas.microsoft.com/office/drawing/2014/main" val="2424244834"/>
                    </a:ext>
                  </a:extLst>
                </a:gridCol>
              </a:tblGrid>
              <a:tr h="334045"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600" b="0" dirty="0" err="1">
                          <a:effectLst/>
                        </a:rPr>
                        <a:t>Pravachol</a:t>
                      </a:r>
                      <a:endParaRPr lang="ro-RO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600" b="0" dirty="0" err="1">
                          <a:effectLst/>
                        </a:rPr>
                        <a:t>pravastatin</a:t>
                      </a:r>
                      <a:endParaRPr lang="ro-RO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600" b="0" dirty="0" err="1">
                          <a:effectLst/>
                        </a:rPr>
                        <a:t>be</a:t>
                      </a:r>
                      <a:endParaRPr lang="ro-RO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600" b="0" dirty="0" err="1">
                          <a:effectLst/>
                        </a:rPr>
                        <a:t>personify</a:t>
                      </a:r>
                      <a:endParaRPr lang="ro-RO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600" b="0" dirty="0">
                          <a:effectLst/>
                        </a:rPr>
                        <a:t>constitute</a:t>
                      </a:r>
                      <a:endParaRPr lang="ro-RO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7954856"/>
                  </a:ext>
                </a:extLst>
              </a:tr>
              <a:tr h="399079"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600" b="0" dirty="0">
                          <a:effectLst/>
                        </a:rPr>
                        <a:t>cost</a:t>
                      </a:r>
                      <a:endParaRPr lang="ro-RO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600" b="0" dirty="0" err="1">
                          <a:effectLst/>
                        </a:rPr>
                        <a:t>make_up</a:t>
                      </a:r>
                      <a:endParaRPr lang="ro-RO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600" b="0" dirty="0" err="1">
                          <a:effectLst/>
                        </a:rPr>
                        <a:t>embody</a:t>
                      </a:r>
                      <a:endParaRPr lang="ro-RO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600" b="0" dirty="0">
                          <a:effectLst/>
                        </a:rPr>
                        <a:t>exist</a:t>
                      </a:r>
                      <a:endParaRPr lang="ro-RO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600" b="0" dirty="0" err="1">
                          <a:effectLst/>
                        </a:rPr>
                        <a:t>equal</a:t>
                      </a:r>
                      <a:endParaRPr lang="ro-RO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8897879"/>
                  </a:ext>
                </a:extLst>
              </a:tr>
              <a:tr h="399079"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600" b="0" dirty="0" err="1">
                          <a:effectLst/>
                        </a:rPr>
                        <a:t>represent</a:t>
                      </a:r>
                      <a:endParaRPr lang="ro-RO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600" b="0" dirty="0" err="1">
                          <a:effectLst/>
                        </a:rPr>
                        <a:t>follow</a:t>
                      </a:r>
                      <a:endParaRPr lang="ro-RO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600" b="0" dirty="0" err="1">
                          <a:effectLst/>
                        </a:rPr>
                        <a:t>comprise</a:t>
                      </a:r>
                      <a:endParaRPr lang="ro-RO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600" b="0" dirty="0">
                          <a:effectLst/>
                        </a:rPr>
                        <a:t>live</a:t>
                      </a:r>
                      <a:endParaRPr lang="ro-RO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29870" indent="0" algn="just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1600" b="0" dirty="0" err="1">
                          <a:effectLst/>
                        </a:rPr>
                        <a:t>myotonia</a:t>
                      </a:r>
                      <a:endParaRPr lang="ro-RO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0992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3674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3704</TotalTime>
  <Words>673</Words>
  <Application>Microsoft Office PowerPoint</Application>
  <PresentationFormat>Widescreen</PresentationFormat>
  <Paragraphs>232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Times New Roman</vt:lpstr>
      <vt:lpstr>Office Theme</vt:lpstr>
      <vt:lpstr>Detectarea automată a efectelor adverse a medicamentelor</vt:lpstr>
      <vt:lpstr>Cuprins</vt:lpstr>
      <vt:lpstr>Descrierea problemei</vt:lpstr>
      <vt:lpstr>Setul de antrenare</vt:lpstr>
      <vt:lpstr>Preprocesarea datelor</vt:lpstr>
      <vt:lpstr>TF-IDF (Term Frequency – Invers Document Frequency) </vt:lpstr>
      <vt:lpstr>Extragerea atributelor</vt:lpstr>
      <vt:lpstr>PowerPoint Presentation</vt:lpstr>
      <vt:lpstr>Wordnet</vt:lpstr>
      <vt:lpstr>Date nebalansate</vt:lpstr>
      <vt:lpstr>Metode de clasificare a datelor</vt:lpstr>
      <vt:lpstr>Clasificatorul Bayes Naiv</vt:lpstr>
      <vt:lpstr>Rezultate experimentale: Bayes Naiv</vt:lpstr>
      <vt:lpstr>SVM (Support Vector Machine)</vt:lpstr>
      <vt:lpstr>Rezultate experimentale: SVM</vt:lpstr>
      <vt:lpstr>Rețele neuronale</vt:lpstr>
      <vt:lpstr>Rețele neuronale</vt:lpstr>
      <vt:lpstr>Rețele neuronale: graficul evoluție acurateței</vt:lpstr>
      <vt:lpstr>Rețele neuronale: loss function</vt:lpstr>
      <vt:lpstr>Rezultate experimentale: rețele neuronale</vt:lpstr>
      <vt:lpstr>Concluzii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Detectarea automată a efectelor adverse a medicamentelor</dc:title>
  <dc:creator>Marius Parasca</dc:creator>
  <cp:lastModifiedBy>Marius Parasca</cp:lastModifiedBy>
  <cp:revision>45</cp:revision>
  <dcterms:created xsi:type="dcterms:W3CDTF">2019-06-23T04:38:33Z</dcterms:created>
  <dcterms:modified xsi:type="dcterms:W3CDTF">2019-07-01T15:41:38Z</dcterms:modified>
</cp:coreProperties>
</file>