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67" r:id="rId14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2C17D7-6076-44DD-ACAD-8F556AE35154}" type="datetimeFigureOut">
              <a:rPr lang="ro-RO" smtClean="0"/>
              <a:t>28.06.2019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55236-A52B-4811-91FF-3EE0F4F41C4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04995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D92EC-AC57-42DF-B782-4BA2C68B3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02D4B-3B46-4165-92EA-57804B21F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BEE6D-8673-435C-8B8C-6DA4D7156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935D-A742-4938-A71C-FBA1F819090A}" type="datetime1">
              <a:rPr lang="ro-RO" smtClean="0"/>
              <a:t>28.06.2019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752B6-EBD8-4979-AC68-7E41D2CEB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F5E02-46C2-4FB7-818E-CC630760B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962F-8FD5-44E8-BFBA-6E9B0BAD219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19460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04F3B-A83D-4737-BA54-CA67CB8F7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56125C-3684-4120-A026-BD9209475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C308A-33A8-4EBE-9BBA-2FF628877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EA1C3-5DDC-4169-814E-02DCDC690817}" type="datetime1">
              <a:rPr lang="ro-RO" smtClean="0"/>
              <a:t>28.06.2019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C4CF2-624E-4791-9B02-5F8FD903A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57049-C390-42B7-9C25-CE61C705F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962F-8FD5-44E8-BFBA-6E9B0BAD219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28162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139DD0-39E0-4E19-8B48-4987021EAB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8E5C1D-CB7F-4FFB-A2BB-4E70009D2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D5C91-4A10-4092-BFE0-C86AF26CC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5A63-E739-4B72-A13B-C4FCB39E8FB8}" type="datetime1">
              <a:rPr lang="ro-RO" smtClean="0"/>
              <a:t>28.06.2019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FE563-E25D-47A6-8E9B-604837BC8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93A61-A10F-4EA1-A477-D6345804A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962F-8FD5-44E8-BFBA-6E9B0BAD219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0615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06C-737B-44F5-B7F9-1342A3136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AB02D-A7B5-4A3E-8E7F-CA702921C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C6E06-D897-4A5E-BE6C-8D782410C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AB8EF-E27E-41EE-9010-A67D851EA1C7}" type="datetime1">
              <a:rPr lang="ro-RO" smtClean="0"/>
              <a:t>28.06.2019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C01ED-DC98-4490-B77D-728F83E88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EA42D-F3C8-49FC-A4CC-6A593F288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962F-8FD5-44E8-BFBA-6E9B0BAD219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49939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DE2B5-1C35-4C28-B446-1EE820AF4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3DD2E-2F29-4112-8CEA-7712F66D7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8ABD3-B537-4B13-9D41-C58F4CCA6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EDC3-7D5D-4FD3-B12B-D3F16BEB7DC7}" type="datetime1">
              <a:rPr lang="ro-RO" smtClean="0"/>
              <a:t>28.06.2019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E5709-D4BB-47FC-BE33-98A447394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7E439-066C-46B1-8067-7A83602CD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962F-8FD5-44E8-BFBA-6E9B0BAD219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28739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78B3A-55E1-48E6-87FC-29CDDA178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CC45B-653A-4C59-83AC-421F50D0A3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31CC33-61E3-46CC-AFD2-6087FC188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6248C-3CFA-4FC4-9A62-8704F4C32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FB8FC-9C0F-4BE4-99A4-3C0B2BA31B3D}" type="datetime1">
              <a:rPr lang="ro-RO" smtClean="0"/>
              <a:t>28.06.2019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6241F-CA89-4C8E-A500-F43731E2F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C78EE-1370-442E-BDF0-DAFBA8A37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962F-8FD5-44E8-BFBA-6E9B0BAD219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52744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00AF7-EA99-4E3D-B68A-1A5600971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67BC9-3480-4289-A6B3-7C608BF38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B8754-4024-4E16-A1D9-1EFBC0FCA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E0935D-4D6F-4B99-8D0C-6D94571EE0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37A9DA-EBD4-46DE-85EB-9582E82876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A7238F-C559-4028-AE41-3ACE71EBC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389D8-F18A-4D68-BCFC-2BE5954F14E0}" type="datetime1">
              <a:rPr lang="ro-RO" smtClean="0"/>
              <a:t>28.06.2019</a:t>
            </a:fld>
            <a:endParaRPr lang="ro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304ADC-FC2D-4ECF-9FE5-362BF61CA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A00395-A319-480A-A8A1-75FFE708E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962F-8FD5-44E8-BFBA-6E9B0BAD219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65791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E5995-566D-4449-BEDC-8F775CA5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729F92-3467-46F7-BB1F-68B3FD311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35B28-83EE-403F-92EE-9B3BABDA39DD}" type="datetime1">
              <a:rPr lang="ro-RO" smtClean="0"/>
              <a:t>28.06.2019</a:t>
            </a:fld>
            <a:endParaRPr lang="ro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AD1EE-2529-4E21-932C-C09311E8B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624D6B-DC72-4F06-AB42-455582CD8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962F-8FD5-44E8-BFBA-6E9B0BAD219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7377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3A8977-ADDE-49B8-9785-C78797C5F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D45F0-F0E5-4FEF-8745-07273F7FD556}" type="datetime1">
              <a:rPr lang="ro-RO" smtClean="0"/>
              <a:t>28.06.2019</a:t>
            </a:fld>
            <a:endParaRPr lang="ro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22F804-826B-4AF2-8BBD-1104F1E43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A8227-E813-4C1B-A2F1-840DBE411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962F-8FD5-44E8-BFBA-6E9B0BAD219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59668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44EF4-7146-445C-A81C-2DF9CA002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11AA2-0CD7-4121-9C3F-3CD57C3A5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E200E-F4B3-4F63-A534-1E39D0D04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96901-FA99-47E6-AA07-EC5491A78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B188-8C4E-46A0-A25A-E1A543BB1F38}" type="datetime1">
              <a:rPr lang="ro-RO" smtClean="0"/>
              <a:t>28.06.2019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780E5-2F48-4E3D-852A-DC0126B2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41DBF4-0D59-46F1-919B-3A909A35B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962F-8FD5-44E8-BFBA-6E9B0BAD219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30504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213B3-C5D3-4E8C-9875-8168B7550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F242D7-5CA7-4E26-9C74-E6A789BE07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3E626D-6732-4DB3-A726-C067E0880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4E2E74-7FF4-4382-A5B7-D0E01C3B9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78133-5D3F-43AD-893C-D0CAA8EB74BD}" type="datetime1">
              <a:rPr lang="ro-RO" smtClean="0"/>
              <a:t>28.06.2019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62B39E-8E94-41B1-86B5-4F40E9465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3CBF1-0F53-4AC5-8990-BBE729E59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962F-8FD5-44E8-BFBA-6E9B0BAD219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36259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98BA76-54A7-402A-AE4A-3F77B5931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DB994-8FE1-4806-A37A-DF20C3275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DD584-635B-42F6-B716-6713BC1FED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CE4E0-6CFA-4193-8AD3-1447AB074F25}" type="datetime1">
              <a:rPr lang="ro-RO" smtClean="0"/>
              <a:t>28.06.2019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9B4CB-FE20-43BF-9688-6915E6AED9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EC865-517D-4235-B77E-56BC9D32E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3962F-8FD5-44E8-BFBA-6E9B0BAD219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92385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3978A-955F-452A-8E5C-E37D175FE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o-RO" dirty="0"/>
              <a:t>Detectarea automată efectelor adverse a medicamentelor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D5E5A-3791-45E3-A5CC-D8DC509F76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5261" y="3729080"/>
            <a:ext cx="2581478" cy="1183738"/>
          </a:xfrm>
        </p:spPr>
        <p:txBody>
          <a:bodyPr/>
          <a:lstStyle/>
          <a:p>
            <a:r>
              <a:rPr lang="ro-RO" sz="1600" dirty="0"/>
              <a:t>Propusă de</a:t>
            </a:r>
          </a:p>
          <a:p>
            <a:r>
              <a:rPr lang="ro-RO" dirty="0"/>
              <a:t>Parasca Marius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02247F3-287B-4F73-B522-77B027D71D4C}"/>
              </a:ext>
            </a:extLst>
          </p:cNvPr>
          <p:cNvSpPr txBox="1">
            <a:spLocks/>
          </p:cNvSpPr>
          <p:nvPr/>
        </p:nvSpPr>
        <p:spPr>
          <a:xfrm>
            <a:off x="4801858" y="5123699"/>
            <a:ext cx="2584881" cy="1207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sz="1400" dirty="0"/>
              <a:t>Coordonator științific</a:t>
            </a:r>
          </a:p>
          <a:p>
            <a:r>
              <a:rPr lang="ro-RO" sz="2000" dirty="0" err="1"/>
              <a:t>Răschip</a:t>
            </a:r>
            <a:r>
              <a:rPr lang="ro-RO" sz="2000" dirty="0"/>
              <a:t> Mădălina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CBF0C2-5D98-4148-AA27-0474ACDC2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962F-8FD5-44E8-BFBA-6E9B0BAD2192}" type="slidenum">
              <a:rPr lang="ro-RO" smtClean="0"/>
              <a:t>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17975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7F373-797F-49BB-A12C-21B853972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Rezultate SVM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0792D1-9A55-4DDF-9D12-BCAAF7305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962F-8FD5-44E8-BFBA-6E9B0BAD2192}" type="slidenum">
              <a:rPr lang="ro-RO" smtClean="0"/>
              <a:t>10</a:t>
            </a:fld>
            <a:endParaRPr lang="ro-RO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FDB577DE-888A-498F-9E42-83CBA2DA78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9113409"/>
              </p:ext>
            </p:extLst>
          </p:nvPr>
        </p:nvGraphicFramePr>
        <p:xfrm>
          <a:off x="838200" y="1639582"/>
          <a:ext cx="10302239" cy="45748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5340">
                  <a:extLst>
                    <a:ext uri="{9D8B030D-6E8A-4147-A177-3AD203B41FA5}">
                      <a16:colId xmlns:a16="http://schemas.microsoft.com/office/drawing/2014/main" val="1088730022"/>
                    </a:ext>
                  </a:extLst>
                </a:gridCol>
                <a:gridCol w="1494950">
                  <a:extLst>
                    <a:ext uri="{9D8B030D-6E8A-4147-A177-3AD203B41FA5}">
                      <a16:colId xmlns:a16="http://schemas.microsoft.com/office/drawing/2014/main" val="2405442840"/>
                    </a:ext>
                  </a:extLst>
                </a:gridCol>
                <a:gridCol w="1599859">
                  <a:extLst>
                    <a:ext uri="{9D8B030D-6E8A-4147-A177-3AD203B41FA5}">
                      <a16:colId xmlns:a16="http://schemas.microsoft.com/office/drawing/2014/main" val="2656522216"/>
                    </a:ext>
                  </a:extLst>
                </a:gridCol>
                <a:gridCol w="1988221">
                  <a:extLst>
                    <a:ext uri="{9D8B030D-6E8A-4147-A177-3AD203B41FA5}">
                      <a16:colId xmlns:a16="http://schemas.microsoft.com/office/drawing/2014/main" val="3919321962"/>
                    </a:ext>
                  </a:extLst>
                </a:gridCol>
                <a:gridCol w="1988221">
                  <a:extLst>
                    <a:ext uri="{9D8B030D-6E8A-4147-A177-3AD203B41FA5}">
                      <a16:colId xmlns:a16="http://schemas.microsoft.com/office/drawing/2014/main" val="3237539096"/>
                    </a:ext>
                  </a:extLst>
                </a:gridCol>
                <a:gridCol w="1575648">
                  <a:extLst>
                    <a:ext uri="{9D8B030D-6E8A-4147-A177-3AD203B41FA5}">
                      <a16:colId xmlns:a16="http://schemas.microsoft.com/office/drawing/2014/main" val="3623712776"/>
                    </a:ext>
                  </a:extLst>
                </a:gridCol>
              </a:tblGrid>
              <a:tr h="697481">
                <a:tc rowSpan="2">
                  <a:txBody>
                    <a:bodyPr/>
                    <a:lstStyle/>
                    <a:p>
                      <a:pPr marL="71755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Neural Nets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689" marR="88689" marT="44345" marB="44345" vert="vert270" anchor="ctr"/>
                </a:tc>
                <a:tc gridSpan="4"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Caracteristici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689" marR="88689" marT="44345" marB="44345" anchor="ctr"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 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3309" marR="143309" marT="0" marB="0" anchor="ctr"/>
                </a:tc>
                <a:extLst>
                  <a:ext uri="{0D108BD9-81ED-4DB2-BD59-A6C34878D82A}">
                    <a16:rowId xmlns:a16="http://schemas.microsoft.com/office/drawing/2014/main" val="2759103312"/>
                  </a:ext>
                </a:extLst>
              </a:tr>
              <a:tr h="1679754"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n-grame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3309" marR="143309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+ Tf-idf UMLS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3309" marR="143309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+ Tf-idf sinonime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3309" marR="143309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+ Alte</a:t>
                      </a:r>
                    </a:p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caracteristici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3309" marR="143309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+ SMOTE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3309" marR="143309" marT="0" marB="0" anchor="ctr"/>
                </a:tc>
                <a:extLst>
                  <a:ext uri="{0D108BD9-81ED-4DB2-BD59-A6C34878D82A}">
                    <a16:rowId xmlns:a16="http://schemas.microsoft.com/office/drawing/2014/main" val="1059481413"/>
                  </a:ext>
                </a:extLst>
              </a:tr>
              <a:tr h="1098826"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Acuratețe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3309" marR="143309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0.8777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3309" marR="143309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0.8842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3309" marR="143309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0.8862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3309" marR="143309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0.8544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3309" marR="143309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0.9479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3309" marR="143309" marT="0" marB="0" anchor="ctr"/>
                </a:tc>
                <a:extLst>
                  <a:ext uri="{0D108BD9-81ED-4DB2-BD59-A6C34878D82A}">
                    <a16:rowId xmlns:a16="http://schemas.microsoft.com/office/drawing/2014/main" val="4126141726"/>
                  </a:ext>
                </a:extLst>
              </a:tr>
              <a:tr h="1098826"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Loss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3309" marR="143309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0.4717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3309" marR="143309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0.4194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3309" marR="143309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0.3924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3309" marR="143309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0.3350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3309" marR="143309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 dirty="0">
                          <a:effectLst/>
                        </a:rPr>
                        <a:t>0.2008</a:t>
                      </a:r>
                      <a:endParaRPr lang="ro-RO" sz="2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3309" marR="143309" marT="0" marB="0" anchor="ctr"/>
                </a:tc>
                <a:extLst>
                  <a:ext uri="{0D108BD9-81ED-4DB2-BD59-A6C34878D82A}">
                    <a16:rowId xmlns:a16="http://schemas.microsoft.com/office/drawing/2014/main" val="1409888841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303D68EF-5B28-4818-92C5-CE6344B37F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4127142"/>
              </p:ext>
            </p:extLst>
          </p:nvPr>
        </p:nvGraphicFramePr>
        <p:xfrm>
          <a:off x="838200" y="1639581"/>
          <a:ext cx="10302239" cy="45281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5339">
                  <a:extLst>
                    <a:ext uri="{9D8B030D-6E8A-4147-A177-3AD203B41FA5}">
                      <a16:colId xmlns:a16="http://schemas.microsoft.com/office/drawing/2014/main" val="999762394"/>
                    </a:ext>
                  </a:extLst>
                </a:gridCol>
                <a:gridCol w="1494950">
                  <a:extLst>
                    <a:ext uri="{9D8B030D-6E8A-4147-A177-3AD203B41FA5}">
                      <a16:colId xmlns:a16="http://schemas.microsoft.com/office/drawing/2014/main" val="1338014143"/>
                    </a:ext>
                  </a:extLst>
                </a:gridCol>
                <a:gridCol w="1599859">
                  <a:extLst>
                    <a:ext uri="{9D8B030D-6E8A-4147-A177-3AD203B41FA5}">
                      <a16:colId xmlns:a16="http://schemas.microsoft.com/office/drawing/2014/main" val="3561642917"/>
                    </a:ext>
                  </a:extLst>
                </a:gridCol>
                <a:gridCol w="1988221">
                  <a:extLst>
                    <a:ext uri="{9D8B030D-6E8A-4147-A177-3AD203B41FA5}">
                      <a16:colId xmlns:a16="http://schemas.microsoft.com/office/drawing/2014/main" val="1785678528"/>
                    </a:ext>
                  </a:extLst>
                </a:gridCol>
                <a:gridCol w="1988221">
                  <a:extLst>
                    <a:ext uri="{9D8B030D-6E8A-4147-A177-3AD203B41FA5}">
                      <a16:colId xmlns:a16="http://schemas.microsoft.com/office/drawing/2014/main" val="1702301857"/>
                    </a:ext>
                  </a:extLst>
                </a:gridCol>
                <a:gridCol w="1575649">
                  <a:extLst>
                    <a:ext uri="{9D8B030D-6E8A-4147-A177-3AD203B41FA5}">
                      <a16:colId xmlns:a16="http://schemas.microsoft.com/office/drawing/2014/main" val="2853370483"/>
                    </a:ext>
                  </a:extLst>
                </a:gridCol>
              </a:tblGrid>
              <a:tr h="695456">
                <a:tc rowSpan="2">
                  <a:txBody>
                    <a:bodyPr/>
                    <a:lstStyle/>
                    <a:p>
                      <a:pPr marL="71755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500" dirty="0">
                          <a:effectLst/>
                        </a:rPr>
                        <a:t>SVM</a:t>
                      </a:r>
                    </a:p>
                    <a:p>
                      <a:pPr marL="71755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500" dirty="0">
                          <a:effectLst/>
                        </a:rPr>
                        <a:t>Linear</a:t>
                      </a:r>
                    </a:p>
                    <a:p>
                      <a:pPr marL="71755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500" dirty="0" err="1">
                          <a:effectLst/>
                        </a:rPr>
                        <a:t>kernel</a:t>
                      </a:r>
                      <a:endParaRPr lang="ro-RO" sz="2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815" marR="87815" marT="43907" marB="43907" vert="vert270" anchor="ctr"/>
                </a:tc>
                <a:tc gridSpan="4"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500" dirty="0">
                          <a:effectLst/>
                        </a:rPr>
                        <a:t>Caracteristici</a:t>
                      </a:r>
                      <a:endParaRPr lang="ro-RO" sz="2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815" marR="87815" marT="43907" marB="43907" anchor="ctr"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500">
                          <a:effectLst/>
                        </a:rPr>
                        <a:t> </a:t>
                      </a:r>
                      <a:endParaRPr lang="ro-RO" sz="2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8644" marR="138644" marT="0" marB="0" anchor="ctr"/>
                </a:tc>
                <a:extLst>
                  <a:ext uri="{0D108BD9-81ED-4DB2-BD59-A6C34878D82A}">
                    <a16:rowId xmlns:a16="http://schemas.microsoft.com/office/drawing/2014/main" val="1611196052"/>
                  </a:ext>
                </a:extLst>
              </a:tr>
              <a:tr h="1672320"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500" dirty="0">
                          <a:effectLst/>
                        </a:rPr>
                        <a:t>n-grame</a:t>
                      </a:r>
                      <a:endParaRPr lang="ro-RO" sz="2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8644" marR="138644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500">
                          <a:effectLst/>
                        </a:rPr>
                        <a:t>+ Tf-idf UMLS</a:t>
                      </a:r>
                      <a:endParaRPr lang="ro-RO" sz="2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8644" marR="138644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500">
                          <a:effectLst/>
                        </a:rPr>
                        <a:t>+ Tf-idf sinonime</a:t>
                      </a:r>
                      <a:endParaRPr lang="ro-RO" sz="2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8644" marR="138644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500">
                          <a:effectLst/>
                        </a:rPr>
                        <a:t>+ Alte</a:t>
                      </a:r>
                    </a:p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500">
                          <a:effectLst/>
                        </a:rPr>
                        <a:t>caracteristici</a:t>
                      </a:r>
                      <a:endParaRPr lang="ro-RO" sz="2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8644" marR="138644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500" dirty="0">
                          <a:effectLst/>
                        </a:rPr>
                        <a:t>+ SMOTE</a:t>
                      </a:r>
                      <a:endParaRPr lang="ro-RO" sz="2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8644" marR="138644" marT="0" marB="0" anchor="ctr"/>
                </a:tc>
                <a:extLst>
                  <a:ext uri="{0D108BD9-81ED-4DB2-BD59-A6C34878D82A}">
                    <a16:rowId xmlns:a16="http://schemas.microsoft.com/office/drawing/2014/main" val="1766774505"/>
                  </a:ext>
                </a:extLst>
              </a:tr>
              <a:tr h="1093902"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500">
                          <a:effectLst/>
                        </a:rPr>
                        <a:t>Acuratețe</a:t>
                      </a:r>
                      <a:endParaRPr lang="ro-RO" sz="2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8644" marR="138644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500">
                          <a:effectLst/>
                        </a:rPr>
                        <a:t>0.9004</a:t>
                      </a:r>
                      <a:endParaRPr lang="ro-RO" sz="2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8644" marR="138644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500">
                          <a:effectLst/>
                        </a:rPr>
                        <a:t>0.9088</a:t>
                      </a:r>
                      <a:endParaRPr lang="ro-RO" sz="2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8644" marR="138644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500">
                          <a:effectLst/>
                        </a:rPr>
                        <a:t>0.9033</a:t>
                      </a:r>
                      <a:endParaRPr lang="ro-RO" sz="2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8644" marR="138644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500">
                          <a:effectLst/>
                        </a:rPr>
                        <a:t>0.9016</a:t>
                      </a:r>
                      <a:endParaRPr lang="ro-RO" sz="2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8644" marR="138644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500">
                          <a:effectLst/>
                        </a:rPr>
                        <a:t>0.9541</a:t>
                      </a:r>
                      <a:endParaRPr lang="ro-RO" sz="2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8644" marR="138644" marT="0" marB="0" anchor="ctr"/>
                </a:tc>
                <a:extLst>
                  <a:ext uri="{0D108BD9-81ED-4DB2-BD59-A6C34878D82A}">
                    <a16:rowId xmlns:a16="http://schemas.microsoft.com/office/drawing/2014/main" val="1606017855"/>
                  </a:ext>
                </a:extLst>
              </a:tr>
              <a:tr h="1063066"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500">
                          <a:effectLst/>
                        </a:rPr>
                        <a:t>F1-score</a:t>
                      </a:r>
                      <a:endParaRPr lang="ro-RO" sz="2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8644" marR="138644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500">
                          <a:effectLst/>
                        </a:rPr>
                        <a:t>0.8989</a:t>
                      </a:r>
                      <a:endParaRPr lang="ro-RO" sz="2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8644" marR="138644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500">
                          <a:effectLst/>
                        </a:rPr>
                        <a:t>0.9076</a:t>
                      </a:r>
                      <a:endParaRPr lang="ro-RO" sz="2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8644" marR="138644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500">
                          <a:effectLst/>
                        </a:rPr>
                        <a:t>0.9021</a:t>
                      </a:r>
                      <a:endParaRPr lang="ro-RO" sz="2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8644" marR="138644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500">
                          <a:effectLst/>
                        </a:rPr>
                        <a:t>0.9000</a:t>
                      </a:r>
                      <a:endParaRPr lang="ro-RO" sz="2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8644" marR="138644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500" dirty="0">
                          <a:effectLst/>
                        </a:rPr>
                        <a:t>0.9540</a:t>
                      </a:r>
                      <a:endParaRPr lang="ro-RO" sz="2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8644" marR="138644" marT="0" marB="0" anchor="ctr"/>
                </a:tc>
                <a:extLst>
                  <a:ext uri="{0D108BD9-81ED-4DB2-BD59-A6C34878D82A}">
                    <a16:rowId xmlns:a16="http://schemas.microsoft.com/office/drawing/2014/main" val="3101261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9009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EE6ED-52E2-40A4-9369-D3F7CBDD8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o-RO" dirty="0"/>
              <a:t>Grafic evoluție acurateței: rețele neuronale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0E235-8816-42F5-B271-F7E78593D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962F-8FD5-44E8-BFBA-6E9B0BAD2192}" type="slidenum">
              <a:rPr lang="ro-RO" smtClean="0"/>
              <a:t>11</a:t>
            </a:fld>
            <a:endParaRPr lang="ro-RO"/>
          </a:p>
        </p:txBody>
      </p:sp>
      <p:pic>
        <p:nvPicPr>
          <p:cNvPr id="11" name="Content Placeholder 8">
            <a:extLst>
              <a:ext uri="{FF2B5EF4-FFF2-40B4-BE49-F238E27FC236}">
                <a16:creationId xmlns:a16="http://schemas.microsoft.com/office/drawing/2014/main" id="{73B7C81A-A39D-46F6-95DE-71FEF5486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485" y="1200310"/>
            <a:ext cx="7118136" cy="533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614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10AC5-3098-454B-8900-72688B7F3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680" y="0"/>
            <a:ext cx="10515600" cy="1325563"/>
          </a:xfrm>
        </p:spPr>
        <p:txBody>
          <a:bodyPr/>
          <a:lstStyle/>
          <a:p>
            <a:r>
              <a:rPr lang="ro-RO" dirty="0"/>
              <a:t>Graficul funcție de </a:t>
            </a:r>
            <a:r>
              <a:rPr lang="ro-RO" i="1" dirty="0" err="1"/>
              <a:t>loss</a:t>
            </a:r>
            <a:r>
              <a:rPr lang="ro-RO" i="1" dirty="0"/>
              <a:t>: rețele neuronale</a:t>
            </a:r>
            <a:endParaRPr lang="ro-RO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F978FD4-77AD-4B30-9C78-E48808E6E5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628" y="1176735"/>
            <a:ext cx="7104592" cy="532844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856907-CEE8-4683-9BAD-4A1414FD0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962F-8FD5-44E8-BFBA-6E9B0BAD2192}" type="slidenum">
              <a:rPr lang="ro-RO" smtClean="0"/>
              <a:t>12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53605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6B1D0-6625-4029-A30F-6A6035389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Rezultate rețele neuronale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DDF97-7E2C-4F20-9D15-F93655CA4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962F-8FD5-44E8-BFBA-6E9B0BAD2192}" type="slidenum">
              <a:rPr lang="ro-RO" smtClean="0"/>
              <a:t>13</a:t>
            </a:fld>
            <a:endParaRPr lang="ro-RO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3C94E8C-BD21-449B-8D4C-833FDCA201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6746448"/>
              </p:ext>
            </p:extLst>
          </p:nvPr>
        </p:nvGraphicFramePr>
        <p:xfrm>
          <a:off x="838200" y="1639582"/>
          <a:ext cx="10302239" cy="45748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1088730022"/>
                    </a:ext>
                  </a:extLst>
                </a:gridCol>
                <a:gridCol w="1397690">
                  <a:extLst>
                    <a:ext uri="{9D8B030D-6E8A-4147-A177-3AD203B41FA5}">
                      <a16:colId xmlns:a16="http://schemas.microsoft.com/office/drawing/2014/main" val="2405442840"/>
                    </a:ext>
                  </a:extLst>
                </a:gridCol>
                <a:gridCol w="1599859">
                  <a:extLst>
                    <a:ext uri="{9D8B030D-6E8A-4147-A177-3AD203B41FA5}">
                      <a16:colId xmlns:a16="http://schemas.microsoft.com/office/drawing/2014/main" val="2656522216"/>
                    </a:ext>
                  </a:extLst>
                </a:gridCol>
                <a:gridCol w="1988221">
                  <a:extLst>
                    <a:ext uri="{9D8B030D-6E8A-4147-A177-3AD203B41FA5}">
                      <a16:colId xmlns:a16="http://schemas.microsoft.com/office/drawing/2014/main" val="3919321962"/>
                    </a:ext>
                  </a:extLst>
                </a:gridCol>
                <a:gridCol w="1988221">
                  <a:extLst>
                    <a:ext uri="{9D8B030D-6E8A-4147-A177-3AD203B41FA5}">
                      <a16:colId xmlns:a16="http://schemas.microsoft.com/office/drawing/2014/main" val="3237539096"/>
                    </a:ext>
                  </a:extLst>
                </a:gridCol>
                <a:gridCol w="1575648">
                  <a:extLst>
                    <a:ext uri="{9D8B030D-6E8A-4147-A177-3AD203B41FA5}">
                      <a16:colId xmlns:a16="http://schemas.microsoft.com/office/drawing/2014/main" val="3623712776"/>
                    </a:ext>
                  </a:extLst>
                </a:gridCol>
              </a:tblGrid>
              <a:tr h="697481">
                <a:tc rowSpan="2">
                  <a:txBody>
                    <a:bodyPr/>
                    <a:lstStyle/>
                    <a:p>
                      <a:pPr marL="71755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Neural Nets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689" marR="88689" marT="44345" marB="44345" vert="vert270" anchor="ctr"/>
                </a:tc>
                <a:tc gridSpan="4"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Caracteristici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689" marR="88689" marT="44345" marB="44345" anchor="ctr"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 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3309" marR="143309" marT="0" marB="0" anchor="ctr"/>
                </a:tc>
                <a:extLst>
                  <a:ext uri="{0D108BD9-81ED-4DB2-BD59-A6C34878D82A}">
                    <a16:rowId xmlns:a16="http://schemas.microsoft.com/office/drawing/2014/main" val="2759103312"/>
                  </a:ext>
                </a:extLst>
              </a:tr>
              <a:tr h="1679754"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n-grame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3309" marR="143309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+ Tf-idf UMLS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3309" marR="143309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+ Tf-idf sinonime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3309" marR="143309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+ Alte</a:t>
                      </a:r>
                    </a:p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caracteristici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3309" marR="143309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+ SMOTE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3309" marR="143309" marT="0" marB="0" anchor="ctr"/>
                </a:tc>
                <a:extLst>
                  <a:ext uri="{0D108BD9-81ED-4DB2-BD59-A6C34878D82A}">
                    <a16:rowId xmlns:a16="http://schemas.microsoft.com/office/drawing/2014/main" val="1059481413"/>
                  </a:ext>
                </a:extLst>
              </a:tr>
              <a:tr h="1098826"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Acuratețe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3309" marR="143309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 dirty="0">
                          <a:effectLst/>
                        </a:rPr>
                        <a:t>0.8777</a:t>
                      </a:r>
                      <a:endParaRPr lang="ro-RO" sz="2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3309" marR="143309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0.8842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3309" marR="143309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0.8862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3309" marR="143309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0.8544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3309" marR="143309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0.9479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3309" marR="143309" marT="0" marB="0" anchor="ctr"/>
                </a:tc>
                <a:extLst>
                  <a:ext uri="{0D108BD9-81ED-4DB2-BD59-A6C34878D82A}">
                    <a16:rowId xmlns:a16="http://schemas.microsoft.com/office/drawing/2014/main" val="4126141726"/>
                  </a:ext>
                </a:extLst>
              </a:tr>
              <a:tr h="1098826"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 i="0" dirty="0">
                          <a:effectLst/>
                        </a:rPr>
                        <a:t>Funcția de </a:t>
                      </a:r>
                      <a:r>
                        <a:rPr lang="ro-RO" sz="2400" i="1" dirty="0" err="1">
                          <a:effectLst/>
                        </a:rPr>
                        <a:t>loss</a:t>
                      </a:r>
                      <a:endParaRPr lang="ro-RO" sz="2400" i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3309" marR="143309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0.4717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3309" marR="143309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 dirty="0">
                          <a:effectLst/>
                        </a:rPr>
                        <a:t>0.4194</a:t>
                      </a:r>
                      <a:endParaRPr lang="ro-RO" sz="2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3309" marR="143309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0.3924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3309" marR="143309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0.3350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3309" marR="143309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 dirty="0">
                          <a:effectLst/>
                        </a:rPr>
                        <a:t>0.2008</a:t>
                      </a:r>
                      <a:endParaRPr lang="ro-RO" sz="2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3309" marR="143309" marT="0" marB="0" anchor="ctr"/>
                </a:tc>
                <a:extLst>
                  <a:ext uri="{0D108BD9-81ED-4DB2-BD59-A6C34878D82A}">
                    <a16:rowId xmlns:a16="http://schemas.microsoft.com/office/drawing/2014/main" val="1409888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131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A3D57-C7F0-4165-AD12-67295B115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Cuprins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CC63C-9B75-4275-8ED0-2EDB611C7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o-RO" dirty="0"/>
              <a:t>Descrierea problemei</a:t>
            </a:r>
          </a:p>
          <a:p>
            <a:r>
              <a:rPr lang="ro-RO" dirty="0"/>
              <a:t>Mulțimea de antrenare</a:t>
            </a:r>
          </a:p>
          <a:p>
            <a:r>
              <a:rPr lang="ro-RO" dirty="0"/>
              <a:t>Preprocesarea datelor</a:t>
            </a:r>
          </a:p>
          <a:p>
            <a:r>
              <a:rPr lang="ro-RO" dirty="0"/>
              <a:t>Extragerea atributelor</a:t>
            </a:r>
          </a:p>
          <a:p>
            <a:r>
              <a:rPr lang="ro-RO" dirty="0"/>
              <a:t>Balansarea datelor</a:t>
            </a:r>
          </a:p>
          <a:p>
            <a:r>
              <a:rPr lang="ro-RO" dirty="0"/>
              <a:t>Metode de clasificare a datelor</a:t>
            </a:r>
          </a:p>
          <a:p>
            <a:r>
              <a:rPr lang="ro-RO" dirty="0"/>
              <a:t>Rezultate </a:t>
            </a:r>
            <a:r>
              <a:rPr lang="ro-RO" dirty="0" err="1"/>
              <a:t>Bayes</a:t>
            </a:r>
            <a:r>
              <a:rPr lang="ro-RO" dirty="0"/>
              <a:t> Naiv</a:t>
            </a:r>
          </a:p>
          <a:p>
            <a:r>
              <a:rPr lang="ro-RO" dirty="0"/>
              <a:t>Rezultate SVM</a:t>
            </a:r>
          </a:p>
          <a:p>
            <a:r>
              <a:rPr lang="ro-RO" dirty="0"/>
              <a:t>Rezultate rețele neuronale</a:t>
            </a:r>
          </a:p>
          <a:p>
            <a:endParaRPr lang="ro-RO" dirty="0"/>
          </a:p>
          <a:p>
            <a:endParaRPr lang="ro-R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6EF17-0F2A-49EF-88C0-F53D21892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962F-8FD5-44E8-BFBA-6E9B0BAD2192}" type="slidenum">
              <a:rPr lang="ro-RO" smtClean="0"/>
              <a:t>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99854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C3CE7-8481-434A-B5C1-C260702C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Descrierea problemei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B445D-194D-46F0-9669-EF79171E5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86500" cy="4051392"/>
          </a:xfrm>
        </p:spPr>
        <p:txBody>
          <a:bodyPr>
            <a:normAutofit lnSpcReduction="10000"/>
          </a:bodyPr>
          <a:lstStyle/>
          <a:p>
            <a:r>
              <a:rPr lang="ro-RO" dirty="0"/>
              <a:t>Detectarea precoce a  efectelor adverse ale medicamentelor noi introduse în comerț este o provocare imensă pentru farmacologie</a:t>
            </a:r>
          </a:p>
          <a:p>
            <a:r>
              <a:rPr lang="ro-RO" dirty="0"/>
              <a:t>Digitalizarea rapoartelor medicale este din ce în ce mai mare și asta oferă oportunitatea de a minimiza efectele adverse a noilor medicamente prin folosirea tehnicilor de procesare a limbajului natural și a algoritmilor de învățare automată</a:t>
            </a:r>
          </a:p>
          <a:p>
            <a:endParaRPr lang="ro-R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E8DFF-518A-47DA-84CD-FAF91261D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962F-8FD5-44E8-BFBA-6E9B0BAD2192}" type="slidenum">
              <a:rPr lang="ro-RO" smtClean="0"/>
              <a:t>3</a:t>
            </a:fld>
            <a:endParaRPr lang="ro-RO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A696A8-2B5E-4E1F-89E8-6BB21A3FA6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700" y="2378367"/>
            <a:ext cx="4860747" cy="294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830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DB091-164F-4B3A-BED8-73B1B1395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Mulțimea de antrenare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DA2FD-1DD3-4F3D-B7C6-57E662849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563252" cy="4202313"/>
          </a:xfrm>
        </p:spPr>
        <p:txBody>
          <a:bodyPr/>
          <a:lstStyle/>
          <a:p>
            <a:r>
              <a:rPr lang="ro-RO" dirty="0"/>
              <a:t>Pentru antrenarea modelului s-a folosit corpusul ADE</a:t>
            </a:r>
          </a:p>
          <a:p>
            <a:r>
              <a:rPr lang="ro-RO" dirty="0"/>
              <a:t>ADE este un corpus public care conține rapoarte medicale</a:t>
            </a:r>
          </a:p>
          <a:p>
            <a:r>
              <a:rPr lang="ro-RO" dirty="0"/>
              <a:t>Fiecare instanță din corpus este etichetată ca ADR sau non-ADR</a:t>
            </a:r>
          </a:p>
          <a:p>
            <a:r>
              <a:rPr lang="ro-RO" dirty="0"/>
              <a:t>ADR = Adverse Drug </a:t>
            </a:r>
            <a:r>
              <a:rPr lang="ro-RO" dirty="0" err="1"/>
              <a:t>Reaction</a:t>
            </a:r>
            <a:endParaRPr lang="ro-RO" dirty="0"/>
          </a:p>
          <a:p>
            <a:r>
              <a:rPr lang="ro-RO" dirty="0"/>
              <a:t>Datele sunt nebalansate conținând 29% date etichetate ADR și 71% date etichetate non-ADR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C90692-89F4-465A-9B39-9717EBDB2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962F-8FD5-44E8-BFBA-6E9B0BAD2192}" type="slidenum">
              <a:rPr lang="ro-RO" smtClean="0"/>
              <a:t>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79200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D2B88-4E86-4A9C-AA9D-07D68BBC0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Preprocesarea datelor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5D0AA-297D-4B7C-A0C4-6BFA72C76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5780"/>
            <a:ext cx="5189738" cy="4433132"/>
          </a:xfrm>
        </p:spPr>
        <p:txBody>
          <a:bodyPr/>
          <a:lstStyle/>
          <a:p>
            <a:r>
              <a:rPr lang="ro-RO" dirty="0" err="1"/>
              <a:t>Tokenizare</a:t>
            </a:r>
            <a:endParaRPr lang="ro-RO" dirty="0"/>
          </a:p>
          <a:p>
            <a:r>
              <a:rPr lang="ro-RO" dirty="0" err="1"/>
              <a:t>Stemming</a:t>
            </a:r>
            <a:endParaRPr lang="ro-RO" dirty="0"/>
          </a:p>
          <a:p>
            <a:r>
              <a:rPr lang="ro-RO" dirty="0"/>
              <a:t>N-grame</a:t>
            </a:r>
          </a:p>
          <a:p>
            <a:r>
              <a:rPr lang="ro-RO" dirty="0"/>
              <a:t>TF-IDF (</a:t>
            </a:r>
            <a:r>
              <a:rPr lang="ro-RO" dirty="0" err="1"/>
              <a:t>Term</a:t>
            </a:r>
            <a:r>
              <a:rPr lang="ro-RO" dirty="0"/>
              <a:t> </a:t>
            </a:r>
            <a:r>
              <a:rPr lang="ro-RO" dirty="0" err="1"/>
              <a:t>Frequency</a:t>
            </a:r>
            <a:r>
              <a:rPr lang="ro-RO" dirty="0"/>
              <a:t> – Invers </a:t>
            </a:r>
            <a:r>
              <a:rPr lang="ro-RO" dirty="0" err="1"/>
              <a:t>Term</a:t>
            </a:r>
            <a:r>
              <a:rPr lang="ro-RO" dirty="0"/>
              <a:t> </a:t>
            </a:r>
            <a:r>
              <a:rPr lang="ro-RO" dirty="0" err="1"/>
              <a:t>Frequency</a:t>
            </a:r>
            <a:r>
              <a:rPr lang="ro-RO" dirty="0"/>
              <a:t>)</a:t>
            </a:r>
          </a:p>
          <a:p>
            <a:endParaRPr lang="ro-R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FF1568-D484-496E-B7DC-03AE6DD42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962F-8FD5-44E8-BFBA-6E9B0BAD2192}" type="slidenum">
              <a:rPr lang="ro-RO" smtClean="0"/>
              <a:t>5</a:t>
            </a:fld>
            <a:endParaRPr lang="ro-RO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33095F-3B8C-4316-9DDC-7EAC20C32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235" y="1690688"/>
            <a:ext cx="4930565" cy="346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767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C0DE8-F440-4C96-96BD-62ACBFBF0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Extragerea atributelor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146A1-9D3C-4C0A-9733-BE8D9D5C1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Uni-</a:t>
            </a:r>
            <a:r>
              <a:rPr lang="en-US" dirty="0" err="1"/>
              <a:t>grama</a:t>
            </a:r>
            <a:endParaRPr lang="en-US" dirty="0"/>
          </a:p>
          <a:p>
            <a:r>
              <a:rPr lang="en-US" dirty="0"/>
              <a:t>Bi-</a:t>
            </a:r>
            <a:r>
              <a:rPr lang="en-US" dirty="0" err="1"/>
              <a:t>grama</a:t>
            </a:r>
            <a:endParaRPr lang="en-US" dirty="0"/>
          </a:p>
          <a:p>
            <a:r>
              <a:rPr lang="en-US" dirty="0"/>
              <a:t>Tri-</a:t>
            </a:r>
            <a:r>
              <a:rPr lang="en-US" dirty="0" err="1"/>
              <a:t>grama</a:t>
            </a:r>
            <a:endParaRPr lang="en-US" dirty="0"/>
          </a:p>
          <a:p>
            <a:r>
              <a:rPr lang="ro-RO" dirty="0"/>
              <a:t>Concepte și tipuri semantice</a:t>
            </a:r>
          </a:p>
          <a:p>
            <a:r>
              <a:rPr lang="ro-RO" dirty="0"/>
              <a:t>Expansiunea caracteristicilor folosind sinonime (</a:t>
            </a:r>
            <a:r>
              <a:rPr lang="ro-RO" dirty="0" err="1"/>
              <a:t>WordNet</a:t>
            </a:r>
            <a:r>
              <a:rPr lang="ro-RO" dirty="0"/>
              <a:t>)</a:t>
            </a:r>
          </a:p>
          <a:p>
            <a:r>
              <a:rPr lang="ro-RO" dirty="0"/>
              <a:t>Lungimea instanțelor în cuvinte</a:t>
            </a:r>
          </a:p>
          <a:p>
            <a:r>
              <a:rPr lang="ro-RO" dirty="0"/>
              <a:t>Prezența modalelor, superlativelor și comparativelor</a:t>
            </a:r>
            <a:r>
              <a:rPr lang="en-US" dirty="0"/>
              <a:t> </a:t>
            </a:r>
            <a:endParaRPr lang="ro-R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2C169-8750-42BB-A734-38B46C89D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962F-8FD5-44E8-BFBA-6E9B0BAD2192}" type="slidenum">
              <a:rPr lang="ro-RO" smtClean="0"/>
              <a:t>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10003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3696F-E4D1-4AAF-8959-789974EE5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Balansarea datelor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4F65C-A475-4FD2-AD00-EE4363845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008120" cy="4351655"/>
          </a:xfrm>
        </p:spPr>
        <p:txBody>
          <a:bodyPr/>
          <a:lstStyle/>
          <a:p>
            <a:r>
              <a:rPr lang="ro-RO" dirty="0" err="1"/>
              <a:t>Corposul</a:t>
            </a:r>
            <a:r>
              <a:rPr lang="ro-RO" dirty="0"/>
              <a:t> folosit în lucrare are datele nebalansate (29% pozitiv și 71% negativ)</a:t>
            </a:r>
          </a:p>
          <a:p>
            <a:r>
              <a:rPr lang="ro-RO" dirty="0"/>
              <a:t>Pentru rezolvarea acestei probleme am folosit SMOTE (</a:t>
            </a:r>
            <a:r>
              <a:rPr lang="ro-RO" dirty="0" err="1"/>
              <a:t>Synthetic</a:t>
            </a:r>
            <a:r>
              <a:rPr lang="ro-RO" dirty="0"/>
              <a:t> </a:t>
            </a:r>
            <a:r>
              <a:rPr lang="ro-RO" dirty="0" err="1"/>
              <a:t>Minority</a:t>
            </a:r>
            <a:r>
              <a:rPr lang="ro-RO" dirty="0"/>
              <a:t> Over-</a:t>
            </a:r>
            <a:r>
              <a:rPr lang="ro-RO" dirty="0" err="1"/>
              <a:t>sampling</a:t>
            </a:r>
            <a:r>
              <a:rPr lang="ro-RO" dirty="0"/>
              <a:t> </a:t>
            </a:r>
            <a:r>
              <a:rPr lang="ro-RO" dirty="0" err="1"/>
              <a:t>Technique</a:t>
            </a:r>
            <a:r>
              <a:rPr lang="ro-RO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44C6B-9A18-4E13-BD50-00CA5190F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962F-8FD5-44E8-BFBA-6E9B0BAD2192}" type="slidenum">
              <a:rPr lang="ro-RO" smtClean="0"/>
              <a:t>7</a:t>
            </a:fld>
            <a:endParaRPr lang="ro-RO"/>
          </a:p>
        </p:txBody>
      </p:sp>
      <p:pic>
        <p:nvPicPr>
          <p:cNvPr id="5" name="Picture 4" descr="https://cdn-images-1.medium.com/max/1000/1*6UFpLFl59O9e3e38ffTXJQ.png">
            <a:extLst>
              <a:ext uri="{FF2B5EF4-FFF2-40B4-BE49-F238E27FC236}">
                <a16:creationId xmlns:a16="http://schemas.microsoft.com/office/drawing/2014/main" id="{61DD07B7-F4E2-46A5-8B4D-EBE7668D56E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400" y="1213167"/>
            <a:ext cx="3870960" cy="44316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6677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A2A6B-2400-42AD-9A19-1C073D717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Metode de clasificare a datelor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CBC97-E2AD-413B-AE4F-F94FF144C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080" y="2211705"/>
            <a:ext cx="5257800" cy="3985895"/>
          </a:xfrm>
        </p:spPr>
        <p:txBody>
          <a:bodyPr/>
          <a:lstStyle/>
          <a:p>
            <a:r>
              <a:rPr lang="ro-RO" dirty="0" err="1"/>
              <a:t>Bayes</a:t>
            </a:r>
            <a:r>
              <a:rPr lang="ro-RO" dirty="0"/>
              <a:t> Naiv</a:t>
            </a:r>
          </a:p>
          <a:p>
            <a:r>
              <a:rPr lang="ro-RO" dirty="0"/>
              <a:t>SVM (</a:t>
            </a:r>
            <a:r>
              <a:rPr lang="ro-RO" dirty="0" err="1"/>
              <a:t>Support</a:t>
            </a:r>
            <a:r>
              <a:rPr lang="ro-RO" dirty="0"/>
              <a:t> Vector </a:t>
            </a:r>
            <a:r>
              <a:rPr lang="ro-RO" dirty="0" err="1"/>
              <a:t>Machine</a:t>
            </a:r>
            <a:r>
              <a:rPr lang="ro-RO" dirty="0"/>
              <a:t>) cu </a:t>
            </a:r>
            <a:r>
              <a:rPr lang="ro-RO" dirty="0" err="1"/>
              <a:t>kernel</a:t>
            </a:r>
            <a:r>
              <a:rPr lang="ro-RO" dirty="0"/>
              <a:t> liniar </a:t>
            </a:r>
          </a:p>
          <a:p>
            <a:r>
              <a:rPr lang="ro-RO" dirty="0"/>
              <a:t>Rețele neuronale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E15E6B-684F-4795-9134-D92DB441B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962F-8FD5-44E8-BFBA-6E9B0BAD2192}" type="slidenum">
              <a:rPr lang="ro-RO" smtClean="0"/>
              <a:t>8</a:t>
            </a:fld>
            <a:endParaRPr lang="ro-R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FA6C8B-DEA6-4BEC-A744-3EB0CFFB6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825" y="1690688"/>
            <a:ext cx="401955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908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FE0B0-6A2D-4F60-9C95-EE60C5DF7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Rezultate </a:t>
            </a:r>
            <a:r>
              <a:rPr lang="ro-RO" dirty="0" err="1"/>
              <a:t>Bayes</a:t>
            </a:r>
            <a:r>
              <a:rPr lang="ro-RO" dirty="0"/>
              <a:t> Naiv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31825CD-DBA1-4934-880A-81230D05A7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4275408"/>
              </p:ext>
            </p:extLst>
          </p:nvPr>
        </p:nvGraphicFramePr>
        <p:xfrm>
          <a:off x="838200" y="1644016"/>
          <a:ext cx="10302239" cy="44998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5098">
                  <a:extLst>
                    <a:ext uri="{9D8B030D-6E8A-4147-A177-3AD203B41FA5}">
                      <a16:colId xmlns:a16="http://schemas.microsoft.com/office/drawing/2014/main" val="428290697"/>
                    </a:ext>
                  </a:extLst>
                </a:gridCol>
                <a:gridCol w="1469057">
                  <a:extLst>
                    <a:ext uri="{9D8B030D-6E8A-4147-A177-3AD203B41FA5}">
                      <a16:colId xmlns:a16="http://schemas.microsoft.com/office/drawing/2014/main" val="2954530179"/>
                    </a:ext>
                  </a:extLst>
                </a:gridCol>
                <a:gridCol w="1572150">
                  <a:extLst>
                    <a:ext uri="{9D8B030D-6E8A-4147-A177-3AD203B41FA5}">
                      <a16:colId xmlns:a16="http://schemas.microsoft.com/office/drawing/2014/main" val="1928845076"/>
                    </a:ext>
                  </a:extLst>
                </a:gridCol>
                <a:gridCol w="1953787">
                  <a:extLst>
                    <a:ext uri="{9D8B030D-6E8A-4147-A177-3AD203B41FA5}">
                      <a16:colId xmlns:a16="http://schemas.microsoft.com/office/drawing/2014/main" val="1026186654"/>
                    </a:ext>
                  </a:extLst>
                </a:gridCol>
                <a:gridCol w="1953787">
                  <a:extLst>
                    <a:ext uri="{9D8B030D-6E8A-4147-A177-3AD203B41FA5}">
                      <a16:colId xmlns:a16="http://schemas.microsoft.com/office/drawing/2014/main" val="4218357912"/>
                    </a:ext>
                  </a:extLst>
                </a:gridCol>
                <a:gridCol w="1548360">
                  <a:extLst>
                    <a:ext uri="{9D8B030D-6E8A-4147-A177-3AD203B41FA5}">
                      <a16:colId xmlns:a16="http://schemas.microsoft.com/office/drawing/2014/main" val="3192771585"/>
                    </a:ext>
                  </a:extLst>
                </a:gridCol>
              </a:tblGrid>
              <a:tr h="693057">
                <a:tc rowSpan="2">
                  <a:txBody>
                    <a:bodyPr/>
                    <a:lstStyle/>
                    <a:p>
                      <a:pPr marL="71755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Bayes Naiv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796" marR="117796" marT="58898" marB="58898" vert="vert270" anchor="ctr"/>
                </a:tc>
                <a:tc gridSpan="4"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Caracteristici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796" marR="117796" marT="58898" marB="58898" anchor="ctr"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 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698" marR="140698" marT="0" marB="0" anchor="ctr"/>
                </a:tc>
                <a:extLst>
                  <a:ext uri="{0D108BD9-81ED-4DB2-BD59-A6C34878D82A}">
                    <a16:rowId xmlns:a16="http://schemas.microsoft.com/office/drawing/2014/main" val="1679545563"/>
                  </a:ext>
                </a:extLst>
              </a:tr>
              <a:tr h="1649167"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n-grame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698" marR="140698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+ Tf-idf UMLS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698" marR="140698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+ Tf-idf sinonime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698" marR="140698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+ Alte</a:t>
                      </a:r>
                    </a:p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caracteristici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698" marR="140698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+ SMOTE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698" marR="140698" marT="0" marB="0" anchor="ctr"/>
                </a:tc>
                <a:extLst>
                  <a:ext uri="{0D108BD9-81ED-4DB2-BD59-A6C34878D82A}">
                    <a16:rowId xmlns:a16="http://schemas.microsoft.com/office/drawing/2014/main" val="2428553608"/>
                  </a:ext>
                </a:extLst>
              </a:tr>
              <a:tr h="1078817"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Acuratețe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698" marR="140698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0.8469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698" marR="140698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0.8688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698" marR="140698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0.8742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698" marR="140698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0.8795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698" marR="140698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0.9103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698" marR="140698" marT="0" marB="0" anchor="ctr"/>
                </a:tc>
                <a:extLst>
                  <a:ext uri="{0D108BD9-81ED-4DB2-BD59-A6C34878D82A}">
                    <a16:rowId xmlns:a16="http://schemas.microsoft.com/office/drawing/2014/main" val="2470737842"/>
                  </a:ext>
                </a:extLst>
              </a:tr>
              <a:tr h="1078817"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F1-score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698" marR="140698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0.8508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698" marR="140698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0.8632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698" marR="140698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0.8738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698" marR="140698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>
                          <a:effectLst/>
                        </a:rPr>
                        <a:t>0.8744</a:t>
                      </a:r>
                      <a:endParaRPr lang="ro-RO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698" marR="140698" marT="0" marB="0" anchor="ctr"/>
                </a:tc>
                <a:tc>
                  <a:txBody>
                    <a:bodyPr/>
                    <a:lstStyle/>
                    <a:p>
                      <a:pPr marL="0" marR="229870" indent="0" algn="ctr">
                        <a:lnSpc>
                          <a:spcPct val="152000"/>
                        </a:lnSpc>
                        <a:spcBef>
                          <a:spcPts val="0"/>
                        </a:spcBef>
                        <a:spcAft>
                          <a:spcPts val="25"/>
                        </a:spcAft>
                      </a:pPr>
                      <a:r>
                        <a:rPr lang="ro-RO" sz="2400" dirty="0">
                          <a:effectLst/>
                        </a:rPr>
                        <a:t>0.9054</a:t>
                      </a:r>
                      <a:endParaRPr lang="ro-RO" sz="2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698" marR="140698" marT="0" marB="0" anchor="ctr"/>
                </a:tc>
                <a:extLst>
                  <a:ext uri="{0D108BD9-81ED-4DB2-BD59-A6C34878D82A}">
                    <a16:rowId xmlns:a16="http://schemas.microsoft.com/office/drawing/2014/main" val="259545228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A96FF6-66E7-4F03-A2E7-68FA127EC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962F-8FD5-44E8-BFBA-6E9B0BAD2192}" type="slidenum">
              <a:rPr lang="ro-RO" smtClean="0"/>
              <a:t>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58420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2211</TotalTime>
  <Words>377</Words>
  <Application>Microsoft Office PowerPoint</Application>
  <PresentationFormat>Widescreen</PresentationFormat>
  <Paragraphs>148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Detectarea automată efectelor adverse a medicamentelor</vt:lpstr>
      <vt:lpstr>Cuprins</vt:lpstr>
      <vt:lpstr>Descrierea problemei</vt:lpstr>
      <vt:lpstr>Mulțimea de antrenare</vt:lpstr>
      <vt:lpstr>Preprocesarea datelor</vt:lpstr>
      <vt:lpstr>Extragerea atributelor</vt:lpstr>
      <vt:lpstr>Balansarea datelor</vt:lpstr>
      <vt:lpstr>Metode de clasificare a datelor</vt:lpstr>
      <vt:lpstr>Rezultate Bayes Naiv</vt:lpstr>
      <vt:lpstr>Rezultate SVM</vt:lpstr>
      <vt:lpstr>Grafic evoluție acurateței: rețele neuronale</vt:lpstr>
      <vt:lpstr>Graficul funcție de loss: rețele neuronale</vt:lpstr>
      <vt:lpstr>Rezultate rețele neuronale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Detectarea automată a efectelor adverse a medicamentelor</dc:title>
  <dc:creator>Marius Parasca</dc:creator>
  <cp:lastModifiedBy>Marius Parasca</cp:lastModifiedBy>
  <cp:revision>20</cp:revision>
  <dcterms:created xsi:type="dcterms:W3CDTF">2019-06-23T04:38:33Z</dcterms:created>
  <dcterms:modified xsi:type="dcterms:W3CDTF">2019-06-29T18:45:47Z</dcterms:modified>
</cp:coreProperties>
</file>