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3" r:id="rId3"/>
    <p:sldId id="283" r:id="rId4"/>
    <p:sldId id="264" r:id="rId5"/>
    <p:sldId id="273" r:id="rId6"/>
    <p:sldId id="274" r:id="rId7"/>
    <p:sldId id="267" r:id="rId8"/>
    <p:sldId id="276" r:id="rId9"/>
    <p:sldId id="277" r:id="rId10"/>
    <p:sldId id="278" r:id="rId11"/>
    <p:sldId id="279" r:id="rId12"/>
    <p:sldId id="280" r:id="rId13"/>
    <p:sldId id="281" r:id="rId14"/>
    <p:sldId id="265" r:id="rId15"/>
    <p:sldId id="272" r:id="rId16"/>
    <p:sldId id="282" r:id="rId17"/>
    <p:sldId id="275" r:id="rId1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82424" autoAdjust="0"/>
  </p:normalViewPr>
  <p:slideViewPr>
    <p:cSldViewPr snapToGrid="0">
      <p:cViewPr varScale="1">
        <p:scale>
          <a:sx n="88" d="100"/>
          <a:sy n="88" d="100"/>
        </p:scale>
        <p:origin x="-365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AAD347D-5ACD-4C99-B74B-A9C85AD731AF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8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GrSi-Cr0I4" TargetMode="External"/><Relationship Id="rId2" Type="http://schemas.openxmlformats.org/officeDocument/2006/relationships/hyperlink" Target="http://www.powersi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systemsthinker.com/powersim-modeling-with-flow-diagram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4" y="2097248"/>
            <a:ext cx="9650065" cy="2680133"/>
          </a:xfrm>
        </p:spPr>
        <p:txBody>
          <a:bodyPr/>
          <a:lstStyle/>
          <a:p>
            <a:pPr algn="ctr"/>
            <a:r>
              <a:rPr lang="en-US" dirty="0"/>
              <a:t> </a:t>
            </a:r>
            <a:r>
              <a:rPr lang="en-US" sz="4800" dirty="0"/>
              <a:t> </a:t>
            </a:r>
            <a:r>
              <a:rPr lang="en-US" sz="4800" dirty="0" err="1"/>
              <a:t>Bibliotekos</a:t>
            </a:r>
            <a:r>
              <a:rPr lang="en-US" sz="4800" dirty="0"/>
              <a:t> </a:t>
            </a:r>
            <a:r>
              <a:rPr lang="en-US" sz="4800" dirty="0" err="1" smtClean="0"/>
              <a:t>resurs</a:t>
            </a:r>
            <a:r>
              <a:rPr lang="lt-LT" sz="4800" dirty="0" smtClean="0"/>
              <a:t>ų</a:t>
            </a:r>
            <a:r>
              <a:rPr lang="en-US" sz="4800" dirty="0" smtClean="0"/>
              <a:t> </a:t>
            </a:r>
            <a:r>
              <a:rPr lang="en-US" sz="4800" dirty="0" err="1"/>
              <a:t>paskirstymo</a:t>
            </a:r>
            <a:r>
              <a:rPr lang="en-US" sz="4800" dirty="0"/>
              <a:t>   </a:t>
            </a:r>
            <a:r>
              <a:rPr lang="en-US" sz="4800" dirty="0" err="1"/>
              <a:t>imitacinis</a:t>
            </a:r>
            <a:r>
              <a:rPr lang="en-US" sz="4800" dirty="0"/>
              <a:t> </a:t>
            </a:r>
            <a:r>
              <a:rPr lang="en-US" sz="4800" dirty="0" err="1" smtClean="0"/>
              <a:t>modelis</a:t>
            </a:r>
            <a:r>
              <a:rPr lang="lt-LT" sz="4800" dirty="0" smtClean="0"/>
              <a:t/>
            </a:r>
            <a:br>
              <a:rPr lang="lt-LT" sz="4800" dirty="0" smtClean="0"/>
            </a:br>
            <a:endParaRPr lang="en-US" sz="48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467EC-2831-4F38-8A9B-84A52A27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500" b="1" dirty="0"/>
              <a:t>Duomenys, apibūdinimo kodas; modelio vykdymo keitimo sąlygos</a:t>
            </a:r>
            <a:endParaRPr lang="lt-LT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B712A-D40F-4805-984D-7069F1D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10737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Kintamasis  </a:t>
            </a:r>
            <a:r>
              <a:rPr lang="lt-LT" b="1" dirty="0" smtClean="0"/>
              <a:t>Delspinigiai:</a:t>
            </a:r>
            <a:endParaRPr lang="en-US" b="1" dirty="0"/>
          </a:p>
          <a:p>
            <a:endParaRPr lang="lt-L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24" y="1641418"/>
            <a:ext cx="49911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467EC-2831-4F38-8A9B-84A52A27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500" b="1" dirty="0"/>
              <a:t>Duomenys, apibūdinimo kodas; modelio vykdymo keitimo sąlygos</a:t>
            </a:r>
            <a:endParaRPr lang="lt-LT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B712A-D40F-4805-984D-7069F1D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10737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Kintamasis </a:t>
            </a:r>
            <a:r>
              <a:rPr lang="lt-LT" b="1" dirty="0" smtClean="0"/>
              <a:t>Pajamos:</a:t>
            </a:r>
            <a:endParaRPr lang="en-US" b="1" dirty="0"/>
          </a:p>
          <a:p>
            <a:endParaRPr lang="lt-L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25" y="1772083"/>
            <a:ext cx="50196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9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467EC-2831-4F38-8A9B-84A52A27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500" b="1" dirty="0"/>
              <a:t>Duomenys, apibūdinimo kodas; modelio vykdymo keitimo sąlygos</a:t>
            </a:r>
            <a:endParaRPr lang="lt-LT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B712A-D40F-4805-984D-7069F1D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10737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Kintamasis </a:t>
            </a:r>
            <a:r>
              <a:rPr lang="lt-LT" b="1" dirty="0" smtClean="0"/>
              <a:t>Lentynose:</a:t>
            </a:r>
            <a:endParaRPr lang="en-US" b="1" dirty="0"/>
          </a:p>
          <a:p>
            <a:endParaRPr lang="lt-L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55" y="1722206"/>
            <a:ext cx="50387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09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467EC-2831-4F38-8A9B-84A52A27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500" b="1" dirty="0"/>
              <a:t>Duomenys, apibūdinimo kodas; modelio vykdymo keitimo sąlygos</a:t>
            </a:r>
            <a:endParaRPr lang="lt-LT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B712A-D40F-4805-984D-7069F1D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10737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Kintamasis </a:t>
            </a:r>
            <a:r>
              <a:rPr lang="lt-LT" b="1" dirty="0" smtClean="0"/>
              <a:t>Biblioteka:</a:t>
            </a:r>
            <a:endParaRPr lang="en-US" b="1" dirty="0"/>
          </a:p>
          <a:p>
            <a:endParaRPr lang="lt-LT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37" y="1688956"/>
            <a:ext cx="50101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95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FB1611-8C74-4F38-9BE6-8358491E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500" b="1" dirty="0"/>
              <a:t>Duomenys, apibūdinimo kodas; modelio vykdymo keitimo sąlygos</a:t>
            </a:r>
            <a:endParaRPr lang="lt-LT" sz="4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367" y="2296177"/>
            <a:ext cx="8454302" cy="41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AB712A-D40F-4805-984D-7069F1D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" y="1724676"/>
            <a:ext cx="10972800" cy="710737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Konstantos ir  jų </a:t>
            </a:r>
            <a:r>
              <a:rPr lang="lt-LT" dirty="0" smtClean="0"/>
              <a:t>įvestis:</a:t>
            </a:r>
            <a:endParaRPr lang="en-US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8914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968F6-63EA-4BF2-A100-A8C8C82B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 err="1"/>
              <a:t>Imitacinio</a:t>
            </a:r>
            <a:r>
              <a:rPr lang="en-US" sz="5000" b="1" dirty="0"/>
              <a:t> </a:t>
            </a:r>
            <a:r>
              <a:rPr lang="en-US" sz="5000" b="1" dirty="0" err="1"/>
              <a:t>modelio</a:t>
            </a:r>
            <a:r>
              <a:rPr lang="en-US" sz="5000" b="1" dirty="0"/>
              <a:t> </a:t>
            </a:r>
            <a:r>
              <a:rPr lang="en-US" sz="5000" b="1" dirty="0" err="1"/>
              <a:t>grafikai</a:t>
            </a:r>
            <a:endParaRPr lang="lt-LT" sz="5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409288-AC13-448E-83D0-DE587D14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Metinių mokesčių kitimo grafikas bei  sukauptų lėšų kitimo grafikas pavaizduotas ketvirčiuose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lt-L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9" y="2901315"/>
            <a:ext cx="10565048" cy="318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62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5000" b="1" dirty="0" smtClean="0"/>
              <a:t>Išvados</a:t>
            </a:r>
            <a:endParaRPr lang="en-US" sz="5000" b="1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Vaizdingas  imitacinių modelių kūrimas </a:t>
            </a:r>
            <a:r>
              <a:rPr lang="lt-LT" dirty="0" err="1" smtClean="0"/>
              <a:t>Powersim</a:t>
            </a:r>
            <a:r>
              <a:rPr lang="lt-LT" dirty="0" smtClean="0"/>
              <a:t>.</a:t>
            </a:r>
          </a:p>
          <a:p>
            <a:r>
              <a:rPr lang="lt-LT" dirty="0" smtClean="0"/>
              <a:t>Suprantamai matomi duomenų srautai ir  pokyčiai.</a:t>
            </a:r>
          </a:p>
          <a:p>
            <a:r>
              <a:rPr lang="lt-LT" dirty="0" smtClean="0"/>
              <a:t>Pilnai valdomas  kiekvienas procesas rankiniu būdu.</a:t>
            </a:r>
          </a:p>
          <a:p>
            <a:r>
              <a:rPr lang="lt-LT" dirty="0" smtClean="0"/>
              <a:t>Projektą galima tobulinti bet kurioje darbo stadijoje.</a:t>
            </a:r>
          </a:p>
          <a:p>
            <a:r>
              <a:rPr lang="lt-LT" dirty="0" smtClean="0"/>
              <a:t>Stebėti duomenų kitimą  diagramose.</a:t>
            </a:r>
          </a:p>
          <a:p>
            <a:r>
              <a:rPr lang="lt-LT" dirty="0" smtClean="0"/>
              <a:t>Ilgesniam naudojimui reikalinga  licencija programinei įrangai.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2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Naudota literatūra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http://www.powersim.com/</a:t>
            </a:r>
            <a:endParaRPr lang="lt-LT" dirty="0" smtClean="0"/>
          </a:p>
          <a:p>
            <a:r>
              <a:rPr lang="en-US" dirty="0" smtClean="0">
                <a:hlinkClick r:id="rId3"/>
              </a:rPr>
              <a:t>https://www.youtube.com/watch?v=WGrSi-Cr0I4</a:t>
            </a:r>
            <a:endParaRPr lang="lt-LT" dirty="0" smtClean="0"/>
          </a:p>
          <a:p>
            <a:r>
              <a:rPr lang="en-US" dirty="0" smtClean="0">
                <a:hlinkClick r:id="rId4"/>
              </a:rPr>
              <a:t>https://thesystemsthinker.com/powersim-modeling-with-flow-diagrams/</a:t>
            </a:r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349" y="299258"/>
            <a:ext cx="109728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sz="5000" dirty="0" err="1"/>
              <a:t>Bibliotekos</a:t>
            </a:r>
            <a:r>
              <a:rPr lang="en-US" sz="5000" dirty="0"/>
              <a:t> </a:t>
            </a:r>
            <a:r>
              <a:rPr lang="en-US" sz="5000" dirty="0" err="1"/>
              <a:t>resursu</a:t>
            </a:r>
            <a:r>
              <a:rPr lang="en-US" sz="5000" dirty="0"/>
              <a:t> </a:t>
            </a:r>
            <a:r>
              <a:rPr lang="en-US" sz="5000" dirty="0" err="1"/>
              <a:t>paskirstymo</a:t>
            </a:r>
            <a:r>
              <a:rPr lang="en-US" sz="5000" dirty="0"/>
              <a:t>   </a:t>
            </a:r>
            <a:r>
              <a:rPr lang="en-US" sz="5000" dirty="0" err="1"/>
              <a:t>imitacinis</a:t>
            </a:r>
            <a:r>
              <a:rPr lang="en-US" sz="5000" dirty="0"/>
              <a:t> </a:t>
            </a:r>
            <a:r>
              <a:rPr lang="en-US" sz="5000" dirty="0" err="1"/>
              <a:t>modlelis</a:t>
            </a:r>
            <a:endParaRPr lang="en-US" sz="5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2052918"/>
            <a:ext cx="10533722" cy="4431009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/>
              <a:t>Tikslas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Sukurti</a:t>
            </a:r>
            <a:r>
              <a:rPr lang="en-US" sz="2400" dirty="0"/>
              <a:t> </a:t>
            </a:r>
            <a:r>
              <a:rPr lang="en-US" sz="2400" dirty="0"/>
              <a:t> </a:t>
            </a:r>
            <a:r>
              <a:rPr lang="lt-LT" sz="2400" dirty="0" smtClean="0"/>
              <a:t>b</a:t>
            </a:r>
            <a:r>
              <a:rPr lang="en-US" sz="2400" dirty="0" err="1" smtClean="0"/>
              <a:t>ibliotekos</a:t>
            </a:r>
            <a:r>
              <a:rPr lang="en-US" sz="2400" dirty="0" smtClean="0"/>
              <a:t> </a:t>
            </a:r>
            <a:r>
              <a:rPr lang="en-US" sz="2400" dirty="0" err="1"/>
              <a:t>resursu</a:t>
            </a:r>
            <a:r>
              <a:rPr lang="en-US" sz="2400" dirty="0"/>
              <a:t> </a:t>
            </a:r>
            <a:r>
              <a:rPr lang="en-US" sz="2400" dirty="0" err="1"/>
              <a:t>paskirstymo</a:t>
            </a:r>
            <a:r>
              <a:rPr lang="en-US" sz="2400" dirty="0"/>
              <a:t>   </a:t>
            </a:r>
            <a:r>
              <a:rPr lang="en-US" sz="2400" dirty="0" err="1"/>
              <a:t>imitacinis</a:t>
            </a:r>
            <a:r>
              <a:rPr lang="en-US" sz="2400" dirty="0"/>
              <a:t> </a:t>
            </a:r>
            <a:r>
              <a:rPr lang="en-US" sz="2400" dirty="0" err="1"/>
              <a:t>modlelis</a:t>
            </a:r>
            <a:r>
              <a:rPr lang="en-US" sz="2400" dirty="0" smtClean="0"/>
              <a:t>.</a:t>
            </a:r>
            <a:endParaRPr lang="lt-LT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err="1"/>
              <a:t>Uždaviniai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lt-LT" sz="2400" dirty="0" smtClean="0"/>
              <a:t>Suplanuoti bibliotekos resursų paskirstymą  taip ,kad biudžeto balansas būtų teigiamas</a:t>
            </a:r>
            <a:r>
              <a:rPr lang="en-US" sz="2400" dirty="0" smtClean="0"/>
              <a:t>.</a:t>
            </a:r>
            <a:endParaRPr lang="lt-LT" sz="24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 </a:t>
            </a:r>
            <a:r>
              <a:rPr lang="lt-LT" sz="2400" dirty="0" smtClean="0"/>
              <a:t>Planuoti bibliotekos plėtrą (atnaujinti knygų asortimentą)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lt-LT" sz="2400" dirty="0" smtClean="0"/>
          </a:p>
          <a:p>
            <a:pPr marL="0" indent="0">
              <a:buNone/>
            </a:pPr>
            <a:r>
              <a:rPr lang="en-US" sz="2400" dirty="0" err="1" smtClean="0"/>
              <a:t>Imitacin</a:t>
            </a:r>
            <a:r>
              <a:rPr lang="lt-LT" sz="2400" dirty="0" smtClean="0"/>
              <a:t>į</a:t>
            </a:r>
            <a:r>
              <a:rPr lang="en-US" sz="2400" dirty="0" smtClean="0"/>
              <a:t> model</a:t>
            </a:r>
            <a:r>
              <a:rPr lang="lt-LT" sz="2400" dirty="0" smtClean="0"/>
              <a:t>į</a:t>
            </a:r>
            <a:r>
              <a:rPr lang="en-US" sz="2400" dirty="0" smtClean="0"/>
              <a:t> </a:t>
            </a:r>
            <a:r>
              <a:rPr lang="lt-LT" sz="2400" dirty="0" smtClean="0"/>
              <a:t>su</a:t>
            </a:r>
            <a:r>
              <a:rPr lang="en-US" sz="2400" dirty="0" smtClean="0"/>
              <a:t>k</a:t>
            </a:r>
            <a:r>
              <a:rPr lang="lt-LT" sz="2400" dirty="0" err="1" smtClean="0"/>
              <a:t>ūriau</a:t>
            </a:r>
            <a:r>
              <a:rPr lang="en-US" sz="2400" dirty="0" smtClean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b="1" dirty="0" err="1" smtClean="0"/>
              <a:t>Powersim</a:t>
            </a:r>
            <a:r>
              <a:rPr lang="lt-LT" sz="2400" b="1" dirty="0" smtClean="0"/>
              <a:t> </a:t>
            </a:r>
            <a:r>
              <a:rPr lang="lt-LT" sz="2400" b="1" dirty="0" err="1" smtClean="0"/>
              <a:t>Studio</a:t>
            </a:r>
            <a:r>
              <a:rPr lang="lt-LT" sz="2400" b="1" dirty="0" smtClean="0"/>
              <a:t> 10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5000" dirty="0" smtClean="0"/>
              <a:t>Situacijos aprašas</a:t>
            </a:r>
            <a:endParaRPr lang="en-US" sz="5000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17224"/>
          </a:xfrm>
        </p:spPr>
        <p:txBody>
          <a:bodyPr>
            <a:noAutofit/>
          </a:bodyPr>
          <a:lstStyle/>
          <a:p>
            <a:r>
              <a:rPr lang="lt-LT" sz="2800" dirty="0" smtClean="0"/>
              <a:t>Sukurtas imitacinis modelis, kuris vaizduoja  finansinius ir žmogiškuosius resursus bei jų kitimą  projekcijoje metų bėgyje (360 dienų arba  12 mėnesių po 30 dienų).</a:t>
            </a:r>
          </a:p>
          <a:p>
            <a:r>
              <a:rPr lang="lt-LT" sz="2800" dirty="0" smtClean="0"/>
              <a:t>Sukurtas bibliotekos veiklos modelis, žvelgiant per finansinę pusę, įtraukiant  biudžetą, klientų kiekį ir  aptarnaujantį personalą (darbuotojų skaičių). Būklė stebimą  dienos  žingsniu.</a:t>
            </a:r>
          </a:p>
          <a:p>
            <a:r>
              <a:rPr lang="lt-LT" sz="2800" dirty="0" smtClean="0"/>
              <a:t>Tinkamai paskirstant  resursus  gauname  įstaigą su teigimu lėšų balansu.  Modelyje </a:t>
            </a:r>
            <a:r>
              <a:rPr lang="lt-LT" sz="2800" dirty="0"/>
              <a:t> </a:t>
            </a:r>
            <a:r>
              <a:rPr lang="lt-LT" sz="2800" dirty="0" smtClean="0"/>
              <a:t>įtraukiama bibliotekos  plėtros perspektyva. Knygų atnaujinimas, senų nurašymas.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7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7599F-911F-4F4E-92EC-81D08265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02" y="0"/>
            <a:ext cx="10972800" cy="1034935"/>
          </a:xfrm>
        </p:spPr>
        <p:txBody>
          <a:bodyPr/>
          <a:lstStyle/>
          <a:p>
            <a:pPr algn="ctr"/>
            <a:r>
              <a:rPr lang="lt-LT" sz="5000" dirty="0" smtClean="0"/>
              <a:t>Bibliotekos modelio schema</a:t>
            </a:r>
            <a:endParaRPr lang="lt-LT" sz="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99" y="963409"/>
            <a:ext cx="7798938" cy="573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6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D72DA6A7-47D7-45C9-94E3-049B261A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5" y="0"/>
            <a:ext cx="11587941" cy="1600200"/>
          </a:xfrm>
        </p:spPr>
        <p:txBody>
          <a:bodyPr>
            <a:noAutofit/>
          </a:bodyPr>
          <a:lstStyle/>
          <a:p>
            <a:r>
              <a:rPr lang="en-US" sz="4500" b="1" dirty="0" err="1"/>
              <a:t>Abstraktaus</a:t>
            </a:r>
            <a:r>
              <a:rPr lang="en-US" sz="4500" b="1" dirty="0"/>
              <a:t> </a:t>
            </a:r>
            <a:r>
              <a:rPr lang="en-US" sz="4500" b="1" dirty="0" err="1"/>
              <a:t>modelio</a:t>
            </a:r>
            <a:r>
              <a:rPr lang="en-US" sz="4500" b="1" dirty="0"/>
              <a:t> </a:t>
            </a:r>
            <a:r>
              <a:rPr lang="en-US" sz="4500" b="1" dirty="0" err="1"/>
              <a:t>struktūra</a:t>
            </a:r>
            <a:r>
              <a:rPr lang="en-US" sz="4500" b="1" dirty="0"/>
              <a:t/>
            </a:r>
            <a:br>
              <a:rPr lang="en-US" sz="4500" b="1" dirty="0"/>
            </a:br>
            <a:r>
              <a:rPr lang="fi-FI" sz="4500" b="1" dirty="0" smtClean="0"/>
              <a:t>elementai</a:t>
            </a:r>
            <a:r>
              <a:rPr lang="lt-LT" sz="4500" b="1" dirty="0" smtClean="0"/>
              <a:t>,</a:t>
            </a:r>
            <a:r>
              <a:rPr lang="fi-FI" sz="4500" b="1" dirty="0" smtClean="0"/>
              <a:t>ryšiai </a:t>
            </a:r>
            <a:r>
              <a:rPr lang="fi-FI" sz="4500" b="1" dirty="0"/>
              <a:t>tarp jų, kintamieji</a:t>
            </a:r>
            <a:endParaRPr lang="en-US" sz="4500" b="1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8CBD761C-9344-4BF6-89C1-8BB4725E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17224"/>
          </a:xfrm>
        </p:spPr>
        <p:txBody>
          <a:bodyPr>
            <a:normAutofit/>
          </a:bodyPr>
          <a:lstStyle/>
          <a:p>
            <a:r>
              <a:rPr lang="lt-LT" dirty="0"/>
              <a:t>Srautas </a:t>
            </a:r>
            <a:r>
              <a:rPr lang="lt-LT" b="1" dirty="0" smtClean="0"/>
              <a:t>Biudžetas</a:t>
            </a:r>
            <a:r>
              <a:rPr lang="lt-LT" dirty="0" smtClean="0"/>
              <a:t>  pateikia finansinę situaciją einamoje dienoje.</a:t>
            </a:r>
          </a:p>
          <a:p>
            <a:r>
              <a:rPr lang="lt-LT" dirty="0" smtClean="0"/>
              <a:t>Talpykla </a:t>
            </a:r>
            <a:r>
              <a:rPr lang="lt-LT" b="1" dirty="0" err="1" smtClean="0"/>
              <a:t>Metinis_balansas</a:t>
            </a:r>
            <a:r>
              <a:rPr lang="lt-LT" b="1" dirty="0" smtClean="0"/>
              <a:t> </a:t>
            </a:r>
            <a:r>
              <a:rPr lang="lt-LT" dirty="0" smtClean="0"/>
              <a:t> rodo metinę finansinę padėtį (lėšų sutaupyta arba ne).</a:t>
            </a:r>
            <a:endParaRPr lang="lt-LT" b="1" dirty="0"/>
          </a:p>
          <a:p>
            <a:r>
              <a:rPr lang="lt-LT" dirty="0" smtClean="0"/>
              <a:t>Kintamieji </a:t>
            </a:r>
            <a:r>
              <a:rPr lang="lt-LT" b="1" dirty="0" smtClean="0"/>
              <a:t>Finansavimas, </a:t>
            </a:r>
            <a:r>
              <a:rPr lang="lt-LT" b="1" dirty="0" err="1" smtClean="0"/>
              <a:t>Mokesčiai_paslaugos</a:t>
            </a:r>
            <a:r>
              <a:rPr lang="lt-LT" b="1" dirty="0" smtClean="0"/>
              <a:t>, Atlyginimai, pajamos</a:t>
            </a:r>
            <a:r>
              <a:rPr lang="lt-LT" b="1" dirty="0" smtClean="0"/>
              <a:t> </a:t>
            </a:r>
            <a:r>
              <a:rPr lang="lt-LT" dirty="0" smtClean="0"/>
              <a:t>sujungti su biudžeto srautu.</a:t>
            </a:r>
            <a:endParaRPr lang="lt-LT" dirty="0"/>
          </a:p>
          <a:p>
            <a:r>
              <a:rPr lang="lt-LT" dirty="0" smtClean="0"/>
              <a:t>Kintamasis </a:t>
            </a:r>
            <a:r>
              <a:rPr lang="lt-LT" b="1" dirty="0" smtClean="0"/>
              <a:t>Atlyginimas </a:t>
            </a:r>
            <a:r>
              <a:rPr lang="lt-LT" dirty="0" smtClean="0"/>
              <a:t>gaunamas iš konstantų </a:t>
            </a:r>
            <a:r>
              <a:rPr lang="lt-LT" b="1" dirty="0" smtClean="0"/>
              <a:t>Darbuotojai  </a:t>
            </a:r>
            <a:r>
              <a:rPr lang="lt-LT" dirty="0" smtClean="0"/>
              <a:t>ir  </a:t>
            </a:r>
            <a:r>
              <a:rPr lang="lt-LT" b="1" dirty="0" err="1" smtClean="0"/>
              <a:t>Algos_vid</a:t>
            </a:r>
            <a:r>
              <a:rPr lang="lt-LT" b="1" dirty="0" smtClean="0"/>
              <a:t> </a:t>
            </a:r>
            <a:r>
              <a:rPr lang="lt-LT" dirty="0" smtClean="0"/>
              <a:t>sandaugos. Imamas darbuotojų skaičius ir  gaunamos algos vidurkis (darbuotojų skaičių ir  algos vidurkį galima  nustatyti rankiniu būdu). Galutinė suma paverčiama  iš mėnesio į  dienos vertę.</a:t>
            </a:r>
            <a:endParaRPr lang="lt-LT" b="1" dirty="0"/>
          </a:p>
          <a:p>
            <a:r>
              <a:rPr lang="lt-LT" dirty="0" smtClean="0"/>
              <a:t>Kintamasis  </a:t>
            </a:r>
            <a:r>
              <a:rPr lang="lt-LT" b="1" dirty="0" smtClean="0"/>
              <a:t>Pajamos</a:t>
            </a:r>
            <a:r>
              <a:rPr lang="lt-LT" dirty="0" smtClean="0"/>
              <a:t> gaunamas iš  konstantų </a:t>
            </a:r>
            <a:r>
              <a:rPr lang="lt-LT" b="1" dirty="0" err="1" smtClean="0"/>
              <a:t>Abonentinis_mokestis</a:t>
            </a:r>
            <a:r>
              <a:rPr lang="lt-LT" dirty="0"/>
              <a:t> </a:t>
            </a:r>
            <a:r>
              <a:rPr lang="lt-LT" dirty="0" smtClean="0"/>
              <a:t>ir </a:t>
            </a:r>
            <a:r>
              <a:rPr lang="lt-LT" b="1" dirty="0" err="1" smtClean="0"/>
              <a:t>Klientų_skaičius</a:t>
            </a:r>
            <a:r>
              <a:rPr lang="lt-LT" b="1" dirty="0" smtClean="0"/>
              <a:t> </a:t>
            </a:r>
            <a:r>
              <a:rPr lang="lt-LT" dirty="0" smtClean="0"/>
              <a:t>bei prijungto kito kintamojo </a:t>
            </a:r>
            <a:r>
              <a:rPr lang="lt-LT" b="1" dirty="0" smtClean="0"/>
              <a:t>Delspinigiai</a:t>
            </a:r>
            <a:r>
              <a:rPr lang="lt-LT" dirty="0" smtClean="0"/>
              <a:t> (mokestis už laiku negrąžintas knygas).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546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xmlns="" id="{C60394B7-816F-47CE-8897-8EC0721A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 err="1"/>
              <a:t>Abstraktaus</a:t>
            </a:r>
            <a:r>
              <a:rPr lang="en-US" sz="4500" b="1" dirty="0"/>
              <a:t> </a:t>
            </a:r>
            <a:r>
              <a:rPr lang="en-US" sz="4500" b="1" dirty="0" err="1"/>
              <a:t>modelio</a:t>
            </a:r>
            <a:r>
              <a:rPr lang="en-US" sz="4500" b="1" dirty="0"/>
              <a:t> </a:t>
            </a:r>
            <a:r>
              <a:rPr lang="en-US" sz="4500" b="1" dirty="0" err="1"/>
              <a:t>struktūra</a:t>
            </a:r>
            <a:r>
              <a:rPr lang="en-US" sz="4500" b="1" dirty="0"/>
              <a:t/>
            </a:r>
            <a:br>
              <a:rPr lang="en-US" sz="4500" b="1" dirty="0"/>
            </a:br>
            <a:r>
              <a:rPr lang="fi-FI" sz="4500" b="1" dirty="0" smtClean="0"/>
              <a:t>elementai </a:t>
            </a:r>
            <a:r>
              <a:rPr lang="fi-FI" sz="4500" b="1" dirty="0"/>
              <a:t>ir ryšiai tarp jų, kintamieji</a:t>
            </a:r>
            <a:endParaRPr lang="en-US" sz="4500" b="1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xmlns="" id="{AAFCE1DD-3EC5-4949-B4F3-8152617B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99857"/>
          </a:xfrm>
        </p:spPr>
        <p:txBody>
          <a:bodyPr>
            <a:normAutofit/>
          </a:bodyPr>
          <a:lstStyle/>
          <a:p>
            <a:r>
              <a:rPr lang="lt-LT" dirty="0" smtClean="0"/>
              <a:t>Konstanta </a:t>
            </a:r>
            <a:r>
              <a:rPr lang="lt-LT" b="1" dirty="0" smtClean="0"/>
              <a:t>Įkainis </a:t>
            </a:r>
            <a:r>
              <a:rPr lang="lt-LT" dirty="0" smtClean="0"/>
              <a:t>su  konstantomis </a:t>
            </a:r>
            <a:r>
              <a:rPr lang="lt-LT" b="1" dirty="0" err="1" smtClean="0"/>
              <a:t>Paimtų_knygų_skaičiaus_vid</a:t>
            </a:r>
            <a:r>
              <a:rPr lang="lt-LT" b="1" dirty="0" smtClean="0"/>
              <a:t> </a:t>
            </a:r>
            <a:r>
              <a:rPr lang="lt-LT" dirty="0" smtClean="0"/>
              <a:t> ir </a:t>
            </a:r>
            <a:r>
              <a:rPr lang="lt-LT" b="1" dirty="0" err="1" smtClean="0"/>
              <a:t>Klientų_skaičius</a:t>
            </a:r>
            <a:r>
              <a:rPr lang="lt-LT" b="1" dirty="0" smtClean="0"/>
              <a:t> </a:t>
            </a:r>
            <a:r>
              <a:rPr lang="lt-LT" dirty="0" smtClean="0"/>
              <a:t>sukuria kintamojo </a:t>
            </a:r>
            <a:r>
              <a:rPr lang="lt-LT" b="1" dirty="0" smtClean="0"/>
              <a:t>Delspinigiai </a:t>
            </a:r>
            <a:r>
              <a:rPr lang="lt-LT" dirty="0" smtClean="0"/>
              <a:t>vertę (pradžioje delspinigiai pateikiami mėnesio  masteliu).</a:t>
            </a:r>
          </a:p>
          <a:p>
            <a:r>
              <a:rPr lang="lt-LT" dirty="0" smtClean="0"/>
              <a:t>Kintamasis </a:t>
            </a:r>
            <a:r>
              <a:rPr lang="lt-LT" b="1" dirty="0" smtClean="0"/>
              <a:t>Biblioteka</a:t>
            </a:r>
            <a:r>
              <a:rPr lang="lt-LT" dirty="0" smtClean="0"/>
              <a:t> pateikia situaciją  bibliotekoje (nuolat fiksuojamas  knygų skaičius).  Jis gaunamas iš  jungčių su konstanta </a:t>
            </a:r>
            <a:r>
              <a:rPr lang="lt-LT" b="1" dirty="0" err="1" smtClean="0"/>
              <a:t>Knygų_nurašymo_procentas</a:t>
            </a:r>
            <a:r>
              <a:rPr lang="lt-LT" dirty="0" smtClean="0"/>
              <a:t> bei kitų kintamųjų </a:t>
            </a:r>
            <a:r>
              <a:rPr lang="lt-LT" b="1" dirty="0" err="1" smtClean="0"/>
              <a:t>Knygos_bibliotekoj</a:t>
            </a:r>
            <a:r>
              <a:rPr lang="lt-LT" dirty="0" err="1" smtClean="0"/>
              <a:t>e</a:t>
            </a:r>
            <a:r>
              <a:rPr lang="lt-LT" dirty="0" smtClean="0"/>
              <a:t> ir </a:t>
            </a:r>
            <a:r>
              <a:rPr lang="lt-LT" b="1" dirty="0" err="1" smtClean="0"/>
              <a:t>Naujos_knygos</a:t>
            </a:r>
            <a:r>
              <a:rPr lang="lt-LT" b="1" dirty="0" err="1" smtClean="0"/>
              <a:t>_kainos_vid</a:t>
            </a:r>
            <a:r>
              <a:rPr lang="lt-LT" b="1" dirty="0" smtClean="0"/>
              <a:t>.</a:t>
            </a:r>
            <a:endParaRPr lang="lt-LT" b="1" dirty="0" smtClean="0"/>
          </a:p>
          <a:p>
            <a:r>
              <a:rPr lang="lt-LT" dirty="0" smtClean="0"/>
              <a:t>Kintamasis  </a:t>
            </a:r>
            <a:r>
              <a:rPr lang="lt-LT" b="1" dirty="0" smtClean="0"/>
              <a:t>Lentynose</a:t>
            </a:r>
            <a:r>
              <a:rPr lang="lt-LT" dirty="0" smtClean="0"/>
              <a:t> rodo  knygų kiekį esantį  patalpoje (nepaimtas knygas). Rezultatas gaunamas iš prijungtų konstantų </a:t>
            </a:r>
            <a:r>
              <a:rPr lang="lt-LT" b="1" dirty="0" err="1" smtClean="0"/>
              <a:t>Paimtų_knygų_skaičiaus_vid</a:t>
            </a:r>
            <a:r>
              <a:rPr lang="lt-LT" b="1" dirty="0" smtClean="0"/>
              <a:t> </a:t>
            </a:r>
            <a:r>
              <a:rPr lang="lt-LT" dirty="0" smtClean="0"/>
              <a:t>, </a:t>
            </a:r>
            <a:r>
              <a:rPr lang="lt-LT" b="1" dirty="0" err="1" smtClean="0"/>
              <a:t>Klientų_skaičius</a:t>
            </a:r>
            <a:r>
              <a:rPr lang="lt-LT" dirty="0" smtClean="0"/>
              <a:t> bei kintamojo </a:t>
            </a:r>
            <a:r>
              <a:rPr lang="lt-LT" b="1" dirty="0" err="1" smtClean="0"/>
              <a:t>Knygos_bibliotekoje</a:t>
            </a:r>
            <a:r>
              <a:rPr lang="lt-LT" b="1" dirty="0" smtClean="0"/>
              <a:t>.</a:t>
            </a:r>
          </a:p>
          <a:p>
            <a:endParaRPr lang="lt-LT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467EC-2831-4F38-8A9B-84A52A27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500" b="1" dirty="0" smtClean="0"/>
              <a:t>Duomenys, apibūdinimo kodas</a:t>
            </a:r>
            <a:r>
              <a:rPr lang="lt-LT" sz="4500" b="1" dirty="0"/>
              <a:t>; modelio vykdymo </a:t>
            </a:r>
            <a:r>
              <a:rPr lang="lt-LT" sz="4500" b="1" dirty="0" smtClean="0"/>
              <a:t>keitimo sąlygos</a:t>
            </a:r>
            <a:endParaRPr lang="lt-LT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B712A-D40F-4805-984D-7069F1D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10737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Srautas </a:t>
            </a:r>
            <a:r>
              <a:rPr lang="lt-LT" b="1" dirty="0" smtClean="0"/>
              <a:t>Biudžetas</a:t>
            </a:r>
            <a:r>
              <a:rPr lang="lt-LT" dirty="0" smtClean="0"/>
              <a:t>:</a:t>
            </a:r>
            <a:endParaRPr lang="en-US" dirty="0"/>
          </a:p>
          <a:p>
            <a:endParaRPr lang="lt-L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9" y="1703156"/>
            <a:ext cx="50292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4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467EC-2831-4F38-8A9B-84A52A27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500" b="1" dirty="0"/>
              <a:t>Duomenys, apibūdinimo kodas; modelio vykdymo keitimo sąlygos</a:t>
            </a:r>
            <a:endParaRPr lang="lt-LT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B712A-D40F-4805-984D-7069F1D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93" y="1582948"/>
            <a:ext cx="10972800" cy="710737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Kintamasis </a:t>
            </a:r>
            <a:r>
              <a:rPr lang="lt-LT" b="1" dirty="0" err="1" smtClean="0"/>
              <a:t>Mokesčiai_paslaugos</a:t>
            </a:r>
            <a:r>
              <a:rPr lang="lt-LT" dirty="0" smtClean="0"/>
              <a:t>:</a:t>
            </a:r>
            <a:endParaRPr lang="en-US" dirty="0"/>
          </a:p>
          <a:p>
            <a:endParaRPr lang="lt-L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4" y="1647178"/>
            <a:ext cx="50101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8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467EC-2831-4F38-8A9B-84A52A27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200" b="1" dirty="0"/>
              <a:t>Duomenys, apibūdinimo kodas; modelio vykdymo keitimo sąlygos</a:t>
            </a:r>
            <a:endParaRPr lang="lt-LT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B712A-D40F-4805-984D-7069F1DB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10737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Kintamasis </a:t>
            </a:r>
            <a:r>
              <a:rPr lang="lt-LT" b="1" dirty="0" smtClean="0"/>
              <a:t>Atlyginimai:</a:t>
            </a:r>
            <a:endParaRPr lang="en-US" b="1" dirty="0"/>
          </a:p>
          <a:p>
            <a:endParaRPr lang="lt-L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30" y="1757795"/>
            <a:ext cx="50196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3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ykdomo">
  <a:themeElements>
    <a:clrScheme name="Vykdom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ykdom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ykdom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143</TotalTime>
  <Words>419</Words>
  <Application>Microsoft Office PowerPoint</Application>
  <PresentationFormat>Pasirinktinai</PresentationFormat>
  <Paragraphs>57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Skaidrių pavadinimai</vt:lpstr>
      </vt:variant>
      <vt:variant>
        <vt:i4>17</vt:i4>
      </vt:variant>
    </vt:vector>
  </HeadingPairs>
  <TitlesOfParts>
    <vt:vector size="18" baseType="lpstr">
      <vt:lpstr>Vykdomo</vt:lpstr>
      <vt:lpstr>  Bibliotekos resursų paskirstymo   imitacinis modelis </vt:lpstr>
      <vt:lpstr> Bibliotekos resursu paskirstymo   imitacinis modlelis</vt:lpstr>
      <vt:lpstr>Situacijos aprašas</vt:lpstr>
      <vt:lpstr>Bibliotekos modelio schema</vt:lpstr>
      <vt:lpstr>Abstraktaus modelio struktūra elementai,ryšiai tarp jų, kintamieji</vt:lpstr>
      <vt:lpstr>Abstraktaus modelio struktūra elementai ir ryšiai tarp jų, kintamieji</vt:lpstr>
      <vt:lpstr>Duomenys, apibūdinimo kodas; modelio vykdymo keitimo sąlygos</vt:lpstr>
      <vt:lpstr>Duomenys, apibūdinimo kodas; modelio vykdymo keitimo sąlygos</vt:lpstr>
      <vt:lpstr>Duomenys, apibūdinimo kodas; modelio vykdymo keitimo sąlygos</vt:lpstr>
      <vt:lpstr>Duomenys, apibūdinimo kodas; modelio vykdymo keitimo sąlygos</vt:lpstr>
      <vt:lpstr>Duomenys, apibūdinimo kodas; modelio vykdymo keitimo sąlygos</vt:lpstr>
      <vt:lpstr>Duomenys, apibūdinimo kodas; modelio vykdymo keitimo sąlygos</vt:lpstr>
      <vt:lpstr>Duomenys, apibūdinimo kodas; modelio vykdymo keitimo sąlygos</vt:lpstr>
      <vt:lpstr>Duomenys, apibūdinimo kodas; modelio vykdymo keitimo sąlygos</vt:lpstr>
      <vt:lpstr>Imitacinio modelio grafikai</vt:lpstr>
      <vt:lpstr>Išvados</vt:lpstr>
      <vt:lpstr>Naudota literatūra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Automobilio remonto autoservise imitacinis modelis.</dc:title>
  <dc:creator>Arnas Sabulis</dc:creator>
  <cp:lastModifiedBy>Windows User</cp:lastModifiedBy>
  <cp:revision>18</cp:revision>
  <cp:lastPrinted>2012-08-15T21:38:02Z</cp:lastPrinted>
  <dcterms:created xsi:type="dcterms:W3CDTF">2018-05-16T22:28:26Z</dcterms:created>
  <dcterms:modified xsi:type="dcterms:W3CDTF">2018-06-13T23:24:31Z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