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57" r:id="rId3"/>
    <p:sldId id="277" r:id="rId4"/>
    <p:sldId id="278" r:id="rId5"/>
    <p:sldId id="276" r:id="rId6"/>
    <p:sldId id="271" r:id="rId7"/>
    <p:sldId id="275" r:id="rId8"/>
    <p:sldId id="272" r:id="rId9"/>
    <p:sldId id="273" r:id="rId10"/>
    <p:sldId id="279" r:id="rId11"/>
    <p:sldId id="280" r:id="rId12"/>
    <p:sldId id="281" r:id="rId13"/>
    <p:sldId id="282" r:id="rId14"/>
    <p:sldId id="283" r:id="rId15"/>
    <p:sldId id="284" r:id="rId16"/>
    <p:sldId id="285" r:id="rId17"/>
    <p:sldId id="286" r:id="rId18"/>
    <p:sldId id="287" r:id="rId19"/>
    <p:sldId id="288" r:id="rId20"/>
    <p:sldId id="289" r:id="rId21"/>
    <p:sldId id="290" r:id="rId22"/>
    <p:sldId id="291" r:id="rId23"/>
    <p:sldId id="292" r:id="rId24"/>
    <p:sldId id="293" r:id="rId25"/>
    <p:sldId id="294" r:id="rId26"/>
  </p:sldIdLst>
  <p:sldSz cx="9144000" cy="6858000" type="screen4x3"/>
  <p:notesSz cx="6797675" cy="9926638"/>
  <p:defaultTextStyle>
    <a:defPPr>
      <a:defRPr lang="nb-NO"/>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3475"/>
    <a:srgbClr val="BBAC7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14" autoAdjust="0"/>
    <p:restoredTop sz="74532" autoAdjust="0"/>
  </p:normalViewPr>
  <p:slideViewPr>
    <p:cSldViewPr snapToGrid="0" snapToObjects="1">
      <p:cViewPr varScale="1">
        <p:scale>
          <a:sx n="93" d="100"/>
          <a:sy n="93" d="100"/>
        </p:scale>
        <p:origin x="1986"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us Wishman" userId="c513fdc4-0965-4389-aeb4-537df13eb816" providerId="ADAL" clId="{A5F7885D-76DE-46B3-987E-94BC17AF205A}"/>
    <pc:docChg chg="undo custSel modSld">
      <pc:chgData name="Marius Wishman" userId="c513fdc4-0965-4389-aeb4-537df13eb816" providerId="ADAL" clId="{A5F7885D-76DE-46B3-987E-94BC17AF205A}" dt="2019-09-12T07:22:22.486" v="2" actId="20577"/>
      <pc:docMkLst>
        <pc:docMk/>
      </pc:docMkLst>
      <pc:sldChg chg="modSp">
        <pc:chgData name="Marius Wishman" userId="c513fdc4-0965-4389-aeb4-537df13eb816" providerId="ADAL" clId="{A5F7885D-76DE-46B3-987E-94BC17AF205A}" dt="2019-09-12T07:22:22.486" v="2" actId="20577"/>
        <pc:sldMkLst>
          <pc:docMk/>
          <pc:sldMk cId="91073578" sldId="292"/>
        </pc:sldMkLst>
        <pc:spChg chg="mod">
          <ac:chgData name="Marius Wishman" userId="c513fdc4-0965-4389-aeb4-537df13eb816" providerId="ADAL" clId="{A5F7885D-76DE-46B3-987E-94BC17AF205A}" dt="2019-09-12T07:22:22.486" v="2" actId="20577"/>
          <ac:spMkLst>
            <pc:docMk/>
            <pc:sldMk cId="91073578" sldId="292"/>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5659" cy="498056"/>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idx="1"/>
          </p:nvPr>
        </p:nvSpPr>
        <p:spPr>
          <a:xfrm>
            <a:off x="3850444" y="1"/>
            <a:ext cx="2945659" cy="498056"/>
          </a:xfrm>
          <a:prstGeom prst="rect">
            <a:avLst/>
          </a:prstGeom>
        </p:spPr>
        <p:txBody>
          <a:bodyPr vert="horz" lIns="91440" tIns="45720" rIns="91440" bIns="45720" rtlCol="0"/>
          <a:lstStyle>
            <a:lvl1pPr algn="r">
              <a:defRPr sz="1200"/>
            </a:lvl1pPr>
          </a:lstStyle>
          <a:p>
            <a:fld id="{6FD339C4-647F-4786-A723-473E6E6CEE05}" type="datetimeFigureOut">
              <a:rPr lang="nb-NO" smtClean="0"/>
              <a:t>12.09.2019</a:t>
            </a:fld>
            <a:endParaRPr lang="nb-NO"/>
          </a:p>
        </p:txBody>
      </p:sp>
      <p:sp>
        <p:nvSpPr>
          <p:cNvPr id="4" name="Slide Image Placeholder 3"/>
          <p:cNvSpPr>
            <a:spLocks noGrp="1" noRot="1" noChangeAspect="1"/>
          </p:cNvSpPr>
          <p:nvPr>
            <p:ph type="sldImg" idx="2"/>
          </p:nvPr>
        </p:nvSpPr>
        <p:spPr>
          <a:xfrm>
            <a:off x="1165225" y="1241425"/>
            <a:ext cx="4467225" cy="3349625"/>
          </a:xfrm>
          <a:prstGeom prst="rect">
            <a:avLst/>
          </a:prstGeom>
          <a:noFill/>
          <a:ln w="12700">
            <a:solidFill>
              <a:prstClr val="black"/>
            </a:solidFill>
          </a:ln>
        </p:spPr>
        <p:txBody>
          <a:bodyPr vert="horz" lIns="91440" tIns="45720" rIns="91440" bIns="45720" rtlCol="0" anchor="ctr"/>
          <a:lstStyle/>
          <a:p>
            <a:endParaRPr lang="nb-NO"/>
          </a:p>
        </p:txBody>
      </p:sp>
      <p:sp>
        <p:nvSpPr>
          <p:cNvPr id="5" name="Notes Placeholder 4"/>
          <p:cNvSpPr>
            <a:spLocks noGrp="1"/>
          </p:cNvSpPr>
          <p:nvPr>
            <p:ph type="body" sz="quarter" idx="3"/>
          </p:nvPr>
        </p:nvSpPr>
        <p:spPr>
          <a:xfrm>
            <a:off x="679768" y="4777195"/>
            <a:ext cx="5438140" cy="3908614"/>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nb-NO"/>
          </a:p>
        </p:txBody>
      </p:sp>
      <p:sp>
        <p:nvSpPr>
          <p:cNvPr id="7" name="Slide Number Placeholder 6"/>
          <p:cNvSpPr>
            <a:spLocks noGrp="1"/>
          </p:cNvSpPr>
          <p:nvPr>
            <p:ph type="sldNum" sz="quarter" idx="5"/>
          </p:nvPr>
        </p:nvSpPr>
        <p:spPr>
          <a:xfrm>
            <a:off x="3850444" y="9428584"/>
            <a:ext cx="2945659" cy="498055"/>
          </a:xfrm>
          <a:prstGeom prst="rect">
            <a:avLst/>
          </a:prstGeom>
        </p:spPr>
        <p:txBody>
          <a:bodyPr vert="horz" lIns="91440" tIns="45720" rIns="91440" bIns="45720" rtlCol="0" anchor="b"/>
          <a:lstStyle>
            <a:lvl1pPr algn="r">
              <a:defRPr sz="1200"/>
            </a:lvl1pPr>
          </a:lstStyle>
          <a:p>
            <a:fld id="{38A02407-7851-4BF9-A9D7-A4D332A5EA73}" type="slidenum">
              <a:rPr lang="nb-NO" smtClean="0"/>
              <a:t>‹#›</a:t>
            </a:fld>
            <a:endParaRPr lang="nb-NO"/>
          </a:p>
        </p:txBody>
      </p:sp>
    </p:spTree>
    <p:extLst>
      <p:ext uri="{BB962C8B-B14F-4D97-AF65-F5344CB8AC3E}">
        <p14:creationId xmlns:p14="http://schemas.microsoft.com/office/powerpoint/2010/main" val="247583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a:p>
        </p:txBody>
      </p:sp>
      <p:sp>
        <p:nvSpPr>
          <p:cNvPr id="4" name="Slide Number Placeholder 3"/>
          <p:cNvSpPr>
            <a:spLocks noGrp="1"/>
          </p:cNvSpPr>
          <p:nvPr>
            <p:ph type="sldNum" sz="quarter" idx="10"/>
          </p:nvPr>
        </p:nvSpPr>
        <p:spPr/>
        <p:txBody>
          <a:bodyPr/>
          <a:lstStyle/>
          <a:p>
            <a:fld id="{38A02407-7851-4BF9-A9D7-A4D332A5EA73}" type="slidenum">
              <a:rPr lang="nb-NO" smtClean="0"/>
              <a:t>1</a:t>
            </a:fld>
            <a:endParaRPr lang="nb-NO"/>
          </a:p>
        </p:txBody>
      </p:sp>
    </p:spTree>
    <p:extLst>
      <p:ext uri="{BB962C8B-B14F-4D97-AF65-F5344CB8AC3E}">
        <p14:creationId xmlns:p14="http://schemas.microsoft.com/office/powerpoint/2010/main" val="25610607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10"/>
          </p:nvPr>
        </p:nvSpPr>
        <p:spPr/>
        <p:txBody>
          <a:bodyPr/>
          <a:lstStyle/>
          <a:p>
            <a:fld id="{38A02407-7851-4BF9-A9D7-A4D332A5EA73}" type="slidenum">
              <a:rPr lang="nb-NO" smtClean="0"/>
              <a:t>10</a:t>
            </a:fld>
            <a:endParaRPr lang="nb-NO"/>
          </a:p>
        </p:txBody>
      </p:sp>
    </p:spTree>
    <p:extLst>
      <p:ext uri="{BB962C8B-B14F-4D97-AF65-F5344CB8AC3E}">
        <p14:creationId xmlns:p14="http://schemas.microsoft.com/office/powerpoint/2010/main" val="37572371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10"/>
          </p:nvPr>
        </p:nvSpPr>
        <p:spPr/>
        <p:txBody>
          <a:bodyPr/>
          <a:lstStyle/>
          <a:p>
            <a:fld id="{38A02407-7851-4BF9-A9D7-A4D332A5EA73}" type="slidenum">
              <a:rPr lang="nb-NO" smtClean="0"/>
              <a:t>11</a:t>
            </a:fld>
            <a:endParaRPr lang="nb-NO"/>
          </a:p>
        </p:txBody>
      </p:sp>
    </p:spTree>
    <p:extLst>
      <p:ext uri="{BB962C8B-B14F-4D97-AF65-F5344CB8AC3E}">
        <p14:creationId xmlns:p14="http://schemas.microsoft.com/office/powerpoint/2010/main" val="14662591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10"/>
          </p:nvPr>
        </p:nvSpPr>
        <p:spPr/>
        <p:txBody>
          <a:bodyPr/>
          <a:lstStyle/>
          <a:p>
            <a:fld id="{38A02407-7851-4BF9-A9D7-A4D332A5EA73}" type="slidenum">
              <a:rPr lang="nb-NO" smtClean="0"/>
              <a:t>12</a:t>
            </a:fld>
            <a:endParaRPr lang="nb-NO"/>
          </a:p>
        </p:txBody>
      </p:sp>
    </p:spTree>
    <p:extLst>
      <p:ext uri="{BB962C8B-B14F-4D97-AF65-F5344CB8AC3E}">
        <p14:creationId xmlns:p14="http://schemas.microsoft.com/office/powerpoint/2010/main" val="40188605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10"/>
          </p:nvPr>
        </p:nvSpPr>
        <p:spPr/>
        <p:txBody>
          <a:bodyPr/>
          <a:lstStyle/>
          <a:p>
            <a:fld id="{38A02407-7851-4BF9-A9D7-A4D332A5EA73}" type="slidenum">
              <a:rPr lang="nb-NO" smtClean="0"/>
              <a:t>13</a:t>
            </a:fld>
            <a:endParaRPr lang="nb-NO"/>
          </a:p>
        </p:txBody>
      </p:sp>
    </p:spTree>
    <p:extLst>
      <p:ext uri="{BB962C8B-B14F-4D97-AF65-F5344CB8AC3E}">
        <p14:creationId xmlns:p14="http://schemas.microsoft.com/office/powerpoint/2010/main" val="6365046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10"/>
          </p:nvPr>
        </p:nvSpPr>
        <p:spPr/>
        <p:txBody>
          <a:bodyPr/>
          <a:lstStyle/>
          <a:p>
            <a:fld id="{38A02407-7851-4BF9-A9D7-A4D332A5EA73}" type="slidenum">
              <a:rPr lang="nb-NO" smtClean="0"/>
              <a:t>14</a:t>
            </a:fld>
            <a:endParaRPr lang="nb-NO"/>
          </a:p>
        </p:txBody>
      </p:sp>
    </p:spTree>
    <p:extLst>
      <p:ext uri="{BB962C8B-B14F-4D97-AF65-F5344CB8AC3E}">
        <p14:creationId xmlns:p14="http://schemas.microsoft.com/office/powerpoint/2010/main" val="2993280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10"/>
          </p:nvPr>
        </p:nvSpPr>
        <p:spPr/>
        <p:txBody>
          <a:bodyPr/>
          <a:lstStyle/>
          <a:p>
            <a:fld id="{38A02407-7851-4BF9-A9D7-A4D332A5EA73}" type="slidenum">
              <a:rPr lang="nb-NO" smtClean="0"/>
              <a:t>15</a:t>
            </a:fld>
            <a:endParaRPr lang="nb-NO"/>
          </a:p>
        </p:txBody>
      </p:sp>
    </p:spTree>
    <p:extLst>
      <p:ext uri="{BB962C8B-B14F-4D97-AF65-F5344CB8AC3E}">
        <p14:creationId xmlns:p14="http://schemas.microsoft.com/office/powerpoint/2010/main" val="26712161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10"/>
          </p:nvPr>
        </p:nvSpPr>
        <p:spPr/>
        <p:txBody>
          <a:bodyPr/>
          <a:lstStyle/>
          <a:p>
            <a:fld id="{38A02407-7851-4BF9-A9D7-A4D332A5EA73}" type="slidenum">
              <a:rPr lang="nb-NO" smtClean="0"/>
              <a:t>16</a:t>
            </a:fld>
            <a:endParaRPr lang="nb-NO"/>
          </a:p>
        </p:txBody>
      </p:sp>
    </p:spTree>
    <p:extLst>
      <p:ext uri="{BB962C8B-B14F-4D97-AF65-F5344CB8AC3E}">
        <p14:creationId xmlns:p14="http://schemas.microsoft.com/office/powerpoint/2010/main" val="21510638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10"/>
          </p:nvPr>
        </p:nvSpPr>
        <p:spPr/>
        <p:txBody>
          <a:bodyPr/>
          <a:lstStyle/>
          <a:p>
            <a:fld id="{38A02407-7851-4BF9-A9D7-A4D332A5EA73}" type="slidenum">
              <a:rPr lang="nb-NO" smtClean="0"/>
              <a:t>17</a:t>
            </a:fld>
            <a:endParaRPr lang="nb-NO"/>
          </a:p>
        </p:txBody>
      </p:sp>
    </p:spTree>
    <p:extLst>
      <p:ext uri="{BB962C8B-B14F-4D97-AF65-F5344CB8AC3E}">
        <p14:creationId xmlns:p14="http://schemas.microsoft.com/office/powerpoint/2010/main" val="34380818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10"/>
          </p:nvPr>
        </p:nvSpPr>
        <p:spPr/>
        <p:txBody>
          <a:bodyPr/>
          <a:lstStyle/>
          <a:p>
            <a:fld id="{38A02407-7851-4BF9-A9D7-A4D332A5EA73}" type="slidenum">
              <a:rPr lang="nb-NO" smtClean="0"/>
              <a:t>18</a:t>
            </a:fld>
            <a:endParaRPr lang="nb-NO"/>
          </a:p>
        </p:txBody>
      </p:sp>
    </p:spTree>
    <p:extLst>
      <p:ext uri="{BB962C8B-B14F-4D97-AF65-F5344CB8AC3E}">
        <p14:creationId xmlns:p14="http://schemas.microsoft.com/office/powerpoint/2010/main" val="3725659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10"/>
          </p:nvPr>
        </p:nvSpPr>
        <p:spPr/>
        <p:txBody>
          <a:bodyPr/>
          <a:lstStyle/>
          <a:p>
            <a:fld id="{38A02407-7851-4BF9-A9D7-A4D332A5EA73}" type="slidenum">
              <a:rPr lang="nb-NO" smtClean="0"/>
              <a:t>19</a:t>
            </a:fld>
            <a:endParaRPr lang="nb-NO"/>
          </a:p>
        </p:txBody>
      </p:sp>
    </p:spTree>
    <p:extLst>
      <p:ext uri="{BB962C8B-B14F-4D97-AF65-F5344CB8AC3E}">
        <p14:creationId xmlns:p14="http://schemas.microsoft.com/office/powerpoint/2010/main" val="29441279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10"/>
          </p:nvPr>
        </p:nvSpPr>
        <p:spPr/>
        <p:txBody>
          <a:bodyPr/>
          <a:lstStyle/>
          <a:p>
            <a:fld id="{38A02407-7851-4BF9-A9D7-A4D332A5EA73}" type="slidenum">
              <a:rPr lang="nb-NO" smtClean="0"/>
              <a:t>2</a:t>
            </a:fld>
            <a:endParaRPr lang="nb-NO"/>
          </a:p>
        </p:txBody>
      </p:sp>
    </p:spTree>
    <p:extLst>
      <p:ext uri="{BB962C8B-B14F-4D97-AF65-F5344CB8AC3E}">
        <p14:creationId xmlns:p14="http://schemas.microsoft.com/office/powerpoint/2010/main" val="2589212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10"/>
          </p:nvPr>
        </p:nvSpPr>
        <p:spPr/>
        <p:txBody>
          <a:bodyPr/>
          <a:lstStyle/>
          <a:p>
            <a:fld id="{38A02407-7851-4BF9-A9D7-A4D332A5EA73}" type="slidenum">
              <a:rPr lang="nb-NO" smtClean="0"/>
              <a:t>20</a:t>
            </a:fld>
            <a:endParaRPr lang="nb-NO"/>
          </a:p>
        </p:txBody>
      </p:sp>
    </p:spTree>
    <p:extLst>
      <p:ext uri="{BB962C8B-B14F-4D97-AF65-F5344CB8AC3E}">
        <p14:creationId xmlns:p14="http://schemas.microsoft.com/office/powerpoint/2010/main" val="11684653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10"/>
          </p:nvPr>
        </p:nvSpPr>
        <p:spPr/>
        <p:txBody>
          <a:bodyPr/>
          <a:lstStyle/>
          <a:p>
            <a:fld id="{38A02407-7851-4BF9-A9D7-A4D332A5EA73}" type="slidenum">
              <a:rPr lang="nb-NO" smtClean="0"/>
              <a:t>21</a:t>
            </a:fld>
            <a:endParaRPr lang="nb-NO"/>
          </a:p>
        </p:txBody>
      </p:sp>
    </p:spTree>
    <p:extLst>
      <p:ext uri="{BB962C8B-B14F-4D97-AF65-F5344CB8AC3E}">
        <p14:creationId xmlns:p14="http://schemas.microsoft.com/office/powerpoint/2010/main" val="30998055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10"/>
          </p:nvPr>
        </p:nvSpPr>
        <p:spPr/>
        <p:txBody>
          <a:bodyPr/>
          <a:lstStyle/>
          <a:p>
            <a:fld id="{38A02407-7851-4BF9-A9D7-A4D332A5EA73}" type="slidenum">
              <a:rPr lang="nb-NO" smtClean="0"/>
              <a:t>22</a:t>
            </a:fld>
            <a:endParaRPr lang="nb-NO"/>
          </a:p>
        </p:txBody>
      </p:sp>
    </p:spTree>
    <p:extLst>
      <p:ext uri="{BB962C8B-B14F-4D97-AF65-F5344CB8AC3E}">
        <p14:creationId xmlns:p14="http://schemas.microsoft.com/office/powerpoint/2010/main" val="8534866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10"/>
          </p:nvPr>
        </p:nvSpPr>
        <p:spPr/>
        <p:txBody>
          <a:bodyPr/>
          <a:lstStyle/>
          <a:p>
            <a:fld id="{38A02407-7851-4BF9-A9D7-A4D332A5EA73}" type="slidenum">
              <a:rPr lang="nb-NO" smtClean="0"/>
              <a:t>23</a:t>
            </a:fld>
            <a:endParaRPr lang="nb-NO"/>
          </a:p>
        </p:txBody>
      </p:sp>
    </p:spTree>
    <p:extLst>
      <p:ext uri="{BB962C8B-B14F-4D97-AF65-F5344CB8AC3E}">
        <p14:creationId xmlns:p14="http://schemas.microsoft.com/office/powerpoint/2010/main" val="14927731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10"/>
          </p:nvPr>
        </p:nvSpPr>
        <p:spPr/>
        <p:txBody>
          <a:bodyPr/>
          <a:lstStyle/>
          <a:p>
            <a:fld id="{38A02407-7851-4BF9-A9D7-A4D332A5EA73}" type="slidenum">
              <a:rPr lang="nb-NO" smtClean="0"/>
              <a:t>24</a:t>
            </a:fld>
            <a:endParaRPr lang="nb-NO"/>
          </a:p>
        </p:txBody>
      </p:sp>
    </p:spTree>
    <p:extLst>
      <p:ext uri="{BB962C8B-B14F-4D97-AF65-F5344CB8AC3E}">
        <p14:creationId xmlns:p14="http://schemas.microsoft.com/office/powerpoint/2010/main" val="32850710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10"/>
          </p:nvPr>
        </p:nvSpPr>
        <p:spPr/>
        <p:txBody>
          <a:bodyPr/>
          <a:lstStyle/>
          <a:p>
            <a:fld id="{38A02407-7851-4BF9-A9D7-A4D332A5EA73}" type="slidenum">
              <a:rPr lang="nb-NO" smtClean="0"/>
              <a:t>3</a:t>
            </a:fld>
            <a:endParaRPr lang="nb-NO"/>
          </a:p>
        </p:txBody>
      </p:sp>
    </p:spTree>
    <p:extLst>
      <p:ext uri="{BB962C8B-B14F-4D97-AF65-F5344CB8AC3E}">
        <p14:creationId xmlns:p14="http://schemas.microsoft.com/office/powerpoint/2010/main" val="3673288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10"/>
          </p:nvPr>
        </p:nvSpPr>
        <p:spPr/>
        <p:txBody>
          <a:bodyPr/>
          <a:lstStyle/>
          <a:p>
            <a:fld id="{38A02407-7851-4BF9-A9D7-A4D332A5EA73}" type="slidenum">
              <a:rPr lang="nb-NO" smtClean="0"/>
              <a:t>4</a:t>
            </a:fld>
            <a:endParaRPr lang="nb-NO"/>
          </a:p>
        </p:txBody>
      </p:sp>
    </p:spTree>
    <p:extLst>
      <p:ext uri="{BB962C8B-B14F-4D97-AF65-F5344CB8AC3E}">
        <p14:creationId xmlns:p14="http://schemas.microsoft.com/office/powerpoint/2010/main" val="496164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Efficiency, equity, sustainability, compatibility with social goals.</a:t>
            </a:r>
            <a:endParaRPr lang="nb-NO"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Sometimes forgetting that there are more goals than economic efficiency (or that efficiency might be improved by prioritizing other goals). Economic efficiency seems value-neutral, unlike all the others. By all means, not a bad measure, but it has biases..! (As does</a:t>
            </a:r>
            <a:r>
              <a:rPr lang="en-US" sz="1200" kern="1200" baseline="0">
                <a:solidFill>
                  <a:schemeClr val="tx1"/>
                </a:solidFill>
                <a:effectLst/>
                <a:latin typeface="+mn-lt"/>
                <a:ea typeface="+mn-ea"/>
                <a:cs typeface="+mn-cs"/>
              </a:rPr>
              <a:t> every measure) [NOT a big conspiracy. Not been deliberately sidetracked by the government or by capitalists, or by economists, etc.]</a:t>
            </a:r>
            <a:endParaRPr lang="nb-NO"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Efficiency: Makes the N economy</a:t>
            </a:r>
            <a:r>
              <a:rPr lang="en-US" sz="1200" kern="1200" baseline="0">
                <a:solidFill>
                  <a:schemeClr val="tx1"/>
                </a:solidFill>
                <a:effectLst/>
                <a:latin typeface="+mn-lt"/>
                <a:ea typeface="+mn-ea"/>
                <a:cs typeface="+mn-cs"/>
              </a:rPr>
              <a:t> better than many others. Well regulated, well ordered, and economist in every department see to it that there is only so much waste that you can get away with. Hard in Norway to seriously abuse funding and privileges. But </a:t>
            </a:r>
            <a:r>
              <a:rPr lang="en-US" sz="1200" kern="1200">
                <a:solidFill>
                  <a:schemeClr val="tx1"/>
                </a:solidFill>
                <a:effectLst/>
                <a:latin typeface="+mn-lt"/>
                <a:ea typeface="+mn-ea"/>
                <a:cs typeface="+mn-cs"/>
              </a:rPr>
              <a:t>waste: What is wasteful? Planned obsolescence? 1) resource utilization, 2) efficiency of resource allocation, 3) efficiency of resource creation</a:t>
            </a:r>
          </a:p>
          <a:p>
            <a:r>
              <a:rPr lang="en-US" sz="1200" kern="1200">
                <a:solidFill>
                  <a:schemeClr val="tx1"/>
                </a:solidFill>
                <a:effectLst/>
                <a:latin typeface="+mn-lt"/>
                <a:ea typeface="+mn-ea"/>
                <a:cs typeface="+mn-cs"/>
              </a:rPr>
              <a:t>Equity:</a:t>
            </a:r>
            <a:r>
              <a:rPr lang="en-US" sz="1200" kern="1200" baseline="0">
                <a:solidFill>
                  <a:schemeClr val="tx1"/>
                </a:solidFill>
                <a:effectLst/>
                <a:latin typeface="+mn-lt"/>
                <a:ea typeface="+mn-ea"/>
                <a:cs typeface="+mn-cs"/>
              </a:rPr>
              <a:t> = fairness. Equal income for all? Equal opportunity? Should the state actively correct for inequalities as poverty, class, ethnicity, gender? Or should it just see to it that no one is actively discriminated against? Taxes? Progressive tax? Or flat tax without loopholes? </a:t>
            </a:r>
            <a:endParaRPr lang="nb-NO"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Sustainability: ability of the system to reproduce itself; Economy vs. physical environment; Chinese growth, how impressive is it really? Economists:</a:t>
            </a:r>
            <a:r>
              <a:rPr lang="en-US" sz="1200" kern="1200" baseline="0">
                <a:solidFill>
                  <a:schemeClr val="tx1"/>
                </a:solidFill>
                <a:effectLst/>
                <a:latin typeface="+mn-lt"/>
                <a:ea typeface="+mn-ea"/>
                <a:cs typeface="+mn-cs"/>
              </a:rPr>
              <a:t> </a:t>
            </a:r>
            <a:r>
              <a:rPr lang="en-US" sz="1200" kern="1200">
                <a:solidFill>
                  <a:schemeClr val="tx1"/>
                </a:solidFill>
                <a:effectLst/>
                <a:latin typeface="+mn-lt"/>
                <a:ea typeface="+mn-ea"/>
                <a:cs typeface="+mn-cs"/>
              </a:rPr>
              <a:t>Polluter pays? But that only works if the goal is to find the “right” amount of pollution, not if the goal is to eliminate pollution…! Pick the lowest hanging apples</a:t>
            </a:r>
            <a:r>
              <a:rPr lang="en-US" sz="1200" kern="1200" baseline="0">
                <a:solidFill>
                  <a:schemeClr val="tx1"/>
                </a:solidFill>
                <a:effectLst/>
                <a:latin typeface="+mn-lt"/>
                <a:ea typeface="+mn-ea"/>
                <a:cs typeface="+mn-cs"/>
              </a:rPr>
              <a:t> first, or pick them all? Pick the right amount of apples? </a:t>
            </a:r>
            <a:r>
              <a:rPr lang="en-US" sz="1200" kern="1200">
                <a:solidFill>
                  <a:schemeClr val="tx1"/>
                </a:solidFill>
                <a:effectLst/>
                <a:latin typeface="+mn-lt"/>
                <a:ea typeface="+mn-ea"/>
                <a:cs typeface="+mn-cs"/>
              </a:rPr>
              <a:t>At the same time, creates powerful individual incentives to alter behavior. </a:t>
            </a:r>
            <a:endParaRPr lang="nb-NO"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Compatibility with social goals: The ultimate test. But how about if social goals and sustainability clash? Sustainability as the ultimate test?</a:t>
            </a:r>
          </a:p>
          <a:p>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What is </a:t>
            </a:r>
            <a:r>
              <a:rPr lang="en-US" sz="1200" b="1" kern="1200">
                <a:solidFill>
                  <a:schemeClr val="tx1"/>
                </a:solidFill>
                <a:effectLst/>
                <a:latin typeface="+mn-lt"/>
                <a:ea typeface="+mn-ea"/>
                <a:cs typeface="+mn-cs"/>
              </a:rPr>
              <a:t>progress</a:t>
            </a:r>
            <a:r>
              <a:rPr lang="en-US" sz="1200" kern="1200">
                <a:solidFill>
                  <a:schemeClr val="tx1"/>
                </a:solidFill>
                <a:effectLst/>
                <a:latin typeface="+mn-lt"/>
                <a:ea typeface="+mn-ea"/>
                <a:cs typeface="+mn-cs"/>
              </a:rPr>
              <a:t>?</a:t>
            </a:r>
            <a:endParaRPr lang="nb-NO"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GDP? Sum of the market value of all goods and services produced in a country during a year.</a:t>
            </a:r>
            <a:endParaRPr lang="nb-NO"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Diane Coyle on how statistical analysis a sport in Greece (or something): In Greece, statistics is a combat sport.</a:t>
            </a:r>
            <a:endParaRPr lang="nb-NO"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Guest lecture (probably) later on which will talk about this in detail. Many problems with GDP. </a:t>
            </a:r>
            <a:endParaRPr lang="nb-NO"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Domestic work, luxury items, car crashes, pollution control devices, rundown of natural resources (oil: income or [drawing down of our] fortune/wealth?)</a:t>
            </a:r>
            <a:endParaRPr lang="nb-NO"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And far more suited to a world that consists of manufacturing. Far harder to measure market value in services. [Coyle]</a:t>
            </a:r>
            <a:endParaRPr lang="nb-NO"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Also, only goes back to the 1920s. </a:t>
            </a:r>
            <a:endParaRPr lang="nb-NO"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William Easterly</a:t>
            </a:r>
            <a:endParaRPr lang="nb-NO"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Other indicators? Health. Cuba. But is it sustainable? Even reducing economic growth because all the resources are poured into one area, prioritizing one indicator?</a:t>
            </a:r>
            <a:endParaRPr lang="nb-NO" sz="1200" kern="1200">
              <a:solidFill>
                <a:schemeClr val="tx1"/>
              </a:solidFill>
              <a:effectLst/>
              <a:latin typeface="+mn-lt"/>
              <a:ea typeface="+mn-ea"/>
              <a:cs typeface="+mn-cs"/>
            </a:endParaRPr>
          </a:p>
          <a:p>
            <a:endParaRPr lang="nb-NO" sz="1200" kern="1200">
              <a:solidFill>
                <a:schemeClr val="tx1"/>
              </a:solidFill>
              <a:effectLst/>
              <a:latin typeface="+mn-lt"/>
              <a:ea typeface="+mn-ea"/>
              <a:cs typeface="+mn-cs"/>
            </a:endParaRPr>
          </a:p>
          <a:p>
            <a:r>
              <a:rPr lang="nb-NO" sz="1200" kern="1200">
                <a:solidFill>
                  <a:schemeClr val="tx1"/>
                </a:solidFill>
                <a:effectLst/>
                <a:latin typeface="+mn-lt"/>
                <a:ea typeface="+mn-ea"/>
                <a:cs typeface="+mn-cs"/>
              </a:rPr>
              <a:t>Primacy of GDP:</a:t>
            </a:r>
            <a:r>
              <a:rPr lang="nb-NO" sz="1200" kern="1200" baseline="0">
                <a:solidFill>
                  <a:schemeClr val="tx1"/>
                </a:solidFill>
                <a:effectLst/>
                <a:latin typeface="+mn-lt"/>
                <a:ea typeface="+mn-ea"/>
                <a:cs typeface="+mn-cs"/>
              </a:rPr>
              <a:t> </a:t>
            </a:r>
          </a:p>
          <a:p>
            <a:r>
              <a:rPr lang="nb-NO" sz="1200" kern="1200" baseline="0">
                <a:solidFill>
                  <a:schemeClr val="tx1"/>
                </a:solidFill>
                <a:effectLst/>
                <a:latin typeface="+mn-lt"/>
                <a:ea typeface="+mn-ea"/>
                <a:cs typeface="+mn-cs"/>
              </a:rPr>
              <a:t>Overemphasis on growth at the expense of the planet? (Environmentalists)</a:t>
            </a:r>
          </a:p>
          <a:p>
            <a:r>
              <a:rPr lang="nb-NO" sz="1200" kern="1200" baseline="0">
                <a:solidFill>
                  <a:schemeClr val="tx1"/>
                </a:solidFill>
                <a:effectLst/>
                <a:latin typeface="+mn-lt"/>
                <a:ea typeface="+mn-ea"/>
                <a:cs typeface="+mn-cs"/>
              </a:rPr>
              <a:t>Overemphasis on growth at the expense of happiness? Well-being not measured by GDP!</a:t>
            </a:r>
          </a:p>
          <a:p>
            <a:endParaRPr lang="nb-NO" sz="1200" kern="1200" baseline="0">
              <a:solidFill>
                <a:schemeClr val="tx1"/>
              </a:solidFill>
              <a:effectLst/>
              <a:latin typeface="+mn-lt"/>
              <a:ea typeface="+mn-ea"/>
              <a:cs typeface="+mn-cs"/>
            </a:endParaRPr>
          </a:p>
          <a:p>
            <a:r>
              <a:rPr lang="nb-NO" sz="1200" kern="1200" baseline="0">
                <a:solidFill>
                  <a:schemeClr val="tx1"/>
                </a:solidFill>
                <a:effectLst/>
                <a:latin typeface="+mn-lt"/>
                <a:ea typeface="+mn-ea"/>
                <a:cs typeface="+mn-cs"/>
              </a:rPr>
              <a:t>When did we get GDP?</a:t>
            </a:r>
          </a:p>
          <a:p>
            <a:r>
              <a:rPr lang="nb-NO" sz="1200" kern="1200" baseline="0">
                <a:solidFill>
                  <a:schemeClr val="tx1"/>
                </a:solidFill>
                <a:effectLst/>
                <a:latin typeface="+mn-lt"/>
                <a:ea typeface="+mn-ea"/>
                <a:cs typeface="+mn-cs"/>
              </a:rPr>
              <a:t>1665, early English estimates of income, expenditure, population, land ++ of England and Wales. Why? To find out what the resources of the country was and if it could afford to finance a war against the Dutch.  (1664-67). Could England bear a higher burden of taxes? Impossible to know if you have no data…!</a:t>
            </a:r>
          </a:p>
          <a:p>
            <a:r>
              <a:rPr lang="nb-NO" sz="1200" kern="1200" baseline="0">
                <a:solidFill>
                  <a:schemeClr val="tx1"/>
                </a:solidFill>
                <a:effectLst/>
                <a:latin typeface="+mn-lt"/>
                <a:ea typeface="+mn-ea"/>
                <a:cs typeface="+mn-cs"/>
              </a:rPr>
              <a:t>As late as the 18th c, no national budget in France. Very loose notions of whether incomes matched expenditures. Attempt at creating a budget in 1781. but bad budgeting part of the reason why UK, with less than half the population could raise as much in taxes as F. And pay half the interest rate on its loans. </a:t>
            </a:r>
          </a:p>
          <a:p>
            <a:endParaRPr lang="nb-NO" sz="1200" kern="1200" baseline="0">
              <a:solidFill>
                <a:schemeClr val="tx1"/>
              </a:solidFill>
              <a:effectLst/>
              <a:latin typeface="+mn-lt"/>
              <a:ea typeface="+mn-ea"/>
              <a:cs typeface="+mn-cs"/>
            </a:endParaRPr>
          </a:p>
          <a:p>
            <a:r>
              <a:rPr lang="nb-NO" sz="1200" kern="1200" baseline="0">
                <a:solidFill>
                  <a:schemeClr val="tx1"/>
                </a:solidFill>
                <a:effectLst/>
                <a:latin typeface="+mn-lt"/>
                <a:ea typeface="+mn-ea"/>
                <a:cs typeface="+mn-cs"/>
              </a:rPr>
              <a:t>Comparing SU and US growth. Not comparable statistics! </a:t>
            </a:r>
          </a:p>
          <a:p>
            <a:r>
              <a:rPr lang="nb-NO" sz="1200" kern="1200" baseline="0">
                <a:solidFill>
                  <a:schemeClr val="tx1"/>
                </a:solidFill>
                <a:effectLst/>
                <a:latin typeface="+mn-lt"/>
                <a:ea typeface="+mn-ea"/>
                <a:cs typeface="+mn-cs"/>
              </a:rPr>
              <a:t>Present-day Chinese growth? Can we trust the figures?</a:t>
            </a:r>
          </a:p>
          <a:p>
            <a:r>
              <a:rPr lang="nb-NO" sz="1200" kern="1200" baseline="0">
                <a:solidFill>
                  <a:schemeClr val="tx1"/>
                </a:solidFill>
                <a:effectLst/>
                <a:latin typeface="+mn-lt"/>
                <a:ea typeface="+mn-ea"/>
                <a:cs typeface="+mn-cs"/>
              </a:rPr>
              <a:t>Ireland, suddenly adjusted up by 25%</a:t>
            </a:r>
          </a:p>
          <a:p>
            <a:r>
              <a:rPr lang="nb-NO" sz="1200" kern="1200" baseline="0">
                <a:solidFill>
                  <a:schemeClr val="tx1"/>
                </a:solidFill>
                <a:effectLst/>
                <a:latin typeface="+mn-lt"/>
                <a:ea typeface="+mn-ea"/>
                <a:cs typeface="+mn-cs"/>
              </a:rPr>
              <a:t>Ghana, up by 60% in November 2010!</a:t>
            </a:r>
          </a:p>
          <a:p>
            <a:r>
              <a:rPr lang="nb-NO" sz="1200" kern="1200" baseline="0">
                <a:solidFill>
                  <a:schemeClr val="tx1"/>
                </a:solidFill>
                <a:effectLst/>
                <a:latin typeface="+mn-lt"/>
                <a:ea typeface="+mn-ea"/>
                <a:cs typeface="+mn-cs"/>
              </a:rPr>
              <a:t>And these are important figures! Determines the rate at which you can borrow money. Determines whether or not politicians get reelected. </a:t>
            </a:r>
          </a:p>
          <a:p>
            <a:endParaRPr lang="nb-NO" sz="1200" kern="1200" baseline="0">
              <a:solidFill>
                <a:schemeClr val="tx1"/>
              </a:solidFill>
              <a:effectLst/>
              <a:latin typeface="+mn-lt"/>
              <a:ea typeface="+mn-ea"/>
              <a:cs typeface="+mn-cs"/>
            </a:endParaRPr>
          </a:p>
          <a:p>
            <a:r>
              <a:rPr lang="nb-NO" sz="1200" kern="1200" baseline="0">
                <a:solidFill>
                  <a:schemeClr val="tx1"/>
                </a:solidFill>
                <a:effectLst/>
                <a:latin typeface="+mn-lt"/>
                <a:ea typeface="+mn-ea"/>
                <a:cs typeface="+mn-cs"/>
              </a:rPr>
              <a:t>Silicon Valley: How do you measure the economic growth from internet connectivity or mobile telephones, mobile cameras. Quality of the products keep increasing while the price stays the same. How do we measure services? Especially hard with public services. Wages paid? Then, how do you measure productivity?!</a:t>
            </a:r>
          </a:p>
          <a:p>
            <a:endParaRPr lang="nb-NO" sz="1200" kern="1200" baseline="0">
              <a:solidFill>
                <a:schemeClr val="tx1"/>
              </a:solidFill>
              <a:effectLst/>
              <a:latin typeface="+mn-lt"/>
              <a:ea typeface="+mn-ea"/>
              <a:cs typeface="+mn-cs"/>
            </a:endParaRPr>
          </a:p>
          <a:p>
            <a:r>
              <a:rPr lang="nb-NO" sz="1200" kern="1200" baseline="0">
                <a:solidFill>
                  <a:schemeClr val="tx1"/>
                </a:solidFill>
                <a:effectLst/>
                <a:latin typeface="+mn-lt"/>
                <a:ea typeface="+mn-ea"/>
                <a:cs typeface="+mn-cs"/>
              </a:rPr>
              <a:t>Productive vs unproductive activity? SU statistics counted material output and ignored the services. But today services account for at least 2/3 of the economy! Legacy of the 19th c. </a:t>
            </a:r>
          </a:p>
          <a:p>
            <a:endParaRPr lang="nb-NO" sz="1200" kern="1200" baseline="0">
              <a:solidFill>
                <a:schemeClr val="tx1"/>
              </a:solidFill>
              <a:effectLst/>
              <a:latin typeface="+mn-lt"/>
              <a:ea typeface="+mn-ea"/>
              <a:cs typeface="+mn-cs"/>
            </a:endParaRPr>
          </a:p>
          <a:p>
            <a:r>
              <a:rPr lang="nb-NO" sz="1200" kern="1200" baseline="0">
                <a:solidFill>
                  <a:schemeClr val="tx1"/>
                </a:solidFill>
                <a:effectLst/>
                <a:latin typeface="+mn-lt"/>
                <a:ea typeface="+mn-ea"/>
                <a:cs typeface="+mn-cs"/>
              </a:rPr>
              <a:t>Modern GDP, UK,  1920s-30s attempts at calculating national income and expenditures. US, FDR wanted a clearer picture of the state of the economy in the depression. 1934 report, US national income halved between 1929 and 1932. Probably not correct by today’s accounting standards though! But before this, we only had industrial statistics. </a:t>
            </a:r>
          </a:p>
          <a:p>
            <a:r>
              <a:rPr lang="nb-NO" sz="1200" kern="1200" baseline="0">
                <a:solidFill>
                  <a:schemeClr val="tx1"/>
                </a:solidFill>
                <a:effectLst/>
                <a:latin typeface="+mn-lt"/>
                <a:ea typeface="+mn-ea"/>
                <a:cs typeface="+mn-cs"/>
              </a:rPr>
              <a:t>Need for a measurement that was useful for govt to run the economy/fiscal policy. </a:t>
            </a:r>
          </a:p>
          <a:p>
            <a:r>
              <a:rPr lang="nb-NO" sz="1200" kern="1200" baseline="0">
                <a:solidFill>
                  <a:schemeClr val="tx1"/>
                </a:solidFill>
                <a:effectLst/>
                <a:latin typeface="+mn-lt"/>
                <a:ea typeface="+mn-ea"/>
                <a:cs typeface="+mn-cs"/>
              </a:rPr>
              <a:t>First US GNP statistics, published in 1942. </a:t>
            </a:r>
          </a:p>
          <a:p>
            <a:r>
              <a:rPr lang="nb-NO" sz="1200" kern="1200" baseline="0">
                <a:solidFill>
                  <a:schemeClr val="tx1"/>
                </a:solidFill>
                <a:effectLst/>
                <a:latin typeface="+mn-lt"/>
                <a:ea typeface="+mn-ea"/>
                <a:cs typeface="+mn-cs"/>
              </a:rPr>
              <a:t>Not at all obvious what would go into the GNP/GDP. Something that economists were discussing intensely. </a:t>
            </a:r>
          </a:p>
          <a:p>
            <a:r>
              <a:rPr lang="nb-NO" sz="1200" kern="1200" baseline="0">
                <a:solidFill>
                  <a:schemeClr val="tx1"/>
                </a:solidFill>
                <a:effectLst/>
                <a:latin typeface="+mn-lt"/>
                <a:ea typeface="+mn-ea"/>
                <a:cs typeface="+mn-cs"/>
              </a:rPr>
              <a:t>Also, a consequence of the fact that the economy is no longer only the private sector. Govt finally becoming important in everyday lives. </a:t>
            </a:r>
            <a:endParaRPr lang="nb-NO" sz="1200" kern="1200">
              <a:solidFill>
                <a:schemeClr val="tx1"/>
              </a:solidFill>
              <a:effectLst/>
              <a:latin typeface="+mn-lt"/>
              <a:ea typeface="+mn-ea"/>
              <a:cs typeface="+mn-cs"/>
            </a:endParaRPr>
          </a:p>
          <a:p>
            <a:endParaRPr lang="nb-NO" dirty="0"/>
          </a:p>
        </p:txBody>
      </p:sp>
      <p:sp>
        <p:nvSpPr>
          <p:cNvPr id="4" name="Slide Number Placeholder 3"/>
          <p:cNvSpPr>
            <a:spLocks noGrp="1"/>
          </p:cNvSpPr>
          <p:nvPr>
            <p:ph type="sldNum" sz="quarter" idx="10"/>
          </p:nvPr>
        </p:nvSpPr>
        <p:spPr/>
        <p:txBody>
          <a:bodyPr/>
          <a:lstStyle/>
          <a:p>
            <a:fld id="{38A02407-7851-4BF9-A9D7-A4D332A5EA73}" type="slidenum">
              <a:rPr lang="nb-NO" smtClean="0"/>
              <a:t>5</a:t>
            </a:fld>
            <a:endParaRPr lang="nb-NO"/>
          </a:p>
        </p:txBody>
      </p:sp>
    </p:spTree>
    <p:extLst>
      <p:ext uri="{BB962C8B-B14F-4D97-AF65-F5344CB8AC3E}">
        <p14:creationId xmlns:p14="http://schemas.microsoft.com/office/powerpoint/2010/main" val="3273948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10"/>
          </p:nvPr>
        </p:nvSpPr>
        <p:spPr/>
        <p:txBody>
          <a:bodyPr/>
          <a:lstStyle/>
          <a:p>
            <a:fld id="{38A02407-7851-4BF9-A9D7-A4D332A5EA73}" type="slidenum">
              <a:rPr lang="nb-NO" smtClean="0"/>
              <a:t>6</a:t>
            </a:fld>
            <a:endParaRPr lang="nb-NO"/>
          </a:p>
        </p:txBody>
      </p:sp>
    </p:spTree>
    <p:extLst>
      <p:ext uri="{BB962C8B-B14F-4D97-AF65-F5344CB8AC3E}">
        <p14:creationId xmlns:p14="http://schemas.microsoft.com/office/powerpoint/2010/main" val="29125865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10"/>
          </p:nvPr>
        </p:nvSpPr>
        <p:spPr/>
        <p:txBody>
          <a:bodyPr/>
          <a:lstStyle/>
          <a:p>
            <a:fld id="{38A02407-7851-4BF9-A9D7-A4D332A5EA73}" type="slidenum">
              <a:rPr lang="nb-NO" smtClean="0"/>
              <a:t>7</a:t>
            </a:fld>
            <a:endParaRPr lang="nb-NO"/>
          </a:p>
        </p:txBody>
      </p:sp>
    </p:spTree>
    <p:extLst>
      <p:ext uri="{BB962C8B-B14F-4D97-AF65-F5344CB8AC3E}">
        <p14:creationId xmlns:p14="http://schemas.microsoft.com/office/powerpoint/2010/main" val="9298298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10"/>
          </p:nvPr>
        </p:nvSpPr>
        <p:spPr/>
        <p:txBody>
          <a:bodyPr/>
          <a:lstStyle/>
          <a:p>
            <a:fld id="{38A02407-7851-4BF9-A9D7-A4D332A5EA73}" type="slidenum">
              <a:rPr lang="nb-NO" smtClean="0"/>
              <a:t>8</a:t>
            </a:fld>
            <a:endParaRPr lang="nb-NO"/>
          </a:p>
        </p:txBody>
      </p:sp>
    </p:spTree>
    <p:extLst>
      <p:ext uri="{BB962C8B-B14F-4D97-AF65-F5344CB8AC3E}">
        <p14:creationId xmlns:p14="http://schemas.microsoft.com/office/powerpoint/2010/main" val="30108517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Not sure about the arrows… [NB: dotted lines are discontinuities!] And no evolutionary economics (obviously). </a:t>
            </a:r>
            <a:endParaRPr lang="nb-NO"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Starting point: late 18</a:t>
            </a:r>
            <a:r>
              <a:rPr lang="en-US" sz="1200" kern="1200" baseline="30000">
                <a:solidFill>
                  <a:schemeClr val="tx1"/>
                </a:solidFill>
                <a:effectLst/>
                <a:latin typeface="+mn-lt"/>
                <a:ea typeface="+mn-ea"/>
                <a:cs typeface="+mn-cs"/>
              </a:rPr>
              <a:t>th</a:t>
            </a:r>
            <a:r>
              <a:rPr lang="en-US" sz="1200" kern="1200">
                <a:solidFill>
                  <a:schemeClr val="tx1"/>
                </a:solidFill>
                <a:effectLst/>
                <a:latin typeface="+mn-lt"/>
                <a:ea typeface="+mn-ea"/>
                <a:cs typeface="+mn-cs"/>
              </a:rPr>
              <a:t> c. Capitalism emerging from feudalism. [Although McCloskey…] Adam Smith. Development of classical political economy. Emergence of specifically capitalist economics. </a:t>
            </a:r>
            <a:endParaRPr lang="nb-NO" sz="1200" kern="1200">
              <a:solidFill>
                <a:schemeClr val="tx1"/>
              </a:solidFill>
              <a:effectLst/>
              <a:latin typeface="+mn-lt"/>
              <a:ea typeface="+mn-ea"/>
              <a:cs typeface="+mn-cs"/>
            </a:endParaRPr>
          </a:p>
          <a:p>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Neoclassical from the classical. Formal modeling of equilibrium conditions in competitive markets. Economics on a more scientific basis. </a:t>
            </a:r>
            <a:endParaRPr lang="nb-NO" sz="1200" kern="1200">
              <a:solidFill>
                <a:schemeClr val="tx1"/>
              </a:solidFill>
              <a:effectLst/>
              <a:latin typeface="+mn-lt"/>
              <a:ea typeface="+mn-ea"/>
              <a:cs typeface="+mn-cs"/>
            </a:endParaRPr>
          </a:p>
          <a:p>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Marxist economics. Very different interpretation of capitalism. </a:t>
            </a:r>
            <a:r>
              <a:rPr lang="en-US" sz="1200" kern="1200">
                <a:solidFill>
                  <a:schemeClr val="tx1"/>
                </a:solidFill>
                <a:effectLst/>
                <a:latin typeface="+mn-lt"/>
                <a:ea typeface="+mn-ea"/>
                <a:cs typeface="+mn-cs"/>
                <a:sym typeface="Wingdings" panose="05000000000000000000" pitchFamily="2" charset="2"/>
              </a:rPr>
              <a:t></a:t>
            </a:r>
            <a:r>
              <a:rPr lang="en-US" sz="1200" kern="1200">
                <a:solidFill>
                  <a:schemeClr val="tx1"/>
                </a:solidFill>
                <a:effectLst/>
                <a:latin typeface="+mn-lt"/>
                <a:ea typeface="+mn-ea"/>
                <a:cs typeface="+mn-cs"/>
              </a:rPr>
              <a:t> economic inequality, social conflict, periodic crises. Only a fundamental transformation of the political economic system will reconcile economic concerns with social justice and progress. Focus much more on justice than efficiency.</a:t>
            </a:r>
            <a:endParaRPr lang="nb-NO" sz="1200" kern="1200">
              <a:solidFill>
                <a:schemeClr val="tx1"/>
              </a:solidFill>
              <a:effectLst/>
              <a:latin typeface="+mn-lt"/>
              <a:ea typeface="+mn-ea"/>
              <a:cs typeface="+mn-cs"/>
            </a:endParaRPr>
          </a:p>
          <a:p>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Reformist perspectives. Keynes. Institutional tradition. Not coming out of the neoclassical. Focus on what govt can and should do. Institutional, from Thorstein Veblen. Welfare state. [NEED MORE! Not very good!] Keynes. Persistent unemployment. Capitalism as morally objectionable, but better than the alternatives… Economic policy to reduce unemployment, understanding unemployment. Makes the state central and far more activist. Hobsbawm: Saving the essentials of capitalism by inscribing it in a strong and interventionist state. </a:t>
            </a:r>
            <a:endParaRPr lang="nb-NO" sz="1200" kern="1200">
              <a:solidFill>
                <a:schemeClr val="tx1"/>
              </a:solidFill>
              <a:effectLst/>
              <a:latin typeface="+mn-lt"/>
              <a:ea typeface="+mn-ea"/>
              <a:cs typeface="+mn-cs"/>
            </a:endParaRPr>
          </a:p>
          <a:p>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Post-war orthodoxy, neoclassical synthesis. Keynesian macroeconomics and neoclassical microeconomics. Keynes taking a hit in the 1970s-80s. Instead monetarism. Return to free-market economics. Releasing capitalism from the constraints of trade unions and govt interventions. </a:t>
            </a:r>
            <a:endParaRPr lang="nb-NO" sz="1200" kern="1200">
              <a:solidFill>
                <a:schemeClr val="tx1"/>
              </a:solidFill>
              <a:effectLst/>
              <a:latin typeface="+mn-lt"/>
              <a:ea typeface="+mn-ea"/>
              <a:cs typeface="+mn-cs"/>
            </a:endParaRPr>
          </a:p>
          <a:p>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“Modern political economy”. Profound reservations. Neoliberal fails to provide coherent means of understanding contemporary capitalism. Policy prescriptions accentuate inequality, instability and insecurity. </a:t>
            </a:r>
            <a:endParaRPr lang="nb-NO" sz="1200" kern="1200">
              <a:solidFill>
                <a:schemeClr val="tx1"/>
              </a:solidFill>
              <a:effectLst/>
              <a:latin typeface="+mn-lt"/>
              <a:ea typeface="+mn-ea"/>
              <a:cs typeface="+mn-cs"/>
            </a:endParaRPr>
          </a:p>
          <a:p>
            <a:endParaRPr lang="nb-NO" dirty="0"/>
          </a:p>
        </p:txBody>
      </p:sp>
      <p:sp>
        <p:nvSpPr>
          <p:cNvPr id="4" name="Slide Number Placeholder 3"/>
          <p:cNvSpPr>
            <a:spLocks noGrp="1"/>
          </p:cNvSpPr>
          <p:nvPr>
            <p:ph type="sldNum" sz="quarter" idx="10"/>
          </p:nvPr>
        </p:nvSpPr>
        <p:spPr/>
        <p:txBody>
          <a:bodyPr/>
          <a:lstStyle/>
          <a:p>
            <a:fld id="{38A02407-7851-4BF9-A9D7-A4D332A5EA73}" type="slidenum">
              <a:rPr lang="nb-NO" smtClean="0"/>
              <a:t>9</a:t>
            </a:fld>
            <a:endParaRPr lang="nb-NO"/>
          </a:p>
        </p:txBody>
      </p:sp>
    </p:spTree>
    <p:extLst>
      <p:ext uri="{BB962C8B-B14F-4D97-AF65-F5344CB8AC3E}">
        <p14:creationId xmlns:p14="http://schemas.microsoft.com/office/powerpoint/2010/main" val="1795501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1114753" y="2677415"/>
            <a:ext cx="7772400" cy="901094"/>
          </a:xfrm>
        </p:spPr>
        <p:txBody>
          <a:bodyPr anchor="t" anchorCtr="0"/>
          <a:lstStyle/>
          <a:p>
            <a:r>
              <a:rPr lang="en-US"/>
              <a:t>Click to edit Master title style</a:t>
            </a:r>
            <a:endParaRPr lang="nb-NO" dirty="0"/>
          </a:p>
        </p:txBody>
      </p:sp>
      <p:sp>
        <p:nvSpPr>
          <p:cNvPr id="3" name="Undertittel 2"/>
          <p:cNvSpPr>
            <a:spLocks noGrp="1"/>
          </p:cNvSpPr>
          <p:nvPr>
            <p:ph type="subTitle" idx="1"/>
          </p:nvPr>
        </p:nvSpPr>
        <p:spPr>
          <a:xfrm>
            <a:off x="1114753" y="3645154"/>
            <a:ext cx="7772400" cy="1752600"/>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nb-NO" dirty="0"/>
          </a:p>
        </p:txBody>
      </p:sp>
    </p:spTree>
    <p:extLst>
      <p:ext uri="{BB962C8B-B14F-4D97-AF65-F5344CB8AC3E}">
        <p14:creationId xmlns:p14="http://schemas.microsoft.com/office/powerpoint/2010/main" val="1000159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a:t>Click to edit Master title style</a:t>
            </a:r>
            <a:endParaRPr lang="nb-NO"/>
          </a:p>
        </p:txBody>
      </p:sp>
      <p:sp>
        <p:nvSpPr>
          <p:cNvPr id="3" name="Plassholder for loddrett tekst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Tree>
    <p:extLst>
      <p:ext uri="{BB962C8B-B14F-4D97-AF65-F5344CB8AC3E}">
        <p14:creationId xmlns:p14="http://schemas.microsoft.com/office/powerpoint/2010/main" val="1983850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p:cNvSpPr>
            <a:spLocks noGrp="1"/>
          </p:cNvSpPr>
          <p:nvPr>
            <p:ph type="title" orient="vert"/>
          </p:nvPr>
        </p:nvSpPr>
        <p:spPr>
          <a:xfrm>
            <a:off x="6629400" y="274638"/>
            <a:ext cx="2057400" cy="5851525"/>
          </a:xfrm>
        </p:spPr>
        <p:txBody>
          <a:bodyPr vert="eaVert"/>
          <a:lstStyle/>
          <a:p>
            <a:r>
              <a:rPr lang="en-US"/>
              <a:t>Click to edit Master title style</a:t>
            </a:r>
            <a:endParaRPr lang="nb-NO"/>
          </a:p>
        </p:txBody>
      </p:sp>
      <p:sp>
        <p:nvSpPr>
          <p:cNvPr id="3" name="Plassholder for loddrett tekst 2"/>
          <p:cNvSpPr>
            <a:spLocks noGrp="1"/>
          </p:cNvSpPr>
          <p:nvPr>
            <p:ph type="body" orient="vert" idx="1"/>
          </p:nvPr>
        </p:nvSpPr>
        <p:spPr>
          <a:xfrm>
            <a:off x="1016000" y="274638"/>
            <a:ext cx="54610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Tree>
    <p:extLst>
      <p:ext uri="{BB962C8B-B14F-4D97-AF65-F5344CB8AC3E}">
        <p14:creationId xmlns:p14="http://schemas.microsoft.com/office/powerpoint/2010/main" val="3031831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a:t>Click to edit Master title style</a:t>
            </a:r>
            <a:endParaRPr lang="nb-NO"/>
          </a:p>
        </p:txBody>
      </p:sp>
      <p:sp>
        <p:nvSpPr>
          <p:cNvPr id="3" name="Plassholder for innhold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7" name="Plassholder for lysbildenummer 5"/>
          <p:cNvSpPr txBox="1">
            <a:spLocks/>
          </p:cNvSpPr>
          <p:nvPr userDrawn="1"/>
        </p:nvSpPr>
        <p:spPr>
          <a:xfrm>
            <a:off x="-1" y="6421247"/>
            <a:ext cx="862779"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b="1" i="0" smtClean="0">
                <a:latin typeface="Arial"/>
                <a:cs typeface="Arial"/>
              </a:rPr>
              <a:pPr algn="ctr"/>
              <a:t>‹#›</a:t>
            </a:fld>
            <a:endParaRPr lang="nb-NO" b="1" i="0" dirty="0">
              <a:latin typeface="Arial"/>
              <a:cs typeface="Arial"/>
            </a:endParaRPr>
          </a:p>
        </p:txBody>
      </p:sp>
    </p:spTree>
    <p:extLst>
      <p:ext uri="{BB962C8B-B14F-4D97-AF65-F5344CB8AC3E}">
        <p14:creationId xmlns:p14="http://schemas.microsoft.com/office/powerpoint/2010/main" val="2060019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ndelingsoverskrift">
    <p:spTree>
      <p:nvGrpSpPr>
        <p:cNvPr id="1" name=""/>
        <p:cNvGrpSpPr/>
        <p:nvPr/>
      </p:nvGrpSpPr>
      <p:grpSpPr>
        <a:xfrm>
          <a:off x="0" y="0"/>
          <a:ext cx="0" cy="0"/>
          <a:chOff x="0" y="0"/>
          <a:chExt cx="0" cy="0"/>
        </a:xfrm>
      </p:grpSpPr>
      <p:sp>
        <p:nvSpPr>
          <p:cNvPr id="2" name="Tittel 1"/>
          <p:cNvSpPr>
            <a:spLocks noGrp="1"/>
          </p:cNvSpPr>
          <p:nvPr>
            <p:ph type="title"/>
          </p:nvPr>
        </p:nvSpPr>
        <p:spPr>
          <a:xfrm>
            <a:off x="1057940" y="4406900"/>
            <a:ext cx="7772400" cy="1362075"/>
          </a:xfrm>
        </p:spPr>
        <p:txBody>
          <a:bodyPr anchor="t"/>
          <a:lstStyle>
            <a:lvl1pPr algn="l">
              <a:defRPr sz="4000" b="1" cap="all"/>
            </a:lvl1pPr>
          </a:lstStyle>
          <a:p>
            <a:r>
              <a:rPr lang="en-US"/>
              <a:t>Click to edit Master title style</a:t>
            </a:r>
            <a:endParaRPr lang="nb-NO"/>
          </a:p>
        </p:txBody>
      </p:sp>
      <p:sp>
        <p:nvSpPr>
          <p:cNvPr id="3" name="Plassholder for tekst 2"/>
          <p:cNvSpPr>
            <a:spLocks noGrp="1"/>
          </p:cNvSpPr>
          <p:nvPr>
            <p:ph type="body" idx="1"/>
          </p:nvPr>
        </p:nvSpPr>
        <p:spPr>
          <a:xfrm>
            <a:off x="1057940"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982460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o innholdsdeler">
    <p:spTree>
      <p:nvGrpSpPr>
        <p:cNvPr id="1" name=""/>
        <p:cNvGrpSpPr/>
        <p:nvPr/>
      </p:nvGrpSpPr>
      <p:grpSpPr>
        <a:xfrm>
          <a:off x="0" y="0"/>
          <a:ext cx="0" cy="0"/>
          <a:chOff x="0" y="0"/>
          <a:chExt cx="0" cy="0"/>
        </a:xfrm>
      </p:grpSpPr>
      <p:sp>
        <p:nvSpPr>
          <p:cNvPr id="8" name="Tittel 1"/>
          <p:cNvSpPr>
            <a:spLocks noGrp="1"/>
          </p:cNvSpPr>
          <p:nvPr>
            <p:ph type="title"/>
          </p:nvPr>
        </p:nvSpPr>
        <p:spPr>
          <a:xfrm>
            <a:off x="1095551" y="274638"/>
            <a:ext cx="7407404" cy="1143000"/>
          </a:xfrm>
        </p:spPr>
        <p:txBody>
          <a:bodyPr/>
          <a:lstStyle/>
          <a:p>
            <a:r>
              <a:rPr lang="en-US"/>
              <a:t>Click to edit Master title style</a:t>
            </a:r>
            <a:endParaRPr lang="nb-NO" dirty="0"/>
          </a:p>
        </p:txBody>
      </p:sp>
      <p:sp>
        <p:nvSpPr>
          <p:cNvPr id="9" name="Plassholder for innhold 2"/>
          <p:cNvSpPr>
            <a:spLocks noGrp="1"/>
          </p:cNvSpPr>
          <p:nvPr>
            <p:ph sz="half" idx="1"/>
          </p:nvPr>
        </p:nvSpPr>
        <p:spPr>
          <a:xfrm>
            <a:off x="1114711" y="1600200"/>
            <a:ext cx="366784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10" name="Plassholder for innhold 3"/>
          <p:cNvSpPr>
            <a:spLocks noGrp="1"/>
          </p:cNvSpPr>
          <p:nvPr>
            <p:ph sz="half" idx="2"/>
          </p:nvPr>
        </p:nvSpPr>
        <p:spPr>
          <a:xfrm>
            <a:off x="5305711" y="1600200"/>
            <a:ext cx="367394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dirty="0"/>
          </a:p>
        </p:txBody>
      </p:sp>
    </p:spTree>
    <p:extLst>
      <p:ext uri="{BB962C8B-B14F-4D97-AF65-F5344CB8AC3E}">
        <p14:creationId xmlns:p14="http://schemas.microsoft.com/office/powerpoint/2010/main" val="1372914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ammenligning">
    <p:spTree>
      <p:nvGrpSpPr>
        <p:cNvPr id="1" name=""/>
        <p:cNvGrpSpPr/>
        <p:nvPr/>
      </p:nvGrpSpPr>
      <p:grpSpPr>
        <a:xfrm>
          <a:off x="0" y="0"/>
          <a:ext cx="0" cy="0"/>
          <a:chOff x="0" y="0"/>
          <a:chExt cx="0" cy="0"/>
        </a:xfrm>
      </p:grpSpPr>
      <p:sp>
        <p:nvSpPr>
          <p:cNvPr id="10" name="Tittel 1"/>
          <p:cNvSpPr>
            <a:spLocks noGrp="1"/>
          </p:cNvSpPr>
          <p:nvPr>
            <p:ph type="title"/>
          </p:nvPr>
        </p:nvSpPr>
        <p:spPr>
          <a:xfrm>
            <a:off x="1059523" y="274638"/>
            <a:ext cx="7407404" cy="1143000"/>
          </a:xfrm>
        </p:spPr>
        <p:txBody>
          <a:bodyPr/>
          <a:lstStyle>
            <a:lvl1pPr>
              <a:defRPr/>
            </a:lvl1pPr>
          </a:lstStyle>
          <a:p>
            <a:r>
              <a:rPr lang="en-US"/>
              <a:t>Click to edit Master title style</a:t>
            </a:r>
            <a:endParaRPr lang="nb-NO"/>
          </a:p>
        </p:txBody>
      </p:sp>
      <p:sp>
        <p:nvSpPr>
          <p:cNvPr id="11" name="Plassholder for tekst 2"/>
          <p:cNvSpPr>
            <a:spLocks noGrp="1"/>
          </p:cNvSpPr>
          <p:nvPr>
            <p:ph type="body" idx="1"/>
          </p:nvPr>
        </p:nvSpPr>
        <p:spPr>
          <a:xfrm>
            <a:off x="1069676" y="1535113"/>
            <a:ext cx="376691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Plassholder for innhold 3"/>
          <p:cNvSpPr>
            <a:spLocks noGrp="1"/>
          </p:cNvSpPr>
          <p:nvPr>
            <p:ph sz="half" idx="2"/>
          </p:nvPr>
        </p:nvSpPr>
        <p:spPr>
          <a:xfrm>
            <a:off x="1069676" y="2174875"/>
            <a:ext cx="376691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dirty="0"/>
          </a:p>
        </p:txBody>
      </p:sp>
      <p:sp>
        <p:nvSpPr>
          <p:cNvPr id="13" name="Plassholder for tekst 4"/>
          <p:cNvSpPr>
            <a:spLocks noGrp="1"/>
          </p:cNvSpPr>
          <p:nvPr>
            <p:ph type="body" sz="quarter" idx="3"/>
          </p:nvPr>
        </p:nvSpPr>
        <p:spPr>
          <a:xfrm>
            <a:off x="5257502" y="1535113"/>
            <a:ext cx="381221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4" name="Plassholder for innhold 5"/>
          <p:cNvSpPr>
            <a:spLocks noGrp="1"/>
          </p:cNvSpPr>
          <p:nvPr>
            <p:ph sz="quarter" idx="4"/>
          </p:nvPr>
        </p:nvSpPr>
        <p:spPr>
          <a:xfrm>
            <a:off x="5257501" y="2174875"/>
            <a:ext cx="3812219"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Tree>
    <p:extLst>
      <p:ext uri="{BB962C8B-B14F-4D97-AF65-F5344CB8AC3E}">
        <p14:creationId xmlns:p14="http://schemas.microsoft.com/office/powerpoint/2010/main" val="702236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a:t>Click to edit Master title style</a:t>
            </a:r>
            <a:endParaRPr lang="nb-NO"/>
          </a:p>
        </p:txBody>
      </p:sp>
    </p:spTree>
    <p:extLst>
      <p:ext uri="{BB962C8B-B14F-4D97-AF65-F5344CB8AC3E}">
        <p14:creationId xmlns:p14="http://schemas.microsoft.com/office/powerpoint/2010/main" val="3172249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9718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nhold med tekst">
    <p:spTree>
      <p:nvGrpSpPr>
        <p:cNvPr id="1" name=""/>
        <p:cNvGrpSpPr/>
        <p:nvPr/>
      </p:nvGrpSpPr>
      <p:grpSpPr>
        <a:xfrm>
          <a:off x="0" y="0"/>
          <a:ext cx="0" cy="0"/>
          <a:chOff x="0" y="0"/>
          <a:chExt cx="0" cy="0"/>
        </a:xfrm>
      </p:grpSpPr>
      <p:sp>
        <p:nvSpPr>
          <p:cNvPr id="8" name="Tittel 1"/>
          <p:cNvSpPr>
            <a:spLocks noGrp="1"/>
          </p:cNvSpPr>
          <p:nvPr>
            <p:ph type="title"/>
          </p:nvPr>
        </p:nvSpPr>
        <p:spPr>
          <a:xfrm>
            <a:off x="1024641" y="273050"/>
            <a:ext cx="3008313" cy="1162050"/>
          </a:xfrm>
        </p:spPr>
        <p:txBody>
          <a:bodyPr anchor="b"/>
          <a:lstStyle>
            <a:lvl1pPr algn="l">
              <a:defRPr sz="2000" b="1"/>
            </a:lvl1pPr>
          </a:lstStyle>
          <a:p>
            <a:r>
              <a:rPr lang="en-US"/>
              <a:t>Click to edit Master title style</a:t>
            </a:r>
            <a:endParaRPr lang="nb-NO"/>
          </a:p>
        </p:txBody>
      </p:sp>
      <p:sp>
        <p:nvSpPr>
          <p:cNvPr id="9" name="Plassholder for innhold 2"/>
          <p:cNvSpPr>
            <a:spLocks noGrp="1"/>
          </p:cNvSpPr>
          <p:nvPr>
            <p:ph idx="1"/>
          </p:nvPr>
        </p:nvSpPr>
        <p:spPr>
          <a:xfrm>
            <a:off x="4142491" y="273050"/>
            <a:ext cx="4765084"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10" name="Plassholder for tekst 3"/>
          <p:cNvSpPr>
            <a:spLocks noGrp="1"/>
          </p:cNvSpPr>
          <p:nvPr>
            <p:ph type="body" sz="half" idx="2"/>
          </p:nvPr>
        </p:nvSpPr>
        <p:spPr>
          <a:xfrm>
            <a:off x="1024641"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159648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nb-NO"/>
          </a:p>
        </p:txBody>
      </p:sp>
      <p:sp>
        <p:nvSpPr>
          <p:cNvPr id="3" name="Plassholder for bild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nb-NO"/>
          </a:p>
        </p:txBody>
      </p:sp>
      <p:sp>
        <p:nvSpPr>
          <p:cNvPr id="4" name="Plassholder for teks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532236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Bilde 3" descr="stripe.jp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860290" cy="6858000"/>
          </a:xfrm>
          <a:prstGeom prst="rect">
            <a:avLst/>
          </a:prstGeom>
        </p:spPr>
      </p:pic>
      <p:sp>
        <p:nvSpPr>
          <p:cNvPr id="2" name="Plassholder for tittel 1"/>
          <p:cNvSpPr>
            <a:spLocks noGrp="1"/>
          </p:cNvSpPr>
          <p:nvPr>
            <p:ph type="title"/>
          </p:nvPr>
        </p:nvSpPr>
        <p:spPr>
          <a:xfrm>
            <a:off x="1194628" y="274638"/>
            <a:ext cx="7407404" cy="1143000"/>
          </a:xfrm>
          <a:prstGeom prst="rect">
            <a:avLst/>
          </a:prstGeom>
        </p:spPr>
        <p:txBody>
          <a:bodyPr vert="horz" lIns="91440" tIns="45720" rIns="91440" bIns="45720" rtlCol="0" anchor="ctr">
            <a:normAutofit/>
          </a:bodyPr>
          <a:lstStyle/>
          <a:p>
            <a:r>
              <a:rPr lang="nb-NO" dirty="0"/>
              <a:t>Klikk for å redigere tittelstil</a:t>
            </a:r>
          </a:p>
        </p:txBody>
      </p:sp>
      <p:sp>
        <p:nvSpPr>
          <p:cNvPr id="3" name="Plassholder for tekst 2"/>
          <p:cNvSpPr>
            <a:spLocks noGrp="1"/>
          </p:cNvSpPr>
          <p:nvPr>
            <p:ph type="body" idx="1"/>
          </p:nvPr>
        </p:nvSpPr>
        <p:spPr>
          <a:xfrm>
            <a:off x="1194628" y="1600200"/>
            <a:ext cx="7407404" cy="4525963"/>
          </a:xfrm>
          <a:prstGeom prst="rect">
            <a:avLst/>
          </a:prstGeom>
        </p:spPr>
        <p:txBody>
          <a:bodyPr vert="horz" lIns="91440" tIns="45720" rIns="91440" bIns="45720" rtlCol="0">
            <a:normAutofit/>
          </a:body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p>
        </p:txBody>
      </p:sp>
    </p:spTree>
    <p:extLst>
      <p:ext uri="{BB962C8B-B14F-4D97-AF65-F5344CB8AC3E}">
        <p14:creationId xmlns:p14="http://schemas.microsoft.com/office/powerpoint/2010/main" val="57779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3600" b="1" i="0" kern="1200">
          <a:solidFill>
            <a:schemeClr val="tx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b-NO"/>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espen.moe@ntnu.no"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ctrTitle"/>
          </p:nvPr>
        </p:nvSpPr>
        <p:spPr>
          <a:xfrm>
            <a:off x="1267185" y="1467214"/>
            <a:ext cx="7772400" cy="901094"/>
          </a:xfrm>
        </p:spPr>
        <p:txBody>
          <a:bodyPr>
            <a:normAutofit fontScale="90000"/>
          </a:bodyPr>
          <a:lstStyle/>
          <a:p>
            <a:r>
              <a:rPr lang="nb-NO" dirty="0"/>
              <a:t>POL 2012: </a:t>
            </a:r>
            <a:r>
              <a:rPr lang="nb-NO" dirty="0" err="1"/>
              <a:t>Theories</a:t>
            </a:r>
            <a:r>
              <a:rPr lang="nb-NO" dirty="0"/>
              <a:t> and Models in </a:t>
            </a:r>
            <a:r>
              <a:rPr lang="nb-NO" dirty="0" err="1"/>
              <a:t>Political</a:t>
            </a:r>
            <a:r>
              <a:rPr lang="nb-NO" dirty="0"/>
              <a:t> </a:t>
            </a:r>
            <a:r>
              <a:rPr lang="nb-NO" dirty="0" err="1"/>
              <a:t>Economy</a:t>
            </a:r>
            <a:endParaRPr lang="nb-NO" dirty="0"/>
          </a:p>
        </p:txBody>
      </p:sp>
      <p:sp>
        <p:nvSpPr>
          <p:cNvPr id="3" name="Undertittel 2"/>
          <p:cNvSpPr>
            <a:spLocks noGrp="1"/>
          </p:cNvSpPr>
          <p:nvPr>
            <p:ph type="subTitle" idx="1"/>
          </p:nvPr>
        </p:nvSpPr>
        <p:spPr>
          <a:xfrm>
            <a:off x="1267185" y="2104667"/>
            <a:ext cx="7772400" cy="3265192"/>
          </a:xfrm>
        </p:spPr>
        <p:txBody>
          <a:bodyPr>
            <a:normAutofit lnSpcReduction="10000"/>
          </a:bodyPr>
          <a:lstStyle/>
          <a:p>
            <a:endParaRPr lang="nb-NO" dirty="0"/>
          </a:p>
          <a:p>
            <a:r>
              <a:rPr lang="nb-NO" sz="2400" dirty="0" err="1"/>
              <a:t>Economic</a:t>
            </a:r>
            <a:r>
              <a:rPr lang="nb-NO" sz="2400" dirty="0"/>
              <a:t> systems</a:t>
            </a:r>
          </a:p>
          <a:p>
            <a:r>
              <a:rPr lang="nb-NO" dirty="0" err="1"/>
              <a:t>Classical</a:t>
            </a:r>
            <a:r>
              <a:rPr lang="nb-NO" dirty="0"/>
              <a:t> and </a:t>
            </a:r>
            <a:r>
              <a:rPr lang="nb-NO" dirty="0" err="1"/>
              <a:t>neoclassical</a:t>
            </a:r>
            <a:r>
              <a:rPr lang="nb-NO" dirty="0"/>
              <a:t> </a:t>
            </a:r>
            <a:r>
              <a:rPr lang="nb-NO" dirty="0" err="1"/>
              <a:t>economics</a:t>
            </a:r>
            <a:r>
              <a:rPr lang="nb-NO" dirty="0"/>
              <a:t> </a:t>
            </a:r>
            <a:endParaRPr lang="nb-NO" sz="2400" dirty="0"/>
          </a:p>
          <a:p>
            <a:endParaRPr lang="nb-NO" dirty="0"/>
          </a:p>
          <a:p>
            <a:endParaRPr lang="nb-NO" sz="2400" dirty="0"/>
          </a:p>
          <a:p>
            <a:r>
              <a:rPr lang="nb-NO" dirty="0"/>
              <a:t>Espen Moe</a:t>
            </a:r>
          </a:p>
          <a:p>
            <a:r>
              <a:rPr lang="nb-NO" sz="2400" dirty="0"/>
              <a:t>Department </a:t>
            </a:r>
            <a:r>
              <a:rPr lang="nb-NO" sz="2400" dirty="0" err="1"/>
              <a:t>of</a:t>
            </a:r>
            <a:r>
              <a:rPr lang="nb-NO" sz="2400" dirty="0"/>
              <a:t> </a:t>
            </a:r>
            <a:r>
              <a:rPr lang="nb-NO" sz="2400" dirty="0" err="1"/>
              <a:t>Sociology</a:t>
            </a:r>
            <a:r>
              <a:rPr lang="nb-NO" sz="2400" dirty="0"/>
              <a:t> and </a:t>
            </a:r>
            <a:r>
              <a:rPr lang="nb-NO" sz="2400" dirty="0" err="1"/>
              <a:t>Political</a:t>
            </a:r>
            <a:r>
              <a:rPr lang="nb-NO" sz="2400" dirty="0"/>
              <a:t> Science</a:t>
            </a:r>
          </a:p>
          <a:p>
            <a:r>
              <a:rPr lang="nb-NO" dirty="0">
                <a:hlinkClick r:id="rId3"/>
              </a:rPr>
              <a:t>espen.moe@ntnu.no</a:t>
            </a:r>
            <a:r>
              <a:rPr lang="nb-NO" dirty="0"/>
              <a:t>, #9587, 73592230</a:t>
            </a:r>
            <a:endParaRPr lang="nb-NO" sz="2400" dirty="0"/>
          </a:p>
        </p:txBody>
      </p:sp>
      <p:pic>
        <p:nvPicPr>
          <p:cNvPr id="4" name="Bilde 3" descr="stripe_tekst_eng.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860290" cy="6858000"/>
          </a:xfrm>
          <a:prstGeom prst="rect">
            <a:avLst/>
          </a:prstGeom>
        </p:spPr>
      </p:pic>
    </p:spTree>
    <p:extLst>
      <p:ext uri="{BB962C8B-B14F-4D97-AF65-F5344CB8AC3E}">
        <p14:creationId xmlns:p14="http://schemas.microsoft.com/office/powerpoint/2010/main" val="3243102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The </a:t>
            </a:r>
            <a:r>
              <a:rPr lang="nb-NO" dirty="0" err="1"/>
              <a:t>classical</a:t>
            </a:r>
            <a:r>
              <a:rPr lang="nb-NO" dirty="0"/>
              <a:t> </a:t>
            </a:r>
            <a:r>
              <a:rPr lang="nb-NO" dirty="0" err="1"/>
              <a:t>economists</a:t>
            </a:r>
            <a:endParaRPr lang="nb-NO" dirty="0"/>
          </a:p>
        </p:txBody>
      </p:sp>
      <p:sp>
        <p:nvSpPr>
          <p:cNvPr id="3" name="Content Placeholder 2"/>
          <p:cNvSpPr>
            <a:spLocks noGrp="1"/>
          </p:cNvSpPr>
          <p:nvPr>
            <p:ph idx="1"/>
          </p:nvPr>
        </p:nvSpPr>
        <p:spPr/>
        <p:txBody>
          <a:bodyPr/>
          <a:lstStyle/>
          <a:p>
            <a:r>
              <a:rPr lang="nb-NO" dirty="0"/>
              <a:t>Adam Smith (1723-90)</a:t>
            </a:r>
          </a:p>
          <a:p>
            <a:pPr lvl="1"/>
            <a:r>
              <a:rPr lang="nb-NO" dirty="0" err="1"/>
              <a:t>Freedom</a:t>
            </a:r>
            <a:r>
              <a:rPr lang="nb-NO" dirty="0"/>
              <a:t> </a:t>
            </a:r>
            <a:r>
              <a:rPr lang="nb-NO" dirty="0" err="1"/>
              <a:t>of</a:t>
            </a:r>
            <a:r>
              <a:rPr lang="nb-NO" dirty="0"/>
              <a:t> </a:t>
            </a:r>
            <a:r>
              <a:rPr lang="nb-NO" dirty="0" err="1"/>
              <a:t>exchange</a:t>
            </a:r>
            <a:endParaRPr lang="nb-NO" dirty="0"/>
          </a:p>
          <a:p>
            <a:pPr lvl="1"/>
            <a:r>
              <a:rPr lang="nb-NO" dirty="0" err="1"/>
              <a:t>Self-regulating</a:t>
            </a:r>
            <a:r>
              <a:rPr lang="nb-NO" dirty="0"/>
              <a:t> </a:t>
            </a:r>
            <a:r>
              <a:rPr lang="nb-NO" dirty="0" err="1"/>
              <a:t>markets</a:t>
            </a:r>
            <a:endParaRPr lang="nb-NO" dirty="0"/>
          </a:p>
          <a:p>
            <a:pPr lvl="2"/>
            <a:r>
              <a:rPr lang="nb-NO" dirty="0"/>
              <a:t>Invisible hand</a:t>
            </a:r>
          </a:p>
          <a:p>
            <a:r>
              <a:rPr lang="nb-NO" dirty="0"/>
              <a:t>David Ricardo (1772-1823)</a:t>
            </a:r>
          </a:p>
          <a:p>
            <a:pPr lvl="1"/>
            <a:r>
              <a:rPr lang="nb-NO" dirty="0" err="1"/>
              <a:t>Comparative</a:t>
            </a:r>
            <a:r>
              <a:rPr lang="nb-NO" dirty="0"/>
              <a:t> </a:t>
            </a:r>
            <a:r>
              <a:rPr lang="nb-NO" dirty="0" err="1"/>
              <a:t>advantage</a:t>
            </a:r>
            <a:endParaRPr lang="nb-NO" dirty="0"/>
          </a:p>
          <a:p>
            <a:r>
              <a:rPr lang="nb-NO" dirty="0"/>
              <a:t>Thomas Malthus (1766-1834)</a:t>
            </a:r>
          </a:p>
          <a:p>
            <a:pPr lvl="1"/>
            <a:r>
              <a:rPr lang="nb-NO" dirty="0" err="1"/>
              <a:t>Demography</a:t>
            </a:r>
            <a:r>
              <a:rPr lang="nb-NO" dirty="0"/>
              <a:t> vs. </a:t>
            </a:r>
            <a:r>
              <a:rPr lang="nb-NO" dirty="0" err="1"/>
              <a:t>food</a:t>
            </a:r>
            <a:r>
              <a:rPr lang="nb-NO" dirty="0"/>
              <a:t> </a:t>
            </a:r>
            <a:r>
              <a:rPr lang="nb-NO" dirty="0" err="1"/>
              <a:t>production</a:t>
            </a:r>
            <a:endParaRPr lang="nb-NO" dirty="0"/>
          </a:p>
          <a:p>
            <a:r>
              <a:rPr lang="nb-NO" dirty="0"/>
              <a:t>Jean-Baptiste </a:t>
            </a:r>
            <a:r>
              <a:rPr lang="nb-NO" dirty="0" err="1"/>
              <a:t>Say</a:t>
            </a:r>
            <a:r>
              <a:rPr lang="nb-NO" dirty="0"/>
              <a:t> (1767-1832)</a:t>
            </a:r>
          </a:p>
          <a:p>
            <a:pPr lvl="1"/>
            <a:r>
              <a:rPr lang="nb-NO" dirty="0" err="1"/>
              <a:t>Say’s</a:t>
            </a:r>
            <a:r>
              <a:rPr lang="nb-NO" dirty="0"/>
              <a:t> Law: Supply </a:t>
            </a:r>
            <a:r>
              <a:rPr lang="nb-NO" dirty="0" err="1"/>
              <a:t>creates</a:t>
            </a:r>
            <a:r>
              <a:rPr lang="nb-NO" dirty="0"/>
              <a:t> </a:t>
            </a:r>
            <a:r>
              <a:rPr lang="nb-NO" dirty="0" err="1"/>
              <a:t>its</a:t>
            </a:r>
            <a:r>
              <a:rPr lang="nb-NO" dirty="0"/>
              <a:t> </a:t>
            </a:r>
            <a:r>
              <a:rPr lang="nb-NO" dirty="0" err="1"/>
              <a:t>own</a:t>
            </a:r>
            <a:r>
              <a:rPr lang="nb-NO" dirty="0"/>
              <a:t> </a:t>
            </a:r>
            <a:r>
              <a:rPr lang="nb-NO" dirty="0" err="1"/>
              <a:t>demand</a:t>
            </a:r>
            <a:endParaRPr lang="nb-NO" dirty="0"/>
          </a:p>
          <a:p>
            <a:pPr lvl="2"/>
            <a:r>
              <a:rPr lang="nb-NO" dirty="0"/>
              <a:t>No </a:t>
            </a:r>
            <a:r>
              <a:rPr lang="nb-NO" dirty="0" err="1"/>
              <a:t>economic</a:t>
            </a:r>
            <a:r>
              <a:rPr lang="nb-NO" dirty="0"/>
              <a:t> </a:t>
            </a:r>
            <a:r>
              <a:rPr lang="nb-NO" dirty="0" err="1"/>
              <a:t>recession</a:t>
            </a:r>
            <a:r>
              <a:rPr lang="nb-NO" dirty="0"/>
              <a:t> from </a:t>
            </a:r>
            <a:r>
              <a:rPr lang="nb-NO" dirty="0" err="1"/>
              <a:t>shortages</a:t>
            </a:r>
            <a:r>
              <a:rPr lang="nb-NO" dirty="0"/>
              <a:t> in </a:t>
            </a:r>
            <a:r>
              <a:rPr lang="nb-NO" dirty="0" err="1"/>
              <a:t>demand</a:t>
            </a:r>
            <a:endParaRPr lang="nb-NO" dirty="0"/>
          </a:p>
        </p:txBody>
      </p:sp>
      <p:pic>
        <p:nvPicPr>
          <p:cNvPr id="1026" name="Picture 2" descr="Bilderesulta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6219" y="1002082"/>
            <a:ext cx="2587781" cy="166596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ilderesulta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8842" y="2668044"/>
            <a:ext cx="1325158" cy="157827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ilderesulta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56219" y="2668043"/>
            <a:ext cx="1262623" cy="157827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ilderesulta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22122" y="4246322"/>
            <a:ext cx="1421878" cy="15293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0160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b-NO" dirty="0" err="1"/>
              <a:t>Theory</a:t>
            </a:r>
            <a:r>
              <a:rPr lang="nb-NO" dirty="0"/>
              <a:t> </a:t>
            </a:r>
            <a:r>
              <a:rPr lang="nb-NO" dirty="0" err="1"/>
              <a:t>of</a:t>
            </a:r>
            <a:r>
              <a:rPr lang="nb-NO" dirty="0"/>
              <a:t> </a:t>
            </a:r>
            <a:r>
              <a:rPr lang="nb-NO" dirty="0" err="1"/>
              <a:t>comparative</a:t>
            </a:r>
            <a:r>
              <a:rPr lang="nb-NO" dirty="0"/>
              <a:t> </a:t>
            </a:r>
            <a:r>
              <a:rPr lang="nb-NO" dirty="0" err="1"/>
              <a:t>advantage</a:t>
            </a:r>
            <a:endParaRPr lang="nb-NO" dirty="0"/>
          </a:p>
        </p:txBody>
      </p:sp>
      <p:graphicFrame>
        <p:nvGraphicFramePr>
          <p:cNvPr id="4" name="Content Placeholder 3"/>
          <p:cNvGraphicFramePr>
            <a:graphicFrameLocks noGrp="1"/>
          </p:cNvGraphicFramePr>
          <p:nvPr>
            <p:ph idx="1"/>
          </p:nvPr>
        </p:nvGraphicFramePr>
        <p:xfrm>
          <a:off x="1195388" y="3131661"/>
          <a:ext cx="7407276" cy="1463040"/>
        </p:xfrm>
        <a:graphic>
          <a:graphicData uri="http://schemas.openxmlformats.org/drawingml/2006/table">
            <a:tbl>
              <a:tblPr/>
              <a:tblGrid>
                <a:gridCol w="2469092">
                  <a:extLst>
                    <a:ext uri="{9D8B030D-6E8A-4147-A177-3AD203B41FA5}">
                      <a16:colId xmlns:a16="http://schemas.microsoft.com/office/drawing/2014/main" val="1704621070"/>
                    </a:ext>
                  </a:extLst>
                </a:gridCol>
                <a:gridCol w="2469092">
                  <a:extLst>
                    <a:ext uri="{9D8B030D-6E8A-4147-A177-3AD203B41FA5}">
                      <a16:colId xmlns:a16="http://schemas.microsoft.com/office/drawing/2014/main" val="2290521877"/>
                    </a:ext>
                  </a:extLst>
                </a:gridCol>
                <a:gridCol w="2469092">
                  <a:extLst>
                    <a:ext uri="{9D8B030D-6E8A-4147-A177-3AD203B41FA5}">
                      <a16:colId xmlns:a16="http://schemas.microsoft.com/office/drawing/2014/main" val="288061871"/>
                    </a:ext>
                  </a:extLst>
                </a:gridCol>
              </a:tblGrid>
              <a:tr h="365760">
                <a:tc gridSpan="3">
                  <a:txBody>
                    <a:bodyPr/>
                    <a:lstStyle/>
                    <a:p>
                      <a:pPr algn="ctr"/>
                      <a:r>
                        <a:rPr lang="en-US" sz="1800" b="1">
                          <a:effectLst/>
                        </a:rPr>
                        <a:t>Hours of work necessary to produce one unit</a:t>
                      </a:r>
                      <a:endParaRPr lang="en-US" sz="180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hMerge="1">
                  <a:txBody>
                    <a:bodyPr/>
                    <a:lstStyle/>
                    <a:p>
                      <a:endParaRPr lang="nb-NO"/>
                    </a:p>
                  </a:txBody>
                  <a:tcPr/>
                </a:tc>
                <a:tc hMerge="1">
                  <a:txBody>
                    <a:bodyPr/>
                    <a:lstStyle/>
                    <a:p>
                      <a:endParaRPr lang="nb-NO"/>
                    </a:p>
                  </a:txBody>
                  <a:tcPr/>
                </a:tc>
                <a:extLst>
                  <a:ext uri="{0D108BD9-81ED-4DB2-BD59-A6C34878D82A}">
                    <a16:rowId xmlns:a16="http://schemas.microsoft.com/office/drawing/2014/main" val="1023861031"/>
                  </a:ext>
                </a:extLst>
              </a:tr>
              <a:tr h="365760">
                <a:tc>
                  <a:txBody>
                    <a:bodyPr/>
                    <a:lstStyle/>
                    <a:p>
                      <a:pPr algn="ctr"/>
                      <a:r>
                        <a:rPr lang="nb-NO" sz="1800">
                          <a:effectLst/>
                        </a:rPr>
                        <a:t>Country</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nb-NO" sz="1800">
                          <a:effectLst/>
                        </a:rPr>
                        <a:t>Cloth</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nb-NO" sz="1800">
                          <a:effectLst/>
                        </a:rPr>
                        <a:t>Wine</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extLst>
                  <a:ext uri="{0D108BD9-81ED-4DB2-BD59-A6C34878D82A}">
                    <a16:rowId xmlns:a16="http://schemas.microsoft.com/office/drawing/2014/main" val="4073115284"/>
                  </a:ext>
                </a:extLst>
              </a:tr>
              <a:tr h="365760">
                <a:tc>
                  <a:txBody>
                    <a:bodyPr/>
                    <a:lstStyle/>
                    <a:p>
                      <a:pPr algn="ctr"/>
                      <a:r>
                        <a:rPr lang="nb-NO" sz="1800" b="1">
                          <a:effectLst/>
                        </a:rPr>
                        <a:t>England</a:t>
                      </a:r>
                      <a:endParaRPr lang="nb-NO" sz="180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nb-NO" sz="1800">
                          <a:effectLst/>
                        </a:rPr>
                        <a:t>100</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nb-NO" sz="1800">
                          <a:effectLst/>
                        </a:rPr>
                        <a:t>120</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343779196"/>
                  </a:ext>
                </a:extLst>
              </a:tr>
              <a:tr h="365760">
                <a:tc>
                  <a:txBody>
                    <a:bodyPr/>
                    <a:lstStyle/>
                    <a:p>
                      <a:pPr algn="ctr"/>
                      <a:r>
                        <a:rPr lang="nb-NO" sz="1800" b="1">
                          <a:effectLst/>
                        </a:rPr>
                        <a:t>Portugal</a:t>
                      </a:r>
                      <a:endParaRPr lang="nb-NO" sz="180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nb-NO" sz="1800">
                          <a:effectLst/>
                        </a:rPr>
                        <a:t>90</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nb-NO" sz="1800" dirty="0">
                          <a:effectLst/>
                        </a:rPr>
                        <a:t>80</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4134633522"/>
                  </a:ext>
                </a:extLst>
              </a:tr>
            </a:tbl>
          </a:graphicData>
        </a:graphic>
      </p:graphicFrame>
    </p:spTree>
    <p:extLst>
      <p:ext uri="{BB962C8B-B14F-4D97-AF65-F5344CB8AC3E}">
        <p14:creationId xmlns:p14="http://schemas.microsoft.com/office/powerpoint/2010/main" val="122998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b-NO" dirty="0"/>
              <a:t>The </a:t>
            </a:r>
            <a:r>
              <a:rPr lang="nb-NO" dirty="0" err="1"/>
              <a:t>epoch</a:t>
            </a:r>
            <a:r>
              <a:rPr lang="nb-NO" dirty="0"/>
              <a:t>. </a:t>
            </a:r>
            <a:r>
              <a:rPr lang="nb-NO" dirty="0" err="1"/>
              <a:t>What</a:t>
            </a:r>
            <a:r>
              <a:rPr lang="nb-NO" dirty="0"/>
              <a:t> makes it </a:t>
            </a:r>
            <a:r>
              <a:rPr lang="nb-NO" dirty="0" err="1"/>
              <a:t>special</a:t>
            </a:r>
            <a:r>
              <a:rPr lang="nb-NO" dirty="0"/>
              <a:t>?</a:t>
            </a:r>
          </a:p>
        </p:txBody>
      </p:sp>
      <p:sp>
        <p:nvSpPr>
          <p:cNvPr id="3" name="Content Placeholder 2"/>
          <p:cNvSpPr>
            <a:spLocks noGrp="1"/>
          </p:cNvSpPr>
          <p:nvPr>
            <p:ph idx="1"/>
          </p:nvPr>
        </p:nvSpPr>
        <p:spPr/>
        <p:txBody>
          <a:bodyPr/>
          <a:lstStyle/>
          <a:p>
            <a:r>
              <a:rPr lang="nb-NO" dirty="0"/>
              <a:t>The start </a:t>
            </a:r>
            <a:r>
              <a:rPr lang="nb-NO" dirty="0" err="1"/>
              <a:t>of</a:t>
            </a:r>
            <a:r>
              <a:rPr lang="nb-NO" dirty="0"/>
              <a:t> </a:t>
            </a:r>
            <a:r>
              <a:rPr lang="nb-NO" dirty="0" err="1"/>
              <a:t>capitalism</a:t>
            </a:r>
            <a:r>
              <a:rPr lang="nb-NO" dirty="0"/>
              <a:t>?</a:t>
            </a:r>
          </a:p>
          <a:p>
            <a:r>
              <a:rPr lang="nb-NO" dirty="0"/>
              <a:t>From </a:t>
            </a:r>
            <a:r>
              <a:rPr lang="nb-NO" dirty="0" err="1"/>
              <a:t>merchant</a:t>
            </a:r>
            <a:r>
              <a:rPr lang="nb-NO" dirty="0"/>
              <a:t> </a:t>
            </a:r>
            <a:r>
              <a:rPr lang="nb-NO" dirty="0" err="1"/>
              <a:t>capitalism</a:t>
            </a:r>
            <a:r>
              <a:rPr lang="nb-NO" dirty="0"/>
              <a:t> to </a:t>
            </a:r>
            <a:r>
              <a:rPr lang="nb-NO" dirty="0" err="1"/>
              <a:t>industrial</a:t>
            </a:r>
            <a:r>
              <a:rPr lang="nb-NO" dirty="0"/>
              <a:t> </a:t>
            </a:r>
            <a:r>
              <a:rPr lang="nb-NO" dirty="0" err="1"/>
              <a:t>capitalism</a:t>
            </a:r>
            <a:r>
              <a:rPr lang="nb-NO" dirty="0"/>
              <a:t>?</a:t>
            </a:r>
          </a:p>
          <a:p>
            <a:r>
              <a:rPr lang="nb-NO" dirty="0" err="1"/>
              <a:t>Capitalism</a:t>
            </a:r>
            <a:r>
              <a:rPr lang="nb-NO" dirty="0"/>
              <a:t> + </a:t>
            </a:r>
            <a:r>
              <a:rPr lang="nb-NO" dirty="0" err="1"/>
              <a:t>structural</a:t>
            </a:r>
            <a:r>
              <a:rPr lang="nb-NO" dirty="0"/>
              <a:t> </a:t>
            </a:r>
            <a:r>
              <a:rPr lang="nb-NO" dirty="0" err="1"/>
              <a:t>change</a:t>
            </a:r>
            <a:r>
              <a:rPr lang="nb-NO" dirty="0"/>
              <a:t>(s)</a:t>
            </a:r>
          </a:p>
          <a:p>
            <a:r>
              <a:rPr lang="nb-NO" dirty="0"/>
              <a:t>Agricultural </a:t>
            </a:r>
            <a:r>
              <a:rPr lang="nb-NO" dirty="0" err="1"/>
              <a:t>revolution</a:t>
            </a:r>
            <a:endParaRPr lang="nb-NO" dirty="0"/>
          </a:p>
          <a:p>
            <a:r>
              <a:rPr lang="nb-NO" dirty="0"/>
              <a:t>Industrial </a:t>
            </a:r>
            <a:r>
              <a:rPr lang="nb-NO" dirty="0" err="1"/>
              <a:t>revolution</a:t>
            </a:r>
            <a:endParaRPr lang="nb-NO" dirty="0"/>
          </a:p>
          <a:p>
            <a:r>
              <a:rPr lang="nb-NO" dirty="0" err="1"/>
              <a:t>Ideological</a:t>
            </a:r>
            <a:r>
              <a:rPr lang="nb-NO" dirty="0"/>
              <a:t> </a:t>
            </a:r>
            <a:r>
              <a:rPr lang="nb-NO" dirty="0" err="1"/>
              <a:t>revolution</a:t>
            </a:r>
            <a:r>
              <a:rPr lang="nb-NO" dirty="0"/>
              <a:t>?</a:t>
            </a:r>
          </a:p>
        </p:txBody>
      </p:sp>
    </p:spTree>
    <p:extLst>
      <p:ext uri="{BB962C8B-B14F-4D97-AF65-F5344CB8AC3E}">
        <p14:creationId xmlns:p14="http://schemas.microsoft.com/office/powerpoint/2010/main" val="1402410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err="1"/>
              <a:t>Common</a:t>
            </a:r>
            <a:r>
              <a:rPr lang="nb-NO" dirty="0"/>
              <a:t> </a:t>
            </a:r>
            <a:r>
              <a:rPr lang="nb-NO" dirty="0" err="1"/>
              <a:t>themes</a:t>
            </a:r>
            <a:endParaRPr lang="nb-NO" dirty="0"/>
          </a:p>
        </p:txBody>
      </p:sp>
      <p:sp>
        <p:nvSpPr>
          <p:cNvPr id="3" name="Content Placeholder 2"/>
          <p:cNvSpPr>
            <a:spLocks noGrp="1"/>
          </p:cNvSpPr>
          <p:nvPr>
            <p:ph idx="1"/>
          </p:nvPr>
        </p:nvSpPr>
        <p:spPr>
          <a:xfrm>
            <a:off x="1194627" y="1600200"/>
            <a:ext cx="7598643" cy="4525963"/>
          </a:xfrm>
        </p:spPr>
        <p:txBody>
          <a:bodyPr>
            <a:normAutofit fontScale="85000" lnSpcReduction="10000"/>
          </a:bodyPr>
          <a:lstStyle/>
          <a:p>
            <a:r>
              <a:rPr lang="nb-NO" dirty="0"/>
              <a:t>Value</a:t>
            </a:r>
          </a:p>
          <a:p>
            <a:pPr lvl="1"/>
            <a:r>
              <a:rPr lang="nb-NO" dirty="0"/>
              <a:t>Value in </a:t>
            </a:r>
            <a:r>
              <a:rPr lang="nb-NO" dirty="0" err="1"/>
              <a:t>use</a:t>
            </a:r>
            <a:r>
              <a:rPr lang="nb-NO" dirty="0"/>
              <a:t> vs. </a:t>
            </a:r>
            <a:r>
              <a:rPr lang="nb-NO" dirty="0" err="1"/>
              <a:t>value</a:t>
            </a:r>
            <a:r>
              <a:rPr lang="nb-NO" dirty="0"/>
              <a:t> in </a:t>
            </a:r>
            <a:r>
              <a:rPr lang="nb-NO" dirty="0" err="1"/>
              <a:t>exchange</a:t>
            </a:r>
            <a:endParaRPr lang="nb-NO" dirty="0"/>
          </a:p>
          <a:p>
            <a:pPr lvl="1"/>
            <a:r>
              <a:rPr lang="nb-NO" dirty="0"/>
              <a:t>Value </a:t>
            </a:r>
            <a:r>
              <a:rPr lang="nb-NO" dirty="0" err="1"/>
              <a:t>reflecting</a:t>
            </a:r>
            <a:r>
              <a:rPr lang="nb-NO" dirty="0"/>
              <a:t> </a:t>
            </a:r>
            <a:r>
              <a:rPr lang="nb-NO" dirty="0" err="1"/>
              <a:t>the</a:t>
            </a:r>
            <a:r>
              <a:rPr lang="nb-NO" dirty="0"/>
              <a:t> </a:t>
            </a:r>
            <a:r>
              <a:rPr lang="nb-NO" dirty="0" err="1"/>
              <a:t>costs</a:t>
            </a:r>
            <a:r>
              <a:rPr lang="nb-NO" dirty="0"/>
              <a:t> </a:t>
            </a:r>
            <a:r>
              <a:rPr lang="nb-NO" dirty="0" err="1"/>
              <a:t>of</a:t>
            </a:r>
            <a:r>
              <a:rPr lang="nb-NO" dirty="0"/>
              <a:t> </a:t>
            </a:r>
            <a:r>
              <a:rPr lang="nb-NO" dirty="0" err="1"/>
              <a:t>production</a:t>
            </a:r>
            <a:endParaRPr lang="nb-NO" dirty="0"/>
          </a:p>
          <a:p>
            <a:pPr lvl="1"/>
            <a:r>
              <a:rPr lang="nb-NO" dirty="0" err="1"/>
              <a:t>Labor</a:t>
            </a:r>
            <a:r>
              <a:rPr lang="nb-NO" dirty="0"/>
              <a:t> </a:t>
            </a:r>
            <a:r>
              <a:rPr lang="nb-NO" dirty="0" err="1"/>
              <a:t>theory</a:t>
            </a:r>
            <a:r>
              <a:rPr lang="nb-NO" dirty="0"/>
              <a:t> </a:t>
            </a:r>
            <a:r>
              <a:rPr lang="nb-NO" dirty="0" err="1"/>
              <a:t>of</a:t>
            </a:r>
            <a:r>
              <a:rPr lang="nb-NO" dirty="0"/>
              <a:t> </a:t>
            </a:r>
            <a:r>
              <a:rPr lang="nb-NO" dirty="0" err="1"/>
              <a:t>value</a:t>
            </a:r>
            <a:endParaRPr lang="nb-NO" dirty="0"/>
          </a:p>
          <a:p>
            <a:pPr lvl="1"/>
            <a:r>
              <a:rPr lang="nb-NO" dirty="0"/>
              <a:t>‘Natural </a:t>
            </a:r>
            <a:r>
              <a:rPr lang="nb-NO" dirty="0" err="1"/>
              <a:t>price</a:t>
            </a:r>
            <a:r>
              <a:rPr lang="nb-NO" dirty="0"/>
              <a:t>’</a:t>
            </a:r>
          </a:p>
          <a:p>
            <a:pPr lvl="1"/>
            <a:r>
              <a:rPr lang="nb-NO" dirty="0"/>
              <a:t>BUT: No longer ‘just </a:t>
            </a:r>
            <a:r>
              <a:rPr lang="nb-NO" dirty="0" err="1"/>
              <a:t>price</a:t>
            </a:r>
            <a:r>
              <a:rPr lang="nb-NO" dirty="0"/>
              <a:t>’</a:t>
            </a:r>
          </a:p>
          <a:p>
            <a:r>
              <a:rPr lang="nb-NO" dirty="0"/>
              <a:t>Distribution</a:t>
            </a:r>
          </a:p>
          <a:p>
            <a:pPr lvl="1"/>
            <a:r>
              <a:rPr lang="nb-NO" dirty="0"/>
              <a:t>Distribution </a:t>
            </a:r>
            <a:r>
              <a:rPr lang="nb-NO" dirty="0" err="1"/>
              <a:t>among</a:t>
            </a:r>
            <a:r>
              <a:rPr lang="nb-NO" dirty="0"/>
              <a:t> </a:t>
            </a:r>
            <a:r>
              <a:rPr lang="nb-NO" dirty="0" err="1"/>
              <a:t>classes</a:t>
            </a:r>
            <a:r>
              <a:rPr lang="nb-NO" dirty="0"/>
              <a:t> (</a:t>
            </a:r>
            <a:r>
              <a:rPr lang="nb-NO" dirty="0" err="1"/>
              <a:t>capitalists</a:t>
            </a:r>
            <a:r>
              <a:rPr lang="nb-NO" dirty="0"/>
              <a:t>, </a:t>
            </a:r>
            <a:r>
              <a:rPr lang="nb-NO" dirty="0" err="1"/>
              <a:t>landowners</a:t>
            </a:r>
            <a:r>
              <a:rPr lang="nb-NO" dirty="0"/>
              <a:t>, </a:t>
            </a:r>
            <a:r>
              <a:rPr lang="nb-NO" dirty="0" err="1"/>
              <a:t>workers</a:t>
            </a:r>
            <a:r>
              <a:rPr lang="nb-NO" dirty="0"/>
              <a:t>)</a:t>
            </a:r>
          </a:p>
          <a:p>
            <a:pPr lvl="1"/>
            <a:r>
              <a:rPr lang="nb-NO" dirty="0" err="1"/>
              <a:t>Naturalness</a:t>
            </a:r>
            <a:r>
              <a:rPr lang="nb-NO" dirty="0"/>
              <a:t> </a:t>
            </a:r>
            <a:r>
              <a:rPr lang="nb-NO" dirty="0" err="1"/>
              <a:t>of</a:t>
            </a:r>
            <a:r>
              <a:rPr lang="nb-NO" dirty="0"/>
              <a:t> </a:t>
            </a:r>
            <a:r>
              <a:rPr lang="nb-NO" dirty="0" err="1"/>
              <a:t>the</a:t>
            </a:r>
            <a:r>
              <a:rPr lang="nb-NO" dirty="0"/>
              <a:t> </a:t>
            </a:r>
            <a:r>
              <a:rPr lang="nb-NO" dirty="0" err="1"/>
              <a:t>class</a:t>
            </a:r>
            <a:r>
              <a:rPr lang="nb-NO" dirty="0"/>
              <a:t> system</a:t>
            </a:r>
          </a:p>
          <a:p>
            <a:pPr lvl="1"/>
            <a:r>
              <a:rPr lang="nb-NO" dirty="0" err="1"/>
              <a:t>Wages</a:t>
            </a:r>
            <a:r>
              <a:rPr lang="nb-NO" dirty="0"/>
              <a:t> </a:t>
            </a:r>
            <a:r>
              <a:rPr lang="nb-NO" dirty="0" err="1"/>
              <a:t>naturally</a:t>
            </a:r>
            <a:r>
              <a:rPr lang="nb-NO" dirty="0"/>
              <a:t> </a:t>
            </a:r>
            <a:r>
              <a:rPr lang="nb-NO" dirty="0" err="1"/>
              <a:t>tend</a:t>
            </a:r>
            <a:r>
              <a:rPr lang="nb-NO" dirty="0"/>
              <a:t> </a:t>
            </a:r>
            <a:r>
              <a:rPr lang="nb-NO" dirty="0" err="1"/>
              <a:t>towards</a:t>
            </a:r>
            <a:r>
              <a:rPr lang="nb-NO" dirty="0"/>
              <a:t> </a:t>
            </a:r>
            <a:r>
              <a:rPr lang="nb-NO" dirty="0" err="1"/>
              <a:t>subsistence</a:t>
            </a:r>
            <a:r>
              <a:rPr lang="nb-NO" dirty="0"/>
              <a:t> </a:t>
            </a:r>
            <a:r>
              <a:rPr lang="nb-NO" dirty="0" err="1"/>
              <a:t>level</a:t>
            </a:r>
            <a:endParaRPr lang="nb-NO" dirty="0"/>
          </a:p>
          <a:p>
            <a:pPr lvl="1"/>
            <a:r>
              <a:rPr lang="nb-NO" dirty="0"/>
              <a:t>BUT: Not </a:t>
            </a:r>
            <a:r>
              <a:rPr lang="nb-NO" dirty="0" err="1"/>
              <a:t>income</a:t>
            </a:r>
            <a:r>
              <a:rPr lang="nb-NO" dirty="0"/>
              <a:t> </a:t>
            </a:r>
            <a:r>
              <a:rPr lang="nb-NO" dirty="0" err="1"/>
              <a:t>distribution</a:t>
            </a:r>
            <a:r>
              <a:rPr lang="nb-NO" dirty="0"/>
              <a:t>, just </a:t>
            </a:r>
            <a:r>
              <a:rPr lang="nb-NO" dirty="0" err="1"/>
              <a:t>distribution</a:t>
            </a:r>
            <a:r>
              <a:rPr lang="nb-NO" dirty="0"/>
              <a:t>. No ‘just’ </a:t>
            </a:r>
            <a:r>
              <a:rPr lang="nb-NO" dirty="0" err="1"/>
              <a:t>distribution</a:t>
            </a:r>
            <a:r>
              <a:rPr lang="nb-NO" dirty="0"/>
              <a:t>, </a:t>
            </a:r>
            <a:r>
              <a:rPr lang="nb-NO" dirty="0" err="1"/>
              <a:t>but</a:t>
            </a:r>
            <a:r>
              <a:rPr lang="nb-NO" dirty="0"/>
              <a:t> </a:t>
            </a:r>
            <a:r>
              <a:rPr lang="nb-NO" dirty="0" err="1"/>
              <a:t>natural</a:t>
            </a:r>
            <a:r>
              <a:rPr lang="nb-NO" dirty="0"/>
              <a:t> </a:t>
            </a:r>
            <a:r>
              <a:rPr lang="nb-NO" dirty="0" err="1"/>
              <a:t>distribution</a:t>
            </a:r>
            <a:r>
              <a:rPr lang="nb-NO" dirty="0"/>
              <a:t>. </a:t>
            </a:r>
          </a:p>
          <a:p>
            <a:pPr lvl="1"/>
            <a:r>
              <a:rPr lang="nb-NO" dirty="0"/>
              <a:t>John Stuart Mill (1806-73)</a:t>
            </a:r>
          </a:p>
          <a:p>
            <a:pPr lvl="2"/>
            <a:r>
              <a:rPr lang="nb-NO" dirty="0"/>
              <a:t>Distribution </a:t>
            </a:r>
            <a:r>
              <a:rPr lang="nb-NO" dirty="0" err="1"/>
              <a:t>of</a:t>
            </a:r>
            <a:r>
              <a:rPr lang="nb-NO" dirty="0"/>
              <a:t> </a:t>
            </a:r>
            <a:r>
              <a:rPr lang="nb-NO" dirty="0" err="1"/>
              <a:t>wealth</a:t>
            </a:r>
            <a:r>
              <a:rPr lang="nb-NO" dirty="0"/>
              <a:t> </a:t>
            </a:r>
            <a:r>
              <a:rPr lang="nb-NO" dirty="0" err="1"/>
              <a:t>decided</a:t>
            </a:r>
            <a:r>
              <a:rPr lang="nb-NO" dirty="0"/>
              <a:t> by </a:t>
            </a:r>
            <a:r>
              <a:rPr lang="nb-NO" dirty="0" err="1"/>
              <a:t>laws</a:t>
            </a:r>
            <a:r>
              <a:rPr lang="nb-NO" dirty="0"/>
              <a:t> and </a:t>
            </a:r>
            <a:r>
              <a:rPr lang="nb-NO" dirty="0" err="1"/>
              <a:t>customs</a:t>
            </a:r>
            <a:r>
              <a:rPr lang="nb-NO" dirty="0"/>
              <a:t> </a:t>
            </a:r>
            <a:r>
              <a:rPr lang="nb-NO" dirty="0" err="1"/>
              <a:t>of</a:t>
            </a:r>
            <a:r>
              <a:rPr lang="nb-NO" dirty="0"/>
              <a:t> </a:t>
            </a:r>
            <a:r>
              <a:rPr lang="nb-NO" dirty="0" err="1"/>
              <a:t>society</a:t>
            </a:r>
            <a:r>
              <a:rPr lang="nb-NO" dirty="0"/>
              <a:t> (≠ Malthus!)</a:t>
            </a:r>
          </a:p>
          <a:p>
            <a:r>
              <a:rPr lang="nb-NO" dirty="0"/>
              <a:t>Growth</a:t>
            </a:r>
          </a:p>
          <a:p>
            <a:endParaRPr lang="nb-NO" dirty="0"/>
          </a:p>
        </p:txBody>
      </p:sp>
    </p:spTree>
    <p:extLst>
      <p:ext uri="{BB962C8B-B14F-4D97-AF65-F5344CB8AC3E}">
        <p14:creationId xmlns:p14="http://schemas.microsoft.com/office/powerpoint/2010/main" val="3405663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b-NO" dirty="0"/>
              <a:t>Different types </a:t>
            </a:r>
            <a:r>
              <a:rPr lang="nb-NO" dirty="0" err="1"/>
              <a:t>of</a:t>
            </a:r>
            <a:r>
              <a:rPr lang="nb-NO" dirty="0"/>
              <a:t> </a:t>
            </a:r>
            <a:r>
              <a:rPr lang="nb-NO" dirty="0" err="1"/>
              <a:t>growth</a:t>
            </a:r>
            <a:r>
              <a:rPr lang="nb-NO" dirty="0"/>
              <a:t> (</a:t>
            </a:r>
            <a:r>
              <a:rPr lang="nb-NO" dirty="0" err="1"/>
              <a:t>Stilwell</a:t>
            </a:r>
            <a:r>
              <a:rPr lang="nb-NO" dirty="0"/>
              <a:t> (and </a:t>
            </a:r>
            <a:r>
              <a:rPr lang="nb-NO" dirty="0" err="1"/>
              <a:t>Mokyr</a:t>
            </a:r>
            <a:r>
              <a:rPr lang="nb-NO" dirty="0"/>
              <a:t>))</a:t>
            </a:r>
          </a:p>
        </p:txBody>
      </p:sp>
      <p:sp>
        <p:nvSpPr>
          <p:cNvPr id="3" name="Content Placeholder 2"/>
          <p:cNvSpPr>
            <a:spLocks noGrp="1"/>
          </p:cNvSpPr>
          <p:nvPr>
            <p:ph idx="1"/>
          </p:nvPr>
        </p:nvSpPr>
        <p:spPr>
          <a:xfrm>
            <a:off x="1045029" y="1600200"/>
            <a:ext cx="7557003" cy="4525963"/>
          </a:xfrm>
        </p:spPr>
        <p:txBody>
          <a:bodyPr/>
          <a:lstStyle/>
          <a:p>
            <a:r>
              <a:rPr lang="nb-NO" dirty="0" err="1"/>
              <a:t>Accumulation</a:t>
            </a:r>
            <a:r>
              <a:rPr lang="nb-NO" dirty="0"/>
              <a:t> </a:t>
            </a:r>
            <a:r>
              <a:rPr lang="nb-NO" dirty="0" err="1"/>
              <a:t>of</a:t>
            </a:r>
            <a:r>
              <a:rPr lang="nb-NO" dirty="0"/>
              <a:t> </a:t>
            </a:r>
            <a:r>
              <a:rPr lang="nb-NO" dirty="0" err="1"/>
              <a:t>capital</a:t>
            </a:r>
            <a:r>
              <a:rPr lang="nb-NO" dirty="0"/>
              <a:t>/</a:t>
            </a:r>
            <a:r>
              <a:rPr lang="nb-NO" dirty="0" err="1"/>
              <a:t>Solovian</a:t>
            </a:r>
            <a:r>
              <a:rPr lang="nb-NO" dirty="0"/>
              <a:t> </a:t>
            </a:r>
            <a:r>
              <a:rPr lang="nb-NO" dirty="0" err="1"/>
              <a:t>growth</a:t>
            </a:r>
            <a:endParaRPr lang="nb-NO" dirty="0"/>
          </a:p>
          <a:p>
            <a:r>
              <a:rPr lang="nb-NO" dirty="0"/>
              <a:t>Expansion </a:t>
            </a:r>
            <a:r>
              <a:rPr lang="nb-NO" dirty="0" err="1"/>
              <a:t>of</a:t>
            </a:r>
            <a:r>
              <a:rPr lang="nb-NO" dirty="0"/>
              <a:t> trade/</a:t>
            </a:r>
            <a:r>
              <a:rPr lang="nb-NO" dirty="0" err="1"/>
              <a:t>Smithian</a:t>
            </a:r>
            <a:r>
              <a:rPr lang="nb-NO" dirty="0"/>
              <a:t> </a:t>
            </a:r>
            <a:r>
              <a:rPr lang="nb-NO" dirty="0" err="1"/>
              <a:t>growth</a:t>
            </a:r>
            <a:endParaRPr lang="nb-NO" dirty="0"/>
          </a:p>
          <a:p>
            <a:r>
              <a:rPr lang="nb-NO" dirty="0" err="1"/>
              <a:t>Division</a:t>
            </a:r>
            <a:r>
              <a:rPr lang="nb-NO" dirty="0"/>
              <a:t> </a:t>
            </a:r>
            <a:r>
              <a:rPr lang="nb-NO" dirty="0" err="1"/>
              <a:t>of</a:t>
            </a:r>
            <a:r>
              <a:rPr lang="nb-NO" dirty="0"/>
              <a:t> </a:t>
            </a:r>
            <a:r>
              <a:rPr lang="nb-NO" dirty="0" err="1"/>
              <a:t>labor</a:t>
            </a:r>
            <a:r>
              <a:rPr lang="nb-NO" dirty="0"/>
              <a:t>/</a:t>
            </a:r>
            <a:r>
              <a:rPr lang="nb-NO" dirty="0" err="1"/>
              <a:t>Smithan</a:t>
            </a:r>
            <a:r>
              <a:rPr lang="nb-NO" dirty="0"/>
              <a:t> </a:t>
            </a:r>
            <a:r>
              <a:rPr lang="nb-NO" dirty="0" err="1"/>
              <a:t>growth</a:t>
            </a:r>
            <a:endParaRPr lang="nb-NO" dirty="0"/>
          </a:p>
          <a:p>
            <a:r>
              <a:rPr lang="nb-NO" dirty="0" err="1"/>
              <a:t>Scale</a:t>
            </a:r>
            <a:r>
              <a:rPr lang="nb-NO" dirty="0"/>
              <a:t> </a:t>
            </a:r>
            <a:r>
              <a:rPr lang="nb-NO" dirty="0" err="1"/>
              <a:t>effects</a:t>
            </a:r>
            <a:r>
              <a:rPr lang="nb-NO" dirty="0"/>
              <a:t>, </a:t>
            </a:r>
            <a:r>
              <a:rPr lang="nb-NO" dirty="0" err="1"/>
              <a:t>scope</a:t>
            </a:r>
            <a:r>
              <a:rPr lang="nb-NO" dirty="0"/>
              <a:t> </a:t>
            </a:r>
            <a:r>
              <a:rPr lang="nb-NO" dirty="0" err="1"/>
              <a:t>effects</a:t>
            </a:r>
            <a:endParaRPr lang="nb-NO" dirty="0"/>
          </a:p>
          <a:p>
            <a:endParaRPr lang="nb-NO" dirty="0"/>
          </a:p>
          <a:p>
            <a:r>
              <a:rPr lang="nb-NO" dirty="0" err="1"/>
              <a:t>Schumpeterian</a:t>
            </a:r>
            <a:r>
              <a:rPr lang="nb-NO" dirty="0"/>
              <a:t> </a:t>
            </a:r>
            <a:r>
              <a:rPr lang="nb-NO" dirty="0" err="1"/>
              <a:t>growth</a:t>
            </a:r>
            <a:r>
              <a:rPr lang="nb-NO" dirty="0"/>
              <a:t>?!?</a:t>
            </a:r>
          </a:p>
          <a:p>
            <a:pPr lvl="1"/>
            <a:r>
              <a:rPr lang="nb-NO" dirty="0"/>
              <a:t>Growth </a:t>
            </a:r>
            <a:r>
              <a:rPr lang="nb-NO" dirty="0" err="1"/>
              <a:t>based</a:t>
            </a:r>
            <a:r>
              <a:rPr lang="nb-NO" dirty="0"/>
              <a:t> </a:t>
            </a:r>
            <a:r>
              <a:rPr lang="nb-NO" dirty="0" err="1"/>
              <a:t>on</a:t>
            </a:r>
            <a:r>
              <a:rPr lang="nb-NO" dirty="0"/>
              <a:t> human </a:t>
            </a:r>
          </a:p>
          <a:p>
            <a:pPr marL="457200" lvl="1" indent="0">
              <a:buNone/>
            </a:pPr>
            <a:r>
              <a:rPr lang="nb-NO" dirty="0"/>
              <a:t>    </a:t>
            </a:r>
            <a:r>
              <a:rPr lang="nb-NO" dirty="0" err="1"/>
              <a:t>capital</a:t>
            </a:r>
            <a:r>
              <a:rPr lang="nb-NO" dirty="0"/>
              <a:t>, </a:t>
            </a:r>
            <a:r>
              <a:rPr lang="nb-NO" dirty="0" err="1"/>
              <a:t>innovation</a:t>
            </a:r>
            <a:r>
              <a:rPr lang="nb-NO" dirty="0"/>
              <a:t>, </a:t>
            </a:r>
          </a:p>
          <a:p>
            <a:pPr marL="457200" lvl="1" indent="0">
              <a:buNone/>
            </a:pPr>
            <a:r>
              <a:rPr lang="nb-NO" dirty="0"/>
              <a:t>    </a:t>
            </a:r>
            <a:r>
              <a:rPr lang="nb-NO" dirty="0" err="1"/>
              <a:t>technological</a:t>
            </a:r>
            <a:r>
              <a:rPr lang="nb-NO" dirty="0"/>
              <a:t> progress</a:t>
            </a:r>
          </a:p>
          <a:p>
            <a:pPr lvl="1"/>
            <a:r>
              <a:rPr lang="nb-NO" dirty="0" err="1"/>
              <a:t>Why</a:t>
            </a:r>
            <a:r>
              <a:rPr lang="nb-NO" dirty="0"/>
              <a:t> is it not </a:t>
            </a:r>
            <a:r>
              <a:rPr lang="nb-NO" dirty="0" err="1"/>
              <a:t>included</a:t>
            </a:r>
            <a:r>
              <a:rPr lang="nb-NO" dirty="0"/>
              <a: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9160" y="3265714"/>
            <a:ext cx="4064249" cy="3592287"/>
          </a:xfrm>
          <a:prstGeom prst="rect">
            <a:avLst/>
          </a:prstGeom>
        </p:spPr>
      </p:pic>
    </p:spTree>
    <p:extLst>
      <p:ext uri="{BB962C8B-B14F-4D97-AF65-F5344CB8AC3E}">
        <p14:creationId xmlns:p14="http://schemas.microsoft.com/office/powerpoint/2010/main" val="3439293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err="1"/>
              <a:t>Importance</a:t>
            </a:r>
            <a:r>
              <a:rPr lang="nb-NO" dirty="0"/>
              <a:t> </a:t>
            </a:r>
            <a:r>
              <a:rPr lang="nb-NO" dirty="0" err="1"/>
              <a:t>of</a:t>
            </a:r>
            <a:r>
              <a:rPr lang="nb-NO" dirty="0"/>
              <a:t> land</a:t>
            </a:r>
          </a:p>
        </p:txBody>
      </p:sp>
      <p:sp>
        <p:nvSpPr>
          <p:cNvPr id="3" name="Content Placeholder 2"/>
          <p:cNvSpPr>
            <a:spLocks noGrp="1"/>
          </p:cNvSpPr>
          <p:nvPr>
            <p:ph idx="1"/>
          </p:nvPr>
        </p:nvSpPr>
        <p:spPr/>
        <p:txBody>
          <a:bodyPr>
            <a:normAutofit lnSpcReduction="10000"/>
          </a:bodyPr>
          <a:lstStyle/>
          <a:p>
            <a:r>
              <a:rPr lang="nb-NO" dirty="0"/>
              <a:t>Different: Supply </a:t>
            </a:r>
            <a:r>
              <a:rPr lang="nb-NO" dirty="0" err="1"/>
              <a:t>inherently</a:t>
            </a:r>
            <a:r>
              <a:rPr lang="nb-NO" dirty="0"/>
              <a:t> </a:t>
            </a:r>
            <a:r>
              <a:rPr lang="nb-NO" dirty="0" err="1"/>
              <a:t>limited</a:t>
            </a:r>
            <a:endParaRPr lang="nb-NO" dirty="0"/>
          </a:p>
          <a:p>
            <a:pPr lvl="1"/>
            <a:r>
              <a:rPr lang="nb-NO" dirty="0"/>
              <a:t>Natural </a:t>
            </a:r>
            <a:r>
              <a:rPr lang="nb-NO" dirty="0" err="1"/>
              <a:t>resource</a:t>
            </a:r>
            <a:r>
              <a:rPr lang="nb-NO" dirty="0"/>
              <a:t> </a:t>
            </a:r>
            <a:r>
              <a:rPr lang="nb-NO" dirty="0" err="1"/>
              <a:t>endowment</a:t>
            </a:r>
            <a:endParaRPr lang="nb-NO" dirty="0"/>
          </a:p>
          <a:p>
            <a:r>
              <a:rPr lang="nb-NO" dirty="0"/>
              <a:t>Different </a:t>
            </a:r>
            <a:r>
              <a:rPr lang="nb-NO" dirty="0" err="1"/>
              <a:t>takes</a:t>
            </a:r>
            <a:r>
              <a:rPr lang="nb-NO" dirty="0"/>
              <a:t> </a:t>
            </a:r>
            <a:r>
              <a:rPr lang="nb-NO" dirty="0" err="1"/>
              <a:t>on</a:t>
            </a:r>
            <a:r>
              <a:rPr lang="nb-NO" dirty="0"/>
              <a:t> land</a:t>
            </a:r>
          </a:p>
          <a:p>
            <a:pPr lvl="1"/>
            <a:r>
              <a:rPr lang="nb-NO" dirty="0" err="1"/>
              <a:t>Custodians</a:t>
            </a:r>
            <a:r>
              <a:rPr lang="nb-NO" dirty="0"/>
              <a:t> (</a:t>
            </a:r>
            <a:r>
              <a:rPr lang="nb-NO" dirty="0" err="1"/>
              <a:t>indigenous</a:t>
            </a:r>
            <a:r>
              <a:rPr lang="nb-NO" dirty="0"/>
              <a:t> </a:t>
            </a:r>
            <a:r>
              <a:rPr lang="nb-NO" dirty="0" err="1"/>
              <a:t>communities</a:t>
            </a:r>
            <a:r>
              <a:rPr lang="nb-NO" dirty="0"/>
              <a:t>)</a:t>
            </a:r>
          </a:p>
          <a:p>
            <a:pPr lvl="1"/>
            <a:r>
              <a:rPr lang="nb-NO" dirty="0" err="1"/>
              <a:t>Feudalism</a:t>
            </a:r>
            <a:endParaRPr lang="nb-NO" dirty="0"/>
          </a:p>
          <a:p>
            <a:pPr lvl="2"/>
            <a:r>
              <a:rPr lang="nb-NO" dirty="0" err="1"/>
              <a:t>Landowners</a:t>
            </a:r>
            <a:r>
              <a:rPr lang="nb-NO" dirty="0"/>
              <a:t> </a:t>
            </a:r>
            <a:r>
              <a:rPr lang="nb-NO" dirty="0" err="1"/>
              <a:t>defining</a:t>
            </a:r>
            <a:r>
              <a:rPr lang="nb-NO" dirty="0"/>
              <a:t> </a:t>
            </a:r>
            <a:r>
              <a:rPr lang="nb-NO" dirty="0" err="1"/>
              <a:t>the</a:t>
            </a:r>
            <a:r>
              <a:rPr lang="nb-NO" dirty="0"/>
              <a:t> </a:t>
            </a:r>
            <a:r>
              <a:rPr lang="nb-NO" dirty="0" err="1"/>
              <a:t>economic</a:t>
            </a:r>
            <a:r>
              <a:rPr lang="nb-NO" dirty="0"/>
              <a:t>/</a:t>
            </a:r>
            <a:r>
              <a:rPr lang="nb-NO" dirty="0" err="1"/>
              <a:t>political</a:t>
            </a:r>
            <a:r>
              <a:rPr lang="nb-NO" dirty="0"/>
              <a:t>/</a:t>
            </a:r>
            <a:r>
              <a:rPr lang="nb-NO" dirty="0" err="1"/>
              <a:t>social</a:t>
            </a:r>
            <a:r>
              <a:rPr lang="nb-NO" dirty="0"/>
              <a:t> order</a:t>
            </a:r>
          </a:p>
          <a:p>
            <a:pPr lvl="2"/>
            <a:r>
              <a:rPr lang="nb-NO" dirty="0" err="1"/>
              <a:t>Ruling</a:t>
            </a:r>
            <a:r>
              <a:rPr lang="nb-NO" dirty="0"/>
              <a:t> </a:t>
            </a:r>
            <a:r>
              <a:rPr lang="nb-NO" dirty="0" err="1"/>
              <a:t>class</a:t>
            </a:r>
            <a:r>
              <a:rPr lang="nb-NO" dirty="0"/>
              <a:t> </a:t>
            </a:r>
            <a:r>
              <a:rPr lang="nb-NO" dirty="0" err="1"/>
              <a:t>rules</a:t>
            </a:r>
            <a:r>
              <a:rPr lang="nb-NO" dirty="0"/>
              <a:t> </a:t>
            </a:r>
            <a:r>
              <a:rPr lang="nb-NO" dirty="0" err="1"/>
              <a:t>because</a:t>
            </a:r>
            <a:r>
              <a:rPr lang="nb-NO" dirty="0"/>
              <a:t> it </a:t>
            </a:r>
            <a:r>
              <a:rPr lang="nb-NO" dirty="0" err="1"/>
              <a:t>controls</a:t>
            </a:r>
            <a:r>
              <a:rPr lang="nb-NO" dirty="0"/>
              <a:t> </a:t>
            </a:r>
            <a:r>
              <a:rPr lang="nb-NO" dirty="0" err="1"/>
              <a:t>the</a:t>
            </a:r>
            <a:r>
              <a:rPr lang="nb-NO" dirty="0"/>
              <a:t> land</a:t>
            </a:r>
          </a:p>
          <a:p>
            <a:pPr lvl="1"/>
            <a:r>
              <a:rPr lang="nb-NO" dirty="0" err="1"/>
              <a:t>Classical</a:t>
            </a:r>
            <a:r>
              <a:rPr lang="nb-NO" dirty="0"/>
              <a:t> </a:t>
            </a:r>
            <a:r>
              <a:rPr lang="nb-NO" dirty="0" err="1"/>
              <a:t>political</a:t>
            </a:r>
            <a:r>
              <a:rPr lang="nb-NO" dirty="0"/>
              <a:t> </a:t>
            </a:r>
            <a:r>
              <a:rPr lang="nb-NO" dirty="0" err="1"/>
              <a:t>economists</a:t>
            </a:r>
            <a:endParaRPr lang="nb-NO" dirty="0"/>
          </a:p>
          <a:p>
            <a:pPr lvl="2"/>
            <a:r>
              <a:rPr lang="nb-NO" dirty="0" err="1"/>
              <a:t>Transition</a:t>
            </a:r>
            <a:r>
              <a:rPr lang="nb-NO" dirty="0"/>
              <a:t> </a:t>
            </a:r>
            <a:r>
              <a:rPr lang="nb-NO" dirty="0" err="1"/>
              <a:t>period</a:t>
            </a:r>
            <a:endParaRPr lang="nb-NO" dirty="0"/>
          </a:p>
          <a:p>
            <a:pPr lvl="3"/>
            <a:r>
              <a:rPr lang="nb-NO" dirty="0" err="1"/>
              <a:t>Landowners</a:t>
            </a:r>
            <a:r>
              <a:rPr lang="nb-NO" dirty="0"/>
              <a:t> still </a:t>
            </a:r>
            <a:r>
              <a:rPr lang="nb-NO" dirty="0" err="1"/>
              <a:t>dominating</a:t>
            </a:r>
            <a:r>
              <a:rPr lang="nb-NO" dirty="0"/>
              <a:t> </a:t>
            </a:r>
            <a:r>
              <a:rPr lang="nb-NO" dirty="0" err="1"/>
              <a:t>parliament</a:t>
            </a:r>
            <a:endParaRPr lang="nb-NO" dirty="0"/>
          </a:p>
          <a:p>
            <a:pPr lvl="3"/>
            <a:r>
              <a:rPr lang="nb-NO" dirty="0"/>
              <a:t>«</a:t>
            </a:r>
            <a:r>
              <a:rPr lang="nb-NO" dirty="0" err="1"/>
              <a:t>Capitalists</a:t>
            </a:r>
            <a:r>
              <a:rPr lang="nb-NO" dirty="0"/>
              <a:t>» </a:t>
            </a:r>
            <a:r>
              <a:rPr lang="nb-NO" dirty="0" err="1"/>
              <a:t>becoming</a:t>
            </a:r>
            <a:r>
              <a:rPr lang="nb-NO" dirty="0"/>
              <a:t> </a:t>
            </a:r>
            <a:r>
              <a:rPr lang="nb-NO" dirty="0" err="1"/>
              <a:t>economically</a:t>
            </a:r>
            <a:r>
              <a:rPr lang="nb-NO" dirty="0"/>
              <a:t> dominant</a:t>
            </a:r>
          </a:p>
          <a:p>
            <a:pPr lvl="2"/>
            <a:r>
              <a:rPr lang="nb-NO" dirty="0" err="1"/>
              <a:t>Free</a:t>
            </a:r>
            <a:r>
              <a:rPr lang="nb-NO" dirty="0"/>
              <a:t> trade or </a:t>
            </a:r>
            <a:r>
              <a:rPr lang="nb-NO" dirty="0" err="1"/>
              <a:t>protection</a:t>
            </a:r>
            <a:r>
              <a:rPr lang="nb-NO" dirty="0"/>
              <a:t>? </a:t>
            </a:r>
          </a:p>
          <a:p>
            <a:pPr lvl="3"/>
            <a:r>
              <a:rPr lang="nb-NO" dirty="0" err="1"/>
              <a:t>Corn</a:t>
            </a:r>
            <a:r>
              <a:rPr lang="nb-NO" dirty="0"/>
              <a:t> Laws</a:t>
            </a:r>
          </a:p>
          <a:p>
            <a:pPr lvl="1"/>
            <a:endParaRPr lang="nb-NO" dirty="0"/>
          </a:p>
        </p:txBody>
      </p:sp>
    </p:spTree>
    <p:extLst>
      <p:ext uri="{BB962C8B-B14F-4D97-AF65-F5344CB8AC3E}">
        <p14:creationId xmlns:p14="http://schemas.microsoft.com/office/powerpoint/2010/main" val="2531255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From </a:t>
            </a:r>
            <a:r>
              <a:rPr lang="nb-NO" dirty="0" err="1"/>
              <a:t>classical</a:t>
            </a:r>
            <a:r>
              <a:rPr lang="nb-NO" dirty="0"/>
              <a:t> to </a:t>
            </a:r>
            <a:r>
              <a:rPr lang="nb-NO" dirty="0" err="1"/>
              <a:t>neoclassical</a:t>
            </a:r>
            <a:endParaRPr lang="nb-NO" dirty="0"/>
          </a:p>
        </p:txBody>
      </p:sp>
      <p:sp>
        <p:nvSpPr>
          <p:cNvPr id="3" name="Content Placeholder 2"/>
          <p:cNvSpPr>
            <a:spLocks noGrp="1"/>
          </p:cNvSpPr>
          <p:nvPr>
            <p:ph idx="1"/>
          </p:nvPr>
        </p:nvSpPr>
        <p:spPr/>
        <p:txBody>
          <a:bodyPr>
            <a:normAutofit/>
          </a:bodyPr>
          <a:lstStyle/>
          <a:p>
            <a:r>
              <a:rPr lang="nb-NO" dirty="0" err="1"/>
              <a:t>Similarities</a:t>
            </a:r>
            <a:endParaRPr lang="nb-NO" dirty="0"/>
          </a:p>
          <a:p>
            <a:pPr lvl="1"/>
            <a:r>
              <a:rPr lang="nb-NO" dirty="0"/>
              <a:t>Pro-</a:t>
            </a:r>
            <a:r>
              <a:rPr lang="nb-NO" dirty="0" err="1"/>
              <a:t>capitalist</a:t>
            </a:r>
            <a:endParaRPr lang="nb-NO" dirty="0"/>
          </a:p>
          <a:p>
            <a:pPr lvl="1"/>
            <a:r>
              <a:rPr lang="nb-NO" dirty="0"/>
              <a:t>Markets as </a:t>
            </a:r>
            <a:r>
              <a:rPr lang="nb-NO" dirty="0" err="1"/>
              <a:t>key</a:t>
            </a:r>
            <a:r>
              <a:rPr lang="nb-NO" dirty="0"/>
              <a:t> to </a:t>
            </a:r>
            <a:r>
              <a:rPr lang="nb-NO" dirty="0" err="1"/>
              <a:t>mutually</a:t>
            </a:r>
            <a:r>
              <a:rPr lang="nb-NO" dirty="0"/>
              <a:t> </a:t>
            </a:r>
            <a:r>
              <a:rPr lang="nb-NO" dirty="0" err="1"/>
              <a:t>advantageous</a:t>
            </a:r>
            <a:r>
              <a:rPr lang="nb-NO" dirty="0"/>
              <a:t> </a:t>
            </a:r>
            <a:r>
              <a:rPr lang="nb-NO" dirty="0" err="1"/>
              <a:t>exchanges</a:t>
            </a:r>
            <a:endParaRPr lang="nb-NO" dirty="0"/>
          </a:p>
          <a:p>
            <a:pPr lvl="1"/>
            <a:r>
              <a:rPr lang="nb-NO" dirty="0"/>
              <a:t>Markets </a:t>
            </a:r>
            <a:r>
              <a:rPr lang="nb-NO" dirty="0" err="1"/>
              <a:t>ensuring</a:t>
            </a:r>
            <a:r>
              <a:rPr lang="nb-NO" dirty="0"/>
              <a:t> </a:t>
            </a:r>
            <a:r>
              <a:rPr lang="nb-NO" dirty="0" err="1"/>
              <a:t>the</a:t>
            </a:r>
            <a:r>
              <a:rPr lang="nb-NO" dirty="0"/>
              <a:t> </a:t>
            </a:r>
            <a:r>
              <a:rPr lang="nb-NO" dirty="0" err="1"/>
              <a:t>efficient</a:t>
            </a:r>
            <a:r>
              <a:rPr lang="nb-NO" dirty="0"/>
              <a:t> </a:t>
            </a:r>
            <a:r>
              <a:rPr lang="nb-NO" dirty="0" err="1"/>
              <a:t>allocation</a:t>
            </a:r>
            <a:r>
              <a:rPr lang="nb-NO" dirty="0"/>
              <a:t> </a:t>
            </a:r>
            <a:r>
              <a:rPr lang="nb-NO" dirty="0" err="1"/>
              <a:t>of</a:t>
            </a:r>
            <a:r>
              <a:rPr lang="nb-NO" dirty="0"/>
              <a:t> </a:t>
            </a:r>
            <a:r>
              <a:rPr lang="nb-NO" dirty="0" err="1"/>
              <a:t>resources</a:t>
            </a:r>
            <a:endParaRPr lang="nb-NO" dirty="0"/>
          </a:p>
          <a:p>
            <a:pPr lvl="1"/>
            <a:r>
              <a:rPr lang="nb-NO" dirty="0" err="1"/>
              <a:t>Attempt</a:t>
            </a:r>
            <a:r>
              <a:rPr lang="nb-NO" dirty="0"/>
              <a:t> at </a:t>
            </a:r>
            <a:r>
              <a:rPr lang="nb-NO" dirty="0" err="1"/>
              <a:t>discovering</a:t>
            </a:r>
            <a:r>
              <a:rPr lang="nb-NO" dirty="0"/>
              <a:t> </a:t>
            </a:r>
            <a:r>
              <a:rPr lang="nb-NO" dirty="0" err="1"/>
              <a:t>the</a:t>
            </a:r>
            <a:r>
              <a:rPr lang="nb-NO" dirty="0"/>
              <a:t> </a:t>
            </a:r>
            <a:r>
              <a:rPr lang="nb-NO" dirty="0" err="1"/>
              <a:t>laws</a:t>
            </a:r>
            <a:r>
              <a:rPr lang="nb-NO" dirty="0"/>
              <a:t> </a:t>
            </a:r>
            <a:r>
              <a:rPr lang="nb-NO" dirty="0" err="1"/>
              <a:t>of</a:t>
            </a:r>
            <a:r>
              <a:rPr lang="nb-NO" dirty="0"/>
              <a:t> motion in </a:t>
            </a:r>
            <a:r>
              <a:rPr lang="nb-NO" dirty="0" err="1"/>
              <a:t>economic</a:t>
            </a:r>
            <a:r>
              <a:rPr lang="nb-NO" dirty="0"/>
              <a:t> </a:t>
            </a:r>
            <a:r>
              <a:rPr lang="nb-NO" dirty="0" err="1"/>
              <a:t>life</a:t>
            </a:r>
            <a:endParaRPr lang="nb-NO" dirty="0"/>
          </a:p>
          <a:p>
            <a:pPr lvl="2"/>
            <a:r>
              <a:rPr lang="nb-NO" dirty="0" err="1"/>
              <a:t>Newtonian</a:t>
            </a:r>
            <a:r>
              <a:rPr lang="nb-NO" dirty="0"/>
              <a:t> ideal, «</a:t>
            </a:r>
            <a:r>
              <a:rPr lang="nb-NO" dirty="0" err="1"/>
              <a:t>physics</a:t>
            </a:r>
            <a:r>
              <a:rPr lang="nb-NO" dirty="0"/>
              <a:t> </a:t>
            </a:r>
            <a:r>
              <a:rPr lang="nb-NO" dirty="0" err="1"/>
              <a:t>envy</a:t>
            </a:r>
            <a:r>
              <a:rPr lang="nb-NO" dirty="0"/>
              <a:t>»</a:t>
            </a:r>
          </a:p>
          <a:p>
            <a:pPr lvl="1"/>
            <a:r>
              <a:rPr lang="nb-NO" dirty="0" err="1"/>
              <a:t>Self-regulating</a:t>
            </a:r>
            <a:r>
              <a:rPr lang="nb-NO" dirty="0"/>
              <a:t> system</a:t>
            </a:r>
          </a:p>
          <a:p>
            <a:pPr lvl="1"/>
            <a:r>
              <a:rPr lang="nb-NO" dirty="0" err="1"/>
              <a:t>Self-interest</a:t>
            </a:r>
            <a:r>
              <a:rPr lang="nb-NO" dirty="0"/>
              <a:t> as </a:t>
            </a:r>
            <a:r>
              <a:rPr lang="nb-NO" dirty="0" err="1"/>
              <a:t>the</a:t>
            </a:r>
            <a:r>
              <a:rPr lang="nb-NO" dirty="0"/>
              <a:t> </a:t>
            </a:r>
            <a:r>
              <a:rPr lang="nb-NO" dirty="0" err="1"/>
              <a:t>moving</a:t>
            </a:r>
            <a:r>
              <a:rPr lang="nb-NO" dirty="0"/>
              <a:t> force</a:t>
            </a:r>
          </a:p>
          <a:p>
            <a:pPr lvl="1"/>
            <a:r>
              <a:rPr lang="nb-NO" dirty="0" err="1"/>
              <a:t>Desirability</a:t>
            </a:r>
            <a:r>
              <a:rPr lang="nb-NO" dirty="0"/>
              <a:t> </a:t>
            </a:r>
            <a:r>
              <a:rPr lang="nb-NO" dirty="0" err="1"/>
              <a:t>of</a:t>
            </a:r>
            <a:r>
              <a:rPr lang="nb-NO" dirty="0"/>
              <a:t> private </a:t>
            </a:r>
            <a:r>
              <a:rPr lang="nb-NO" dirty="0" err="1"/>
              <a:t>property</a:t>
            </a:r>
            <a:endParaRPr lang="nb-NO" dirty="0"/>
          </a:p>
          <a:p>
            <a:pPr lvl="1"/>
            <a:r>
              <a:rPr lang="nb-NO" dirty="0" err="1"/>
              <a:t>Skepticism</a:t>
            </a:r>
            <a:r>
              <a:rPr lang="nb-NO" dirty="0"/>
              <a:t> </a:t>
            </a:r>
            <a:r>
              <a:rPr lang="nb-NO" dirty="0" err="1"/>
              <a:t>against</a:t>
            </a:r>
            <a:r>
              <a:rPr lang="nb-NO" dirty="0"/>
              <a:t> </a:t>
            </a:r>
            <a:r>
              <a:rPr lang="nb-NO" dirty="0" err="1"/>
              <a:t>the</a:t>
            </a:r>
            <a:r>
              <a:rPr lang="nb-NO" dirty="0"/>
              <a:t> ‘visible hand’ </a:t>
            </a:r>
            <a:r>
              <a:rPr lang="nb-NO" dirty="0" err="1"/>
              <a:t>of</a:t>
            </a:r>
            <a:r>
              <a:rPr lang="nb-NO" dirty="0"/>
              <a:t> </a:t>
            </a:r>
            <a:r>
              <a:rPr lang="nb-NO" dirty="0" err="1"/>
              <a:t>the</a:t>
            </a:r>
            <a:r>
              <a:rPr lang="nb-NO" dirty="0"/>
              <a:t> </a:t>
            </a:r>
            <a:r>
              <a:rPr lang="nb-NO" dirty="0" err="1"/>
              <a:t>state</a:t>
            </a:r>
            <a:endParaRPr lang="nb-NO" dirty="0"/>
          </a:p>
          <a:p>
            <a:pPr lvl="1"/>
            <a:r>
              <a:rPr lang="nb-NO" dirty="0" err="1"/>
              <a:t>Economic</a:t>
            </a:r>
            <a:r>
              <a:rPr lang="nb-NO" dirty="0"/>
              <a:t> </a:t>
            </a:r>
            <a:r>
              <a:rPr lang="nb-NO" dirty="0" err="1"/>
              <a:t>liberalism</a:t>
            </a:r>
            <a:endParaRPr lang="nb-NO" dirty="0"/>
          </a:p>
        </p:txBody>
      </p:sp>
    </p:spTree>
    <p:extLst>
      <p:ext uri="{BB962C8B-B14F-4D97-AF65-F5344CB8AC3E}">
        <p14:creationId xmlns:p14="http://schemas.microsoft.com/office/powerpoint/2010/main" val="13661275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From </a:t>
            </a:r>
            <a:r>
              <a:rPr lang="nb-NO" dirty="0" err="1"/>
              <a:t>classical</a:t>
            </a:r>
            <a:r>
              <a:rPr lang="nb-NO" dirty="0"/>
              <a:t> to </a:t>
            </a:r>
            <a:r>
              <a:rPr lang="nb-NO" dirty="0" err="1"/>
              <a:t>neoclassical</a:t>
            </a:r>
            <a:endParaRPr lang="nb-NO" dirty="0"/>
          </a:p>
        </p:txBody>
      </p:sp>
      <p:sp>
        <p:nvSpPr>
          <p:cNvPr id="3" name="Content Placeholder 2"/>
          <p:cNvSpPr>
            <a:spLocks noGrp="1"/>
          </p:cNvSpPr>
          <p:nvPr>
            <p:ph idx="1"/>
          </p:nvPr>
        </p:nvSpPr>
        <p:spPr/>
        <p:txBody>
          <a:bodyPr>
            <a:normAutofit fontScale="92500" lnSpcReduction="10000"/>
          </a:bodyPr>
          <a:lstStyle/>
          <a:p>
            <a:r>
              <a:rPr lang="nb-NO" dirty="0" err="1"/>
              <a:t>Differences</a:t>
            </a:r>
            <a:endParaRPr lang="nb-NO" dirty="0"/>
          </a:p>
          <a:p>
            <a:pPr lvl="1"/>
            <a:r>
              <a:rPr lang="nb-NO" dirty="0" err="1"/>
              <a:t>Classicists</a:t>
            </a:r>
            <a:r>
              <a:rPr lang="nb-NO" dirty="0"/>
              <a:t> far more </a:t>
            </a:r>
            <a:r>
              <a:rPr lang="nb-NO" dirty="0" err="1"/>
              <a:t>holistic</a:t>
            </a:r>
            <a:endParaRPr lang="nb-NO" dirty="0"/>
          </a:p>
          <a:p>
            <a:pPr lvl="2"/>
            <a:r>
              <a:rPr lang="nb-NO" dirty="0" err="1"/>
              <a:t>Economics</a:t>
            </a:r>
            <a:r>
              <a:rPr lang="nb-NO" dirty="0"/>
              <a:t> </a:t>
            </a:r>
            <a:r>
              <a:rPr lang="nb-NO" dirty="0" err="1"/>
              <a:t>included</a:t>
            </a:r>
            <a:r>
              <a:rPr lang="nb-NO" dirty="0"/>
              <a:t> </a:t>
            </a:r>
            <a:r>
              <a:rPr lang="nb-NO" dirty="0" err="1"/>
              <a:t>history</a:t>
            </a:r>
            <a:r>
              <a:rPr lang="nb-NO" dirty="0"/>
              <a:t>, </a:t>
            </a:r>
            <a:r>
              <a:rPr lang="nb-NO" dirty="0" err="1"/>
              <a:t>geography</a:t>
            </a:r>
            <a:r>
              <a:rPr lang="nb-NO" dirty="0"/>
              <a:t>, </a:t>
            </a:r>
            <a:r>
              <a:rPr lang="nb-NO" dirty="0" err="1"/>
              <a:t>politics</a:t>
            </a:r>
            <a:r>
              <a:rPr lang="nb-NO" dirty="0"/>
              <a:t>, </a:t>
            </a:r>
            <a:r>
              <a:rPr lang="nb-NO" dirty="0" err="1"/>
              <a:t>institutions</a:t>
            </a:r>
            <a:r>
              <a:rPr lang="nb-NO" dirty="0"/>
              <a:t>, </a:t>
            </a:r>
            <a:r>
              <a:rPr lang="nb-NO" dirty="0" err="1"/>
              <a:t>social</a:t>
            </a:r>
            <a:r>
              <a:rPr lang="nb-NO" dirty="0"/>
              <a:t> </a:t>
            </a:r>
            <a:r>
              <a:rPr lang="nb-NO" dirty="0" err="1"/>
              <a:t>sciences</a:t>
            </a:r>
            <a:r>
              <a:rPr lang="nb-NO" dirty="0"/>
              <a:t> in general</a:t>
            </a:r>
          </a:p>
          <a:p>
            <a:pPr lvl="2"/>
            <a:r>
              <a:rPr lang="nb-NO" dirty="0" err="1"/>
              <a:t>Concerns</a:t>
            </a:r>
            <a:r>
              <a:rPr lang="nb-NO" dirty="0"/>
              <a:t> </a:t>
            </a:r>
            <a:r>
              <a:rPr lang="nb-NO" dirty="0" err="1"/>
              <a:t>of</a:t>
            </a:r>
            <a:r>
              <a:rPr lang="nb-NO" dirty="0"/>
              <a:t> </a:t>
            </a:r>
            <a:r>
              <a:rPr lang="nb-NO" dirty="0" err="1"/>
              <a:t>social</a:t>
            </a:r>
            <a:r>
              <a:rPr lang="nb-NO" dirty="0"/>
              <a:t> progress</a:t>
            </a:r>
          </a:p>
          <a:p>
            <a:pPr lvl="1"/>
            <a:r>
              <a:rPr lang="nb-NO" dirty="0" err="1"/>
              <a:t>Neoclassical</a:t>
            </a:r>
            <a:r>
              <a:rPr lang="nb-NO" dirty="0"/>
              <a:t> </a:t>
            </a:r>
            <a:r>
              <a:rPr lang="nb-NO" dirty="0" err="1"/>
              <a:t>economics</a:t>
            </a:r>
            <a:r>
              <a:rPr lang="nb-NO" dirty="0"/>
              <a:t> </a:t>
            </a:r>
            <a:r>
              <a:rPr lang="nb-NO" dirty="0" err="1"/>
              <a:t>detached</a:t>
            </a:r>
            <a:r>
              <a:rPr lang="nb-NO" dirty="0"/>
              <a:t> from </a:t>
            </a:r>
            <a:r>
              <a:rPr lang="nb-NO" dirty="0" err="1"/>
              <a:t>the</a:t>
            </a:r>
            <a:r>
              <a:rPr lang="nb-NO" dirty="0"/>
              <a:t> </a:t>
            </a:r>
            <a:r>
              <a:rPr lang="nb-NO" dirty="0" err="1"/>
              <a:t>other</a:t>
            </a:r>
            <a:r>
              <a:rPr lang="nb-NO" dirty="0"/>
              <a:t> </a:t>
            </a:r>
            <a:r>
              <a:rPr lang="nb-NO" dirty="0" err="1"/>
              <a:t>social</a:t>
            </a:r>
            <a:r>
              <a:rPr lang="nb-NO" dirty="0"/>
              <a:t> </a:t>
            </a:r>
            <a:r>
              <a:rPr lang="nb-NO" dirty="0" err="1"/>
              <a:t>sciences</a:t>
            </a:r>
            <a:r>
              <a:rPr lang="nb-NO" dirty="0"/>
              <a:t> (and from moral </a:t>
            </a:r>
            <a:r>
              <a:rPr lang="nb-NO" dirty="0" err="1"/>
              <a:t>philosophy</a:t>
            </a:r>
            <a:r>
              <a:rPr lang="nb-NO" dirty="0"/>
              <a:t>)</a:t>
            </a:r>
          </a:p>
          <a:p>
            <a:pPr lvl="2"/>
            <a:r>
              <a:rPr lang="nb-NO" dirty="0" err="1"/>
              <a:t>Analytical</a:t>
            </a:r>
            <a:r>
              <a:rPr lang="nb-NO" dirty="0"/>
              <a:t>, </a:t>
            </a:r>
            <a:r>
              <a:rPr lang="nb-NO" dirty="0" err="1"/>
              <a:t>scientific</a:t>
            </a:r>
            <a:r>
              <a:rPr lang="nb-NO" dirty="0"/>
              <a:t>, </a:t>
            </a:r>
            <a:r>
              <a:rPr lang="nb-NO" dirty="0" err="1"/>
              <a:t>mathematical</a:t>
            </a:r>
            <a:r>
              <a:rPr lang="nb-NO" dirty="0"/>
              <a:t>, </a:t>
            </a:r>
            <a:r>
              <a:rPr lang="nb-NO" dirty="0" err="1"/>
              <a:t>lots</a:t>
            </a:r>
            <a:r>
              <a:rPr lang="nb-NO" dirty="0"/>
              <a:t> </a:t>
            </a:r>
            <a:r>
              <a:rPr lang="nb-NO" dirty="0" err="1"/>
              <a:t>of</a:t>
            </a:r>
            <a:r>
              <a:rPr lang="nb-NO" dirty="0"/>
              <a:t> «</a:t>
            </a:r>
            <a:r>
              <a:rPr lang="nb-NO" dirty="0" err="1"/>
              <a:t>physics</a:t>
            </a:r>
            <a:r>
              <a:rPr lang="nb-NO" dirty="0"/>
              <a:t> </a:t>
            </a:r>
            <a:r>
              <a:rPr lang="nb-NO" dirty="0" err="1"/>
              <a:t>envy</a:t>
            </a:r>
            <a:r>
              <a:rPr lang="nb-NO" dirty="0"/>
              <a:t>!»!</a:t>
            </a:r>
          </a:p>
          <a:p>
            <a:pPr lvl="2"/>
            <a:r>
              <a:rPr lang="nb-NO" dirty="0"/>
              <a:t>Exchange </a:t>
            </a:r>
            <a:r>
              <a:rPr lang="nb-NO" dirty="0" err="1"/>
              <a:t>relations</a:t>
            </a:r>
            <a:endParaRPr lang="nb-NO" dirty="0"/>
          </a:p>
          <a:p>
            <a:pPr lvl="3"/>
            <a:r>
              <a:rPr lang="nb-NO" dirty="0"/>
              <a:t>No </a:t>
            </a:r>
            <a:r>
              <a:rPr lang="nb-NO" dirty="0" err="1"/>
              <a:t>focus</a:t>
            </a:r>
            <a:r>
              <a:rPr lang="nb-NO" dirty="0"/>
              <a:t> </a:t>
            </a:r>
            <a:r>
              <a:rPr lang="nb-NO" dirty="0" err="1"/>
              <a:t>on</a:t>
            </a:r>
            <a:r>
              <a:rPr lang="nb-NO" dirty="0"/>
              <a:t> </a:t>
            </a:r>
            <a:r>
              <a:rPr lang="nb-NO" dirty="0" err="1"/>
              <a:t>production</a:t>
            </a:r>
            <a:r>
              <a:rPr lang="nb-NO" dirty="0"/>
              <a:t>, </a:t>
            </a:r>
            <a:r>
              <a:rPr lang="nb-NO" dirty="0" err="1"/>
              <a:t>growth</a:t>
            </a:r>
            <a:r>
              <a:rPr lang="nb-NO" dirty="0"/>
              <a:t>, </a:t>
            </a:r>
            <a:r>
              <a:rPr lang="nb-NO" dirty="0" err="1"/>
              <a:t>distribution</a:t>
            </a:r>
            <a:r>
              <a:rPr lang="nb-NO" dirty="0"/>
              <a:t>, </a:t>
            </a:r>
            <a:r>
              <a:rPr lang="nb-NO" dirty="0" err="1"/>
              <a:t>accumulation</a:t>
            </a:r>
            <a:r>
              <a:rPr lang="nb-NO" dirty="0"/>
              <a:t>, </a:t>
            </a:r>
            <a:r>
              <a:rPr lang="nb-NO" dirty="0" err="1"/>
              <a:t>crises</a:t>
            </a:r>
            <a:endParaRPr lang="nb-NO" dirty="0"/>
          </a:p>
          <a:p>
            <a:pPr lvl="2"/>
            <a:r>
              <a:rPr lang="nb-NO" dirty="0"/>
              <a:t>Price system and </a:t>
            </a:r>
            <a:r>
              <a:rPr lang="nb-NO" dirty="0" err="1"/>
              <a:t>market</a:t>
            </a:r>
            <a:r>
              <a:rPr lang="nb-NO" dirty="0"/>
              <a:t> </a:t>
            </a:r>
            <a:r>
              <a:rPr lang="nb-NO" dirty="0" err="1"/>
              <a:t>competition</a:t>
            </a:r>
            <a:endParaRPr lang="nb-NO" dirty="0"/>
          </a:p>
          <a:p>
            <a:pPr lvl="3"/>
            <a:r>
              <a:rPr lang="nb-NO" dirty="0"/>
              <a:t>Supply and </a:t>
            </a:r>
            <a:r>
              <a:rPr lang="nb-NO" dirty="0" err="1"/>
              <a:t>demand</a:t>
            </a:r>
            <a:endParaRPr lang="nb-NO" dirty="0"/>
          </a:p>
          <a:p>
            <a:pPr lvl="3"/>
            <a:r>
              <a:rPr lang="nb-NO" dirty="0" err="1"/>
              <a:t>Labor</a:t>
            </a:r>
            <a:r>
              <a:rPr lang="nb-NO" dirty="0"/>
              <a:t> </a:t>
            </a:r>
            <a:r>
              <a:rPr lang="nb-NO" dirty="0" err="1"/>
              <a:t>important</a:t>
            </a:r>
            <a:r>
              <a:rPr lang="nb-NO" dirty="0"/>
              <a:t> </a:t>
            </a:r>
            <a:r>
              <a:rPr lang="nb-NO" dirty="0" err="1"/>
              <a:t>only</a:t>
            </a:r>
            <a:r>
              <a:rPr lang="nb-NO" dirty="0"/>
              <a:t> as </a:t>
            </a:r>
            <a:r>
              <a:rPr lang="nb-NO" dirty="0" err="1"/>
              <a:t>factor</a:t>
            </a:r>
            <a:r>
              <a:rPr lang="nb-NO" dirty="0"/>
              <a:t> </a:t>
            </a:r>
            <a:r>
              <a:rPr lang="nb-NO" dirty="0" err="1"/>
              <a:t>of</a:t>
            </a:r>
            <a:r>
              <a:rPr lang="nb-NO" dirty="0"/>
              <a:t> </a:t>
            </a:r>
            <a:r>
              <a:rPr lang="nb-NO" dirty="0" err="1"/>
              <a:t>production</a:t>
            </a:r>
            <a:r>
              <a:rPr lang="nb-NO" dirty="0"/>
              <a:t>, shaping </a:t>
            </a:r>
            <a:r>
              <a:rPr lang="nb-NO" dirty="0" err="1"/>
              <a:t>the</a:t>
            </a:r>
            <a:r>
              <a:rPr lang="nb-NO" dirty="0"/>
              <a:t> </a:t>
            </a:r>
            <a:r>
              <a:rPr lang="nb-NO" dirty="0" err="1"/>
              <a:t>price</a:t>
            </a:r>
            <a:endParaRPr lang="nb-NO" dirty="0"/>
          </a:p>
          <a:p>
            <a:pPr lvl="2"/>
            <a:r>
              <a:rPr lang="nb-NO" dirty="0" err="1"/>
              <a:t>Utility</a:t>
            </a:r>
            <a:endParaRPr lang="nb-NO" dirty="0"/>
          </a:p>
          <a:p>
            <a:pPr lvl="3"/>
            <a:r>
              <a:rPr lang="nb-NO" dirty="0" err="1"/>
              <a:t>Maximizing</a:t>
            </a:r>
            <a:r>
              <a:rPr lang="nb-NO" dirty="0"/>
              <a:t> </a:t>
            </a:r>
            <a:r>
              <a:rPr lang="nb-NO" dirty="0" err="1"/>
              <a:t>of</a:t>
            </a:r>
            <a:r>
              <a:rPr lang="nb-NO" dirty="0"/>
              <a:t> personal </a:t>
            </a:r>
            <a:r>
              <a:rPr lang="nb-NO" dirty="0" err="1"/>
              <a:t>utility</a:t>
            </a:r>
            <a:endParaRPr lang="nb-NO" dirty="0"/>
          </a:p>
          <a:p>
            <a:endParaRPr lang="nb-NO" dirty="0"/>
          </a:p>
        </p:txBody>
      </p:sp>
    </p:spTree>
    <p:extLst>
      <p:ext uri="{BB962C8B-B14F-4D97-AF65-F5344CB8AC3E}">
        <p14:creationId xmlns:p14="http://schemas.microsoft.com/office/powerpoint/2010/main" val="8647373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err="1"/>
              <a:t>Assumptions</a:t>
            </a:r>
            <a:endParaRPr lang="nb-NO" dirty="0"/>
          </a:p>
        </p:txBody>
      </p:sp>
      <p:sp>
        <p:nvSpPr>
          <p:cNvPr id="3" name="Content Placeholder 2"/>
          <p:cNvSpPr>
            <a:spLocks noGrp="1"/>
          </p:cNvSpPr>
          <p:nvPr>
            <p:ph idx="1"/>
          </p:nvPr>
        </p:nvSpPr>
        <p:spPr/>
        <p:txBody>
          <a:bodyPr>
            <a:normAutofit fontScale="85000" lnSpcReduction="10000"/>
          </a:bodyPr>
          <a:lstStyle/>
          <a:p>
            <a:r>
              <a:rPr lang="nb-NO" dirty="0" err="1"/>
              <a:t>Generality</a:t>
            </a:r>
            <a:endParaRPr lang="nb-NO" dirty="0"/>
          </a:p>
          <a:p>
            <a:pPr lvl="1"/>
            <a:r>
              <a:rPr lang="nb-NO" dirty="0"/>
              <a:t>Supply and </a:t>
            </a:r>
            <a:r>
              <a:rPr lang="nb-NO" dirty="0" err="1"/>
              <a:t>demand</a:t>
            </a:r>
            <a:r>
              <a:rPr lang="nb-NO" dirty="0"/>
              <a:t> </a:t>
            </a:r>
            <a:r>
              <a:rPr lang="nb-NO" dirty="0" err="1"/>
              <a:t>always</a:t>
            </a:r>
            <a:r>
              <a:rPr lang="nb-NO" dirty="0"/>
              <a:t> holds</a:t>
            </a:r>
          </a:p>
          <a:p>
            <a:r>
              <a:rPr lang="nb-NO" dirty="0"/>
              <a:t>Markets </a:t>
            </a:r>
            <a:r>
              <a:rPr lang="nb-NO" dirty="0" err="1"/>
              <a:t>tend</a:t>
            </a:r>
            <a:r>
              <a:rPr lang="nb-NO" dirty="0"/>
              <a:t> </a:t>
            </a:r>
            <a:r>
              <a:rPr lang="nb-NO" dirty="0" err="1"/>
              <a:t>towards</a:t>
            </a:r>
            <a:r>
              <a:rPr lang="nb-NO" dirty="0"/>
              <a:t> </a:t>
            </a:r>
            <a:r>
              <a:rPr lang="nb-NO" dirty="0" err="1"/>
              <a:t>equilibrium</a:t>
            </a:r>
            <a:endParaRPr lang="nb-NO" dirty="0"/>
          </a:p>
          <a:p>
            <a:r>
              <a:rPr lang="nb-NO" dirty="0"/>
              <a:t>Marginal </a:t>
            </a:r>
            <a:r>
              <a:rPr lang="nb-NO" dirty="0" err="1"/>
              <a:t>analysis</a:t>
            </a:r>
            <a:endParaRPr lang="nb-NO" dirty="0"/>
          </a:p>
          <a:p>
            <a:pPr lvl="1"/>
            <a:r>
              <a:rPr lang="nb-NO" dirty="0"/>
              <a:t>Focus </a:t>
            </a:r>
            <a:r>
              <a:rPr lang="nb-NO" dirty="0" err="1"/>
              <a:t>on</a:t>
            </a:r>
            <a:r>
              <a:rPr lang="nb-NO" dirty="0"/>
              <a:t> </a:t>
            </a:r>
            <a:r>
              <a:rPr lang="nb-NO" dirty="0" err="1"/>
              <a:t>incremental</a:t>
            </a:r>
            <a:r>
              <a:rPr lang="nb-NO" dirty="0"/>
              <a:t> </a:t>
            </a:r>
            <a:r>
              <a:rPr lang="nb-NO" dirty="0" err="1"/>
              <a:t>adjustments</a:t>
            </a:r>
            <a:endParaRPr lang="nb-NO" dirty="0"/>
          </a:p>
          <a:p>
            <a:r>
              <a:rPr lang="nb-NO" dirty="0"/>
              <a:t>Consumer taste </a:t>
            </a:r>
            <a:r>
              <a:rPr lang="nb-NO" dirty="0" err="1"/>
              <a:t>taken</a:t>
            </a:r>
            <a:r>
              <a:rPr lang="nb-NO" dirty="0"/>
              <a:t> as given</a:t>
            </a:r>
          </a:p>
          <a:p>
            <a:r>
              <a:rPr lang="nb-NO" dirty="0"/>
              <a:t>Distribution </a:t>
            </a:r>
            <a:r>
              <a:rPr lang="nb-NO" dirty="0" err="1"/>
              <a:t>of</a:t>
            </a:r>
            <a:r>
              <a:rPr lang="nb-NO" dirty="0"/>
              <a:t> </a:t>
            </a:r>
            <a:r>
              <a:rPr lang="nb-NO" dirty="0" err="1"/>
              <a:t>income</a:t>
            </a:r>
            <a:r>
              <a:rPr lang="nb-NO" dirty="0"/>
              <a:t> as given</a:t>
            </a:r>
          </a:p>
          <a:p>
            <a:r>
              <a:rPr lang="nb-NO" dirty="0"/>
              <a:t>Technology as given</a:t>
            </a:r>
          </a:p>
          <a:p>
            <a:endParaRPr lang="nb-NO" dirty="0"/>
          </a:p>
          <a:p>
            <a:r>
              <a:rPr lang="nb-NO" dirty="0"/>
              <a:t>Bias? </a:t>
            </a:r>
          </a:p>
          <a:p>
            <a:pPr lvl="1"/>
            <a:r>
              <a:rPr lang="nb-NO" dirty="0" err="1"/>
              <a:t>Incrementalism</a:t>
            </a:r>
            <a:endParaRPr lang="nb-NO" dirty="0"/>
          </a:p>
          <a:p>
            <a:pPr lvl="1"/>
            <a:r>
              <a:rPr lang="nb-NO" dirty="0"/>
              <a:t>Market as </a:t>
            </a:r>
            <a:r>
              <a:rPr lang="nb-NO" dirty="0" err="1"/>
              <a:t>neutral</a:t>
            </a:r>
            <a:r>
              <a:rPr lang="nb-NO" dirty="0"/>
              <a:t> problem </a:t>
            </a:r>
            <a:r>
              <a:rPr lang="nb-NO" dirty="0" err="1"/>
              <a:t>solver</a:t>
            </a:r>
            <a:r>
              <a:rPr lang="nb-NO" dirty="0"/>
              <a:t>, </a:t>
            </a:r>
            <a:r>
              <a:rPr lang="nb-NO" dirty="0" err="1"/>
              <a:t>price</a:t>
            </a:r>
            <a:r>
              <a:rPr lang="nb-NO" dirty="0"/>
              <a:t> system as science</a:t>
            </a:r>
          </a:p>
          <a:p>
            <a:pPr lvl="1"/>
            <a:r>
              <a:rPr lang="nb-NO" dirty="0"/>
              <a:t>No </a:t>
            </a:r>
            <a:r>
              <a:rPr lang="nb-NO" dirty="0" err="1"/>
              <a:t>room</a:t>
            </a:r>
            <a:r>
              <a:rPr lang="nb-NO" dirty="0"/>
              <a:t> for </a:t>
            </a:r>
            <a:r>
              <a:rPr lang="nb-NO" dirty="0" err="1"/>
              <a:t>class</a:t>
            </a:r>
            <a:r>
              <a:rPr lang="nb-NO" dirty="0"/>
              <a:t> </a:t>
            </a:r>
            <a:r>
              <a:rPr lang="nb-NO" dirty="0" err="1"/>
              <a:t>struggles</a:t>
            </a:r>
            <a:r>
              <a:rPr lang="nb-NO" dirty="0"/>
              <a:t> or </a:t>
            </a:r>
            <a:r>
              <a:rPr lang="nb-NO" dirty="0" err="1"/>
              <a:t>revolutions</a:t>
            </a:r>
            <a:r>
              <a:rPr lang="nb-NO" dirty="0"/>
              <a:t> (or </a:t>
            </a:r>
            <a:r>
              <a:rPr lang="nb-NO" dirty="0" err="1"/>
              <a:t>financial</a:t>
            </a:r>
            <a:r>
              <a:rPr lang="nb-NO" dirty="0"/>
              <a:t> </a:t>
            </a:r>
            <a:r>
              <a:rPr lang="nb-NO" dirty="0" err="1"/>
              <a:t>crises</a:t>
            </a:r>
            <a:r>
              <a:rPr lang="nb-NO" dirty="0"/>
              <a:t>)</a:t>
            </a:r>
          </a:p>
          <a:p>
            <a:pPr lvl="1"/>
            <a:r>
              <a:rPr lang="nb-NO" dirty="0" err="1"/>
              <a:t>Tending</a:t>
            </a:r>
            <a:r>
              <a:rPr lang="nb-NO" dirty="0"/>
              <a:t> </a:t>
            </a:r>
            <a:r>
              <a:rPr lang="nb-NO" dirty="0" err="1"/>
              <a:t>towards</a:t>
            </a:r>
            <a:r>
              <a:rPr lang="nb-NO" dirty="0"/>
              <a:t> </a:t>
            </a:r>
            <a:r>
              <a:rPr lang="nb-NO" dirty="0" err="1"/>
              <a:t>social</a:t>
            </a:r>
            <a:r>
              <a:rPr lang="nb-NO" dirty="0"/>
              <a:t> </a:t>
            </a:r>
            <a:r>
              <a:rPr lang="nb-NO" dirty="0" err="1"/>
              <a:t>Darwinism</a:t>
            </a:r>
            <a:r>
              <a:rPr lang="nb-NO" dirty="0"/>
              <a:t>? </a:t>
            </a:r>
          </a:p>
          <a:p>
            <a:pPr marL="457200" lvl="1" indent="0">
              <a:buNone/>
            </a:pPr>
            <a:endParaRPr lang="nb-NO" dirty="0"/>
          </a:p>
          <a:p>
            <a:endParaRPr lang="nb-NO" dirty="0"/>
          </a:p>
        </p:txBody>
      </p:sp>
    </p:spTree>
    <p:extLst>
      <p:ext uri="{BB962C8B-B14F-4D97-AF65-F5344CB8AC3E}">
        <p14:creationId xmlns:p14="http://schemas.microsoft.com/office/powerpoint/2010/main" val="394641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err="1"/>
              <a:t>Why</a:t>
            </a:r>
            <a:r>
              <a:rPr lang="nb-NO" dirty="0"/>
              <a:t> </a:t>
            </a:r>
            <a:r>
              <a:rPr lang="nb-NO" dirty="0" err="1"/>
              <a:t>does</a:t>
            </a:r>
            <a:r>
              <a:rPr lang="nb-NO" dirty="0"/>
              <a:t> it </a:t>
            </a:r>
            <a:r>
              <a:rPr lang="nb-NO" dirty="0" err="1"/>
              <a:t>happen</a:t>
            </a:r>
            <a:r>
              <a:rPr lang="nb-NO" dirty="0"/>
              <a:t>?</a:t>
            </a:r>
          </a:p>
        </p:txBody>
      </p:sp>
      <p:sp>
        <p:nvSpPr>
          <p:cNvPr id="3" name="Content Placeholder 2"/>
          <p:cNvSpPr>
            <a:spLocks noGrp="1"/>
          </p:cNvSpPr>
          <p:nvPr>
            <p:ph idx="1"/>
          </p:nvPr>
        </p:nvSpPr>
        <p:spPr/>
        <p:txBody>
          <a:bodyPr>
            <a:normAutofit lnSpcReduction="10000"/>
          </a:bodyPr>
          <a:lstStyle/>
          <a:p>
            <a:r>
              <a:rPr lang="nb-NO" dirty="0" err="1"/>
              <a:t>Historical</a:t>
            </a:r>
            <a:r>
              <a:rPr lang="nb-NO" dirty="0"/>
              <a:t> </a:t>
            </a:r>
            <a:r>
              <a:rPr lang="nb-NO" dirty="0" err="1"/>
              <a:t>epoch</a:t>
            </a:r>
            <a:endParaRPr lang="nb-NO" dirty="0"/>
          </a:p>
          <a:p>
            <a:pPr lvl="1"/>
            <a:r>
              <a:rPr lang="nb-NO" dirty="0" err="1"/>
              <a:t>Capitalism</a:t>
            </a:r>
            <a:r>
              <a:rPr lang="nb-NO" dirty="0"/>
              <a:t> </a:t>
            </a:r>
            <a:r>
              <a:rPr lang="nb-NO" dirty="0" err="1"/>
              <a:t>deeply</a:t>
            </a:r>
            <a:r>
              <a:rPr lang="nb-NO" dirty="0"/>
              <a:t> </a:t>
            </a:r>
            <a:r>
              <a:rPr lang="nb-NO" dirty="0" err="1"/>
              <a:t>threatened</a:t>
            </a:r>
            <a:r>
              <a:rPr lang="nb-NO" dirty="0"/>
              <a:t> – </a:t>
            </a:r>
            <a:r>
              <a:rPr lang="nb-NO" dirty="0" err="1"/>
              <a:t>neoclassical</a:t>
            </a:r>
            <a:r>
              <a:rPr lang="nb-NO" dirty="0"/>
              <a:t> </a:t>
            </a:r>
            <a:r>
              <a:rPr lang="nb-NO" dirty="0" err="1"/>
              <a:t>economics</a:t>
            </a:r>
            <a:r>
              <a:rPr lang="nb-NO" dirty="0"/>
              <a:t> </a:t>
            </a:r>
            <a:r>
              <a:rPr lang="nb-NO" dirty="0" err="1"/>
              <a:t>does</a:t>
            </a:r>
            <a:r>
              <a:rPr lang="nb-NO" dirty="0"/>
              <a:t> NOT </a:t>
            </a:r>
            <a:r>
              <a:rPr lang="nb-NO" dirty="0" err="1"/>
              <a:t>seem</a:t>
            </a:r>
            <a:r>
              <a:rPr lang="nb-NO" dirty="0"/>
              <a:t> like </a:t>
            </a:r>
            <a:r>
              <a:rPr lang="nb-NO" dirty="0" err="1"/>
              <a:t>the</a:t>
            </a:r>
            <a:r>
              <a:rPr lang="nb-NO" dirty="0"/>
              <a:t> </a:t>
            </a:r>
            <a:r>
              <a:rPr lang="nb-NO" dirty="0" err="1"/>
              <a:t>answer</a:t>
            </a:r>
            <a:r>
              <a:rPr lang="nb-NO" dirty="0"/>
              <a:t>!</a:t>
            </a:r>
          </a:p>
          <a:p>
            <a:pPr lvl="2"/>
            <a:r>
              <a:rPr lang="nb-NO" dirty="0" err="1"/>
              <a:t>Social</a:t>
            </a:r>
            <a:r>
              <a:rPr lang="nb-NO" dirty="0"/>
              <a:t> </a:t>
            </a:r>
            <a:r>
              <a:rPr lang="nb-NO" dirty="0" err="1"/>
              <a:t>turmoil</a:t>
            </a:r>
            <a:endParaRPr lang="nb-NO" dirty="0"/>
          </a:p>
          <a:p>
            <a:pPr lvl="2"/>
            <a:r>
              <a:rPr lang="nb-NO" dirty="0" err="1"/>
              <a:t>Socialism</a:t>
            </a:r>
            <a:r>
              <a:rPr lang="nb-NO" dirty="0"/>
              <a:t>/</a:t>
            </a:r>
            <a:r>
              <a:rPr lang="nb-NO" dirty="0" err="1"/>
              <a:t>Marxism</a:t>
            </a:r>
            <a:endParaRPr lang="nb-NO" dirty="0"/>
          </a:p>
          <a:p>
            <a:pPr lvl="2"/>
            <a:r>
              <a:rPr lang="nb-NO" dirty="0" err="1"/>
              <a:t>Economic</a:t>
            </a:r>
            <a:r>
              <a:rPr lang="nb-NO" dirty="0"/>
              <a:t> </a:t>
            </a:r>
            <a:r>
              <a:rPr lang="nb-NO" dirty="0" err="1"/>
              <a:t>depression</a:t>
            </a:r>
            <a:r>
              <a:rPr lang="nb-NO" dirty="0"/>
              <a:t> </a:t>
            </a:r>
          </a:p>
          <a:p>
            <a:pPr lvl="2"/>
            <a:r>
              <a:rPr lang="nb-NO" dirty="0" err="1"/>
              <a:t>Imperialism</a:t>
            </a:r>
            <a:endParaRPr lang="nb-NO" dirty="0"/>
          </a:p>
          <a:p>
            <a:pPr lvl="1"/>
            <a:r>
              <a:rPr lang="nb-NO" dirty="0"/>
              <a:t>Invisible hand sounds </a:t>
            </a:r>
            <a:r>
              <a:rPr lang="nb-NO" dirty="0" err="1"/>
              <a:t>better</a:t>
            </a:r>
            <a:r>
              <a:rPr lang="nb-NO" dirty="0"/>
              <a:t> </a:t>
            </a:r>
            <a:r>
              <a:rPr lang="nb-NO" dirty="0" err="1"/>
              <a:t>than</a:t>
            </a:r>
            <a:r>
              <a:rPr lang="nb-NO" dirty="0"/>
              <a:t> </a:t>
            </a:r>
            <a:r>
              <a:rPr lang="nb-NO" dirty="0" err="1"/>
              <a:t>iron</a:t>
            </a:r>
            <a:r>
              <a:rPr lang="nb-NO" dirty="0"/>
              <a:t> fist </a:t>
            </a:r>
            <a:r>
              <a:rPr lang="nb-NO" dirty="0" err="1"/>
              <a:t>of</a:t>
            </a:r>
            <a:r>
              <a:rPr lang="nb-NO" dirty="0"/>
              <a:t> </a:t>
            </a:r>
            <a:r>
              <a:rPr lang="nb-NO" dirty="0" err="1"/>
              <a:t>imperialism</a:t>
            </a:r>
            <a:endParaRPr lang="nb-NO" dirty="0"/>
          </a:p>
          <a:p>
            <a:pPr lvl="2"/>
            <a:r>
              <a:rPr lang="nb-NO" dirty="0" err="1"/>
              <a:t>Scientifc</a:t>
            </a:r>
            <a:r>
              <a:rPr lang="nb-NO" dirty="0"/>
              <a:t>! </a:t>
            </a:r>
            <a:r>
              <a:rPr lang="nb-NO" dirty="0" err="1"/>
              <a:t>Objective</a:t>
            </a:r>
            <a:r>
              <a:rPr lang="nb-NO" dirty="0"/>
              <a:t>! </a:t>
            </a:r>
            <a:r>
              <a:rPr lang="nb-NO" dirty="0" err="1"/>
              <a:t>Neutral</a:t>
            </a:r>
            <a:r>
              <a:rPr lang="nb-NO" dirty="0"/>
              <a:t>!</a:t>
            </a:r>
          </a:p>
          <a:p>
            <a:pPr lvl="1"/>
            <a:r>
              <a:rPr lang="nb-NO" dirty="0" err="1"/>
              <a:t>Need</a:t>
            </a:r>
            <a:r>
              <a:rPr lang="nb-NO" dirty="0"/>
              <a:t> for an </a:t>
            </a:r>
            <a:r>
              <a:rPr lang="nb-NO" dirty="0" err="1"/>
              <a:t>antidote</a:t>
            </a:r>
            <a:r>
              <a:rPr lang="nb-NO" dirty="0"/>
              <a:t> to Marx</a:t>
            </a:r>
          </a:p>
          <a:p>
            <a:pPr lvl="1"/>
            <a:r>
              <a:rPr lang="nb-NO" dirty="0" err="1"/>
              <a:t>Novel</a:t>
            </a:r>
            <a:r>
              <a:rPr lang="nb-NO" dirty="0"/>
              <a:t> </a:t>
            </a:r>
            <a:r>
              <a:rPr lang="nb-NO" dirty="0" err="1"/>
              <a:t>solution</a:t>
            </a:r>
            <a:r>
              <a:rPr lang="nb-NO" dirty="0"/>
              <a:t> to </a:t>
            </a:r>
            <a:r>
              <a:rPr lang="nb-NO" dirty="0" err="1"/>
              <a:t>new</a:t>
            </a:r>
            <a:r>
              <a:rPr lang="nb-NO" dirty="0"/>
              <a:t> </a:t>
            </a:r>
            <a:r>
              <a:rPr lang="nb-NO" dirty="0" err="1"/>
              <a:t>conceptual</a:t>
            </a:r>
            <a:r>
              <a:rPr lang="nb-NO" dirty="0"/>
              <a:t> problems</a:t>
            </a:r>
          </a:p>
          <a:p>
            <a:pPr lvl="1"/>
            <a:r>
              <a:rPr lang="nb-NO" dirty="0" err="1"/>
              <a:t>Utilitarian</a:t>
            </a:r>
            <a:r>
              <a:rPr lang="nb-NO" dirty="0"/>
              <a:t> </a:t>
            </a:r>
            <a:r>
              <a:rPr lang="nb-NO" dirty="0" err="1"/>
              <a:t>philosophical</a:t>
            </a:r>
            <a:r>
              <a:rPr lang="nb-NO" dirty="0"/>
              <a:t> </a:t>
            </a:r>
            <a:r>
              <a:rPr lang="nb-NO" dirty="0" err="1"/>
              <a:t>influence</a:t>
            </a:r>
            <a:r>
              <a:rPr lang="nb-NO" dirty="0"/>
              <a:t> (Jeremy </a:t>
            </a:r>
            <a:r>
              <a:rPr lang="nb-NO" dirty="0" err="1"/>
              <a:t>Bentham</a:t>
            </a:r>
            <a:r>
              <a:rPr lang="nb-NO" dirty="0"/>
              <a:t>)</a:t>
            </a:r>
          </a:p>
          <a:p>
            <a:pPr lvl="1"/>
            <a:r>
              <a:rPr lang="nb-NO" dirty="0" err="1"/>
              <a:t>Economics</a:t>
            </a:r>
            <a:r>
              <a:rPr lang="nb-NO" dirty="0"/>
              <a:t> as separate from </a:t>
            </a:r>
            <a:r>
              <a:rPr lang="nb-NO" dirty="0" err="1"/>
              <a:t>other</a:t>
            </a:r>
            <a:r>
              <a:rPr lang="nb-NO" dirty="0"/>
              <a:t> </a:t>
            </a:r>
            <a:r>
              <a:rPr lang="nb-NO" dirty="0" err="1"/>
              <a:t>social</a:t>
            </a:r>
            <a:r>
              <a:rPr lang="nb-NO" dirty="0"/>
              <a:t> </a:t>
            </a:r>
            <a:r>
              <a:rPr lang="nb-NO" dirty="0" err="1"/>
              <a:t>sciences</a:t>
            </a:r>
            <a:endParaRPr lang="nb-NO" dirty="0"/>
          </a:p>
          <a:p>
            <a:pPr lvl="2"/>
            <a:r>
              <a:rPr lang="nb-NO" dirty="0"/>
              <a:t>Scientific!</a:t>
            </a:r>
          </a:p>
        </p:txBody>
      </p:sp>
    </p:spTree>
    <p:extLst>
      <p:ext uri="{BB962C8B-B14F-4D97-AF65-F5344CB8AC3E}">
        <p14:creationId xmlns:p14="http://schemas.microsoft.com/office/powerpoint/2010/main" val="1696149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1327682" y="681828"/>
            <a:ext cx="7242650" cy="1143000"/>
          </a:xfrm>
        </p:spPr>
        <p:txBody>
          <a:bodyPr/>
          <a:lstStyle/>
          <a:p>
            <a:r>
              <a:rPr lang="nb-NO" dirty="0" err="1"/>
              <a:t>Economic</a:t>
            </a:r>
            <a:r>
              <a:rPr lang="nb-NO" dirty="0"/>
              <a:t> systems </a:t>
            </a:r>
          </a:p>
        </p:txBody>
      </p:sp>
      <p:sp>
        <p:nvSpPr>
          <p:cNvPr id="14" name="Plassholder for innhold 2"/>
          <p:cNvSpPr>
            <a:spLocks noGrp="1"/>
          </p:cNvSpPr>
          <p:nvPr>
            <p:ph idx="1"/>
          </p:nvPr>
        </p:nvSpPr>
        <p:spPr>
          <a:xfrm>
            <a:off x="1327682" y="1920876"/>
            <a:ext cx="7242650" cy="4525963"/>
          </a:xfrm>
        </p:spPr>
        <p:txBody>
          <a:bodyPr>
            <a:normAutofit/>
          </a:bodyPr>
          <a:lstStyle/>
          <a:p>
            <a:r>
              <a:rPr lang="nb-NO" sz="1800" dirty="0"/>
              <a:t>The nature </a:t>
            </a:r>
            <a:r>
              <a:rPr lang="nb-NO" sz="1800" dirty="0" err="1"/>
              <a:t>of</a:t>
            </a:r>
            <a:r>
              <a:rPr lang="nb-NO" sz="1800" dirty="0"/>
              <a:t> </a:t>
            </a:r>
            <a:r>
              <a:rPr lang="nb-NO" sz="1800" dirty="0" err="1"/>
              <a:t>economic</a:t>
            </a:r>
            <a:r>
              <a:rPr lang="nb-NO" sz="1800" dirty="0"/>
              <a:t> </a:t>
            </a:r>
            <a:r>
              <a:rPr lang="nb-NO" sz="1800" dirty="0" err="1"/>
              <a:t>enquiry</a:t>
            </a:r>
            <a:r>
              <a:rPr lang="nb-NO" sz="1800" dirty="0"/>
              <a:t> </a:t>
            </a:r>
          </a:p>
          <a:p>
            <a:endParaRPr lang="nb-NO" sz="1800" dirty="0"/>
          </a:p>
          <a:p>
            <a:r>
              <a:rPr lang="nb-NO" sz="1800" dirty="0" err="1"/>
              <a:t>Economic</a:t>
            </a:r>
            <a:r>
              <a:rPr lang="nb-NO" sz="1800" dirty="0"/>
              <a:t> </a:t>
            </a:r>
            <a:r>
              <a:rPr lang="nb-NO" sz="1800" dirty="0" err="1"/>
              <a:t>performance</a:t>
            </a:r>
            <a:r>
              <a:rPr lang="nb-NO" sz="1800" dirty="0"/>
              <a:t>, </a:t>
            </a:r>
            <a:r>
              <a:rPr lang="nb-NO" sz="1800" dirty="0" err="1"/>
              <a:t>economic</a:t>
            </a:r>
            <a:r>
              <a:rPr lang="nb-NO" sz="1800" dirty="0"/>
              <a:t> progress</a:t>
            </a:r>
          </a:p>
          <a:p>
            <a:endParaRPr lang="nb-NO" sz="1800" dirty="0"/>
          </a:p>
          <a:p>
            <a:r>
              <a:rPr lang="nb-NO" sz="1800" dirty="0" err="1"/>
              <a:t>What</a:t>
            </a:r>
            <a:r>
              <a:rPr lang="nb-NO" sz="1800" dirty="0"/>
              <a:t> is </a:t>
            </a:r>
            <a:r>
              <a:rPr lang="nb-NO" sz="1800" dirty="0" err="1"/>
              <a:t>capitalism</a:t>
            </a:r>
            <a:r>
              <a:rPr lang="nb-NO" sz="1800" dirty="0"/>
              <a:t>?</a:t>
            </a:r>
          </a:p>
          <a:p>
            <a:endParaRPr lang="nb-NO" sz="1800" dirty="0"/>
          </a:p>
          <a:p>
            <a:r>
              <a:rPr lang="nb-NO" sz="1800" dirty="0" err="1"/>
              <a:t>Economic</a:t>
            </a:r>
            <a:r>
              <a:rPr lang="nb-NO" sz="1800" dirty="0"/>
              <a:t> </a:t>
            </a:r>
            <a:r>
              <a:rPr lang="nb-NO" sz="1800" dirty="0" err="1"/>
              <a:t>theories</a:t>
            </a:r>
            <a:r>
              <a:rPr lang="nb-NO" sz="1800" dirty="0"/>
              <a:t> (and </a:t>
            </a:r>
            <a:r>
              <a:rPr lang="nb-NO" sz="1800" dirty="0" err="1"/>
              <a:t>theories</a:t>
            </a:r>
            <a:r>
              <a:rPr lang="nb-NO" sz="1800" dirty="0"/>
              <a:t> in general)</a:t>
            </a:r>
          </a:p>
          <a:p>
            <a:endParaRPr lang="nb-NO" sz="1800" dirty="0"/>
          </a:p>
          <a:p>
            <a:r>
              <a:rPr lang="nb-NO" sz="1800" dirty="0" err="1"/>
              <a:t>Classical</a:t>
            </a:r>
            <a:r>
              <a:rPr lang="nb-NO" sz="1800" dirty="0"/>
              <a:t> </a:t>
            </a:r>
            <a:r>
              <a:rPr lang="nb-NO" sz="1800" dirty="0" err="1"/>
              <a:t>economics</a:t>
            </a:r>
            <a:endParaRPr lang="nb-NO" sz="1800" dirty="0"/>
          </a:p>
          <a:p>
            <a:endParaRPr lang="nb-NO" sz="1800" dirty="0"/>
          </a:p>
          <a:p>
            <a:r>
              <a:rPr lang="nb-NO" sz="1800" dirty="0" err="1"/>
              <a:t>Neoclassical</a:t>
            </a:r>
            <a:r>
              <a:rPr lang="nb-NO" sz="1800" dirty="0"/>
              <a:t> </a:t>
            </a:r>
            <a:r>
              <a:rPr lang="nb-NO" sz="1800" dirty="0" err="1"/>
              <a:t>economics</a:t>
            </a:r>
            <a:endParaRPr lang="nb-NO" sz="1800" dirty="0"/>
          </a:p>
          <a:p>
            <a:endParaRPr lang="nb-NO" sz="1800" dirty="0"/>
          </a:p>
          <a:p>
            <a:endParaRPr lang="nb-NO" sz="1800" dirty="0"/>
          </a:p>
          <a:p>
            <a:endParaRPr lang="nb-NO" sz="1800" dirty="0"/>
          </a:p>
        </p:txBody>
      </p:sp>
    </p:spTree>
    <p:extLst>
      <p:ext uri="{BB962C8B-B14F-4D97-AF65-F5344CB8AC3E}">
        <p14:creationId xmlns:p14="http://schemas.microsoft.com/office/powerpoint/2010/main" val="33068870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err="1"/>
              <a:t>Contributors</a:t>
            </a:r>
            <a:r>
              <a:rPr lang="nb-NO" dirty="0"/>
              <a:t>/</a:t>
            </a:r>
            <a:r>
              <a:rPr lang="nb-NO" dirty="0" err="1"/>
              <a:t>contributions</a:t>
            </a:r>
            <a:endParaRPr lang="nb-NO" dirty="0"/>
          </a:p>
        </p:txBody>
      </p:sp>
      <p:sp>
        <p:nvSpPr>
          <p:cNvPr id="3" name="Content Placeholder 2"/>
          <p:cNvSpPr>
            <a:spLocks noGrp="1"/>
          </p:cNvSpPr>
          <p:nvPr>
            <p:ph idx="1"/>
          </p:nvPr>
        </p:nvSpPr>
        <p:spPr>
          <a:xfrm>
            <a:off x="1194628" y="1600200"/>
            <a:ext cx="7407404" cy="4525963"/>
          </a:xfrm>
        </p:spPr>
        <p:txBody>
          <a:bodyPr>
            <a:normAutofit fontScale="85000" lnSpcReduction="10000"/>
          </a:bodyPr>
          <a:lstStyle/>
          <a:p>
            <a:r>
              <a:rPr lang="nb-NO" dirty="0" err="1"/>
              <a:t>Léon</a:t>
            </a:r>
            <a:r>
              <a:rPr lang="nb-NO" dirty="0"/>
              <a:t> </a:t>
            </a:r>
            <a:r>
              <a:rPr lang="nb-NO" dirty="0" err="1"/>
              <a:t>Walras</a:t>
            </a:r>
            <a:r>
              <a:rPr lang="nb-NO" dirty="0"/>
              <a:t> (1834-1910)</a:t>
            </a:r>
          </a:p>
          <a:p>
            <a:pPr lvl="1"/>
            <a:r>
              <a:rPr lang="nb-NO" dirty="0"/>
              <a:t>General </a:t>
            </a:r>
            <a:r>
              <a:rPr lang="nb-NO" dirty="0" err="1"/>
              <a:t>equilibrium</a:t>
            </a:r>
            <a:r>
              <a:rPr lang="nb-NO" dirty="0"/>
              <a:t> </a:t>
            </a:r>
            <a:r>
              <a:rPr lang="nb-NO" dirty="0" err="1"/>
              <a:t>theory</a:t>
            </a:r>
            <a:endParaRPr lang="nb-NO" dirty="0"/>
          </a:p>
          <a:p>
            <a:pPr lvl="2"/>
            <a:r>
              <a:rPr lang="nb-NO" dirty="0" err="1"/>
              <a:t>Interaction</a:t>
            </a:r>
            <a:r>
              <a:rPr lang="nb-NO" dirty="0"/>
              <a:t> </a:t>
            </a:r>
            <a:r>
              <a:rPr lang="nb-NO" dirty="0" err="1"/>
              <a:t>of</a:t>
            </a:r>
            <a:r>
              <a:rPr lang="nb-NO" dirty="0"/>
              <a:t> </a:t>
            </a:r>
            <a:r>
              <a:rPr lang="nb-NO" dirty="0" err="1"/>
              <a:t>supply</a:t>
            </a:r>
            <a:r>
              <a:rPr lang="nb-NO" dirty="0"/>
              <a:t> and </a:t>
            </a:r>
            <a:r>
              <a:rPr lang="nb-NO" dirty="0" err="1"/>
              <a:t>demand</a:t>
            </a:r>
            <a:r>
              <a:rPr lang="nb-NO" dirty="0"/>
              <a:t> </a:t>
            </a:r>
            <a:r>
              <a:rPr lang="nb-NO" dirty="0" err="1"/>
              <a:t>resulting</a:t>
            </a:r>
            <a:r>
              <a:rPr lang="nb-NO" dirty="0"/>
              <a:t> in an overall </a:t>
            </a:r>
            <a:r>
              <a:rPr lang="nb-NO" dirty="0" err="1"/>
              <a:t>equilibrium</a:t>
            </a:r>
            <a:endParaRPr lang="nb-NO" dirty="0"/>
          </a:p>
          <a:p>
            <a:r>
              <a:rPr lang="nb-NO" dirty="0"/>
              <a:t>William Stanley </a:t>
            </a:r>
            <a:r>
              <a:rPr lang="nb-NO" dirty="0" err="1"/>
              <a:t>Jevons</a:t>
            </a:r>
            <a:r>
              <a:rPr lang="nb-NO" dirty="0"/>
              <a:t> (1835-82); Carl Menger (1840-1921)</a:t>
            </a:r>
          </a:p>
          <a:p>
            <a:pPr lvl="1"/>
            <a:r>
              <a:rPr lang="nb-NO" dirty="0"/>
              <a:t>Marginal </a:t>
            </a:r>
            <a:r>
              <a:rPr lang="nb-NO" dirty="0" err="1"/>
              <a:t>analysis</a:t>
            </a:r>
            <a:endParaRPr lang="nb-NO" dirty="0"/>
          </a:p>
          <a:p>
            <a:r>
              <a:rPr lang="nb-NO" dirty="0"/>
              <a:t>Alfred Marshall (1842-1924)</a:t>
            </a:r>
          </a:p>
          <a:p>
            <a:pPr lvl="1"/>
            <a:r>
              <a:rPr lang="nb-NO" dirty="0" err="1"/>
              <a:t>Making</a:t>
            </a:r>
            <a:r>
              <a:rPr lang="nb-NO" dirty="0"/>
              <a:t> </a:t>
            </a:r>
            <a:r>
              <a:rPr lang="nb-NO" dirty="0" err="1"/>
              <a:t>economics</a:t>
            </a:r>
            <a:r>
              <a:rPr lang="nb-NO" dirty="0"/>
              <a:t> </a:t>
            </a:r>
            <a:r>
              <a:rPr lang="nb-NO" dirty="0" err="1"/>
              <a:t>scientific</a:t>
            </a:r>
            <a:endParaRPr lang="nb-NO" dirty="0"/>
          </a:p>
          <a:p>
            <a:pPr lvl="1"/>
            <a:r>
              <a:rPr lang="nb-NO" dirty="0" err="1"/>
              <a:t>Mathematics</a:t>
            </a:r>
            <a:r>
              <a:rPr lang="nb-NO" dirty="0"/>
              <a:t> as an </a:t>
            </a:r>
            <a:r>
              <a:rPr lang="nb-NO" dirty="0" err="1"/>
              <a:t>aid</a:t>
            </a:r>
            <a:r>
              <a:rPr lang="nb-NO" dirty="0"/>
              <a:t> (</a:t>
            </a:r>
            <a:r>
              <a:rPr lang="nb-NO" dirty="0" err="1"/>
              <a:t>but</a:t>
            </a:r>
            <a:r>
              <a:rPr lang="nb-NO" dirty="0"/>
              <a:t> not </a:t>
            </a:r>
            <a:r>
              <a:rPr lang="nb-NO" dirty="0" err="1"/>
              <a:t>the</a:t>
            </a:r>
            <a:r>
              <a:rPr lang="nb-NO" dirty="0"/>
              <a:t> </a:t>
            </a:r>
            <a:r>
              <a:rPr lang="nb-NO" dirty="0" err="1"/>
              <a:t>main</a:t>
            </a:r>
            <a:r>
              <a:rPr lang="nb-NO" dirty="0"/>
              <a:t> </a:t>
            </a:r>
            <a:r>
              <a:rPr lang="nb-NO" dirty="0" err="1"/>
              <a:t>thing</a:t>
            </a:r>
            <a:r>
              <a:rPr lang="nb-NO" dirty="0"/>
              <a:t>!)</a:t>
            </a:r>
          </a:p>
          <a:p>
            <a:pPr lvl="1"/>
            <a:r>
              <a:rPr lang="nb-NO" dirty="0" err="1"/>
              <a:t>Detaching</a:t>
            </a:r>
            <a:r>
              <a:rPr lang="nb-NO" dirty="0"/>
              <a:t> </a:t>
            </a:r>
            <a:r>
              <a:rPr lang="nb-NO" dirty="0" err="1"/>
              <a:t>economics</a:t>
            </a:r>
            <a:r>
              <a:rPr lang="nb-NO" dirty="0"/>
              <a:t> from moral </a:t>
            </a:r>
            <a:r>
              <a:rPr lang="nb-NO" dirty="0" err="1"/>
              <a:t>philosophy</a:t>
            </a:r>
            <a:endParaRPr lang="nb-NO" dirty="0"/>
          </a:p>
          <a:p>
            <a:pPr lvl="1"/>
            <a:r>
              <a:rPr lang="nb-NO" dirty="0"/>
              <a:t>Supply and </a:t>
            </a:r>
            <a:r>
              <a:rPr lang="nb-NO" dirty="0" err="1"/>
              <a:t>demand</a:t>
            </a:r>
            <a:endParaRPr lang="nb-NO" dirty="0"/>
          </a:p>
          <a:p>
            <a:r>
              <a:rPr lang="nb-NO" dirty="0" err="1"/>
              <a:t>Utility</a:t>
            </a:r>
            <a:r>
              <a:rPr lang="nb-NO" dirty="0"/>
              <a:t>, </a:t>
            </a:r>
            <a:r>
              <a:rPr lang="nb-NO" dirty="0" err="1"/>
              <a:t>utility</a:t>
            </a:r>
            <a:r>
              <a:rPr lang="nb-NO" dirty="0"/>
              <a:t> </a:t>
            </a:r>
            <a:r>
              <a:rPr lang="nb-NO" dirty="0" err="1"/>
              <a:t>maximization</a:t>
            </a:r>
            <a:endParaRPr lang="nb-NO" dirty="0"/>
          </a:p>
          <a:p>
            <a:pPr lvl="1"/>
            <a:r>
              <a:rPr lang="nb-NO" dirty="0"/>
              <a:t>Goods have </a:t>
            </a:r>
            <a:r>
              <a:rPr lang="nb-NO" dirty="0" err="1"/>
              <a:t>no</a:t>
            </a:r>
            <a:r>
              <a:rPr lang="nb-NO" dirty="0"/>
              <a:t> inherent </a:t>
            </a:r>
            <a:r>
              <a:rPr lang="nb-NO" dirty="0" err="1"/>
              <a:t>value</a:t>
            </a:r>
            <a:r>
              <a:rPr lang="nb-NO" dirty="0"/>
              <a:t>, </a:t>
            </a:r>
            <a:r>
              <a:rPr lang="nb-NO" dirty="0" err="1"/>
              <a:t>independently</a:t>
            </a:r>
            <a:r>
              <a:rPr lang="nb-NO" dirty="0"/>
              <a:t> </a:t>
            </a:r>
            <a:r>
              <a:rPr lang="nb-NO" dirty="0" err="1"/>
              <a:t>of</a:t>
            </a:r>
            <a:r>
              <a:rPr lang="nb-NO" dirty="0"/>
              <a:t> </a:t>
            </a:r>
            <a:r>
              <a:rPr lang="nb-NO" dirty="0" err="1"/>
              <a:t>the</a:t>
            </a:r>
            <a:r>
              <a:rPr lang="nb-NO" dirty="0"/>
              <a:t> </a:t>
            </a:r>
            <a:r>
              <a:rPr lang="nb-NO" dirty="0" err="1"/>
              <a:t>consumer</a:t>
            </a:r>
            <a:endParaRPr lang="nb-NO" dirty="0"/>
          </a:p>
          <a:p>
            <a:pPr lvl="1"/>
            <a:r>
              <a:rPr lang="nb-NO" dirty="0" err="1"/>
              <a:t>Behavior</a:t>
            </a:r>
            <a:r>
              <a:rPr lang="nb-NO" dirty="0"/>
              <a:t> </a:t>
            </a:r>
            <a:r>
              <a:rPr lang="nb-NO" dirty="0" err="1"/>
              <a:t>of</a:t>
            </a:r>
            <a:r>
              <a:rPr lang="nb-NO" dirty="0"/>
              <a:t> </a:t>
            </a:r>
            <a:r>
              <a:rPr lang="nb-NO" dirty="0" err="1"/>
              <a:t>individuals</a:t>
            </a:r>
            <a:r>
              <a:rPr lang="nb-NO" dirty="0"/>
              <a:t> and </a:t>
            </a:r>
            <a:r>
              <a:rPr lang="nb-NO" dirty="0" err="1"/>
              <a:t>competitive</a:t>
            </a:r>
            <a:r>
              <a:rPr lang="nb-NO" dirty="0"/>
              <a:t> </a:t>
            </a:r>
            <a:r>
              <a:rPr lang="nb-NO" dirty="0" err="1"/>
              <a:t>markets</a:t>
            </a:r>
            <a:endParaRPr lang="nb-NO" dirty="0"/>
          </a:p>
          <a:p>
            <a:pPr lvl="1"/>
            <a:r>
              <a:rPr lang="nb-NO" dirty="0"/>
              <a:t>Consumer </a:t>
            </a:r>
            <a:r>
              <a:rPr lang="nb-NO" dirty="0" err="1"/>
              <a:t>demand</a:t>
            </a:r>
            <a:r>
              <a:rPr lang="nb-NO" dirty="0"/>
              <a:t> </a:t>
            </a:r>
            <a:r>
              <a:rPr lang="nb-NO" dirty="0" err="1"/>
              <a:t>affecting</a:t>
            </a:r>
            <a:r>
              <a:rPr lang="nb-NO" dirty="0"/>
              <a:t> </a:t>
            </a:r>
            <a:r>
              <a:rPr lang="nb-NO" dirty="0" err="1"/>
              <a:t>prices</a:t>
            </a:r>
            <a:r>
              <a:rPr lang="nb-NO" dirty="0"/>
              <a:t> and </a:t>
            </a:r>
            <a:r>
              <a:rPr lang="nb-NO" dirty="0" err="1"/>
              <a:t>resource</a:t>
            </a:r>
            <a:r>
              <a:rPr lang="nb-NO" dirty="0"/>
              <a:t> </a:t>
            </a:r>
            <a:r>
              <a:rPr lang="nb-NO" dirty="0" err="1"/>
              <a:t>allocation</a:t>
            </a:r>
            <a:endParaRPr lang="nb-NO" dirty="0"/>
          </a:p>
          <a:p>
            <a:pPr lvl="1"/>
            <a:r>
              <a:rPr lang="nb-NO" dirty="0"/>
              <a:t>No </a:t>
            </a:r>
            <a:r>
              <a:rPr lang="nb-NO" dirty="0" err="1"/>
              <a:t>room</a:t>
            </a:r>
            <a:r>
              <a:rPr lang="nb-NO" dirty="0"/>
              <a:t> for </a:t>
            </a:r>
            <a:r>
              <a:rPr lang="nb-NO" dirty="0" err="1"/>
              <a:t>classes</a:t>
            </a:r>
            <a:r>
              <a:rPr lang="nb-NO" dirty="0"/>
              <a:t>, </a:t>
            </a:r>
            <a:r>
              <a:rPr lang="nb-NO" dirty="0" err="1"/>
              <a:t>competing</a:t>
            </a:r>
            <a:r>
              <a:rPr lang="nb-NO" dirty="0"/>
              <a:t> </a:t>
            </a:r>
            <a:r>
              <a:rPr lang="nb-NO" dirty="0" err="1"/>
              <a:t>interests</a:t>
            </a:r>
            <a:r>
              <a:rPr lang="nb-NO" dirty="0"/>
              <a:t>, </a:t>
            </a:r>
            <a:r>
              <a:rPr lang="nb-NO" dirty="0" err="1"/>
              <a:t>social</a:t>
            </a:r>
            <a:r>
              <a:rPr lang="nb-NO" dirty="0"/>
              <a:t> progress</a:t>
            </a:r>
          </a:p>
          <a:p>
            <a:endParaRPr lang="nb-NO" dirty="0"/>
          </a:p>
        </p:txBody>
      </p:sp>
    </p:spTree>
    <p:extLst>
      <p:ext uri="{BB962C8B-B14F-4D97-AF65-F5344CB8AC3E}">
        <p14:creationId xmlns:p14="http://schemas.microsoft.com/office/powerpoint/2010/main" val="374702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Consumers, </a:t>
            </a:r>
            <a:r>
              <a:rPr lang="nb-NO" dirty="0" err="1"/>
              <a:t>firms</a:t>
            </a:r>
            <a:r>
              <a:rPr lang="nb-NO" dirty="0"/>
              <a:t> </a:t>
            </a:r>
          </a:p>
        </p:txBody>
      </p:sp>
      <p:sp>
        <p:nvSpPr>
          <p:cNvPr id="3" name="Content Placeholder 2"/>
          <p:cNvSpPr>
            <a:spLocks noGrp="1"/>
          </p:cNvSpPr>
          <p:nvPr>
            <p:ph idx="1"/>
          </p:nvPr>
        </p:nvSpPr>
        <p:spPr>
          <a:xfrm>
            <a:off x="1194628" y="1600200"/>
            <a:ext cx="7723904" cy="4525963"/>
          </a:xfrm>
        </p:spPr>
        <p:txBody>
          <a:bodyPr>
            <a:normAutofit fontScale="92500" lnSpcReduction="10000"/>
          </a:bodyPr>
          <a:lstStyle/>
          <a:p>
            <a:r>
              <a:rPr lang="nb-NO" dirty="0"/>
              <a:t>Consumers</a:t>
            </a:r>
          </a:p>
          <a:p>
            <a:pPr lvl="1"/>
            <a:r>
              <a:rPr lang="nb-NO" dirty="0" err="1"/>
              <a:t>Utility</a:t>
            </a:r>
            <a:r>
              <a:rPr lang="nb-NO" dirty="0"/>
              <a:t> </a:t>
            </a:r>
            <a:r>
              <a:rPr lang="nb-NO" dirty="0" err="1"/>
              <a:t>max</a:t>
            </a:r>
            <a:r>
              <a:rPr lang="nb-NO" dirty="0"/>
              <a:t>, </a:t>
            </a:r>
            <a:r>
              <a:rPr lang="nb-NO" dirty="0" err="1"/>
              <a:t>consumer</a:t>
            </a:r>
            <a:r>
              <a:rPr lang="nb-NO" dirty="0"/>
              <a:t> </a:t>
            </a:r>
            <a:r>
              <a:rPr lang="nb-NO" dirty="0" err="1"/>
              <a:t>rationality</a:t>
            </a:r>
            <a:r>
              <a:rPr lang="nb-NO" dirty="0"/>
              <a:t>, </a:t>
            </a:r>
            <a:r>
              <a:rPr lang="nb-NO" dirty="0" err="1"/>
              <a:t>consumer</a:t>
            </a:r>
            <a:r>
              <a:rPr lang="nb-NO" dirty="0"/>
              <a:t> </a:t>
            </a:r>
            <a:r>
              <a:rPr lang="nb-NO" dirty="0" err="1"/>
              <a:t>sovereignty</a:t>
            </a:r>
            <a:endParaRPr lang="nb-NO" dirty="0"/>
          </a:p>
          <a:p>
            <a:pPr lvl="1"/>
            <a:r>
              <a:rPr lang="nb-NO" dirty="0"/>
              <a:t>Uniform </a:t>
            </a:r>
            <a:r>
              <a:rPr lang="nb-NO" dirty="0" err="1"/>
              <a:t>objective</a:t>
            </a:r>
            <a:r>
              <a:rPr lang="nb-NO" dirty="0"/>
              <a:t>: </a:t>
            </a:r>
            <a:r>
              <a:rPr lang="nb-NO" dirty="0" err="1"/>
              <a:t>Attain</a:t>
            </a:r>
            <a:r>
              <a:rPr lang="nb-NO" dirty="0"/>
              <a:t> </a:t>
            </a:r>
            <a:r>
              <a:rPr lang="nb-NO" dirty="0" err="1"/>
              <a:t>highest</a:t>
            </a:r>
            <a:r>
              <a:rPr lang="nb-NO" dirty="0"/>
              <a:t> </a:t>
            </a:r>
            <a:r>
              <a:rPr lang="nb-NO" dirty="0" err="1"/>
              <a:t>possible</a:t>
            </a:r>
            <a:r>
              <a:rPr lang="nb-NO" dirty="0"/>
              <a:t> </a:t>
            </a:r>
            <a:r>
              <a:rPr lang="nb-NO" dirty="0" err="1"/>
              <a:t>utility</a:t>
            </a:r>
            <a:r>
              <a:rPr lang="nb-NO" dirty="0"/>
              <a:t> for a given </a:t>
            </a:r>
            <a:r>
              <a:rPr lang="nb-NO" dirty="0" err="1"/>
              <a:t>disposable</a:t>
            </a:r>
            <a:r>
              <a:rPr lang="nb-NO" dirty="0"/>
              <a:t> </a:t>
            </a:r>
            <a:r>
              <a:rPr lang="nb-NO" dirty="0" err="1"/>
              <a:t>income</a:t>
            </a:r>
            <a:endParaRPr lang="nb-NO" dirty="0"/>
          </a:p>
          <a:p>
            <a:pPr lvl="1"/>
            <a:r>
              <a:rPr lang="nb-NO" dirty="0" err="1"/>
              <a:t>Rationality</a:t>
            </a:r>
            <a:r>
              <a:rPr lang="nb-NO" dirty="0"/>
              <a:t> = ?</a:t>
            </a:r>
          </a:p>
          <a:p>
            <a:pPr lvl="1"/>
            <a:r>
              <a:rPr lang="nb-NO" dirty="0" err="1"/>
              <a:t>Indifference</a:t>
            </a:r>
            <a:r>
              <a:rPr lang="nb-NO" dirty="0"/>
              <a:t> </a:t>
            </a:r>
            <a:r>
              <a:rPr lang="nb-NO" dirty="0" err="1"/>
              <a:t>curves</a:t>
            </a:r>
            <a:endParaRPr lang="nb-NO" dirty="0"/>
          </a:p>
          <a:p>
            <a:pPr lvl="1"/>
            <a:r>
              <a:rPr lang="nb-NO" dirty="0"/>
              <a:t>Consumer is </a:t>
            </a:r>
            <a:r>
              <a:rPr lang="nb-NO" dirty="0" err="1"/>
              <a:t>king</a:t>
            </a:r>
            <a:r>
              <a:rPr lang="nb-NO" dirty="0"/>
              <a:t>… </a:t>
            </a:r>
          </a:p>
          <a:p>
            <a:r>
              <a:rPr lang="nb-NO" dirty="0" err="1"/>
              <a:t>Firms</a:t>
            </a:r>
            <a:endParaRPr lang="nb-NO" dirty="0"/>
          </a:p>
          <a:p>
            <a:pPr lvl="1"/>
            <a:r>
              <a:rPr lang="nb-NO" dirty="0"/>
              <a:t>Profit </a:t>
            </a:r>
            <a:r>
              <a:rPr lang="nb-NO" dirty="0" err="1"/>
              <a:t>maximization</a:t>
            </a:r>
            <a:r>
              <a:rPr lang="nb-NO" dirty="0"/>
              <a:t> as </a:t>
            </a:r>
            <a:r>
              <a:rPr lang="nb-NO" dirty="0" err="1"/>
              <a:t>the</a:t>
            </a:r>
            <a:r>
              <a:rPr lang="nb-NO" dirty="0"/>
              <a:t> universal goal</a:t>
            </a:r>
          </a:p>
          <a:p>
            <a:pPr lvl="2"/>
            <a:r>
              <a:rPr lang="nb-NO" dirty="0"/>
              <a:t>Output </a:t>
            </a:r>
            <a:r>
              <a:rPr lang="nb-NO" dirty="0" err="1"/>
              <a:t>such</a:t>
            </a:r>
            <a:r>
              <a:rPr lang="nb-NO" dirty="0"/>
              <a:t> </a:t>
            </a:r>
            <a:r>
              <a:rPr lang="nb-NO" dirty="0" err="1"/>
              <a:t>that</a:t>
            </a:r>
            <a:r>
              <a:rPr lang="nb-NO" dirty="0"/>
              <a:t> marginal </a:t>
            </a:r>
            <a:r>
              <a:rPr lang="nb-NO" dirty="0" err="1"/>
              <a:t>cost</a:t>
            </a:r>
            <a:r>
              <a:rPr lang="nb-NO" dirty="0"/>
              <a:t> = marginal </a:t>
            </a:r>
            <a:r>
              <a:rPr lang="nb-NO" dirty="0" err="1"/>
              <a:t>revenue</a:t>
            </a:r>
            <a:endParaRPr lang="nb-NO" dirty="0"/>
          </a:p>
          <a:p>
            <a:pPr lvl="1"/>
            <a:r>
              <a:rPr lang="nb-NO" dirty="0" err="1"/>
              <a:t>Fundamentally</a:t>
            </a:r>
            <a:r>
              <a:rPr lang="nb-NO" dirty="0"/>
              <a:t> passive. </a:t>
            </a:r>
            <a:r>
              <a:rPr lang="nb-NO" dirty="0" err="1"/>
              <a:t>Responds</a:t>
            </a:r>
            <a:r>
              <a:rPr lang="nb-NO" dirty="0"/>
              <a:t> to </a:t>
            </a:r>
            <a:r>
              <a:rPr lang="nb-NO" dirty="0" err="1"/>
              <a:t>conditions</a:t>
            </a:r>
            <a:r>
              <a:rPr lang="nb-NO" dirty="0"/>
              <a:t>.</a:t>
            </a:r>
          </a:p>
          <a:p>
            <a:pPr lvl="1"/>
            <a:r>
              <a:rPr lang="nb-NO" dirty="0" err="1"/>
              <a:t>Assumptions</a:t>
            </a:r>
            <a:r>
              <a:rPr lang="nb-NO" dirty="0"/>
              <a:t>: The </a:t>
            </a:r>
            <a:r>
              <a:rPr lang="nb-NO" dirty="0" err="1"/>
              <a:t>firm</a:t>
            </a:r>
            <a:r>
              <a:rPr lang="nb-NO" dirty="0"/>
              <a:t> </a:t>
            </a:r>
            <a:r>
              <a:rPr lang="nb-NO" dirty="0" err="1"/>
              <a:t>knows</a:t>
            </a:r>
            <a:r>
              <a:rPr lang="nb-NO" dirty="0"/>
              <a:t> 1) </a:t>
            </a:r>
            <a:r>
              <a:rPr lang="nb-NO" dirty="0" err="1"/>
              <a:t>production</a:t>
            </a:r>
            <a:r>
              <a:rPr lang="nb-NO" dirty="0"/>
              <a:t> </a:t>
            </a:r>
            <a:r>
              <a:rPr lang="nb-NO" dirty="0" err="1"/>
              <a:t>function</a:t>
            </a:r>
            <a:r>
              <a:rPr lang="nb-NO" dirty="0"/>
              <a:t>, 2) </a:t>
            </a:r>
            <a:r>
              <a:rPr lang="nb-NO" dirty="0" err="1"/>
              <a:t>price</a:t>
            </a:r>
            <a:r>
              <a:rPr lang="nb-NO" dirty="0"/>
              <a:t> </a:t>
            </a:r>
            <a:r>
              <a:rPr lang="nb-NO" dirty="0" err="1"/>
              <a:t>of</a:t>
            </a:r>
            <a:r>
              <a:rPr lang="nb-NO" dirty="0"/>
              <a:t> </a:t>
            </a:r>
            <a:r>
              <a:rPr lang="nb-NO" dirty="0" err="1"/>
              <a:t>factors</a:t>
            </a:r>
            <a:r>
              <a:rPr lang="nb-NO" dirty="0"/>
              <a:t> </a:t>
            </a:r>
            <a:r>
              <a:rPr lang="nb-NO" dirty="0" err="1"/>
              <a:t>of</a:t>
            </a:r>
            <a:r>
              <a:rPr lang="nb-NO" dirty="0"/>
              <a:t> </a:t>
            </a:r>
            <a:r>
              <a:rPr lang="nb-NO" dirty="0" err="1"/>
              <a:t>production</a:t>
            </a:r>
            <a:r>
              <a:rPr lang="nb-NO" dirty="0"/>
              <a:t>, 3) </a:t>
            </a:r>
            <a:r>
              <a:rPr lang="nb-NO" dirty="0" err="1"/>
              <a:t>market</a:t>
            </a:r>
            <a:r>
              <a:rPr lang="nb-NO" dirty="0"/>
              <a:t> </a:t>
            </a:r>
            <a:r>
              <a:rPr lang="nb-NO" dirty="0" err="1"/>
              <a:t>demand</a:t>
            </a:r>
            <a:r>
              <a:rPr lang="nb-NO" dirty="0"/>
              <a:t> for </a:t>
            </a:r>
            <a:r>
              <a:rPr lang="nb-NO" dirty="0" err="1"/>
              <a:t>products</a:t>
            </a:r>
            <a:endParaRPr lang="nb-NO" dirty="0"/>
          </a:p>
          <a:p>
            <a:pPr lvl="1"/>
            <a:r>
              <a:rPr lang="nb-NO" dirty="0" err="1"/>
              <a:t>Economic</a:t>
            </a:r>
            <a:r>
              <a:rPr lang="nb-NO" dirty="0"/>
              <a:t> </a:t>
            </a:r>
            <a:r>
              <a:rPr lang="nb-NO" dirty="0" err="1"/>
              <a:t>efficiency</a:t>
            </a:r>
            <a:r>
              <a:rPr lang="nb-NO" dirty="0"/>
              <a:t> </a:t>
            </a:r>
            <a:r>
              <a:rPr lang="nb-NO" dirty="0" err="1"/>
              <a:t>when</a:t>
            </a:r>
            <a:r>
              <a:rPr lang="nb-NO" dirty="0"/>
              <a:t> </a:t>
            </a:r>
            <a:r>
              <a:rPr lang="nb-NO" dirty="0" err="1"/>
              <a:t>free</a:t>
            </a:r>
            <a:r>
              <a:rPr lang="nb-NO" dirty="0"/>
              <a:t> </a:t>
            </a:r>
            <a:r>
              <a:rPr lang="nb-NO" dirty="0" err="1"/>
              <a:t>enterprise</a:t>
            </a:r>
            <a:endParaRPr lang="nb-NO" dirty="0"/>
          </a:p>
        </p:txBody>
      </p:sp>
      <p:pic>
        <p:nvPicPr>
          <p:cNvPr id="3076" name="Picture 4" descr="Bilderesultat for indifference curv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7224" y="2686892"/>
            <a:ext cx="2496776" cy="1872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54571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Market </a:t>
            </a:r>
            <a:r>
              <a:rPr lang="nb-NO" dirty="0" err="1"/>
              <a:t>structures</a:t>
            </a:r>
            <a:endParaRPr lang="nb-NO" dirty="0"/>
          </a:p>
        </p:txBody>
      </p:sp>
      <p:sp>
        <p:nvSpPr>
          <p:cNvPr id="3" name="Content Placeholder 2"/>
          <p:cNvSpPr>
            <a:spLocks noGrp="1"/>
          </p:cNvSpPr>
          <p:nvPr>
            <p:ph idx="1"/>
          </p:nvPr>
        </p:nvSpPr>
        <p:spPr>
          <a:xfrm>
            <a:off x="1194627" y="1600200"/>
            <a:ext cx="7536013" cy="4525963"/>
          </a:xfrm>
        </p:spPr>
        <p:txBody>
          <a:bodyPr>
            <a:normAutofit fontScale="92500" lnSpcReduction="20000"/>
          </a:bodyPr>
          <a:lstStyle/>
          <a:p>
            <a:r>
              <a:rPr lang="nb-NO" dirty="0"/>
              <a:t>Perfect </a:t>
            </a:r>
            <a:r>
              <a:rPr lang="nb-NO" dirty="0" err="1"/>
              <a:t>competition</a:t>
            </a:r>
            <a:endParaRPr lang="nb-NO" dirty="0"/>
          </a:p>
          <a:p>
            <a:pPr lvl="1"/>
            <a:r>
              <a:rPr lang="nb-NO" dirty="0"/>
              <a:t>Ideal? Not for </a:t>
            </a:r>
            <a:r>
              <a:rPr lang="nb-NO" dirty="0" err="1"/>
              <a:t>the</a:t>
            </a:r>
            <a:r>
              <a:rPr lang="nb-NO" dirty="0"/>
              <a:t> </a:t>
            </a:r>
            <a:r>
              <a:rPr lang="nb-NO" dirty="0" err="1"/>
              <a:t>firm</a:t>
            </a:r>
            <a:r>
              <a:rPr lang="nb-NO" dirty="0"/>
              <a:t>!</a:t>
            </a:r>
          </a:p>
          <a:p>
            <a:pPr lvl="1"/>
            <a:r>
              <a:rPr lang="nb-NO" dirty="0" err="1"/>
              <a:t>Analytical</a:t>
            </a:r>
            <a:r>
              <a:rPr lang="nb-NO" dirty="0"/>
              <a:t> </a:t>
            </a:r>
            <a:r>
              <a:rPr lang="nb-NO" dirty="0" err="1"/>
              <a:t>elegance</a:t>
            </a:r>
            <a:r>
              <a:rPr lang="nb-NO" dirty="0"/>
              <a:t> over </a:t>
            </a:r>
            <a:r>
              <a:rPr lang="nb-NO" dirty="0" err="1"/>
              <a:t>practical</a:t>
            </a:r>
            <a:r>
              <a:rPr lang="nb-NO" dirty="0"/>
              <a:t> </a:t>
            </a:r>
            <a:r>
              <a:rPr lang="nb-NO" dirty="0" err="1"/>
              <a:t>relevance</a:t>
            </a:r>
            <a:r>
              <a:rPr lang="nb-NO" dirty="0"/>
              <a:t>!</a:t>
            </a:r>
          </a:p>
          <a:p>
            <a:pPr lvl="1"/>
            <a:r>
              <a:rPr lang="nb-NO" dirty="0"/>
              <a:t>Maximum </a:t>
            </a:r>
            <a:r>
              <a:rPr lang="nb-NO" dirty="0" err="1"/>
              <a:t>efficiency</a:t>
            </a:r>
            <a:r>
              <a:rPr lang="nb-NO" dirty="0"/>
              <a:t> in </a:t>
            </a:r>
            <a:r>
              <a:rPr lang="nb-NO" dirty="0" err="1"/>
              <a:t>the</a:t>
            </a:r>
            <a:r>
              <a:rPr lang="nb-NO" dirty="0"/>
              <a:t> </a:t>
            </a:r>
            <a:r>
              <a:rPr lang="nb-NO" dirty="0" err="1"/>
              <a:t>use</a:t>
            </a:r>
            <a:r>
              <a:rPr lang="nb-NO" dirty="0"/>
              <a:t> </a:t>
            </a:r>
            <a:r>
              <a:rPr lang="nb-NO" dirty="0" err="1"/>
              <a:t>of</a:t>
            </a:r>
            <a:r>
              <a:rPr lang="nb-NO" dirty="0"/>
              <a:t> </a:t>
            </a:r>
            <a:r>
              <a:rPr lang="nb-NO" dirty="0" err="1"/>
              <a:t>factors</a:t>
            </a:r>
            <a:r>
              <a:rPr lang="nb-NO" dirty="0"/>
              <a:t> </a:t>
            </a:r>
            <a:r>
              <a:rPr lang="nb-NO" dirty="0" err="1"/>
              <a:t>of</a:t>
            </a:r>
            <a:r>
              <a:rPr lang="nb-NO" dirty="0"/>
              <a:t> </a:t>
            </a:r>
            <a:r>
              <a:rPr lang="nb-NO" dirty="0" err="1"/>
              <a:t>production</a:t>
            </a:r>
            <a:endParaRPr lang="nb-NO" dirty="0"/>
          </a:p>
          <a:p>
            <a:pPr lvl="1"/>
            <a:r>
              <a:rPr lang="nb-NO" dirty="0" err="1"/>
              <a:t>Elimination</a:t>
            </a:r>
            <a:r>
              <a:rPr lang="nb-NO" dirty="0"/>
              <a:t> </a:t>
            </a:r>
            <a:r>
              <a:rPr lang="nb-NO" dirty="0" err="1"/>
              <a:t>of</a:t>
            </a:r>
            <a:r>
              <a:rPr lang="nb-NO" dirty="0"/>
              <a:t> </a:t>
            </a:r>
            <a:r>
              <a:rPr lang="nb-NO" dirty="0" err="1"/>
              <a:t>excess</a:t>
            </a:r>
            <a:r>
              <a:rPr lang="nb-NO" dirty="0"/>
              <a:t> </a:t>
            </a:r>
            <a:r>
              <a:rPr lang="nb-NO" dirty="0" err="1"/>
              <a:t>profits</a:t>
            </a:r>
            <a:endParaRPr lang="nb-NO" dirty="0"/>
          </a:p>
          <a:p>
            <a:pPr lvl="1"/>
            <a:r>
              <a:rPr lang="nb-NO" dirty="0" err="1"/>
              <a:t>Continuous</a:t>
            </a:r>
            <a:r>
              <a:rPr lang="nb-NO" dirty="0"/>
              <a:t> </a:t>
            </a:r>
            <a:r>
              <a:rPr lang="nb-NO" dirty="0" err="1"/>
              <a:t>adjustment</a:t>
            </a:r>
            <a:r>
              <a:rPr lang="nb-NO" dirty="0"/>
              <a:t> </a:t>
            </a:r>
            <a:r>
              <a:rPr lang="nb-NO" dirty="0" err="1"/>
              <a:t>of</a:t>
            </a:r>
            <a:r>
              <a:rPr lang="nb-NO" dirty="0"/>
              <a:t> </a:t>
            </a:r>
            <a:r>
              <a:rPr lang="nb-NO" dirty="0" err="1"/>
              <a:t>market</a:t>
            </a:r>
            <a:r>
              <a:rPr lang="nb-NO" dirty="0"/>
              <a:t> </a:t>
            </a:r>
            <a:r>
              <a:rPr lang="nb-NO" dirty="0" err="1"/>
              <a:t>prices</a:t>
            </a:r>
            <a:r>
              <a:rPr lang="nb-NO" dirty="0"/>
              <a:t> to </a:t>
            </a:r>
            <a:r>
              <a:rPr lang="nb-NO" dirty="0" err="1"/>
              <a:t>changes</a:t>
            </a:r>
            <a:r>
              <a:rPr lang="nb-NO" dirty="0"/>
              <a:t> in </a:t>
            </a:r>
            <a:r>
              <a:rPr lang="nb-NO" dirty="0" err="1"/>
              <a:t>conditions</a:t>
            </a:r>
            <a:endParaRPr lang="nb-NO" dirty="0"/>
          </a:p>
          <a:p>
            <a:r>
              <a:rPr lang="nb-NO" dirty="0" err="1"/>
              <a:t>Monopolistic</a:t>
            </a:r>
            <a:r>
              <a:rPr lang="nb-NO" dirty="0"/>
              <a:t> </a:t>
            </a:r>
            <a:r>
              <a:rPr lang="nb-NO" dirty="0" err="1"/>
              <a:t>competition</a:t>
            </a:r>
            <a:endParaRPr lang="nb-NO" dirty="0"/>
          </a:p>
          <a:p>
            <a:r>
              <a:rPr lang="nb-NO" dirty="0" err="1"/>
              <a:t>Oligopoly</a:t>
            </a:r>
            <a:endParaRPr lang="nb-NO" dirty="0"/>
          </a:p>
          <a:p>
            <a:pPr lvl="1"/>
            <a:r>
              <a:rPr lang="nb-NO" dirty="0"/>
              <a:t>Brand </a:t>
            </a:r>
            <a:r>
              <a:rPr lang="nb-NO" dirty="0" err="1"/>
              <a:t>names</a:t>
            </a:r>
            <a:r>
              <a:rPr lang="nb-NO" dirty="0"/>
              <a:t> and </a:t>
            </a:r>
            <a:r>
              <a:rPr lang="nb-NO" dirty="0" err="1"/>
              <a:t>differentiated</a:t>
            </a:r>
            <a:r>
              <a:rPr lang="nb-NO" dirty="0"/>
              <a:t> </a:t>
            </a:r>
            <a:r>
              <a:rPr lang="nb-NO" dirty="0" err="1"/>
              <a:t>products</a:t>
            </a:r>
            <a:endParaRPr lang="nb-NO" dirty="0"/>
          </a:p>
          <a:p>
            <a:r>
              <a:rPr lang="nb-NO" dirty="0"/>
              <a:t>Monopoly</a:t>
            </a:r>
          </a:p>
          <a:p>
            <a:r>
              <a:rPr lang="nb-NO" dirty="0"/>
              <a:t>Resource </a:t>
            </a:r>
            <a:r>
              <a:rPr lang="nb-NO" i="1" dirty="0" err="1"/>
              <a:t>allocation</a:t>
            </a:r>
            <a:r>
              <a:rPr lang="nb-NO" dirty="0"/>
              <a:t>, not </a:t>
            </a:r>
            <a:r>
              <a:rPr lang="nb-NO" i="1" dirty="0" err="1"/>
              <a:t>creation</a:t>
            </a:r>
            <a:endParaRPr lang="nb-NO" i="1" dirty="0"/>
          </a:p>
          <a:p>
            <a:r>
              <a:rPr lang="nb-NO" dirty="0"/>
              <a:t>Trust-busting</a:t>
            </a:r>
          </a:p>
          <a:p>
            <a:r>
              <a:rPr lang="nb-NO" dirty="0" err="1"/>
              <a:t>What</a:t>
            </a:r>
            <a:r>
              <a:rPr lang="nb-NO" dirty="0"/>
              <a:t> </a:t>
            </a:r>
            <a:r>
              <a:rPr lang="nb-NO" dirty="0" err="1"/>
              <a:t>structure</a:t>
            </a:r>
            <a:r>
              <a:rPr lang="nb-NO" dirty="0"/>
              <a:t> is </a:t>
            </a:r>
            <a:r>
              <a:rPr lang="nb-NO" dirty="0" err="1"/>
              <a:t>better</a:t>
            </a:r>
            <a:r>
              <a:rPr lang="nb-NO" dirty="0"/>
              <a:t> for long-term </a:t>
            </a:r>
            <a:r>
              <a:rPr lang="nb-NO" dirty="0" err="1"/>
              <a:t>economic</a:t>
            </a:r>
            <a:r>
              <a:rPr lang="nb-NO" dirty="0"/>
              <a:t> </a:t>
            </a:r>
            <a:r>
              <a:rPr lang="nb-NO" dirty="0" err="1"/>
              <a:t>growth</a:t>
            </a:r>
            <a:r>
              <a:rPr lang="nb-NO" dirty="0"/>
              <a:t>?</a:t>
            </a:r>
          </a:p>
        </p:txBody>
      </p:sp>
    </p:spTree>
    <p:extLst>
      <p:ext uri="{BB962C8B-B14F-4D97-AF65-F5344CB8AC3E}">
        <p14:creationId xmlns:p14="http://schemas.microsoft.com/office/powerpoint/2010/main" val="40386777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Distribution</a:t>
            </a:r>
          </a:p>
        </p:txBody>
      </p:sp>
      <p:sp>
        <p:nvSpPr>
          <p:cNvPr id="3" name="Content Placeholder 2"/>
          <p:cNvSpPr>
            <a:spLocks noGrp="1"/>
          </p:cNvSpPr>
          <p:nvPr>
            <p:ph idx="1"/>
          </p:nvPr>
        </p:nvSpPr>
        <p:spPr>
          <a:xfrm>
            <a:off x="1194628" y="1600201"/>
            <a:ext cx="7407404" cy="4888282"/>
          </a:xfrm>
        </p:spPr>
        <p:txBody>
          <a:bodyPr>
            <a:normAutofit fontScale="92500" lnSpcReduction="20000"/>
          </a:bodyPr>
          <a:lstStyle/>
          <a:p>
            <a:r>
              <a:rPr lang="nb-NO" dirty="0" err="1"/>
              <a:t>Neoclassicists</a:t>
            </a:r>
            <a:r>
              <a:rPr lang="nb-NO" dirty="0"/>
              <a:t>: </a:t>
            </a:r>
            <a:r>
              <a:rPr lang="nb-NO" dirty="0" err="1"/>
              <a:t>Political</a:t>
            </a:r>
            <a:r>
              <a:rPr lang="nb-NO" dirty="0"/>
              <a:t> </a:t>
            </a:r>
            <a:r>
              <a:rPr lang="nb-NO" dirty="0" err="1"/>
              <a:t>question</a:t>
            </a:r>
            <a:r>
              <a:rPr lang="nb-NO" dirty="0"/>
              <a:t>, not </a:t>
            </a:r>
            <a:r>
              <a:rPr lang="nb-NO" dirty="0" err="1"/>
              <a:t>economic</a:t>
            </a:r>
            <a:endParaRPr lang="nb-NO" dirty="0"/>
          </a:p>
          <a:p>
            <a:r>
              <a:rPr lang="nb-NO" dirty="0"/>
              <a:t>Pareto: </a:t>
            </a:r>
            <a:r>
              <a:rPr lang="nb-NO" dirty="0" err="1"/>
              <a:t>inequality</a:t>
            </a:r>
            <a:r>
              <a:rPr lang="nb-NO" dirty="0"/>
              <a:t> in </a:t>
            </a:r>
            <a:r>
              <a:rPr lang="nb-NO" dirty="0" err="1"/>
              <a:t>income</a:t>
            </a:r>
            <a:r>
              <a:rPr lang="nb-NO" dirty="0"/>
              <a:t> </a:t>
            </a:r>
            <a:r>
              <a:rPr lang="nb-NO" dirty="0" err="1"/>
              <a:t>distribution</a:t>
            </a:r>
            <a:r>
              <a:rPr lang="nb-NO" dirty="0"/>
              <a:t> </a:t>
            </a:r>
            <a:r>
              <a:rPr lang="nb-NO" dirty="0" err="1"/>
              <a:t>reflects</a:t>
            </a:r>
            <a:r>
              <a:rPr lang="nb-NO" dirty="0"/>
              <a:t> </a:t>
            </a:r>
            <a:r>
              <a:rPr lang="nb-NO" dirty="0" err="1"/>
              <a:t>inequalities</a:t>
            </a:r>
            <a:r>
              <a:rPr lang="nb-NO" dirty="0"/>
              <a:t> in human </a:t>
            </a:r>
            <a:r>
              <a:rPr lang="nb-NO" dirty="0" err="1"/>
              <a:t>ability</a:t>
            </a:r>
            <a:r>
              <a:rPr lang="nb-NO" dirty="0"/>
              <a:t> = </a:t>
            </a:r>
            <a:r>
              <a:rPr lang="nb-NO" dirty="0" err="1"/>
              <a:t>natural</a:t>
            </a:r>
            <a:endParaRPr lang="nb-NO" dirty="0"/>
          </a:p>
          <a:p>
            <a:r>
              <a:rPr lang="nb-NO" dirty="0"/>
              <a:t>Taking </a:t>
            </a:r>
            <a:r>
              <a:rPr lang="nb-NO" dirty="0" err="1"/>
              <a:t>distribution</a:t>
            </a:r>
            <a:r>
              <a:rPr lang="nb-NO" dirty="0"/>
              <a:t> as a given. </a:t>
            </a:r>
            <a:r>
              <a:rPr lang="nb-NO" dirty="0" err="1"/>
              <a:t>Economist’s</a:t>
            </a:r>
            <a:r>
              <a:rPr lang="nb-NO" dirty="0"/>
              <a:t> </a:t>
            </a:r>
            <a:r>
              <a:rPr lang="nb-NO" dirty="0" err="1"/>
              <a:t>task</a:t>
            </a:r>
            <a:r>
              <a:rPr lang="nb-NO" dirty="0"/>
              <a:t>: </a:t>
            </a:r>
            <a:r>
              <a:rPr lang="nb-NO" dirty="0" err="1"/>
              <a:t>what</a:t>
            </a:r>
            <a:r>
              <a:rPr lang="nb-NO" dirty="0"/>
              <a:t> </a:t>
            </a:r>
            <a:r>
              <a:rPr lang="nb-NO" dirty="0" err="1"/>
              <a:t>shapes</a:t>
            </a:r>
            <a:r>
              <a:rPr lang="nb-NO" dirty="0"/>
              <a:t> </a:t>
            </a:r>
            <a:r>
              <a:rPr lang="nb-NO" dirty="0" err="1"/>
              <a:t>the</a:t>
            </a:r>
            <a:r>
              <a:rPr lang="nb-NO" dirty="0"/>
              <a:t> </a:t>
            </a:r>
            <a:r>
              <a:rPr lang="nb-NO" dirty="0" err="1"/>
              <a:t>pattern</a:t>
            </a:r>
            <a:r>
              <a:rPr lang="nb-NO" dirty="0"/>
              <a:t> </a:t>
            </a:r>
            <a:r>
              <a:rPr lang="nb-NO" dirty="0" err="1"/>
              <a:t>of</a:t>
            </a:r>
            <a:r>
              <a:rPr lang="nb-NO" dirty="0"/>
              <a:t> </a:t>
            </a:r>
            <a:r>
              <a:rPr lang="nb-NO" dirty="0" err="1"/>
              <a:t>factor</a:t>
            </a:r>
            <a:r>
              <a:rPr lang="nb-NO" dirty="0"/>
              <a:t> </a:t>
            </a:r>
            <a:r>
              <a:rPr lang="nb-NO" dirty="0" err="1"/>
              <a:t>prices</a:t>
            </a:r>
            <a:r>
              <a:rPr lang="nb-NO" dirty="0"/>
              <a:t>.</a:t>
            </a:r>
          </a:p>
          <a:p>
            <a:r>
              <a:rPr lang="nb-NO" dirty="0"/>
              <a:t>Productivity? Marginal </a:t>
            </a:r>
            <a:r>
              <a:rPr lang="nb-NO" dirty="0" err="1"/>
              <a:t>productivities</a:t>
            </a:r>
            <a:r>
              <a:rPr lang="nb-NO" dirty="0"/>
              <a:t> </a:t>
            </a:r>
            <a:r>
              <a:rPr lang="nb-NO" dirty="0" err="1"/>
              <a:t>determine</a:t>
            </a:r>
            <a:r>
              <a:rPr lang="nb-NO" dirty="0"/>
              <a:t> </a:t>
            </a:r>
            <a:r>
              <a:rPr lang="nb-NO" dirty="0" err="1"/>
              <a:t>distribution</a:t>
            </a:r>
            <a:endParaRPr lang="nb-NO" dirty="0"/>
          </a:p>
          <a:p>
            <a:r>
              <a:rPr lang="nb-NO" dirty="0"/>
              <a:t>Bias: </a:t>
            </a:r>
          </a:p>
          <a:p>
            <a:pPr lvl="1"/>
            <a:r>
              <a:rPr lang="nb-NO" dirty="0" err="1"/>
              <a:t>Leave</a:t>
            </a:r>
            <a:r>
              <a:rPr lang="nb-NO" dirty="0"/>
              <a:t> </a:t>
            </a:r>
            <a:r>
              <a:rPr lang="nb-NO" dirty="0" err="1"/>
              <a:t>distribution</a:t>
            </a:r>
            <a:r>
              <a:rPr lang="nb-NO" dirty="0"/>
              <a:t> questions </a:t>
            </a:r>
            <a:r>
              <a:rPr lang="nb-NO" dirty="0" err="1"/>
              <a:t>alone</a:t>
            </a:r>
            <a:endParaRPr lang="nb-NO" dirty="0"/>
          </a:p>
          <a:p>
            <a:pPr lvl="1"/>
            <a:r>
              <a:rPr lang="nb-NO" dirty="0"/>
              <a:t>Will </a:t>
            </a:r>
            <a:r>
              <a:rPr lang="nb-NO" dirty="0" err="1"/>
              <a:t>impair</a:t>
            </a:r>
            <a:r>
              <a:rPr lang="nb-NO" dirty="0"/>
              <a:t> </a:t>
            </a:r>
            <a:r>
              <a:rPr lang="nb-NO" dirty="0" err="1"/>
              <a:t>the</a:t>
            </a:r>
            <a:r>
              <a:rPr lang="nb-NO" dirty="0"/>
              <a:t> </a:t>
            </a:r>
            <a:r>
              <a:rPr lang="nb-NO" dirty="0" err="1"/>
              <a:t>efficiency</a:t>
            </a:r>
            <a:r>
              <a:rPr lang="nb-NO" dirty="0"/>
              <a:t> </a:t>
            </a:r>
            <a:r>
              <a:rPr lang="nb-NO" dirty="0" err="1"/>
              <a:t>of</a:t>
            </a:r>
            <a:r>
              <a:rPr lang="nb-NO" dirty="0"/>
              <a:t> </a:t>
            </a:r>
            <a:r>
              <a:rPr lang="nb-NO" dirty="0" err="1"/>
              <a:t>the</a:t>
            </a:r>
            <a:r>
              <a:rPr lang="nb-NO" dirty="0"/>
              <a:t> </a:t>
            </a:r>
            <a:r>
              <a:rPr lang="nb-NO" dirty="0" err="1"/>
              <a:t>market</a:t>
            </a:r>
            <a:endParaRPr lang="nb-NO" dirty="0"/>
          </a:p>
          <a:p>
            <a:pPr lvl="1"/>
            <a:r>
              <a:rPr lang="nb-NO" dirty="0" err="1"/>
              <a:t>Don’t</a:t>
            </a:r>
            <a:r>
              <a:rPr lang="nb-NO" dirty="0"/>
              <a:t> </a:t>
            </a:r>
            <a:r>
              <a:rPr lang="nb-NO" dirty="0" err="1"/>
              <a:t>screw</a:t>
            </a:r>
            <a:r>
              <a:rPr lang="nb-NO" dirty="0"/>
              <a:t> </a:t>
            </a:r>
            <a:r>
              <a:rPr lang="nb-NO" dirty="0" err="1"/>
              <a:t>with</a:t>
            </a:r>
            <a:r>
              <a:rPr lang="nb-NO" dirty="0"/>
              <a:t> </a:t>
            </a:r>
            <a:r>
              <a:rPr lang="nb-NO" dirty="0" err="1"/>
              <a:t>the</a:t>
            </a:r>
            <a:r>
              <a:rPr lang="nb-NO" dirty="0"/>
              <a:t> </a:t>
            </a:r>
            <a:r>
              <a:rPr lang="nb-NO" dirty="0" err="1"/>
              <a:t>price</a:t>
            </a:r>
            <a:r>
              <a:rPr lang="nb-NO" dirty="0"/>
              <a:t> system!</a:t>
            </a:r>
          </a:p>
          <a:p>
            <a:pPr lvl="1"/>
            <a:r>
              <a:rPr lang="nb-NO" dirty="0" err="1"/>
              <a:t>Economic</a:t>
            </a:r>
            <a:r>
              <a:rPr lang="nb-NO" dirty="0"/>
              <a:t> </a:t>
            </a:r>
            <a:r>
              <a:rPr lang="nb-NO" dirty="0" err="1"/>
              <a:t>disparities</a:t>
            </a:r>
            <a:r>
              <a:rPr lang="nb-NO" dirty="0"/>
              <a:t> as a </a:t>
            </a:r>
            <a:r>
              <a:rPr lang="nb-NO" dirty="0" err="1"/>
              <a:t>necessity</a:t>
            </a:r>
            <a:endParaRPr lang="nb-NO" dirty="0"/>
          </a:p>
          <a:p>
            <a:r>
              <a:rPr lang="nb-NO" dirty="0" err="1"/>
              <a:t>Ignores</a:t>
            </a:r>
            <a:r>
              <a:rPr lang="nb-NO" dirty="0"/>
              <a:t>:</a:t>
            </a:r>
          </a:p>
          <a:p>
            <a:pPr lvl="1"/>
            <a:r>
              <a:rPr lang="nb-NO" dirty="0" err="1"/>
              <a:t>Role</a:t>
            </a:r>
            <a:r>
              <a:rPr lang="nb-NO" dirty="0"/>
              <a:t> </a:t>
            </a:r>
            <a:r>
              <a:rPr lang="nb-NO" dirty="0" err="1"/>
              <a:t>of</a:t>
            </a:r>
            <a:r>
              <a:rPr lang="nb-NO" dirty="0"/>
              <a:t> </a:t>
            </a:r>
            <a:r>
              <a:rPr lang="nb-NO" dirty="0" err="1"/>
              <a:t>economic</a:t>
            </a:r>
            <a:r>
              <a:rPr lang="nb-NO" dirty="0"/>
              <a:t> </a:t>
            </a:r>
            <a:r>
              <a:rPr lang="nb-NO" dirty="0" err="1"/>
              <a:t>power</a:t>
            </a:r>
            <a:r>
              <a:rPr lang="nb-NO" dirty="0"/>
              <a:t> in shaping </a:t>
            </a:r>
            <a:r>
              <a:rPr lang="nb-NO" dirty="0" err="1"/>
              <a:t>factor</a:t>
            </a:r>
            <a:r>
              <a:rPr lang="nb-NO" dirty="0"/>
              <a:t> </a:t>
            </a:r>
            <a:r>
              <a:rPr lang="nb-NO" dirty="0" err="1"/>
              <a:t>prices</a:t>
            </a:r>
            <a:endParaRPr lang="nb-NO" dirty="0"/>
          </a:p>
          <a:p>
            <a:pPr lvl="2"/>
            <a:r>
              <a:rPr lang="nb-NO" dirty="0"/>
              <a:t>Power </a:t>
            </a:r>
            <a:r>
              <a:rPr lang="nb-NO" dirty="0" err="1"/>
              <a:t>plays</a:t>
            </a:r>
            <a:r>
              <a:rPr lang="nb-NO" dirty="0"/>
              <a:t>, </a:t>
            </a:r>
            <a:r>
              <a:rPr lang="nb-NO" dirty="0" err="1"/>
              <a:t>negotiations</a:t>
            </a:r>
            <a:r>
              <a:rPr lang="nb-NO" dirty="0"/>
              <a:t>, </a:t>
            </a:r>
            <a:r>
              <a:rPr lang="nb-NO" dirty="0" err="1"/>
              <a:t>vested</a:t>
            </a:r>
            <a:r>
              <a:rPr lang="nb-NO" dirty="0"/>
              <a:t> </a:t>
            </a:r>
            <a:r>
              <a:rPr lang="nb-NO" dirty="0" err="1"/>
              <a:t>interests</a:t>
            </a:r>
            <a:endParaRPr lang="nb-NO" dirty="0"/>
          </a:p>
          <a:p>
            <a:pPr lvl="1"/>
            <a:endParaRPr lang="nb-NO" dirty="0"/>
          </a:p>
        </p:txBody>
      </p:sp>
    </p:spTree>
    <p:extLst>
      <p:ext uri="{BB962C8B-B14F-4D97-AF65-F5344CB8AC3E}">
        <p14:creationId xmlns:p14="http://schemas.microsoft.com/office/powerpoint/2010/main" val="910735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err="1"/>
              <a:t>Welfare</a:t>
            </a:r>
            <a:r>
              <a:rPr lang="nb-NO" dirty="0"/>
              <a:t> </a:t>
            </a:r>
            <a:r>
              <a:rPr lang="nb-NO" dirty="0" err="1"/>
              <a:t>economics</a:t>
            </a:r>
            <a:endParaRPr lang="nb-NO" dirty="0"/>
          </a:p>
        </p:txBody>
      </p:sp>
      <p:sp>
        <p:nvSpPr>
          <p:cNvPr id="3" name="Content Placeholder 2"/>
          <p:cNvSpPr>
            <a:spLocks noGrp="1"/>
          </p:cNvSpPr>
          <p:nvPr>
            <p:ph idx="1"/>
          </p:nvPr>
        </p:nvSpPr>
        <p:spPr/>
        <p:txBody>
          <a:bodyPr/>
          <a:lstStyle/>
          <a:p>
            <a:r>
              <a:rPr lang="nb-NO" dirty="0" err="1"/>
              <a:t>Economics</a:t>
            </a:r>
            <a:r>
              <a:rPr lang="nb-NO" dirty="0"/>
              <a:t> as a </a:t>
            </a:r>
            <a:r>
              <a:rPr lang="nb-NO" dirty="0" err="1"/>
              <a:t>value-free</a:t>
            </a:r>
            <a:r>
              <a:rPr lang="nb-NO" dirty="0"/>
              <a:t> </a:t>
            </a:r>
            <a:r>
              <a:rPr lang="nb-NO" dirty="0" err="1"/>
              <a:t>analysis</a:t>
            </a:r>
            <a:r>
              <a:rPr lang="nb-NO" dirty="0"/>
              <a:t>, positive </a:t>
            </a:r>
            <a:r>
              <a:rPr lang="nb-NO" dirty="0" err="1"/>
              <a:t>economics</a:t>
            </a:r>
            <a:r>
              <a:rPr lang="nb-NO" dirty="0"/>
              <a:t>… </a:t>
            </a:r>
            <a:r>
              <a:rPr lang="nb-NO" dirty="0" err="1"/>
              <a:t>But</a:t>
            </a:r>
            <a:r>
              <a:rPr lang="nb-NO" dirty="0"/>
              <a:t>…</a:t>
            </a:r>
          </a:p>
          <a:p>
            <a:r>
              <a:rPr lang="nb-NO" dirty="0"/>
              <a:t>Bridge </a:t>
            </a:r>
            <a:r>
              <a:rPr lang="nb-NO" dirty="0" err="1"/>
              <a:t>between</a:t>
            </a:r>
            <a:r>
              <a:rPr lang="nb-NO" dirty="0"/>
              <a:t> </a:t>
            </a:r>
            <a:r>
              <a:rPr lang="nb-NO" dirty="0" err="1"/>
              <a:t>what</a:t>
            </a:r>
            <a:r>
              <a:rPr lang="nb-NO" dirty="0"/>
              <a:t> is and </a:t>
            </a:r>
            <a:r>
              <a:rPr lang="nb-NO" dirty="0" err="1"/>
              <a:t>what</a:t>
            </a:r>
            <a:r>
              <a:rPr lang="nb-NO" dirty="0"/>
              <a:t> </a:t>
            </a:r>
            <a:r>
              <a:rPr lang="nb-NO" dirty="0" err="1"/>
              <a:t>ought</a:t>
            </a:r>
            <a:r>
              <a:rPr lang="nb-NO" dirty="0"/>
              <a:t> to be</a:t>
            </a:r>
          </a:p>
          <a:p>
            <a:r>
              <a:rPr lang="nb-NO" dirty="0"/>
              <a:t>Progressive </a:t>
            </a:r>
            <a:r>
              <a:rPr lang="nb-NO" dirty="0" err="1"/>
              <a:t>taxation</a:t>
            </a:r>
            <a:r>
              <a:rPr lang="nb-NO" dirty="0"/>
              <a:t>/</a:t>
            </a:r>
            <a:r>
              <a:rPr lang="nb-NO" dirty="0" err="1"/>
              <a:t>redistribution</a:t>
            </a:r>
            <a:r>
              <a:rPr lang="nb-NO" dirty="0"/>
              <a:t> arguments from marginal </a:t>
            </a:r>
            <a:r>
              <a:rPr lang="nb-NO" dirty="0" err="1"/>
              <a:t>utility</a:t>
            </a:r>
            <a:r>
              <a:rPr lang="nb-NO" dirty="0"/>
              <a:t> </a:t>
            </a:r>
            <a:r>
              <a:rPr lang="nb-NO" dirty="0" err="1"/>
              <a:t>reasoning</a:t>
            </a:r>
            <a:r>
              <a:rPr lang="nb-NO" dirty="0"/>
              <a:t>  </a:t>
            </a:r>
          </a:p>
          <a:p>
            <a:r>
              <a:rPr lang="nb-NO" dirty="0"/>
              <a:t>Pareto </a:t>
            </a:r>
            <a:r>
              <a:rPr lang="nb-NO" dirty="0" err="1"/>
              <a:t>optimality</a:t>
            </a:r>
            <a:endParaRPr lang="nb-NO" dirty="0"/>
          </a:p>
          <a:p>
            <a:r>
              <a:rPr lang="nb-NO" dirty="0"/>
              <a:t>Market </a:t>
            </a:r>
            <a:r>
              <a:rPr lang="nb-NO" dirty="0" err="1"/>
              <a:t>failure</a:t>
            </a:r>
            <a:endParaRPr lang="nb-NO" dirty="0"/>
          </a:p>
          <a:p>
            <a:r>
              <a:rPr lang="nb-NO" dirty="0"/>
              <a:t>Public </a:t>
            </a:r>
            <a:r>
              <a:rPr lang="nb-NO" dirty="0" err="1"/>
              <a:t>choice</a:t>
            </a:r>
            <a:r>
              <a:rPr lang="nb-NO" dirty="0"/>
              <a:t> </a:t>
            </a:r>
            <a:r>
              <a:rPr lang="nb-NO" dirty="0" err="1"/>
              <a:t>theory</a:t>
            </a:r>
            <a:endParaRPr lang="nb-NO" dirty="0"/>
          </a:p>
          <a:p>
            <a:endParaRPr lang="nb-NO" dirty="0"/>
          </a:p>
          <a:p>
            <a:r>
              <a:rPr lang="nb-NO" dirty="0"/>
              <a:t>Has it </a:t>
            </a:r>
            <a:r>
              <a:rPr lang="nb-NO" dirty="0" err="1"/>
              <a:t>been</a:t>
            </a:r>
            <a:r>
              <a:rPr lang="nb-NO" dirty="0"/>
              <a:t> a </a:t>
            </a:r>
            <a:r>
              <a:rPr lang="nb-NO" dirty="0" err="1"/>
              <a:t>success</a:t>
            </a:r>
            <a:r>
              <a:rPr lang="nb-NO" dirty="0"/>
              <a:t>?</a:t>
            </a:r>
          </a:p>
        </p:txBody>
      </p:sp>
    </p:spTree>
    <p:extLst>
      <p:ext uri="{BB962C8B-B14F-4D97-AF65-F5344CB8AC3E}">
        <p14:creationId xmlns:p14="http://schemas.microsoft.com/office/powerpoint/2010/main" val="17985300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err="1"/>
              <a:t>Conclusions</a:t>
            </a:r>
            <a:endParaRPr lang="nb-NO" dirty="0"/>
          </a:p>
        </p:txBody>
      </p:sp>
      <p:sp>
        <p:nvSpPr>
          <p:cNvPr id="3" name="Content Placeholder 2"/>
          <p:cNvSpPr>
            <a:spLocks noGrp="1"/>
          </p:cNvSpPr>
          <p:nvPr>
            <p:ph idx="1"/>
          </p:nvPr>
        </p:nvSpPr>
        <p:spPr/>
        <p:txBody>
          <a:bodyPr/>
          <a:lstStyle/>
          <a:p>
            <a:r>
              <a:rPr lang="nb-NO" dirty="0" err="1"/>
              <a:t>Neoclassical</a:t>
            </a:r>
            <a:r>
              <a:rPr lang="nb-NO" dirty="0"/>
              <a:t> </a:t>
            </a:r>
            <a:r>
              <a:rPr lang="nb-NO" dirty="0" err="1"/>
              <a:t>economics</a:t>
            </a:r>
            <a:r>
              <a:rPr lang="nb-NO" dirty="0"/>
              <a:t> an </a:t>
            </a:r>
            <a:r>
              <a:rPr lang="nb-NO" dirty="0" err="1"/>
              <a:t>obvious</a:t>
            </a:r>
            <a:r>
              <a:rPr lang="nb-NO" dirty="0"/>
              <a:t> relative </a:t>
            </a:r>
            <a:r>
              <a:rPr lang="nb-NO" dirty="0" err="1"/>
              <a:t>of</a:t>
            </a:r>
            <a:r>
              <a:rPr lang="nb-NO" dirty="0"/>
              <a:t> </a:t>
            </a:r>
            <a:r>
              <a:rPr lang="nb-NO" dirty="0" err="1"/>
              <a:t>classical</a:t>
            </a:r>
            <a:r>
              <a:rPr lang="nb-NO" dirty="0"/>
              <a:t> </a:t>
            </a:r>
            <a:r>
              <a:rPr lang="nb-NO" dirty="0" err="1"/>
              <a:t>economics</a:t>
            </a:r>
            <a:endParaRPr lang="nb-NO" dirty="0"/>
          </a:p>
          <a:p>
            <a:pPr lvl="1"/>
            <a:r>
              <a:rPr lang="nb-NO" dirty="0" err="1"/>
              <a:t>Ideologically</a:t>
            </a:r>
            <a:r>
              <a:rPr lang="nb-NO" dirty="0"/>
              <a:t> </a:t>
            </a:r>
            <a:r>
              <a:rPr lang="nb-NO" dirty="0" err="1"/>
              <a:t>close</a:t>
            </a:r>
            <a:endParaRPr lang="nb-NO" dirty="0"/>
          </a:p>
          <a:p>
            <a:pPr lvl="1"/>
            <a:r>
              <a:rPr lang="nb-NO" dirty="0"/>
              <a:t>BUT: </a:t>
            </a:r>
          </a:p>
          <a:p>
            <a:pPr lvl="2"/>
            <a:r>
              <a:rPr lang="nb-NO" dirty="0" err="1"/>
              <a:t>Become</a:t>
            </a:r>
            <a:r>
              <a:rPr lang="nb-NO" dirty="0"/>
              <a:t> </a:t>
            </a:r>
            <a:r>
              <a:rPr lang="nb-NO" dirty="0" err="1"/>
              <a:t>much</a:t>
            </a:r>
            <a:r>
              <a:rPr lang="nb-NO" dirty="0"/>
              <a:t> </a:t>
            </a:r>
            <a:r>
              <a:rPr lang="nb-NO" dirty="0" err="1"/>
              <a:t>narrower</a:t>
            </a:r>
            <a:r>
              <a:rPr lang="nb-NO" dirty="0"/>
              <a:t>, and not </a:t>
            </a:r>
            <a:r>
              <a:rPr lang="nb-NO" dirty="0" err="1"/>
              <a:t>preoccupied</a:t>
            </a:r>
            <a:r>
              <a:rPr lang="nb-NO" dirty="0"/>
              <a:t> </a:t>
            </a:r>
            <a:r>
              <a:rPr lang="nb-NO" dirty="0" err="1"/>
              <a:t>with</a:t>
            </a:r>
            <a:r>
              <a:rPr lang="nb-NO" dirty="0"/>
              <a:t> </a:t>
            </a:r>
            <a:r>
              <a:rPr lang="nb-NO" dirty="0" err="1"/>
              <a:t>issues</a:t>
            </a:r>
            <a:r>
              <a:rPr lang="nb-NO" dirty="0"/>
              <a:t> </a:t>
            </a:r>
            <a:r>
              <a:rPr lang="nb-NO" dirty="0" err="1"/>
              <a:t>that</a:t>
            </a:r>
            <a:r>
              <a:rPr lang="nb-NO" dirty="0"/>
              <a:t> </a:t>
            </a:r>
            <a:r>
              <a:rPr lang="nb-NO" dirty="0" err="1"/>
              <a:t>cannot</a:t>
            </a:r>
            <a:r>
              <a:rPr lang="nb-NO" dirty="0"/>
              <a:t> be </a:t>
            </a:r>
            <a:r>
              <a:rPr lang="nb-NO" dirty="0" err="1"/>
              <a:t>solved</a:t>
            </a:r>
            <a:r>
              <a:rPr lang="nb-NO" dirty="0"/>
              <a:t> </a:t>
            </a:r>
            <a:r>
              <a:rPr lang="nb-NO" dirty="0" err="1"/>
              <a:t>economically</a:t>
            </a:r>
            <a:r>
              <a:rPr lang="nb-NO" dirty="0"/>
              <a:t>. </a:t>
            </a:r>
            <a:r>
              <a:rPr lang="nb-NO" dirty="0" err="1"/>
              <a:t>Attempt</a:t>
            </a:r>
            <a:r>
              <a:rPr lang="nb-NO" dirty="0"/>
              <a:t> at </a:t>
            </a:r>
            <a:r>
              <a:rPr lang="nb-NO" dirty="0" err="1"/>
              <a:t>becoming</a:t>
            </a:r>
            <a:r>
              <a:rPr lang="nb-NO" dirty="0"/>
              <a:t> a </a:t>
            </a:r>
            <a:r>
              <a:rPr lang="nb-NO" dirty="0" err="1"/>
              <a:t>value-free</a:t>
            </a:r>
            <a:r>
              <a:rPr lang="nb-NO" dirty="0"/>
              <a:t> (hard) science. </a:t>
            </a:r>
          </a:p>
          <a:p>
            <a:pPr lvl="2"/>
            <a:r>
              <a:rPr lang="nb-NO" dirty="0"/>
              <a:t>From </a:t>
            </a:r>
            <a:r>
              <a:rPr lang="nb-NO" dirty="0" err="1"/>
              <a:t>political</a:t>
            </a:r>
            <a:r>
              <a:rPr lang="nb-NO" dirty="0"/>
              <a:t> </a:t>
            </a:r>
            <a:r>
              <a:rPr lang="nb-NO" dirty="0" err="1"/>
              <a:t>economy</a:t>
            </a:r>
            <a:r>
              <a:rPr lang="nb-NO" dirty="0"/>
              <a:t> to </a:t>
            </a:r>
            <a:r>
              <a:rPr lang="nb-NO" dirty="0" err="1"/>
              <a:t>economics</a:t>
            </a:r>
            <a:r>
              <a:rPr lang="nb-NO" dirty="0"/>
              <a:t>…</a:t>
            </a:r>
          </a:p>
          <a:p>
            <a:r>
              <a:rPr lang="nb-NO" dirty="0" err="1"/>
              <a:t>Utility</a:t>
            </a:r>
            <a:r>
              <a:rPr lang="nb-NO" dirty="0"/>
              <a:t>, </a:t>
            </a:r>
            <a:r>
              <a:rPr lang="nb-NO" dirty="0" err="1"/>
              <a:t>equilibrium</a:t>
            </a:r>
            <a:r>
              <a:rPr lang="nb-NO" dirty="0"/>
              <a:t>, </a:t>
            </a:r>
            <a:r>
              <a:rPr lang="nb-NO" dirty="0" err="1"/>
              <a:t>individual</a:t>
            </a:r>
            <a:r>
              <a:rPr lang="nb-NO" dirty="0"/>
              <a:t> (</a:t>
            </a:r>
            <a:r>
              <a:rPr lang="nb-NO" dirty="0" err="1"/>
              <a:t>firms</a:t>
            </a:r>
            <a:r>
              <a:rPr lang="nb-NO" dirty="0"/>
              <a:t>, </a:t>
            </a:r>
            <a:r>
              <a:rPr lang="nb-NO" dirty="0" err="1"/>
              <a:t>consumers</a:t>
            </a:r>
            <a:r>
              <a:rPr lang="nb-NO" dirty="0"/>
              <a:t>) </a:t>
            </a:r>
            <a:r>
              <a:rPr lang="nb-NO" dirty="0" err="1"/>
              <a:t>maximizers</a:t>
            </a:r>
            <a:endParaRPr lang="nb-NO" dirty="0"/>
          </a:p>
          <a:p>
            <a:r>
              <a:rPr lang="nb-NO" dirty="0" err="1"/>
              <a:t>Gone</a:t>
            </a:r>
            <a:r>
              <a:rPr lang="nb-NO" dirty="0"/>
              <a:t> from </a:t>
            </a:r>
            <a:r>
              <a:rPr lang="nb-NO" dirty="0" err="1"/>
              <a:t>production</a:t>
            </a:r>
            <a:r>
              <a:rPr lang="nb-NO" dirty="0"/>
              <a:t> to </a:t>
            </a:r>
            <a:r>
              <a:rPr lang="nb-NO" dirty="0" err="1"/>
              <a:t>exchange</a:t>
            </a:r>
            <a:endParaRPr lang="nb-NO" dirty="0"/>
          </a:p>
          <a:p>
            <a:r>
              <a:rPr lang="nb-NO" dirty="0"/>
              <a:t>Value-</a:t>
            </a:r>
            <a:r>
              <a:rPr lang="nb-NO" dirty="0" err="1"/>
              <a:t>free</a:t>
            </a:r>
            <a:r>
              <a:rPr lang="nb-NO" dirty="0"/>
              <a:t>?</a:t>
            </a:r>
          </a:p>
          <a:p>
            <a:pPr lvl="1"/>
            <a:endParaRPr lang="nb-NO" dirty="0"/>
          </a:p>
        </p:txBody>
      </p:sp>
    </p:spTree>
    <p:extLst>
      <p:ext uri="{BB962C8B-B14F-4D97-AF65-F5344CB8AC3E}">
        <p14:creationId xmlns:p14="http://schemas.microsoft.com/office/powerpoint/2010/main" val="1730208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The nature </a:t>
            </a:r>
            <a:r>
              <a:rPr lang="nb-NO" dirty="0" err="1"/>
              <a:t>of</a:t>
            </a:r>
            <a:r>
              <a:rPr lang="nb-NO" dirty="0"/>
              <a:t> </a:t>
            </a:r>
            <a:r>
              <a:rPr lang="nb-NO" dirty="0" err="1"/>
              <a:t>economic</a:t>
            </a:r>
            <a:r>
              <a:rPr lang="nb-NO" dirty="0"/>
              <a:t> </a:t>
            </a:r>
            <a:r>
              <a:rPr lang="nb-NO" dirty="0" err="1"/>
              <a:t>enquiry</a:t>
            </a:r>
            <a:endParaRPr lang="nb-NO" dirty="0"/>
          </a:p>
        </p:txBody>
      </p:sp>
      <p:sp>
        <p:nvSpPr>
          <p:cNvPr id="3" name="Content Placeholder 2"/>
          <p:cNvSpPr>
            <a:spLocks noGrp="1"/>
          </p:cNvSpPr>
          <p:nvPr>
            <p:ph idx="1"/>
          </p:nvPr>
        </p:nvSpPr>
        <p:spPr/>
        <p:txBody>
          <a:bodyPr/>
          <a:lstStyle/>
          <a:p>
            <a:r>
              <a:rPr lang="nb-NO" dirty="0" err="1"/>
              <a:t>Distinction</a:t>
            </a:r>
            <a:r>
              <a:rPr lang="nb-NO" dirty="0"/>
              <a:t> </a:t>
            </a:r>
            <a:r>
              <a:rPr lang="nb-NO" dirty="0" err="1"/>
              <a:t>economics</a:t>
            </a:r>
            <a:r>
              <a:rPr lang="nb-NO" dirty="0"/>
              <a:t> – </a:t>
            </a:r>
            <a:r>
              <a:rPr lang="nb-NO" dirty="0" err="1"/>
              <a:t>political</a:t>
            </a:r>
            <a:r>
              <a:rPr lang="nb-NO" dirty="0"/>
              <a:t> </a:t>
            </a:r>
            <a:r>
              <a:rPr lang="nb-NO" dirty="0" err="1"/>
              <a:t>economy</a:t>
            </a:r>
            <a:r>
              <a:rPr lang="nb-NO" dirty="0"/>
              <a:t>?</a:t>
            </a:r>
          </a:p>
          <a:p>
            <a:pPr lvl="1"/>
            <a:r>
              <a:rPr lang="nb-NO" dirty="0" err="1"/>
              <a:t>Broader</a:t>
            </a:r>
            <a:r>
              <a:rPr lang="nb-NO" dirty="0"/>
              <a:t> </a:t>
            </a:r>
            <a:r>
              <a:rPr lang="nb-NO" dirty="0" err="1"/>
              <a:t>view</a:t>
            </a:r>
            <a:r>
              <a:rPr lang="nb-NO" dirty="0"/>
              <a:t> </a:t>
            </a:r>
            <a:r>
              <a:rPr lang="nb-NO" dirty="0" err="1"/>
              <a:t>of</a:t>
            </a:r>
            <a:r>
              <a:rPr lang="nb-NO" dirty="0"/>
              <a:t> </a:t>
            </a:r>
            <a:r>
              <a:rPr lang="nb-NO" dirty="0" err="1"/>
              <a:t>economic</a:t>
            </a:r>
            <a:r>
              <a:rPr lang="nb-NO" dirty="0"/>
              <a:t> </a:t>
            </a:r>
            <a:r>
              <a:rPr lang="nb-NO" dirty="0" err="1"/>
              <a:t>enquiry</a:t>
            </a:r>
            <a:endParaRPr lang="nb-NO" dirty="0"/>
          </a:p>
          <a:p>
            <a:pPr lvl="1"/>
            <a:r>
              <a:rPr lang="nb-NO" dirty="0" err="1"/>
              <a:t>Social</a:t>
            </a:r>
            <a:r>
              <a:rPr lang="nb-NO" dirty="0"/>
              <a:t> purpose and </a:t>
            </a:r>
            <a:r>
              <a:rPr lang="nb-NO" dirty="0" err="1"/>
              <a:t>political</a:t>
            </a:r>
            <a:r>
              <a:rPr lang="nb-NO" dirty="0"/>
              <a:t> </a:t>
            </a:r>
            <a:r>
              <a:rPr lang="nb-NO" dirty="0" err="1"/>
              <a:t>application</a:t>
            </a:r>
            <a:endParaRPr lang="nb-NO" dirty="0"/>
          </a:p>
          <a:p>
            <a:pPr lvl="1"/>
            <a:r>
              <a:rPr lang="nb-NO" dirty="0"/>
              <a:t>Material </a:t>
            </a:r>
            <a:r>
              <a:rPr lang="nb-NO" dirty="0" err="1"/>
              <a:t>economic</a:t>
            </a:r>
            <a:r>
              <a:rPr lang="nb-NO" dirty="0"/>
              <a:t> </a:t>
            </a:r>
            <a:r>
              <a:rPr lang="nb-NO" dirty="0" err="1"/>
              <a:t>concerns</a:t>
            </a:r>
            <a:endParaRPr lang="nb-NO" dirty="0"/>
          </a:p>
          <a:p>
            <a:pPr lvl="1"/>
            <a:r>
              <a:rPr lang="nb-NO" dirty="0"/>
              <a:t>Never </a:t>
            </a:r>
            <a:r>
              <a:rPr lang="nb-NO" dirty="0" err="1"/>
              <a:t>wholly</a:t>
            </a:r>
            <a:r>
              <a:rPr lang="nb-NO" dirty="0"/>
              <a:t> </a:t>
            </a:r>
            <a:r>
              <a:rPr lang="nb-NO" dirty="0" err="1"/>
              <a:t>value</a:t>
            </a:r>
            <a:r>
              <a:rPr lang="nb-NO" dirty="0"/>
              <a:t> </a:t>
            </a:r>
            <a:r>
              <a:rPr lang="nb-NO" dirty="0" err="1"/>
              <a:t>free</a:t>
            </a:r>
            <a:endParaRPr lang="nb-NO" dirty="0"/>
          </a:p>
          <a:p>
            <a:pPr lvl="2"/>
            <a:r>
              <a:rPr lang="nb-NO" dirty="0"/>
              <a:t>Makes </a:t>
            </a:r>
            <a:r>
              <a:rPr lang="nb-NO" dirty="0" err="1"/>
              <a:t>values</a:t>
            </a:r>
            <a:r>
              <a:rPr lang="nb-NO" dirty="0"/>
              <a:t> </a:t>
            </a:r>
            <a:r>
              <a:rPr lang="nb-NO" dirty="0" err="1"/>
              <a:t>explicit</a:t>
            </a:r>
            <a:r>
              <a:rPr lang="nb-NO" dirty="0"/>
              <a:t>, not </a:t>
            </a:r>
            <a:r>
              <a:rPr lang="nb-NO" dirty="0" err="1"/>
              <a:t>masking</a:t>
            </a:r>
            <a:r>
              <a:rPr lang="nb-NO" dirty="0"/>
              <a:t> </a:t>
            </a:r>
            <a:r>
              <a:rPr lang="nb-NO" dirty="0" err="1"/>
              <a:t>them</a:t>
            </a:r>
            <a:r>
              <a:rPr lang="nb-NO" dirty="0"/>
              <a:t> </a:t>
            </a:r>
          </a:p>
          <a:p>
            <a:pPr lvl="1"/>
            <a:r>
              <a:rPr lang="nb-NO" dirty="0" err="1"/>
              <a:t>Evolutionary</a:t>
            </a:r>
            <a:r>
              <a:rPr lang="nb-NO" dirty="0"/>
              <a:t> </a:t>
            </a:r>
            <a:r>
              <a:rPr lang="nb-NO" dirty="0" err="1"/>
              <a:t>processes</a:t>
            </a:r>
            <a:r>
              <a:rPr lang="nb-NO" dirty="0"/>
              <a:t> </a:t>
            </a:r>
            <a:r>
              <a:rPr lang="nb-NO" dirty="0" err="1"/>
              <a:t>rather</a:t>
            </a:r>
            <a:r>
              <a:rPr lang="nb-NO" dirty="0"/>
              <a:t> </a:t>
            </a:r>
            <a:r>
              <a:rPr lang="nb-NO" dirty="0" err="1"/>
              <a:t>than</a:t>
            </a:r>
            <a:r>
              <a:rPr lang="nb-NO" dirty="0"/>
              <a:t> </a:t>
            </a:r>
            <a:r>
              <a:rPr lang="nb-NO" dirty="0" err="1"/>
              <a:t>equilibrium</a:t>
            </a:r>
            <a:endParaRPr lang="nb-NO" dirty="0"/>
          </a:p>
          <a:p>
            <a:pPr lvl="1"/>
            <a:r>
              <a:rPr lang="nb-NO" dirty="0"/>
              <a:t>Equity and </a:t>
            </a:r>
            <a:r>
              <a:rPr lang="nb-NO" dirty="0" err="1"/>
              <a:t>sustainability</a:t>
            </a:r>
            <a:r>
              <a:rPr lang="nb-NO" dirty="0"/>
              <a:t> as </a:t>
            </a:r>
            <a:r>
              <a:rPr lang="nb-NO" dirty="0" err="1"/>
              <a:t>well</a:t>
            </a:r>
            <a:r>
              <a:rPr lang="nb-NO" dirty="0"/>
              <a:t> as </a:t>
            </a:r>
            <a:r>
              <a:rPr lang="nb-NO" dirty="0" err="1"/>
              <a:t>efficiency</a:t>
            </a:r>
            <a:endParaRPr lang="nb-NO" dirty="0"/>
          </a:p>
          <a:p>
            <a:pPr lvl="1"/>
            <a:r>
              <a:rPr lang="nb-NO" dirty="0" err="1"/>
              <a:t>Institutions</a:t>
            </a:r>
            <a:endParaRPr lang="nb-NO" dirty="0"/>
          </a:p>
          <a:p>
            <a:pPr lvl="1"/>
            <a:r>
              <a:rPr lang="nb-NO" dirty="0" err="1"/>
              <a:t>Social</a:t>
            </a:r>
            <a:r>
              <a:rPr lang="nb-NO" dirty="0"/>
              <a:t> </a:t>
            </a:r>
            <a:r>
              <a:rPr lang="nb-NO" dirty="0" err="1"/>
              <a:t>character</a:t>
            </a:r>
            <a:r>
              <a:rPr lang="nb-NO" dirty="0"/>
              <a:t> </a:t>
            </a:r>
            <a:r>
              <a:rPr lang="nb-NO" dirty="0" err="1"/>
              <a:t>of</a:t>
            </a:r>
            <a:r>
              <a:rPr lang="nb-NO" dirty="0"/>
              <a:t> </a:t>
            </a:r>
            <a:r>
              <a:rPr lang="nb-NO" dirty="0" err="1"/>
              <a:t>economic</a:t>
            </a:r>
            <a:r>
              <a:rPr lang="nb-NO" dirty="0"/>
              <a:t> </a:t>
            </a:r>
            <a:r>
              <a:rPr lang="nb-NO" dirty="0" err="1"/>
              <a:t>activity</a:t>
            </a:r>
            <a:endParaRPr lang="nb-NO" dirty="0"/>
          </a:p>
        </p:txBody>
      </p:sp>
    </p:spTree>
    <p:extLst>
      <p:ext uri="{BB962C8B-B14F-4D97-AF65-F5344CB8AC3E}">
        <p14:creationId xmlns:p14="http://schemas.microsoft.com/office/powerpoint/2010/main" val="3298614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b-NO" dirty="0" err="1"/>
              <a:t>Economy</a:t>
            </a:r>
            <a:r>
              <a:rPr lang="nb-NO" dirty="0"/>
              <a:t> and </a:t>
            </a:r>
            <a:r>
              <a:rPr lang="nb-NO" dirty="0" err="1"/>
              <a:t>society</a:t>
            </a:r>
            <a:r>
              <a:rPr lang="nb-NO" dirty="0"/>
              <a:t>: 7 </a:t>
            </a:r>
            <a:r>
              <a:rPr lang="nb-NO" dirty="0" err="1"/>
              <a:t>dimensions</a:t>
            </a:r>
            <a:endParaRPr lang="nb-NO" dirty="0"/>
          </a:p>
        </p:txBody>
      </p:sp>
      <p:sp>
        <p:nvSpPr>
          <p:cNvPr id="3" name="Content Placeholder 2"/>
          <p:cNvSpPr>
            <a:spLocks noGrp="1"/>
          </p:cNvSpPr>
          <p:nvPr>
            <p:ph idx="1"/>
          </p:nvPr>
        </p:nvSpPr>
        <p:spPr/>
        <p:txBody>
          <a:bodyPr/>
          <a:lstStyle/>
          <a:p>
            <a:r>
              <a:rPr lang="nb-NO" dirty="0"/>
              <a:t>Nature</a:t>
            </a:r>
          </a:p>
          <a:p>
            <a:r>
              <a:rPr lang="nb-NO" dirty="0"/>
              <a:t>Markets</a:t>
            </a:r>
          </a:p>
          <a:p>
            <a:r>
              <a:rPr lang="nb-NO" dirty="0"/>
              <a:t>State</a:t>
            </a:r>
          </a:p>
          <a:p>
            <a:r>
              <a:rPr lang="nb-NO" dirty="0"/>
              <a:t>Class</a:t>
            </a:r>
          </a:p>
          <a:p>
            <a:r>
              <a:rPr lang="nb-NO" dirty="0" err="1"/>
              <a:t>Gender</a:t>
            </a:r>
            <a:r>
              <a:rPr lang="nb-NO" dirty="0"/>
              <a:t> and </a:t>
            </a:r>
            <a:r>
              <a:rPr lang="nb-NO" dirty="0" err="1"/>
              <a:t>ethnicity</a:t>
            </a:r>
            <a:endParaRPr lang="nb-NO" dirty="0"/>
          </a:p>
          <a:p>
            <a:r>
              <a:rPr lang="nb-NO" dirty="0" err="1"/>
              <a:t>Social</a:t>
            </a:r>
            <a:r>
              <a:rPr lang="nb-NO" dirty="0"/>
              <a:t> </a:t>
            </a:r>
            <a:r>
              <a:rPr lang="nb-NO" dirty="0" err="1"/>
              <a:t>capital</a:t>
            </a:r>
            <a:endParaRPr lang="nb-NO" dirty="0"/>
          </a:p>
          <a:p>
            <a:r>
              <a:rPr lang="nb-NO" dirty="0" err="1"/>
              <a:t>Ideology</a:t>
            </a:r>
            <a:endParaRPr lang="nb-NO" dirty="0"/>
          </a:p>
          <a:p>
            <a:endParaRPr lang="nb-NO" dirty="0"/>
          </a:p>
        </p:txBody>
      </p:sp>
    </p:spTree>
    <p:extLst>
      <p:ext uri="{BB962C8B-B14F-4D97-AF65-F5344CB8AC3E}">
        <p14:creationId xmlns:p14="http://schemas.microsoft.com/office/powerpoint/2010/main" val="1454998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b-NO" dirty="0" err="1"/>
              <a:t>Economic</a:t>
            </a:r>
            <a:r>
              <a:rPr lang="nb-NO" dirty="0"/>
              <a:t> </a:t>
            </a:r>
            <a:r>
              <a:rPr lang="nb-NO" dirty="0" err="1"/>
              <a:t>performance</a:t>
            </a:r>
            <a:r>
              <a:rPr lang="nb-NO" dirty="0"/>
              <a:t>, </a:t>
            </a:r>
            <a:r>
              <a:rPr lang="nb-NO" dirty="0" err="1"/>
              <a:t>economic</a:t>
            </a:r>
            <a:r>
              <a:rPr lang="nb-NO" dirty="0"/>
              <a:t> progress</a:t>
            </a:r>
          </a:p>
        </p:txBody>
      </p:sp>
      <p:sp>
        <p:nvSpPr>
          <p:cNvPr id="3" name="Content Placeholder 2"/>
          <p:cNvSpPr>
            <a:spLocks noGrp="1"/>
          </p:cNvSpPr>
          <p:nvPr>
            <p:ph idx="1"/>
          </p:nvPr>
        </p:nvSpPr>
        <p:spPr/>
        <p:txBody>
          <a:bodyPr>
            <a:normAutofit lnSpcReduction="10000"/>
          </a:bodyPr>
          <a:lstStyle/>
          <a:p>
            <a:r>
              <a:rPr lang="nb-NO" dirty="0" err="1"/>
              <a:t>Evaluating</a:t>
            </a:r>
            <a:r>
              <a:rPr lang="nb-NO" dirty="0"/>
              <a:t> </a:t>
            </a:r>
            <a:r>
              <a:rPr lang="nb-NO" dirty="0" err="1"/>
              <a:t>economic</a:t>
            </a:r>
            <a:r>
              <a:rPr lang="nb-NO" dirty="0"/>
              <a:t> </a:t>
            </a:r>
            <a:r>
              <a:rPr lang="nb-NO" dirty="0" err="1"/>
              <a:t>performance</a:t>
            </a:r>
            <a:endParaRPr lang="nb-NO" dirty="0"/>
          </a:p>
          <a:p>
            <a:pPr lvl="1"/>
            <a:r>
              <a:rPr lang="nb-NO" dirty="0" err="1"/>
              <a:t>Efficiency</a:t>
            </a:r>
            <a:endParaRPr lang="nb-NO" dirty="0"/>
          </a:p>
          <a:p>
            <a:pPr lvl="1"/>
            <a:r>
              <a:rPr lang="nb-NO" dirty="0"/>
              <a:t>Equity</a:t>
            </a:r>
          </a:p>
          <a:p>
            <a:pPr lvl="1"/>
            <a:r>
              <a:rPr lang="nb-NO" dirty="0" err="1"/>
              <a:t>Sustainability</a:t>
            </a:r>
            <a:endParaRPr lang="nb-NO" dirty="0"/>
          </a:p>
          <a:p>
            <a:pPr lvl="1"/>
            <a:r>
              <a:rPr lang="nb-NO" dirty="0"/>
              <a:t>Compatibility </a:t>
            </a:r>
            <a:r>
              <a:rPr lang="nb-NO" dirty="0" err="1"/>
              <a:t>with</a:t>
            </a:r>
            <a:r>
              <a:rPr lang="nb-NO" dirty="0"/>
              <a:t> </a:t>
            </a:r>
            <a:r>
              <a:rPr lang="nb-NO" dirty="0" err="1"/>
              <a:t>social</a:t>
            </a:r>
            <a:r>
              <a:rPr lang="nb-NO" dirty="0"/>
              <a:t> goals</a:t>
            </a:r>
          </a:p>
          <a:p>
            <a:r>
              <a:rPr lang="nb-NO" dirty="0"/>
              <a:t>How do </a:t>
            </a:r>
            <a:r>
              <a:rPr lang="nb-NO" dirty="0" err="1"/>
              <a:t>we</a:t>
            </a:r>
            <a:r>
              <a:rPr lang="nb-NO" dirty="0"/>
              <a:t> </a:t>
            </a:r>
            <a:r>
              <a:rPr lang="nb-NO" dirty="0" err="1"/>
              <a:t>measure</a:t>
            </a:r>
            <a:r>
              <a:rPr lang="nb-NO" dirty="0"/>
              <a:t> </a:t>
            </a:r>
            <a:r>
              <a:rPr lang="nb-NO" dirty="0" err="1"/>
              <a:t>economic</a:t>
            </a:r>
            <a:r>
              <a:rPr lang="nb-NO" dirty="0"/>
              <a:t> progress?</a:t>
            </a:r>
          </a:p>
          <a:p>
            <a:pPr lvl="1"/>
            <a:r>
              <a:rPr lang="nb-NO" dirty="0"/>
              <a:t>GDP(?)</a:t>
            </a:r>
          </a:p>
          <a:p>
            <a:pPr lvl="2"/>
            <a:r>
              <a:rPr lang="nb-NO" dirty="0"/>
              <a:t>Sum </a:t>
            </a:r>
            <a:r>
              <a:rPr lang="nb-NO" dirty="0" err="1"/>
              <a:t>of</a:t>
            </a:r>
            <a:r>
              <a:rPr lang="nb-NO" dirty="0"/>
              <a:t> </a:t>
            </a:r>
            <a:r>
              <a:rPr lang="nb-NO" dirty="0" err="1"/>
              <a:t>the</a:t>
            </a:r>
            <a:r>
              <a:rPr lang="nb-NO" dirty="0"/>
              <a:t> </a:t>
            </a:r>
            <a:r>
              <a:rPr lang="nb-NO" dirty="0" err="1"/>
              <a:t>market</a:t>
            </a:r>
            <a:r>
              <a:rPr lang="nb-NO" dirty="0"/>
              <a:t> </a:t>
            </a:r>
            <a:r>
              <a:rPr lang="nb-NO" dirty="0" err="1"/>
              <a:t>value</a:t>
            </a:r>
            <a:r>
              <a:rPr lang="nb-NO" dirty="0"/>
              <a:t> </a:t>
            </a:r>
            <a:r>
              <a:rPr lang="nb-NO" dirty="0" err="1"/>
              <a:t>of</a:t>
            </a:r>
            <a:r>
              <a:rPr lang="nb-NO" dirty="0"/>
              <a:t> all </a:t>
            </a:r>
            <a:r>
              <a:rPr lang="nb-NO" dirty="0" err="1"/>
              <a:t>goods</a:t>
            </a:r>
            <a:r>
              <a:rPr lang="nb-NO" dirty="0"/>
              <a:t> and services in a country during a </a:t>
            </a:r>
            <a:r>
              <a:rPr lang="nb-NO" dirty="0" err="1"/>
              <a:t>year</a:t>
            </a:r>
            <a:endParaRPr lang="nb-NO" dirty="0"/>
          </a:p>
          <a:p>
            <a:pPr lvl="2"/>
            <a:r>
              <a:rPr lang="nb-NO" dirty="0"/>
              <a:t>BUT:</a:t>
            </a:r>
          </a:p>
          <a:p>
            <a:pPr lvl="3"/>
            <a:r>
              <a:rPr lang="nb-NO" dirty="0" err="1"/>
              <a:t>Domestic</a:t>
            </a:r>
            <a:r>
              <a:rPr lang="nb-NO" dirty="0"/>
              <a:t> </a:t>
            </a:r>
            <a:r>
              <a:rPr lang="nb-NO" dirty="0" err="1"/>
              <a:t>work</a:t>
            </a:r>
            <a:r>
              <a:rPr lang="nb-NO" dirty="0"/>
              <a:t>, </a:t>
            </a:r>
            <a:r>
              <a:rPr lang="nb-NO" dirty="0" err="1"/>
              <a:t>luxury</a:t>
            </a:r>
            <a:r>
              <a:rPr lang="nb-NO" dirty="0"/>
              <a:t> </a:t>
            </a:r>
            <a:r>
              <a:rPr lang="nb-NO" dirty="0" err="1"/>
              <a:t>items</a:t>
            </a:r>
            <a:r>
              <a:rPr lang="nb-NO" dirty="0"/>
              <a:t>, </a:t>
            </a:r>
            <a:r>
              <a:rPr lang="nb-NO" dirty="0" err="1"/>
              <a:t>car</a:t>
            </a:r>
            <a:r>
              <a:rPr lang="nb-NO" dirty="0"/>
              <a:t> </a:t>
            </a:r>
            <a:r>
              <a:rPr lang="nb-NO" dirty="0" err="1"/>
              <a:t>crashes</a:t>
            </a:r>
            <a:r>
              <a:rPr lang="nb-NO" dirty="0"/>
              <a:t>, </a:t>
            </a:r>
            <a:r>
              <a:rPr lang="nb-NO" dirty="0" err="1"/>
              <a:t>pollution</a:t>
            </a:r>
            <a:r>
              <a:rPr lang="nb-NO" dirty="0"/>
              <a:t> </a:t>
            </a:r>
            <a:r>
              <a:rPr lang="nb-NO" dirty="0" err="1"/>
              <a:t>control</a:t>
            </a:r>
            <a:r>
              <a:rPr lang="nb-NO" dirty="0"/>
              <a:t> </a:t>
            </a:r>
            <a:r>
              <a:rPr lang="nb-NO" dirty="0" err="1"/>
              <a:t>devices</a:t>
            </a:r>
            <a:r>
              <a:rPr lang="nb-NO" dirty="0"/>
              <a:t>, </a:t>
            </a:r>
            <a:r>
              <a:rPr lang="nb-NO" dirty="0" err="1"/>
              <a:t>running</a:t>
            </a:r>
            <a:r>
              <a:rPr lang="nb-NO" dirty="0"/>
              <a:t> </a:t>
            </a:r>
            <a:r>
              <a:rPr lang="nb-NO" dirty="0" err="1"/>
              <a:t>down</a:t>
            </a:r>
            <a:r>
              <a:rPr lang="nb-NO" dirty="0"/>
              <a:t> </a:t>
            </a:r>
            <a:r>
              <a:rPr lang="nb-NO" dirty="0" err="1"/>
              <a:t>natural</a:t>
            </a:r>
            <a:r>
              <a:rPr lang="nb-NO" dirty="0"/>
              <a:t> </a:t>
            </a:r>
            <a:r>
              <a:rPr lang="nb-NO" dirty="0" err="1"/>
              <a:t>resources</a:t>
            </a:r>
            <a:endParaRPr lang="nb-NO" dirty="0"/>
          </a:p>
          <a:p>
            <a:pPr lvl="3"/>
            <a:r>
              <a:rPr lang="nb-NO" dirty="0" err="1"/>
              <a:t>Suits</a:t>
            </a:r>
            <a:r>
              <a:rPr lang="nb-NO" dirty="0"/>
              <a:t> </a:t>
            </a:r>
            <a:r>
              <a:rPr lang="nb-NO" dirty="0" err="1"/>
              <a:t>manufacturing</a:t>
            </a:r>
            <a:r>
              <a:rPr lang="nb-NO" dirty="0"/>
              <a:t>, not services. </a:t>
            </a:r>
          </a:p>
          <a:p>
            <a:pPr lvl="3"/>
            <a:r>
              <a:rPr lang="nb-NO" dirty="0"/>
              <a:t>«In </a:t>
            </a:r>
            <a:r>
              <a:rPr lang="nb-NO" dirty="0" err="1"/>
              <a:t>Greece</a:t>
            </a:r>
            <a:r>
              <a:rPr lang="nb-NO" dirty="0"/>
              <a:t>, </a:t>
            </a:r>
            <a:r>
              <a:rPr lang="nb-NO" dirty="0" err="1"/>
              <a:t>statistics</a:t>
            </a:r>
            <a:r>
              <a:rPr lang="nb-NO" dirty="0"/>
              <a:t> is a </a:t>
            </a:r>
            <a:r>
              <a:rPr lang="nb-NO" dirty="0" err="1"/>
              <a:t>combat</a:t>
            </a:r>
            <a:r>
              <a:rPr lang="nb-NO" dirty="0"/>
              <a:t> sport»</a:t>
            </a:r>
          </a:p>
          <a:p>
            <a:endParaRPr lang="nb-NO" dirty="0"/>
          </a:p>
        </p:txBody>
      </p:sp>
    </p:spTree>
    <p:extLst>
      <p:ext uri="{BB962C8B-B14F-4D97-AF65-F5344CB8AC3E}">
        <p14:creationId xmlns:p14="http://schemas.microsoft.com/office/powerpoint/2010/main" val="3672342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err="1"/>
              <a:t>Capitalism</a:t>
            </a:r>
            <a:endParaRPr lang="nb-NO" dirty="0"/>
          </a:p>
        </p:txBody>
      </p:sp>
      <p:sp>
        <p:nvSpPr>
          <p:cNvPr id="3" name="Content Placeholder 2"/>
          <p:cNvSpPr>
            <a:spLocks noGrp="1"/>
          </p:cNvSpPr>
          <p:nvPr>
            <p:ph idx="1"/>
          </p:nvPr>
        </p:nvSpPr>
        <p:spPr/>
        <p:txBody>
          <a:bodyPr/>
          <a:lstStyle/>
          <a:p>
            <a:r>
              <a:rPr lang="nb-NO" dirty="0"/>
              <a:t>The </a:t>
            </a:r>
            <a:r>
              <a:rPr lang="nb-NO" dirty="0" err="1"/>
              <a:t>predominant</a:t>
            </a:r>
            <a:r>
              <a:rPr lang="nb-NO" dirty="0"/>
              <a:t> system </a:t>
            </a:r>
            <a:r>
              <a:rPr lang="nb-NO" dirty="0" err="1"/>
              <a:t>of</a:t>
            </a:r>
            <a:r>
              <a:rPr lang="nb-NO" dirty="0"/>
              <a:t> </a:t>
            </a:r>
            <a:r>
              <a:rPr lang="nb-NO" dirty="0" err="1"/>
              <a:t>economic</a:t>
            </a:r>
            <a:r>
              <a:rPr lang="nb-NO" dirty="0"/>
              <a:t> </a:t>
            </a:r>
            <a:r>
              <a:rPr lang="nb-NO" dirty="0" err="1"/>
              <a:t>organization</a:t>
            </a:r>
            <a:endParaRPr lang="nb-NO" dirty="0"/>
          </a:p>
          <a:p>
            <a:r>
              <a:rPr lang="nb-NO" dirty="0"/>
              <a:t>Alternative systems: </a:t>
            </a:r>
            <a:r>
              <a:rPr lang="nb-NO" dirty="0" err="1"/>
              <a:t>Communalism</a:t>
            </a:r>
            <a:r>
              <a:rPr lang="nb-NO" dirty="0"/>
              <a:t>, </a:t>
            </a:r>
            <a:r>
              <a:rPr lang="nb-NO" dirty="0" err="1"/>
              <a:t>slavery</a:t>
            </a:r>
            <a:r>
              <a:rPr lang="nb-NO" dirty="0"/>
              <a:t>, </a:t>
            </a:r>
            <a:r>
              <a:rPr lang="nb-NO" dirty="0" err="1"/>
              <a:t>feudalism</a:t>
            </a:r>
            <a:r>
              <a:rPr lang="nb-NO" dirty="0"/>
              <a:t>, </a:t>
            </a:r>
            <a:r>
              <a:rPr lang="nb-NO" dirty="0" err="1"/>
              <a:t>socialism</a:t>
            </a:r>
            <a:endParaRPr lang="nb-NO" dirty="0"/>
          </a:p>
          <a:p>
            <a:r>
              <a:rPr lang="nb-NO" dirty="0" err="1"/>
              <a:t>What</a:t>
            </a:r>
            <a:r>
              <a:rPr lang="nb-NO" dirty="0"/>
              <a:t> makes </a:t>
            </a:r>
            <a:r>
              <a:rPr lang="nb-NO" dirty="0" err="1"/>
              <a:t>capitalism</a:t>
            </a:r>
            <a:r>
              <a:rPr lang="nb-NO" dirty="0"/>
              <a:t> different?</a:t>
            </a:r>
          </a:p>
          <a:p>
            <a:pPr lvl="1"/>
            <a:r>
              <a:rPr lang="nb-NO" dirty="0" err="1"/>
              <a:t>Dominated</a:t>
            </a:r>
            <a:r>
              <a:rPr lang="nb-NO" dirty="0"/>
              <a:t> by </a:t>
            </a:r>
            <a:r>
              <a:rPr lang="nb-NO" dirty="0" err="1"/>
              <a:t>financial</a:t>
            </a:r>
            <a:r>
              <a:rPr lang="nb-NO" dirty="0"/>
              <a:t> </a:t>
            </a:r>
            <a:r>
              <a:rPr lang="nb-NO" dirty="0" err="1"/>
              <a:t>considerations</a:t>
            </a:r>
            <a:endParaRPr lang="nb-NO" dirty="0"/>
          </a:p>
          <a:p>
            <a:pPr lvl="1"/>
            <a:r>
              <a:rPr lang="nb-NO" dirty="0"/>
              <a:t>Control over </a:t>
            </a:r>
            <a:r>
              <a:rPr lang="nb-NO" dirty="0" err="1"/>
              <a:t>capital</a:t>
            </a:r>
            <a:r>
              <a:rPr lang="nb-NO" dirty="0"/>
              <a:t> </a:t>
            </a:r>
            <a:r>
              <a:rPr lang="nb-NO" dirty="0" err="1"/>
              <a:t>the</a:t>
            </a:r>
            <a:r>
              <a:rPr lang="nb-NO" dirty="0"/>
              <a:t> </a:t>
            </a:r>
            <a:r>
              <a:rPr lang="nb-NO" dirty="0" err="1"/>
              <a:t>key</a:t>
            </a:r>
            <a:r>
              <a:rPr lang="nb-NO" dirty="0"/>
              <a:t> </a:t>
            </a:r>
            <a:r>
              <a:rPr lang="nb-NO" dirty="0" err="1"/>
              <a:t>source</a:t>
            </a:r>
            <a:r>
              <a:rPr lang="nb-NO" dirty="0"/>
              <a:t> </a:t>
            </a:r>
            <a:r>
              <a:rPr lang="nb-NO" dirty="0" err="1"/>
              <a:t>of</a:t>
            </a:r>
            <a:r>
              <a:rPr lang="nb-NO" dirty="0"/>
              <a:t> </a:t>
            </a:r>
            <a:r>
              <a:rPr lang="nb-NO" dirty="0" err="1"/>
              <a:t>power</a:t>
            </a:r>
            <a:r>
              <a:rPr lang="nb-NO" dirty="0"/>
              <a:t> </a:t>
            </a:r>
          </a:p>
          <a:p>
            <a:pPr lvl="1"/>
            <a:r>
              <a:rPr lang="nb-NO" dirty="0"/>
              <a:t>Financial </a:t>
            </a:r>
            <a:r>
              <a:rPr lang="nb-NO" dirty="0" err="1"/>
              <a:t>reward</a:t>
            </a:r>
            <a:r>
              <a:rPr lang="nb-NO" dirty="0"/>
              <a:t>/</a:t>
            </a:r>
            <a:r>
              <a:rPr lang="nb-NO" dirty="0" err="1"/>
              <a:t>profit</a:t>
            </a:r>
            <a:r>
              <a:rPr lang="nb-NO" dirty="0"/>
              <a:t> as </a:t>
            </a:r>
            <a:r>
              <a:rPr lang="nb-NO" dirty="0" err="1"/>
              <a:t>the</a:t>
            </a:r>
            <a:r>
              <a:rPr lang="nb-NO" dirty="0"/>
              <a:t> end goal</a:t>
            </a:r>
          </a:p>
          <a:p>
            <a:pPr lvl="1"/>
            <a:r>
              <a:rPr lang="nb-NO" dirty="0" err="1"/>
              <a:t>Wage</a:t>
            </a:r>
            <a:r>
              <a:rPr lang="nb-NO" dirty="0"/>
              <a:t> </a:t>
            </a:r>
            <a:r>
              <a:rPr lang="nb-NO" dirty="0" err="1"/>
              <a:t>work</a:t>
            </a:r>
            <a:endParaRPr lang="nb-NO" dirty="0"/>
          </a:p>
          <a:p>
            <a:pPr lvl="1"/>
            <a:r>
              <a:rPr lang="nb-NO" dirty="0" err="1"/>
              <a:t>Primacy</a:t>
            </a:r>
            <a:r>
              <a:rPr lang="nb-NO" dirty="0"/>
              <a:t> </a:t>
            </a:r>
            <a:r>
              <a:rPr lang="nb-NO" dirty="0" err="1"/>
              <a:t>of</a:t>
            </a:r>
            <a:r>
              <a:rPr lang="nb-NO" dirty="0"/>
              <a:t> </a:t>
            </a:r>
            <a:r>
              <a:rPr lang="nb-NO" dirty="0" err="1"/>
              <a:t>pecuniary</a:t>
            </a:r>
            <a:r>
              <a:rPr lang="nb-NO" dirty="0"/>
              <a:t> relationships</a:t>
            </a:r>
          </a:p>
          <a:p>
            <a:pPr lvl="1"/>
            <a:endParaRPr lang="nb-NO" dirty="0"/>
          </a:p>
        </p:txBody>
      </p:sp>
    </p:spTree>
    <p:extLst>
      <p:ext uri="{BB962C8B-B14F-4D97-AF65-F5344CB8AC3E}">
        <p14:creationId xmlns:p14="http://schemas.microsoft.com/office/powerpoint/2010/main" val="1062863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err="1"/>
              <a:t>What</a:t>
            </a:r>
            <a:r>
              <a:rPr lang="nb-NO" dirty="0"/>
              <a:t> is </a:t>
            </a:r>
            <a:r>
              <a:rPr lang="nb-NO" dirty="0" err="1"/>
              <a:t>capitalism</a:t>
            </a:r>
            <a:r>
              <a:rPr lang="nb-NO" dirty="0"/>
              <a:t>? Definition?</a:t>
            </a:r>
          </a:p>
        </p:txBody>
      </p:sp>
      <p:sp>
        <p:nvSpPr>
          <p:cNvPr id="3" name="Content Placeholder 2"/>
          <p:cNvSpPr>
            <a:spLocks noGrp="1"/>
          </p:cNvSpPr>
          <p:nvPr>
            <p:ph idx="1"/>
          </p:nvPr>
        </p:nvSpPr>
        <p:spPr/>
        <p:txBody>
          <a:bodyPr/>
          <a:lstStyle/>
          <a:p>
            <a:r>
              <a:rPr lang="nb-NO" dirty="0"/>
              <a:t>Cluster </a:t>
            </a:r>
            <a:r>
              <a:rPr lang="nb-NO" dirty="0" err="1"/>
              <a:t>of</a:t>
            </a:r>
            <a:r>
              <a:rPr lang="nb-NO" dirty="0"/>
              <a:t> </a:t>
            </a:r>
            <a:r>
              <a:rPr lang="nb-NO" dirty="0" err="1"/>
              <a:t>interconnected</a:t>
            </a:r>
            <a:r>
              <a:rPr lang="nb-NO" dirty="0"/>
              <a:t> </a:t>
            </a:r>
            <a:r>
              <a:rPr lang="nb-NO" dirty="0" err="1"/>
              <a:t>characteristics</a:t>
            </a:r>
            <a:endParaRPr lang="nb-NO" dirty="0"/>
          </a:p>
          <a:p>
            <a:pPr lvl="1"/>
            <a:r>
              <a:rPr lang="nb-NO" dirty="0"/>
              <a:t>Private </a:t>
            </a:r>
            <a:r>
              <a:rPr lang="nb-NO" dirty="0" err="1"/>
              <a:t>ownership</a:t>
            </a:r>
            <a:endParaRPr lang="nb-NO" dirty="0"/>
          </a:p>
          <a:p>
            <a:pPr lvl="1"/>
            <a:r>
              <a:rPr lang="nb-NO" dirty="0" err="1"/>
              <a:t>Labor</a:t>
            </a:r>
            <a:r>
              <a:rPr lang="nb-NO" dirty="0"/>
              <a:t> </a:t>
            </a:r>
            <a:r>
              <a:rPr lang="nb-NO" dirty="0" err="1"/>
              <a:t>market</a:t>
            </a:r>
            <a:endParaRPr lang="nb-NO" dirty="0"/>
          </a:p>
          <a:p>
            <a:pPr lvl="1"/>
            <a:r>
              <a:rPr lang="nb-NO" dirty="0"/>
              <a:t>Capital </a:t>
            </a:r>
            <a:r>
              <a:rPr lang="nb-NO" dirty="0" err="1"/>
              <a:t>market</a:t>
            </a:r>
            <a:endParaRPr lang="nb-NO" dirty="0"/>
          </a:p>
          <a:p>
            <a:pPr lvl="1"/>
            <a:r>
              <a:rPr lang="nb-NO" dirty="0"/>
              <a:t>Land </a:t>
            </a:r>
            <a:r>
              <a:rPr lang="nb-NO" dirty="0" err="1"/>
              <a:t>market</a:t>
            </a:r>
            <a:endParaRPr lang="nb-NO" dirty="0"/>
          </a:p>
          <a:p>
            <a:pPr lvl="1"/>
            <a:r>
              <a:rPr lang="nb-NO" dirty="0"/>
              <a:t>Markets for </a:t>
            </a:r>
            <a:r>
              <a:rPr lang="nb-NO" dirty="0" err="1"/>
              <a:t>goods</a:t>
            </a:r>
            <a:r>
              <a:rPr lang="nb-NO" dirty="0"/>
              <a:t> and services</a:t>
            </a:r>
          </a:p>
          <a:p>
            <a:pPr lvl="1"/>
            <a:r>
              <a:rPr lang="nb-NO" dirty="0" err="1"/>
              <a:t>Distinctive</a:t>
            </a:r>
            <a:r>
              <a:rPr lang="nb-NO" dirty="0"/>
              <a:t> </a:t>
            </a:r>
            <a:r>
              <a:rPr lang="nb-NO" dirty="0" err="1"/>
              <a:t>role</a:t>
            </a:r>
            <a:r>
              <a:rPr lang="nb-NO" dirty="0"/>
              <a:t> for </a:t>
            </a:r>
            <a:r>
              <a:rPr lang="nb-NO" dirty="0" err="1"/>
              <a:t>the</a:t>
            </a:r>
            <a:r>
              <a:rPr lang="nb-NO" dirty="0"/>
              <a:t> </a:t>
            </a:r>
            <a:r>
              <a:rPr lang="nb-NO" dirty="0" err="1"/>
              <a:t>state</a:t>
            </a:r>
            <a:endParaRPr lang="nb-NO" dirty="0"/>
          </a:p>
          <a:p>
            <a:pPr lvl="1"/>
            <a:r>
              <a:rPr lang="nb-NO" dirty="0" err="1"/>
              <a:t>Distinctive</a:t>
            </a:r>
            <a:r>
              <a:rPr lang="nb-NO" dirty="0"/>
              <a:t> </a:t>
            </a:r>
            <a:r>
              <a:rPr lang="nb-NO" dirty="0" err="1"/>
              <a:t>ideology</a:t>
            </a:r>
            <a:endParaRPr lang="nb-NO" dirty="0"/>
          </a:p>
          <a:p>
            <a:pPr lvl="1"/>
            <a:r>
              <a:rPr lang="nb-NO" dirty="0" err="1"/>
              <a:t>Expansionary</a:t>
            </a:r>
            <a:r>
              <a:rPr lang="nb-NO" dirty="0"/>
              <a:t> </a:t>
            </a:r>
            <a:r>
              <a:rPr lang="nb-NO" dirty="0" err="1"/>
              <a:t>tendency</a:t>
            </a:r>
            <a:endParaRPr lang="nb-NO" dirty="0"/>
          </a:p>
        </p:txBody>
      </p:sp>
    </p:spTree>
    <p:extLst>
      <p:ext uri="{BB962C8B-B14F-4D97-AF65-F5344CB8AC3E}">
        <p14:creationId xmlns:p14="http://schemas.microsoft.com/office/powerpoint/2010/main" val="4134991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b-NO" dirty="0" err="1"/>
              <a:t>Economic</a:t>
            </a:r>
            <a:r>
              <a:rPr lang="nb-NO" dirty="0"/>
              <a:t> </a:t>
            </a:r>
            <a:r>
              <a:rPr lang="nb-NO" dirty="0" err="1"/>
              <a:t>theories</a:t>
            </a:r>
            <a:r>
              <a:rPr lang="nb-NO" dirty="0"/>
              <a:t> </a:t>
            </a:r>
            <a:br>
              <a:rPr lang="nb-NO" dirty="0"/>
            </a:br>
            <a:r>
              <a:rPr lang="nb-NO" sz="2000" dirty="0"/>
              <a:t>(and a </a:t>
            </a:r>
            <a:r>
              <a:rPr lang="nb-NO" sz="2000" dirty="0" err="1"/>
              <a:t>little</a:t>
            </a:r>
            <a:r>
              <a:rPr lang="nb-NO" sz="2000" dirty="0"/>
              <a:t> </a:t>
            </a:r>
            <a:r>
              <a:rPr lang="nb-NO" sz="2000" dirty="0" err="1"/>
              <a:t>philosophy</a:t>
            </a:r>
            <a:r>
              <a:rPr lang="nb-NO" sz="2000" dirty="0"/>
              <a:t> </a:t>
            </a:r>
            <a:r>
              <a:rPr lang="nb-NO" sz="2000" dirty="0" err="1"/>
              <a:t>of</a:t>
            </a:r>
            <a:r>
              <a:rPr lang="nb-NO" sz="2000" dirty="0"/>
              <a:t> science)</a:t>
            </a:r>
          </a:p>
        </p:txBody>
      </p:sp>
      <p:sp>
        <p:nvSpPr>
          <p:cNvPr id="3" name="Content Placeholder 2"/>
          <p:cNvSpPr>
            <a:spLocks noGrp="1"/>
          </p:cNvSpPr>
          <p:nvPr>
            <p:ph idx="1"/>
          </p:nvPr>
        </p:nvSpPr>
        <p:spPr/>
        <p:txBody>
          <a:bodyPr>
            <a:normAutofit lnSpcReduction="10000"/>
          </a:bodyPr>
          <a:lstStyle/>
          <a:p>
            <a:r>
              <a:rPr lang="nb-NO" dirty="0" err="1"/>
              <a:t>What</a:t>
            </a:r>
            <a:r>
              <a:rPr lang="nb-NO" dirty="0"/>
              <a:t> is a </a:t>
            </a:r>
            <a:r>
              <a:rPr lang="nb-NO" dirty="0" err="1"/>
              <a:t>theory</a:t>
            </a:r>
            <a:r>
              <a:rPr lang="nb-NO" dirty="0"/>
              <a:t>?</a:t>
            </a:r>
          </a:p>
          <a:p>
            <a:r>
              <a:rPr lang="nb-NO" dirty="0" err="1"/>
              <a:t>What</a:t>
            </a:r>
            <a:r>
              <a:rPr lang="nb-NO" dirty="0"/>
              <a:t> is a (</a:t>
            </a:r>
            <a:r>
              <a:rPr lang="nb-NO" dirty="0" err="1"/>
              <a:t>economic</a:t>
            </a:r>
            <a:r>
              <a:rPr lang="nb-NO" dirty="0"/>
              <a:t>) </a:t>
            </a:r>
            <a:r>
              <a:rPr lang="nb-NO" dirty="0" err="1"/>
              <a:t>model</a:t>
            </a:r>
            <a:r>
              <a:rPr lang="nb-NO" dirty="0"/>
              <a:t>?</a:t>
            </a:r>
          </a:p>
          <a:p>
            <a:r>
              <a:rPr lang="nb-NO" dirty="0" err="1"/>
              <a:t>Why</a:t>
            </a:r>
            <a:r>
              <a:rPr lang="nb-NO" dirty="0"/>
              <a:t> do </a:t>
            </a:r>
            <a:r>
              <a:rPr lang="nb-NO" dirty="0" err="1"/>
              <a:t>we</a:t>
            </a:r>
            <a:r>
              <a:rPr lang="nb-NO" dirty="0"/>
              <a:t> </a:t>
            </a:r>
            <a:r>
              <a:rPr lang="nb-NO" dirty="0" err="1"/>
              <a:t>need</a:t>
            </a:r>
            <a:r>
              <a:rPr lang="nb-NO" dirty="0"/>
              <a:t> </a:t>
            </a:r>
            <a:r>
              <a:rPr lang="nb-NO" dirty="0" err="1"/>
              <a:t>them</a:t>
            </a:r>
            <a:r>
              <a:rPr lang="nb-NO" dirty="0"/>
              <a:t>?</a:t>
            </a:r>
          </a:p>
          <a:p>
            <a:pPr lvl="1"/>
            <a:r>
              <a:rPr lang="nb-NO" dirty="0"/>
              <a:t>(</a:t>
            </a:r>
            <a:r>
              <a:rPr lang="nb-NO" dirty="0" err="1"/>
              <a:t>What</a:t>
            </a:r>
            <a:r>
              <a:rPr lang="nb-NO" dirty="0"/>
              <a:t> </a:t>
            </a:r>
            <a:r>
              <a:rPr lang="nb-NO" dirty="0" err="1"/>
              <a:t>happens</a:t>
            </a:r>
            <a:r>
              <a:rPr lang="nb-NO" dirty="0"/>
              <a:t> </a:t>
            </a:r>
            <a:r>
              <a:rPr lang="nb-NO" dirty="0" err="1"/>
              <a:t>if</a:t>
            </a:r>
            <a:r>
              <a:rPr lang="nb-NO" dirty="0"/>
              <a:t> </a:t>
            </a:r>
            <a:r>
              <a:rPr lang="nb-NO" dirty="0" err="1"/>
              <a:t>we</a:t>
            </a:r>
            <a:r>
              <a:rPr lang="nb-NO" dirty="0"/>
              <a:t> </a:t>
            </a:r>
            <a:r>
              <a:rPr lang="nb-NO" dirty="0" err="1"/>
              <a:t>don’t</a:t>
            </a:r>
            <a:r>
              <a:rPr lang="nb-NO" dirty="0"/>
              <a:t> have </a:t>
            </a:r>
            <a:r>
              <a:rPr lang="nb-NO" dirty="0" err="1"/>
              <a:t>theories</a:t>
            </a:r>
            <a:r>
              <a:rPr lang="nb-NO" dirty="0"/>
              <a:t>…?)</a:t>
            </a:r>
          </a:p>
          <a:p>
            <a:r>
              <a:rPr lang="nb-NO" dirty="0" err="1"/>
              <a:t>Where</a:t>
            </a:r>
            <a:r>
              <a:rPr lang="nb-NO" dirty="0"/>
              <a:t> do </a:t>
            </a:r>
            <a:r>
              <a:rPr lang="nb-NO" dirty="0" err="1"/>
              <a:t>they</a:t>
            </a:r>
            <a:r>
              <a:rPr lang="nb-NO" dirty="0"/>
              <a:t> </a:t>
            </a:r>
            <a:r>
              <a:rPr lang="nb-NO" dirty="0" err="1"/>
              <a:t>come</a:t>
            </a:r>
            <a:r>
              <a:rPr lang="nb-NO" dirty="0"/>
              <a:t> from?</a:t>
            </a:r>
          </a:p>
          <a:p>
            <a:r>
              <a:rPr lang="nb-NO" dirty="0" err="1"/>
              <a:t>Competing</a:t>
            </a:r>
            <a:r>
              <a:rPr lang="nb-NO" dirty="0"/>
              <a:t> </a:t>
            </a:r>
            <a:r>
              <a:rPr lang="nb-NO" dirty="0" err="1"/>
              <a:t>schools</a:t>
            </a:r>
            <a:r>
              <a:rPr lang="nb-NO" dirty="0"/>
              <a:t> </a:t>
            </a:r>
            <a:r>
              <a:rPr lang="nb-NO" dirty="0" err="1"/>
              <a:t>of</a:t>
            </a:r>
            <a:r>
              <a:rPr lang="nb-NO" dirty="0"/>
              <a:t> </a:t>
            </a:r>
            <a:r>
              <a:rPr lang="nb-NO" dirty="0" err="1"/>
              <a:t>thought</a:t>
            </a:r>
            <a:endParaRPr lang="nb-NO" dirty="0"/>
          </a:p>
          <a:p>
            <a:r>
              <a:rPr lang="nb-NO" dirty="0"/>
              <a:t>Scientific </a:t>
            </a:r>
            <a:r>
              <a:rPr lang="nb-NO" dirty="0" err="1"/>
              <a:t>paradigms</a:t>
            </a:r>
            <a:endParaRPr lang="nb-NO" dirty="0"/>
          </a:p>
          <a:p>
            <a:pPr lvl="1"/>
            <a:r>
              <a:rPr lang="nb-NO" dirty="0" err="1"/>
              <a:t>Kuhn</a:t>
            </a:r>
            <a:endParaRPr lang="nb-NO" dirty="0"/>
          </a:p>
          <a:p>
            <a:r>
              <a:rPr lang="nb-NO" dirty="0" err="1"/>
              <a:t>Economic</a:t>
            </a:r>
            <a:r>
              <a:rPr lang="nb-NO" dirty="0"/>
              <a:t> </a:t>
            </a:r>
            <a:r>
              <a:rPr lang="nb-NO" dirty="0" err="1"/>
              <a:t>paradigms</a:t>
            </a:r>
            <a:endParaRPr lang="nb-NO" dirty="0"/>
          </a:p>
          <a:p>
            <a:pPr lvl="1"/>
            <a:r>
              <a:rPr lang="nb-NO" dirty="0" err="1"/>
              <a:t>Stubbornly</a:t>
            </a:r>
            <a:r>
              <a:rPr lang="nb-NO" dirty="0"/>
              <a:t> persistent!</a:t>
            </a:r>
          </a:p>
          <a:p>
            <a:pPr lvl="1"/>
            <a:r>
              <a:rPr lang="nb-NO" dirty="0"/>
              <a:t>The </a:t>
            </a:r>
            <a:r>
              <a:rPr lang="nb-NO" dirty="0" err="1"/>
              <a:t>world</a:t>
            </a:r>
            <a:r>
              <a:rPr lang="nb-NO" dirty="0"/>
              <a:t> </a:t>
            </a:r>
            <a:r>
              <a:rPr lang="nb-NO" dirty="0" err="1"/>
              <a:t>changes</a:t>
            </a:r>
            <a:r>
              <a:rPr lang="nb-NO" dirty="0"/>
              <a:t>, </a:t>
            </a:r>
            <a:r>
              <a:rPr lang="nb-NO" dirty="0" err="1"/>
              <a:t>the</a:t>
            </a:r>
            <a:r>
              <a:rPr lang="nb-NO" dirty="0"/>
              <a:t> </a:t>
            </a:r>
            <a:r>
              <a:rPr lang="nb-NO" dirty="0" err="1"/>
              <a:t>theories</a:t>
            </a:r>
            <a:r>
              <a:rPr lang="nb-NO" dirty="0"/>
              <a:t> </a:t>
            </a:r>
            <a:r>
              <a:rPr lang="nb-NO" dirty="0" err="1"/>
              <a:t>persist</a:t>
            </a:r>
            <a:r>
              <a:rPr lang="nb-NO" dirty="0"/>
              <a:t>!</a:t>
            </a:r>
          </a:p>
          <a:p>
            <a:pPr lvl="2"/>
            <a:r>
              <a:rPr lang="nb-NO" dirty="0"/>
              <a:t>(</a:t>
            </a:r>
            <a:r>
              <a:rPr lang="nb-NO" dirty="0" err="1"/>
              <a:t>Why</a:t>
            </a:r>
            <a:r>
              <a:rPr lang="nb-NO" dirty="0"/>
              <a:t>?)</a:t>
            </a:r>
          </a:p>
        </p:txBody>
      </p:sp>
    </p:spTree>
    <p:extLst>
      <p:ext uri="{BB962C8B-B14F-4D97-AF65-F5344CB8AC3E}">
        <p14:creationId xmlns:p14="http://schemas.microsoft.com/office/powerpoint/2010/main" val="2542527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err="1"/>
              <a:t>Economic</a:t>
            </a:r>
            <a:r>
              <a:rPr lang="nb-NO" dirty="0"/>
              <a:t> </a:t>
            </a:r>
            <a:r>
              <a:rPr lang="nb-NO" dirty="0" err="1"/>
              <a:t>theories</a:t>
            </a:r>
            <a:endParaRPr lang="nb-NO" dirty="0"/>
          </a:p>
        </p:txBody>
      </p:sp>
      <p:sp>
        <p:nvSpPr>
          <p:cNvPr id="3" name="Content Placeholder 2"/>
          <p:cNvSpPr>
            <a:spLocks noGrp="1"/>
          </p:cNvSpPr>
          <p:nvPr>
            <p:ph idx="1"/>
          </p:nvPr>
        </p:nvSpPr>
        <p:spPr/>
        <p:txBody>
          <a:bodyPr>
            <a:normAutofit lnSpcReduction="10000"/>
          </a:bodyPr>
          <a:lstStyle/>
          <a:p>
            <a:r>
              <a:rPr lang="nb-NO" dirty="0" err="1"/>
              <a:t>Early</a:t>
            </a:r>
            <a:r>
              <a:rPr lang="nb-NO" dirty="0"/>
              <a:t> </a:t>
            </a:r>
            <a:r>
              <a:rPr lang="nb-NO" dirty="0" err="1"/>
              <a:t>capitalism</a:t>
            </a:r>
            <a:endParaRPr lang="nb-NO" dirty="0"/>
          </a:p>
          <a:p>
            <a:r>
              <a:rPr lang="nb-NO" dirty="0" err="1"/>
              <a:t>Classical</a:t>
            </a:r>
            <a:r>
              <a:rPr lang="nb-NO" dirty="0"/>
              <a:t> </a:t>
            </a:r>
            <a:r>
              <a:rPr lang="nb-NO" dirty="0" err="1"/>
              <a:t>political</a:t>
            </a:r>
            <a:r>
              <a:rPr lang="nb-NO" dirty="0"/>
              <a:t> </a:t>
            </a:r>
            <a:r>
              <a:rPr lang="nb-NO" dirty="0" err="1"/>
              <a:t>economy</a:t>
            </a:r>
            <a:endParaRPr lang="nb-NO" dirty="0"/>
          </a:p>
          <a:p>
            <a:pPr lvl="1"/>
            <a:r>
              <a:rPr lang="nb-NO" dirty="0"/>
              <a:t>Adam Smith (and </a:t>
            </a:r>
            <a:r>
              <a:rPr lang="nb-NO" dirty="0" err="1"/>
              <a:t>others</a:t>
            </a:r>
            <a:r>
              <a:rPr lang="nb-NO" dirty="0"/>
              <a:t>)</a:t>
            </a:r>
          </a:p>
          <a:p>
            <a:pPr lvl="1"/>
            <a:r>
              <a:rPr lang="nb-NO" dirty="0">
                <a:sym typeface="Wingdings" panose="05000000000000000000" pitchFamily="2" charset="2"/>
              </a:rPr>
              <a:t> </a:t>
            </a:r>
            <a:r>
              <a:rPr lang="nb-NO" dirty="0" err="1">
                <a:sym typeface="Wingdings" panose="05000000000000000000" pitchFamily="2" charset="2"/>
              </a:rPr>
              <a:t>Neoclassical</a:t>
            </a:r>
            <a:r>
              <a:rPr lang="nb-NO" dirty="0">
                <a:sym typeface="Wingdings" panose="05000000000000000000" pitchFamily="2" charset="2"/>
              </a:rPr>
              <a:t> </a:t>
            </a:r>
          </a:p>
          <a:p>
            <a:r>
              <a:rPr lang="nb-NO" dirty="0">
                <a:sym typeface="Wingdings" panose="05000000000000000000" pitchFamily="2" charset="2"/>
              </a:rPr>
              <a:t>Marxist </a:t>
            </a:r>
            <a:r>
              <a:rPr lang="nb-NO" dirty="0" err="1">
                <a:sym typeface="Wingdings" panose="05000000000000000000" pitchFamily="2" charset="2"/>
              </a:rPr>
              <a:t>economics</a:t>
            </a:r>
            <a:endParaRPr lang="nb-NO" dirty="0">
              <a:sym typeface="Wingdings" panose="05000000000000000000" pitchFamily="2" charset="2"/>
            </a:endParaRPr>
          </a:p>
          <a:p>
            <a:r>
              <a:rPr lang="nb-NO" dirty="0">
                <a:sym typeface="Wingdings" panose="05000000000000000000" pitchFamily="2" charset="2"/>
              </a:rPr>
              <a:t>Different reformist </a:t>
            </a:r>
            <a:r>
              <a:rPr lang="nb-NO" dirty="0" err="1">
                <a:sym typeface="Wingdings" panose="05000000000000000000" pitchFamily="2" charset="2"/>
              </a:rPr>
              <a:t>perspectives</a:t>
            </a:r>
            <a:endParaRPr lang="nb-NO" dirty="0">
              <a:sym typeface="Wingdings" panose="05000000000000000000" pitchFamily="2" charset="2"/>
            </a:endParaRPr>
          </a:p>
          <a:p>
            <a:pPr lvl="1"/>
            <a:r>
              <a:rPr lang="nb-NO" dirty="0" err="1">
                <a:sym typeface="Wingdings" panose="05000000000000000000" pitchFamily="2" charset="2"/>
              </a:rPr>
              <a:t>Keynesian</a:t>
            </a:r>
            <a:r>
              <a:rPr lang="nb-NO" dirty="0">
                <a:sym typeface="Wingdings" panose="05000000000000000000" pitchFamily="2" charset="2"/>
              </a:rPr>
              <a:t> </a:t>
            </a:r>
            <a:r>
              <a:rPr lang="nb-NO" dirty="0" err="1">
                <a:sym typeface="Wingdings" panose="05000000000000000000" pitchFamily="2" charset="2"/>
              </a:rPr>
              <a:t>economics</a:t>
            </a:r>
            <a:endParaRPr lang="nb-NO" dirty="0">
              <a:sym typeface="Wingdings" panose="05000000000000000000" pitchFamily="2" charset="2"/>
            </a:endParaRPr>
          </a:p>
          <a:p>
            <a:pPr lvl="1"/>
            <a:r>
              <a:rPr lang="nb-NO" dirty="0" err="1">
                <a:sym typeface="Wingdings" panose="05000000000000000000" pitchFamily="2" charset="2"/>
              </a:rPr>
              <a:t>Institutionalists</a:t>
            </a:r>
            <a:endParaRPr lang="nb-NO" dirty="0">
              <a:sym typeface="Wingdings" panose="05000000000000000000" pitchFamily="2" charset="2"/>
            </a:endParaRPr>
          </a:p>
          <a:p>
            <a:pPr lvl="2"/>
            <a:r>
              <a:rPr lang="nb-NO" dirty="0">
                <a:sym typeface="Wingdings" panose="05000000000000000000" pitchFamily="2" charset="2"/>
              </a:rPr>
              <a:t>In all </a:t>
            </a:r>
            <a:r>
              <a:rPr lang="nb-NO" dirty="0" err="1">
                <a:sym typeface="Wingdings" panose="05000000000000000000" pitchFamily="2" charset="2"/>
              </a:rPr>
              <a:t>shapes</a:t>
            </a:r>
            <a:r>
              <a:rPr lang="nb-NO" dirty="0">
                <a:sym typeface="Wingdings" panose="05000000000000000000" pitchFamily="2" charset="2"/>
              </a:rPr>
              <a:t> and </a:t>
            </a:r>
            <a:r>
              <a:rPr lang="nb-NO" dirty="0" err="1">
                <a:sym typeface="Wingdings" panose="05000000000000000000" pitchFamily="2" charset="2"/>
              </a:rPr>
              <a:t>sizes</a:t>
            </a:r>
            <a:r>
              <a:rPr lang="nb-NO" dirty="0">
                <a:sym typeface="Wingdings" panose="05000000000000000000" pitchFamily="2" charset="2"/>
              </a:rPr>
              <a:t>… </a:t>
            </a:r>
          </a:p>
          <a:p>
            <a:r>
              <a:rPr lang="nb-NO" dirty="0">
                <a:sym typeface="Wingdings" panose="05000000000000000000" pitchFamily="2" charset="2"/>
              </a:rPr>
              <a:t>Post-</a:t>
            </a:r>
            <a:r>
              <a:rPr lang="nb-NO" dirty="0" err="1">
                <a:sym typeface="Wingdings" panose="05000000000000000000" pitchFamily="2" charset="2"/>
              </a:rPr>
              <a:t>war</a:t>
            </a:r>
            <a:r>
              <a:rPr lang="nb-NO" dirty="0">
                <a:sym typeface="Wingdings" panose="05000000000000000000" pitchFamily="2" charset="2"/>
              </a:rPr>
              <a:t> </a:t>
            </a:r>
            <a:r>
              <a:rPr lang="nb-NO" dirty="0" err="1">
                <a:sym typeface="Wingdings" panose="05000000000000000000" pitchFamily="2" charset="2"/>
              </a:rPr>
              <a:t>orthodoxy</a:t>
            </a:r>
            <a:r>
              <a:rPr lang="nb-NO" dirty="0">
                <a:sym typeface="Wingdings" panose="05000000000000000000" pitchFamily="2" charset="2"/>
              </a:rPr>
              <a:t>: </a:t>
            </a:r>
            <a:r>
              <a:rPr lang="nb-NO" dirty="0" err="1">
                <a:sym typeface="Wingdings" panose="05000000000000000000" pitchFamily="2" charset="2"/>
              </a:rPr>
              <a:t>Keynesian-neoclassic</a:t>
            </a:r>
            <a:r>
              <a:rPr lang="nb-NO" dirty="0">
                <a:sym typeface="Wingdings" panose="05000000000000000000" pitchFamily="2" charset="2"/>
              </a:rPr>
              <a:t> blend</a:t>
            </a:r>
          </a:p>
          <a:p>
            <a:r>
              <a:rPr lang="nb-NO" dirty="0" err="1">
                <a:sym typeface="Wingdings" panose="05000000000000000000" pitchFamily="2" charset="2"/>
              </a:rPr>
              <a:t>Monetarism</a:t>
            </a:r>
            <a:r>
              <a:rPr lang="nb-NO" dirty="0">
                <a:sym typeface="Wingdings" panose="05000000000000000000" pitchFamily="2" charset="2"/>
              </a:rPr>
              <a:t> and </a:t>
            </a:r>
            <a:r>
              <a:rPr lang="nb-NO" dirty="0" err="1">
                <a:sym typeface="Wingdings" panose="05000000000000000000" pitchFamily="2" charset="2"/>
              </a:rPr>
              <a:t>return</a:t>
            </a:r>
            <a:r>
              <a:rPr lang="nb-NO" dirty="0">
                <a:sym typeface="Wingdings" panose="05000000000000000000" pitchFamily="2" charset="2"/>
              </a:rPr>
              <a:t> to </a:t>
            </a:r>
            <a:r>
              <a:rPr lang="nb-NO" dirty="0" err="1">
                <a:sym typeface="Wingdings" panose="05000000000000000000" pitchFamily="2" charset="2"/>
              </a:rPr>
              <a:t>free-market</a:t>
            </a:r>
            <a:r>
              <a:rPr lang="nb-NO" dirty="0">
                <a:sym typeface="Wingdings" panose="05000000000000000000" pitchFamily="2" charset="2"/>
              </a:rPr>
              <a:t> </a:t>
            </a:r>
            <a:r>
              <a:rPr lang="nb-NO" dirty="0" err="1">
                <a:sym typeface="Wingdings" panose="05000000000000000000" pitchFamily="2" charset="2"/>
              </a:rPr>
              <a:t>economics</a:t>
            </a:r>
            <a:endParaRPr lang="nb-NO" dirty="0">
              <a:sym typeface="Wingdings" panose="05000000000000000000" pitchFamily="2" charset="2"/>
            </a:endParaRPr>
          </a:p>
          <a:p>
            <a:r>
              <a:rPr lang="nb-NO" dirty="0">
                <a:sym typeface="Wingdings" panose="05000000000000000000" pitchFamily="2" charset="2"/>
              </a:rPr>
              <a:t>«</a:t>
            </a:r>
            <a:r>
              <a:rPr lang="nb-NO" dirty="0" err="1">
                <a:sym typeface="Wingdings" panose="05000000000000000000" pitchFamily="2" charset="2"/>
              </a:rPr>
              <a:t>Modern</a:t>
            </a:r>
            <a:r>
              <a:rPr lang="nb-NO" dirty="0">
                <a:sym typeface="Wingdings" panose="05000000000000000000" pitchFamily="2" charset="2"/>
              </a:rPr>
              <a:t> </a:t>
            </a:r>
            <a:r>
              <a:rPr lang="nb-NO" dirty="0" err="1">
                <a:sym typeface="Wingdings" panose="05000000000000000000" pitchFamily="2" charset="2"/>
              </a:rPr>
              <a:t>political</a:t>
            </a:r>
            <a:r>
              <a:rPr lang="nb-NO" dirty="0">
                <a:sym typeface="Wingdings" panose="05000000000000000000" pitchFamily="2" charset="2"/>
              </a:rPr>
              <a:t> </a:t>
            </a:r>
            <a:r>
              <a:rPr lang="nb-NO" dirty="0" err="1">
                <a:sym typeface="Wingdings" panose="05000000000000000000" pitchFamily="2" charset="2"/>
              </a:rPr>
              <a:t>economy</a:t>
            </a:r>
            <a:r>
              <a:rPr lang="nb-NO" dirty="0">
                <a:sym typeface="Wingdings" panose="05000000000000000000" pitchFamily="2" charset="2"/>
              </a:rPr>
              <a:t>»</a:t>
            </a:r>
            <a:endParaRPr lang="nb-NO" dirty="0"/>
          </a:p>
        </p:txBody>
      </p:sp>
    </p:spTree>
    <p:extLst>
      <p:ext uri="{BB962C8B-B14F-4D97-AF65-F5344CB8AC3E}">
        <p14:creationId xmlns:p14="http://schemas.microsoft.com/office/powerpoint/2010/main" val="4024862578"/>
      </p:ext>
    </p:extLst>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ntnu_blaa_stripe_eng</Template>
  <TotalTime>0</TotalTime>
  <Words>2678</Words>
  <Application>Microsoft Office PowerPoint</Application>
  <PresentationFormat>On-screen Show (4:3)</PresentationFormat>
  <Paragraphs>374</Paragraphs>
  <Slides>25</Slides>
  <Notes>24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Calibri</vt:lpstr>
      <vt:lpstr>Office-tema</vt:lpstr>
      <vt:lpstr>POL 2012: Theories and Models in Political Economy</vt:lpstr>
      <vt:lpstr>Economic systems </vt:lpstr>
      <vt:lpstr>The nature of economic enquiry</vt:lpstr>
      <vt:lpstr>Economy and society: 7 dimensions</vt:lpstr>
      <vt:lpstr>Economic performance, economic progress</vt:lpstr>
      <vt:lpstr>Capitalism</vt:lpstr>
      <vt:lpstr>What is capitalism? Definition?</vt:lpstr>
      <vt:lpstr>Economic theories  (and a little philosophy of science)</vt:lpstr>
      <vt:lpstr>Economic theories</vt:lpstr>
      <vt:lpstr>The classical economists</vt:lpstr>
      <vt:lpstr>Theory of comparative advantage</vt:lpstr>
      <vt:lpstr>The epoch. What makes it special?</vt:lpstr>
      <vt:lpstr>Common themes</vt:lpstr>
      <vt:lpstr>Different types of growth (Stilwell (and Mokyr))</vt:lpstr>
      <vt:lpstr>Importance of land</vt:lpstr>
      <vt:lpstr>From classical to neoclassical</vt:lpstr>
      <vt:lpstr>From classical to neoclassical</vt:lpstr>
      <vt:lpstr>Assumptions</vt:lpstr>
      <vt:lpstr>Why does it happen?</vt:lpstr>
      <vt:lpstr>Contributors/contributions</vt:lpstr>
      <vt:lpstr>Consumers, firms </vt:lpstr>
      <vt:lpstr>Market structures</vt:lpstr>
      <vt:lpstr>Distribution</vt:lpstr>
      <vt:lpstr>Welfare economics</vt:lpstr>
      <vt:lpstr>Conclusions</vt:lpstr>
    </vt:vector>
  </TitlesOfParts>
  <Company>NTNU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 2012: Theories and Models in Political Economy</dc:title>
  <dc:creator>Espen Moe</dc:creator>
  <cp:lastModifiedBy>Marius Wishman</cp:lastModifiedBy>
  <cp:revision>41</cp:revision>
  <cp:lastPrinted>2017-09-04T12:28:03Z</cp:lastPrinted>
  <dcterms:created xsi:type="dcterms:W3CDTF">2016-08-29T11:20:00Z</dcterms:created>
  <dcterms:modified xsi:type="dcterms:W3CDTF">2019-09-12T07:22:30Z</dcterms:modified>
</cp:coreProperties>
</file>