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86" r:id="rId3"/>
    <p:sldId id="381" r:id="rId4"/>
    <p:sldId id="408" r:id="rId5"/>
    <p:sldId id="397" r:id="rId6"/>
    <p:sldId id="394" r:id="rId7"/>
    <p:sldId id="406" r:id="rId8"/>
    <p:sldId id="407" r:id="rId9"/>
    <p:sldId id="399" r:id="rId10"/>
    <p:sldId id="393" r:id="rId11"/>
    <p:sldId id="404" r:id="rId12"/>
    <p:sldId id="410" r:id="rId13"/>
    <p:sldId id="384" r:id="rId14"/>
    <p:sldId id="389" r:id="rId15"/>
    <p:sldId id="390" r:id="rId16"/>
    <p:sldId id="400" r:id="rId17"/>
    <p:sldId id="401" r:id="rId18"/>
    <p:sldId id="387" r:id="rId19"/>
    <p:sldId id="385" r:id="rId20"/>
    <p:sldId id="392" r:id="rId21"/>
    <p:sldId id="388" r:id="rId22"/>
    <p:sldId id="391" r:id="rId23"/>
  </p:sldIdLst>
  <p:sldSz cx="9144000" cy="6858000" type="screen4x3"/>
  <p:notesSz cx="6797675" cy="9926638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66EE6-7104-4482-946B-FC354F805817}" v="2" dt="2019-11-14T09:17:26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4" autoAdjust="0"/>
    <p:restoredTop sz="78544" autoAdjust="0"/>
  </p:normalViewPr>
  <p:slideViewPr>
    <p:cSldViewPr snapToGrid="0" snapToObjects="1">
      <p:cViewPr varScale="1">
        <p:scale>
          <a:sx n="58" d="100"/>
          <a:sy n="58" d="100"/>
        </p:scale>
        <p:origin x="3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Wishman" userId="c513fdc4-0965-4389-aeb4-537df13eb816" providerId="ADAL" clId="{CF966EE6-7104-4482-946B-FC354F805817}"/>
    <pc:docChg chg="custSel modSld">
      <pc:chgData name="Marius Wishman" userId="c513fdc4-0965-4389-aeb4-537df13eb816" providerId="ADAL" clId="{CF966EE6-7104-4482-946B-FC354F805817}" dt="2019-11-14T09:17:25.214" v="1"/>
      <pc:docMkLst>
        <pc:docMk/>
      </pc:docMkLst>
      <pc:sldChg chg="modSp">
        <pc:chgData name="Marius Wishman" userId="c513fdc4-0965-4389-aeb4-537df13eb816" providerId="ADAL" clId="{CF966EE6-7104-4482-946B-FC354F805817}" dt="2019-11-14T09:17:25.214" v="1"/>
        <pc:sldMkLst>
          <pc:docMk/>
          <pc:sldMk cId="1564182992" sldId="385"/>
        </pc:sldMkLst>
        <pc:spChg chg="mod">
          <ac:chgData name="Marius Wishman" userId="c513fdc4-0965-4389-aeb4-537df13eb816" providerId="ADAL" clId="{CF966EE6-7104-4482-946B-FC354F805817}" dt="2019-11-14T09:17:25.214" v="1"/>
          <ac:spMkLst>
            <pc:docMk/>
            <pc:sldMk cId="1564182992" sldId="385"/>
            <ac:spMk id="3" creationId="{00000000-0000-0000-0000-000000000000}"/>
          </ac:spMkLst>
        </pc:spChg>
      </pc:sldChg>
      <pc:sldChg chg="delSp">
        <pc:chgData name="Marius Wishman" userId="c513fdc4-0965-4389-aeb4-537df13eb816" providerId="ADAL" clId="{CF966EE6-7104-4482-946B-FC354F805817}" dt="2019-11-07T10:04:48.608" v="0" actId="478"/>
        <pc:sldMkLst>
          <pc:docMk/>
          <pc:sldMk cId="3604482672" sldId="389"/>
        </pc:sldMkLst>
        <pc:spChg chg="del">
          <ac:chgData name="Marius Wishman" userId="c513fdc4-0965-4389-aeb4-537df13eb816" providerId="ADAL" clId="{CF966EE6-7104-4482-946B-FC354F805817}" dt="2019-11-07T10:04:48.608" v="0" actId="478"/>
          <ac:spMkLst>
            <pc:docMk/>
            <pc:sldMk cId="3604482672" sldId="389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.ansatt.ntnu.no\espem\Japan\Solar%20power%20glob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home.ansatt.ntnu.no\espem\Japan\REN%20investment%20flows(2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home.ansatt.ntnu.no\espem\Japan\PV,%20cumulative%20and%20newly%20installed,%202009-15(2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home.ansatt.ntnu.no\espem\Japan\Wind%20power%20installation,%201999-201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home.ansatt.ntnu.no\espem\Japan\Wind%20power%20installation,%201999-201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68853593257981E-2"/>
          <c:y val="1.5412189626826379E-2"/>
          <c:w val="0.90877130928715355"/>
          <c:h val="0.93352287678887347"/>
        </c:manualLayout>
      </c:layout>
      <c:lineChart>
        <c:grouping val="standar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PV installations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Sheet1!$I$2:$I$21</c:f>
              <c:numCache>
                <c:formatCode>General</c:formatCode>
                <c:ptCount val="20"/>
                <c:pt idx="0">
                  <c:v>1997</c:v>
                </c:pt>
                <c:pt idx="3">
                  <c:v>2000</c:v>
                </c:pt>
                <c:pt idx="8">
                  <c:v>2005</c:v>
                </c:pt>
                <c:pt idx="13">
                  <c:v>2010</c:v>
                </c:pt>
                <c:pt idx="18">
                  <c:v>2015</c:v>
                </c:pt>
              </c:numCache>
            </c:numRef>
          </c:cat>
          <c:val>
            <c:numRef>
              <c:f>Sheet1!$J$2:$J$21</c:f>
              <c:numCache>
                <c:formatCode>General</c:formatCode>
                <c:ptCount val="20"/>
                <c:pt idx="0">
                  <c:v>305</c:v>
                </c:pt>
                <c:pt idx="1">
                  <c:v>386</c:v>
                </c:pt>
                <c:pt idx="2">
                  <c:v>510</c:v>
                </c:pt>
                <c:pt idx="3">
                  <c:v>1425</c:v>
                </c:pt>
                <c:pt idx="4">
                  <c:v>1753</c:v>
                </c:pt>
                <c:pt idx="5">
                  <c:v>2220</c:v>
                </c:pt>
                <c:pt idx="6">
                  <c:v>2798</c:v>
                </c:pt>
                <c:pt idx="7">
                  <c:v>3911</c:v>
                </c:pt>
                <c:pt idx="8">
                  <c:v>5340</c:v>
                </c:pt>
                <c:pt idx="9">
                  <c:v>6915</c:v>
                </c:pt>
                <c:pt idx="10">
                  <c:v>9443</c:v>
                </c:pt>
                <c:pt idx="11">
                  <c:v>15772</c:v>
                </c:pt>
                <c:pt idx="12">
                  <c:v>23210</c:v>
                </c:pt>
                <c:pt idx="13">
                  <c:v>40019</c:v>
                </c:pt>
                <c:pt idx="14">
                  <c:v>69684</c:v>
                </c:pt>
                <c:pt idx="15">
                  <c:v>99690</c:v>
                </c:pt>
                <c:pt idx="16">
                  <c:v>136697</c:v>
                </c:pt>
                <c:pt idx="17">
                  <c:v>177000</c:v>
                </c:pt>
                <c:pt idx="18">
                  <c:v>228000</c:v>
                </c:pt>
                <c:pt idx="19">
                  <c:v>303000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E5-4D75-9F21-51E878DD9BC4}"/>
            </c:ext>
          </c:extLst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Wind power installations</c:v>
                </c:pt>
              </c:strCache>
            </c:strRef>
          </c:tx>
          <c:spPr>
            <a:ln w="381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Sheet1!$I$2:$I$21</c:f>
              <c:numCache>
                <c:formatCode>General</c:formatCode>
                <c:ptCount val="20"/>
                <c:pt idx="0">
                  <c:v>1997</c:v>
                </c:pt>
                <c:pt idx="3">
                  <c:v>2000</c:v>
                </c:pt>
                <c:pt idx="8">
                  <c:v>2005</c:v>
                </c:pt>
                <c:pt idx="13">
                  <c:v>2010</c:v>
                </c:pt>
                <c:pt idx="18">
                  <c:v>2015</c:v>
                </c:pt>
              </c:numCache>
            </c:numRef>
          </c:cat>
          <c:val>
            <c:numRef>
              <c:f>Sheet1!$K$2:$K$21</c:f>
              <c:numCache>
                <c:formatCode>General</c:formatCode>
                <c:ptCount val="20"/>
                <c:pt idx="0">
                  <c:v>7480</c:v>
                </c:pt>
                <c:pt idx="1">
                  <c:v>9667</c:v>
                </c:pt>
                <c:pt idx="2">
                  <c:v>13700</c:v>
                </c:pt>
                <c:pt idx="3">
                  <c:v>18039</c:v>
                </c:pt>
                <c:pt idx="4">
                  <c:v>24332</c:v>
                </c:pt>
                <c:pt idx="5">
                  <c:v>31881</c:v>
                </c:pt>
                <c:pt idx="6">
                  <c:v>39295</c:v>
                </c:pt>
                <c:pt idx="7">
                  <c:v>47681</c:v>
                </c:pt>
                <c:pt idx="8">
                  <c:v>59012</c:v>
                </c:pt>
                <c:pt idx="9">
                  <c:v>74112</c:v>
                </c:pt>
                <c:pt idx="10">
                  <c:v>93919</c:v>
                </c:pt>
                <c:pt idx="11">
                  <c:v>120894</c:v>
                </c:pt>
                <c:pt idx="12">
                  <c:v>158975</c:v>
                </c:pt>
                <c:pt idx="13">
                  <c:v>198001</c:v>
                </c:pt>
                <c:pt idx="14">
                  <c:v>238126</c:v>
                </c:pt>
                <c:pt idx="15">
                  <c:v>283194</c:v>
                </c:pt>
                <c:pt idx="16">
                  <c:v>318105</c:v>
                </c:pt>
                <c:pt idx="17">
                  <c:v>369553</c:v>
                </c:pt>
                <c:pt idx="18">
                  <c:v>432419</c:v>
                </c:pt>
                <c:pt idx="19">
                  <c:v>486500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E5-4D75-9F21-51E878DD9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061272"/>
        <c:axId val="603062256"/>
      </c:lineChart>
      <c:catAx>
        <c:axId val="60306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03062256"/>
        <c:crosses val="autoZero"/>
        <c:auto val="1"/>
        <c:lblAlgn val="ctr"/>
        <c:lblOffset val="100"/>
        <c:noMultiLvlLbl val="0"/>
      </c:catAx>
      <c:valAx>
        <c:axId val="603062256"/>
        <c:scaling>
          <c:orientation val="minMax"/>
          <c:max val="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03061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</c:legendEntry>
      <c:layout>
        <c:manualLayout>
          <c:xMode val="edge"/>
          <c:yMode val="edge"/>
          <c:x val="0.20239304461942259"/>
          <c:y val="0"/>
          <c:w val="0.6404750656167979"/>
          <c:h val="0.113009984471117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026441139302035E-2"/>
          <c:y val="4.11599625818522E-2"/>
          <c:w val="0.92047973170020403"/>
          <c:h val="0.893976068813087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ln w="57150" cap="rnd">
              <a:solidFill>
                <a:srgbClr val="92D050"/>
              </a:solidFill>
              <a:prstDash val="solid"/>
              <a:round/>
            </a:ln>
            <a:effectLst/>
          </c:spPr>
          <c:marker>
            <c:symbol val="none"/>
          </c:marker>
          <c:dPt>
            <c:idx val="11"/>
            <c:bubble3D val="0"/>
            <c:spPr>
              <a:ln w="57150" cap="rnd">
                <a:solidFill>
                  <a:srgbClr val="92D050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45-447D-9E96-EB615AC1F3A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45</c:v>
                </c:pt>
                <c:pt idx="1">
                  <c:v>73</c:v>
                </c:pt>
                <c:pt idx="2">
                  <c:v>113</c:v>
                </c:pt>
                <c:pt idx="3">
                  <c:v>159</c:v>
                </c:pt>
                <c:pt idx="4">
                  <c:v>181</c:v>
                </c:pt>
                <c:pt idx="5">
                  <c:v>178</c:v>
                </c:pt>
                <c:pt idx="6">
                  <c:v>244</c:v>
                </c:pt>
                <c:pt idx="7">
                  <c:v>281</c:v>
                </c:pt>
                <c:pt idx="8">
                  <c:v>255</c:v>
                </c:pt>
                <c:pt idx="9">
                  <c:v>234</c:v>
                </c:pt>
                <c:pt idx="10">
                  <c:v>278</c:v>
                </c:pt>
                <c:pt idx="11">
                  <c:v>312</c:v>
                </c:pt>
                <c:pt idx="12">
                  <c:v>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45-447D-9E96-EB615AC1F3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4-3745-447D-9E96-EB615AC1F3A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23.6</c:v>
                </c:pt>
                <c:pt idx="1">
                  <c:v>33.299999999999997</c:v>
                </c:pt>
                <c:pt idx="2">
                  <c:v>46.8</c:v>
                </c:pt>
                <c:pt idx="3">
                  <c:v>67.400000000000006</c:v>
                </c:pt>
                <c:pt idx="4">
                  <c:v>81.3</c:v>
                </c:pt>
                <c:pt idx="5">
                  <c:v>82.5</c:v>
                </c:pt>
                <c:pt idx="6">
                  <c:v>113.9</c:v>
                </c:pt>
                <c:pt idx="7">
                  <c:v>123.8</c:v>
                </c:pt>
                <c:pt idx="8">
                  <c:v>88.9</c:v>
                </c:pt>
                <c:pt idx="9">
                  <c:v>59.4</c:v>
                </c:pt>
                <c:pt idx="10">
                  <c:v>63</c:v>
                </c:pt>
                <c:pt idx="11">
                  <c:v>58.1</c:v>
                </c:pt>
                <c:pt idx="12">
                  <c:v>59.8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745-447D-9E96-EB615AC1F3A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USA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olid"/>
              <a:round/>
            </a:ln>
            <a:effectLst/>
          </c:spPr>
          <c:marker>
            <c:symbol val="none"/>
          </c:marker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7-3745-447D-9E96-EB615AC1F3A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5.4</c:v>
                </c:pt>
                <c:pt idx="1">
                  <c:v>11.9</c:v>
                </c:pt>
                <c:pt idx="2">
                  <c:v>29.4</c:v>
                </c:pt>
                <c:pt idx="3">
                  <c:v>39.299999999999997</c:v>
                </c:pt>
                <c:pt idx="4">
                  <c:v>35.799999999999997</c:v>
                </c:pt>
                <c:pt idx="5">
                  <c:v>23.9</c:v>
                </c:pt>
                <c:pt idx="6">
                  <c:v>35.299999999999997</c:v>
                </c:pt>
                <c:pt idx="7">
                  <c:v>49.6</c:v>
                </c:pt>
                <c:pt idx="8">
                  <c:v>40.6</c:v>
                </c:pt>
                <c:pt idx="9">
                  <c:v>33.799999999999997</c:v>
                </c:pt>
                <c:pt idx="10">
                  <c:v>38.4</c:v>
                </c:pt>
                <c:pt idx="11">
                  <c:v>51.4</c:v>
                </c:pt>
                <c:pt idx="12">
                  <c:v>46.4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745-447D-9E96-EB615AC1F3A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China</c:v>
                </c:pt>
              </c:strCache>
            </c:strRef>
          </c:tx>
          <c:spPr>
            <a:ln w="1905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A-3745-447D-9E96-EB615AC1F3A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</c:v>
                </c:pt>
                <c:pt idx="1">
                  <c:v>8.3000000000000007</c:v>
                </c:pt>
                <c:pt idx="2">
                  <c:v>11.1</c:v>
                </c:pt>
                <c:pt idx="3">
                  <c:v>16.600000000000001</c:v>
                </c:pt>
                <c:pt idx="4">
                  <c:v>25.3</c:v>
                </c:pt>
                <c:pt idx="5">
                  <c:v>38.1</c:v>
                </c:pt>
                <c:pt idx="6">
                  <c:v>41.4</c:v>
                </c:pt>
                <c:pt idx="7">
                  <c:v>46</c:v>
                </c:pt>
                <c:pt idx="8">
                  <c:v>58.3</c:v>
                </c:pt>
                <c:pt idx="9">
                  <c:v>63.3</c:v>
                </c:pt>
                <c:pt idx="10">
                  <c:v>87.3</c:v>
                </c:pt>
                <c:pt idx="11">
                  <c:v>115.4</c:v>
                </c:pt>
                <c:pt idx="12">
                  <c:v>78.3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745-447D-9E96-EB615AC1F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246336"/>
        <c:axId val="8724787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2004</c:v>
                      </c:pt>
                      <c:pt idx="1">
                        <c:v>2005</c:v>
                      </c:pt>
                      <c:pt idx="2">
                        <c:v>2006</c:v>
                      </c:pt>
                      <c:pt idx="3">
                        <c:v>2007</c:v>
                      </c:pt>
                      <c:pt idx="4">
                        <c:v>2008</c:v>
                      </c:pt>
                      <c:pt idx="5">
                        <c:v>2009</c:v>
                      </c:pt>
                      <c:pt idx="6">
                        <c:v>2010</c:v>
                      </c:pt>
                      <c:pt idx="7">
                        <c:v>2011</c:v>
                      </c:pt>
                      <c:pt idx="8">
                        <c:v>2012</c:v>
                      </c:pt>
                      <c:pt idx="9">
                        <c:v>2013</c:v>
                      </c:pt>
                      <c:pt idx="10">
                        <c:v>2014</c:v>
                      </c:pt>
                      <c:pt idx="11">
                        <c:v>2015</c:v>
                      </c:pt>
                      <c:pt idx="12">
                        <c:v>2016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Sheet1!$C$2:$C$14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D-3745-447D-9E96-EB615AC1F3A2}"/>
                  </c:ext>
                </c:extLst>
              </c15:ser>
            </c15:filteredLineSeries>
          </c:ext>
        </c:extLst>
      </c:lineChart>
      <c:catAx>
        <c:axId val="8724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7247872"/>
        <c:crosses val="autoZero"/>
        <c:auto val="1"/>
        <c:lblAlgn val="ctr"/>
        <c:lblOffset val="100"/>
        <c:noMultiLvlLbl val="0"/>
      </c:catAx>
      <c:valAx>
        <c:axId val="8724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724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855531794156348"/>
          <c:y val="6.7314657305709402E-2"/>
          <c:w val="0.40560153829176671"/>
          <c:h val="0.111454047165671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'2009 Top Countries'!$B$190</c:f>
              <c:strCache>
                <c:ptCount val="1"/>
                <c:pt idx="0">
                  <c:v>Wind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'2009 Top Countries'!$A$191:$A$197</c:f>
              <c:strCache>
                <c:ptCount val="7"/>
                <c:pt idx="0">
                  <c:v>Global</c:v>
                </c:pt>
                <c:pt idx="1">
                  <c:v>Denmark</c:v>
                </c:pt>
                <c:pt idx="2">
                  <c:v>China</c:v>
                </c:pt>
                <c:pt idx="3">
                  <c:v>USA</c:v>
                </c:pt>
                <c:pt idx="4">
                  <c:v>Germany</c:v>
                </c:pt>
                <c:pt idx="5">
                  <c:v>Norway</c:v>
                </c:pt>
                <c:pt idx="6">
                  <c:v>Japan</c:v>
                </c:pt>
              </c:strCache>
            </c:strRef>
          </c:cat>
          <c:val>
            <c:numRef>
              <c:f>'2009 Top Countries'!$B$191:$B$197</c:f>
              <c:numCache>
                <c:formatCode>General</c:formatCode>
                <c:ptCount val="7"/>
                <c:pt idx="0">
                  <c:v>3.7</c:v>
                </c:pt>
                <c:pt idx="1">
                  <c:v>42.1</c:v>
                </c:pt>
                <c:pt idx="2">
                  <c:v>3.1</c:v>
                </c:pt>
                <c:pt idx="3">
                  <c:v>4.2</c:v>
                </c:pt>
                <c:pt idx="4">
                  <c:v>14.7</c:v>
                </c:pt>
                <c:pt idx="5">
                  <c:v>1.5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2-428E-A3A9-C5FE2338A6A5}"/>
            </c:ext>
          </c:extLst>
        </c:ser>
        <c:ser>
          <c:idx val="1"/>
          <c:order val="1"/>
          <c:tx>
            <c:strRef>
              <c:f>'2009 Top Countries'!$C$190</c:f>
              <c:strCache>
                <c:ptCount val="1"/>
                <c:pt idx="0">
                  <c:v>Solar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'2009 Top Countries'!$A$191:$A$197</c:f>
              <c:strCache>
                <c:ptCount val="7"/>
                <c:pt idx="0">
                  <c:v>Global</c:v>
                </c:pt>
                <c:pt idx="1">
                  <c:v>Denmark</c:v>
                </c:pt>
                <c:pt idx="2">
                  <c:v>China</c:v>
                </c:pt>
                <c:pt idx="3">
                  <c:v>USA</c:v>
                </c:pt>
                <c:pt idx="4">
                  <c:v>Germany</c:v>
                </c:pt>
                <c:pt idx="5">
                  <c:v>Norway</c:v>
                </c:pt>
                <c:pt idx="6">
                  <c:v>Japan</c:v>
                </c:pt>
              </c:strCache>
            </c:strRef>
          </c:cat>
          <c:val>
            <c:numRef>
              <c:f>'2009 Top Countries'!$C$191:$C$197</c:f>
              <c:numCache>
                <c:formatCode>General</c:formatCode>
                <c:ptCount val="7"/>
                <c:pt idx="0">
                  <c:v>1.2</c:v>
                </c:pt>
                <c:pt idx="1">
                  <c:v>0.7</c:v>
                </c:pt>
                <c:pt idx="2">
                  <c:v>0.5</c:v>
                </c:pt>
                <c:pt idx="3">
                  <c:v>0.3</c:v>
                </c:pt>
                <c:pt idx="4">
                  <c:v>6.4</c:v>
                </c:pt>
                <c:pt idx="5">
                  <c:v>0</c:v>
                </c:pt>
                <c:pt idx="6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B2-428E-A3A9-C5FE2338A6A5}"/>
            </c:ext>
          </c:extLst>
        </c:ser>
        <c:ser>
          <c:idx val="2"/>
          <c:order val="2"/>
          <c:tx>
            <c:strRef>
              <c:f>'2009 Top Countries'!$D$190</c:f>
              <c:strCache>
                <c:ptCount val="1"/>
                <c:pt idx="0">
                  <c:v>Biomass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'2009 Top Countries'!$A$191:$A$197</c:f>
              <c:strCache>
                <c:ptCount val="7"/>
                <c:pt idx="0">
                  <c:v>Global</c:v>
                </c:pt>
                <c:pt idx="1">
                  <c:v>Denmark</c:v>
                </c:pt>
                <c:pt idx="2">
                  <c:v>China</c:v>
                </c:pt>
                <c:pt idx="3">
                  <c:v>USA</c:v>
                </c:pt>
                <c:pt idx="4">
                  <c:v>Germany</c:v>
                </c:pt>
                <c:pt idx="5">
                  <c:v>Norway</c:v>
                </c:pt>
                <c:pt idx="6">
                  <c:v>Japan</c:v>
                </c:pt>
              </c:strCache>
            </c:strRef>
          </c:cat>
          <c:val>
            <c:numRef>
              <c:f>'2009 Top Countries'!$D$191:$D$197</c:f>
              <c:numCache>
                <c:formatCode>General</c:formatCode>
                <c:ptCount val="7"/>
                <c:pt idx="0">
                  <c:v>2</c:v>
                </c:pt>
                <c:pt idx="1">
                  <c:v>11.5</c:v>
                </c:pt>
                <c:pt idx="2">
                  <c:v>0.7</c:v>
                </c:pt>
                <c:pt idx="3">
                  <c:v>1.56</c:v>
                </c:pt>
                <c:pt idx="4">
                  <c:v>8.4</c:v>
                </c:pt>
                <c:pt idx="5">
                  <c:v>1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B2-428E-A3A9-C5FE2338A6A5}"/>
            </c:ext>
          </c:extLst>
        </c:ser>
        <c:ser>
          <c:idx val="3"/>
          <c:order val="3"/>
          <c:tx>
            <c:strRef>
              <c:f>'2009 Top Countries'!$E$190</c:f>
              <c:strCache>
                <c:ptCount val="1"/>
                <c:pt idx="0">
                  <c:v>Geo, CSP, ocean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'2009 Top Countries'!$A$191:$A$197</c:f>
              <c:strCache>
                <c:ptCount val="7"/>
                <c:pt idx="0">
                  <c:v>Global</c:v>
                </c:pt>
                <c:pt idx="1">
                  <c:v>Denmark</c:v>
                </c:pt>
                <c:pt idx="2">
                  <c:v>China</c:v>
                </c:pt>
                <c:pt idx="3">
                  <c:v>USA</c:v>
                </c:pt>
                <c:pt idx="4">
                  <c:v>Germany</c:v>
                </c:pt>
                <c:pt idx="5">
                  <c:v>Norway</c:v>
                </c:pt>
                <c:pt idx="6">
                  <c:v>Japan</c:v>
                </c:pt>
              </c:strCache>
            </c:strRef>
          </c:cat>
          <c:val>
            <c:numRef>
              <c:f>'2009 Top Countries'!$E$191:$E$197</c:f>
              <c:numCache>
                <c:formatCode>General</c:formatCode>
                <c:ptCount val="7"/>
                <c:pt idx="0">
                  <c:v>0.4</c:v>
                </c:pt>
                <c:pt idx="2">
                  <c:v>5.0000000000000001E-3</c:v>
                </c:pt>
                <c:pt idx="3">
                  <c:v>0.4</c:v>
                </c:pt>
                <c:pt idx="4">
                  <c:v>0.03</c:v>
                </c:pt>
                <c:pt idx="6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B2-428E-A3A9-C5FE2338A6A5}"/>
            </c:ext>
          </c:extLst>
        </c:ser>
        <c:ser>
          <c:idx val="4"/>
          <c:order val="4"/>
          <c:tx>
            <c:strRef>
              <c:f>'2009 Top Countries'!$F$190</c:f>
              <c:strCache>
                <c:ptCount val="1"/>
                <c:pt idx="0">
                  <c:v>Hydro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'2009 Top Countries'!$A$191:$A$197</c:f>
              <c:strCache>
                <c:ptCount val="7"/>
                <c:pt idx="0">
                  <c:v>Global</c:v>
                </c:pt>
                <c:pt idx="1">
                  <c:v>Denmark</c:v>
                </c:pt>
                <c:pt idx="2">
                  <c:v>China</c:v>
                </c:pt>
                <c:pt idx="3">
                  <c:v>USA</c:v>
                </c:pt>
                <c:pt idx="4">
                  <c:v>Germany</c:v>
                </c:pt>
                <c:pt idx="5">
                  <c:v>Norway</c:v>
                </c:pt>
                <c:pt idx="6">
                  <c:v>Japan</c:v>
                </c:pt>
              </c:strCache>
            </c:strRef>
          </c:cat>
          <c:val>
            <c:numRef>
              <c:f>'2009 Top Countries'!$F$191:$F$197</c:f>
              <c:numCache>
                <c:formatCode>General</c:formatCode>
                <c:ptCount val="7"/>
                <c:pt idx="0">
                  <c:v>16.600000000000001</c:v>
                </c:pt>
                <c:pt idx="1">
                  <c:v>0.1</c:v>
                </c:pt>
                <c:pt idx="2">
                  <c:v>17.399999999999999</c:v>
                </c:pt>
                <c:pt idx="3">
                  <c:v>6.8</c:v>
                </c:pt>
                <c:pt idx="4">
                  <c:v>3.2</c:v>
                </c:pt>
                <c:pt idx="5">
                  <c:v>97</c:v>
                </c:pt>
                <c:pt idx="6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B2-428E-A3A9-C5FE2338A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1734528"/>
        <c:axId val="132449408"/>
      </c:barChart>
      <c:catAx>
        <c:axId val="13173452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32449408"/>
        <c:crosses val="autoZero"/>
        <c:auto val="1"/>
        <c:lblAlgn val="ctr"/>
        <c:lblOffset val="100"/>
        <c:noMultiLvlLbl val="0"/>
      </c:catAx>
      <c:valAx>
        <c:axId val="13244940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3173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0.1469365704286964"/>
          <c:y val="2.2834408193450034E-2"/>
          <c:w val="0.83551104549431321"/>
          <c:h val="0.90213592805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Sheet1!$A$50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rgbClr val="0000FF"/>
            </a:solidFill>
            <a:ln w="38100"/>
          </c:spPr>
          <c:invertIfNegative val="0"/>
          <c:cat>
            <c:numRef>
              <c:f>Sheet1!$B$49:$AK$49</c:f>
              <c:numCache>
                <c:formatCode>General</c:formatCode>
                <c:ptCount val="36"/>
                <c:pt idx="0">
                  <c:v>1981</c:v>
                </c:pt>
                <c:pt idx="4">
                  <c:v>1985</c:v>
                </c:pt>
                <c:pt idx="9">
                  <c:v>1990</c:v>
                </c:pt>
                <c:pt idx="14">
                  <c:v>1995</c:v>
                </c:pt>
                <c:pt idx="19">
                  <c:v>2000</c:v>
                </c:pt>
                <c:pt idx="24">
                  <c:v>2005</c:v>
                </c:pt>
                <c:pt idx="29">
                  <c:v>2010</c:v>
                </c:pt>
                <c:pt idx="34">
                  <c:v>2015</c:v>
                </c:pt>
              </c:numCache>
            </c:numRef>
          </c:cat>
          <c:val>
            <c:numRef>
              <c:f>Sheet1!$B$50:$AK$50</c:f>
              <c:numCache>
                <c:formatCode>General</c:formatCode>
                <c:ptCount val="36"/>
                <c:pt idx="1">
                  <c:v>50</c:v>
                </c:pt>
                <c:pt idx="2">
                  <c:v>165</c:v>
                </c:pt>
                <c:pt idx="3">
                  <c:v>370</c:v>
                </c:pt>
                <c:pt idx="4">
                  <c:v>485</c:v>
                </c:pt>
                <c:pt idx="5">
                  <c:v>300</c:v>
                </c:pt>
                <c:pt idx="6">
                  <c:v>200</c:v>
                </c:pt>
                <c:pt idx="7">
                  <c:v>0</c:v>
                </c:pt>
                <c:pt idx="8">
                  <c:v>0</c:v>
                </c:pt>
                <c:pt idx="9">
                  <c:v>100</c:v>
                </c:pt>
                <c:pt idx="10">
                  <c:v>50</c:v>
                </c:pt>
                <c:pt idx="11">
                  <c:v>10</c:v>
                </c:pt>
                <c:pt idx="12">
                  <c:v>0</c:v>
                </c:pt>
                <c:pt idx="13">
                  <c:v>42</c:v>
                </c:pt>
                <c:pt idx="14">
                  <c:v>42</c:v>
                </c:pt>
                <c:pt idx="15">
                  <c:v>7</c:v>
                </c:pt>
                <c:pt idx="16">
                  <c:v>11</c:v>
                </c:pt>
                <c:pt idx="17">
                  <c:v>147</c:v>
                </c:pt>
                <c:pt idx="18">
                  <c:v>565</c:v>
                </c:pt>
                <c:pt idx="19">
                  <c:v>99</c:v>
                </c:pt>
                <c:pt idx="20">
                  <c:v>1721</c:v>
                </c:pt>
                <c:pt idx="21">
                  <c:v>410</c:v>
                </c:pt>
                <c:pt idx="22">
                  <c:v>1689</c:v>
                </c:pt>
                <c:pt idx="23">
                  <c:v>351</c:v>
                </c:pt>
                <c:pt idx="24">
                  <c:v>2424</c:v>
                </c:pt>
                <c:pt idx="25">
                  <c:v>2426</c:v>
                </c:pt>
                <c:pt idx="26">
                  <c:v>5248</c:v>
                </c:pt>
                <c:pt idx="27">
                  <c:v>8414</c:v>
                </c:pt>
                <c:pt idx="28">
                  <c:v>9922</c:v>
                </c:pt>
                <c:pt idx="29">
                  <c:v>5021</c:v>
                </c:pt>
                <c:pt idx="30">
                  <c:v>6749</c:v>
                </c:pt>
                <c:pt idx="31">
                  <c:v>13078</c:v>
                </c:pt>
                <c:pt idx="32">
                  <c:v>1084</c:v>
                </c:pt>
                <c:pt idx="33">
                  <c:v>4788</c:v>
                </c:pt>
                <c:pt idx="34">
                  <c:v>8598</c:v>
                </c:pt>
                <c:pt idx="35">
                  <c:v>8203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CC-47B3-AD30-C47DD133C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87957888"/>
        <c:axId val="87959424"/>
      </c:barChart>
      <c:catAx>
        <c:axId val="87957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7959424"/>
        <c:crosses val="autoZero"/>
        <c:auto val="1"/>
        <c:lblAlgn val="ctr"/>
        <c:lblOffset val="100"/>
        <c:noMultiLvlLbl val="0"/>
      </c:catAx>
      <c:valAx>
        <c:axId val="87959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957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81899484786624"/>
          <c:y val="4.154358666030572E-2"/>
          <c:w val="0.83868192186570989"/>
          <c:h val="0.86471778024940527"/>
        </c:manualLayout>
      </c:layout>
      <c:lineChart>
        <c:grouping val="standard"/>
        <c:varyColors val="0"/>
        <c:ser>
          <c:idx val="0"/>
          <c:order val="0"/>
          <c:tx>
            <c:strRef>
              <c:f>Sheet1!$A$182</c:f>
              <c:strCache>
                <c:ptCount val="1"/>
                <c:pt idx="0">
                  <c:v>China</c:v>
                </c:pt>
              </c:strCache>
            </c:strRef>
          </c:tx>
          <c:spPr>
            <a:ln w="38100">
              <a:solidFill>
                <a:srgbClr val="92D050"/>
              </a:solidFill>
            </a:ln>
          </c:spPr>
          <c:marker>
            <c:symbol val="none"/>
          </c:marker>
          <c:cat>
            <c:numRef>
              <c:f>Sheet1!$D$181:$T$181</c:f>
              <c:numCache>
                <c:formatCode>General</c:formatCode>
                <c:ptCount val="17"/>
                <c:pt idx="0">
                  <c:v>2000</c:v>
                </c:pt>
                <c:pt idx="5">
                  <c:v>2005</c:v>
                </c:pt>
                <c:pt idx="10">
                  <c:v>2010</c:v>
                </c:pt>
                <c:pt idx="15">
                  <c:v>2015</c:v>
                </c:pt>
              </c:numCache>
            </c:numRef>
          </c:cat>
          <c:val>
            <c:numRef>
              <c:f>Sheet1!$D$182:$T$182</c:f>
              <c:numCache>
                <c:formatCode>General</c:formatCode>
                <c:ptCount val="17"/>
                <c:pt idx="0">
                  <c:v>340</c:v>
                </c:pt>
                <c:pt idx="1">
                  <c:v>400</c:v>
                </c:pt>
                <c:pt idx="2">
                  <c:v>468</c:v>
                </c:pt>
                <c:pt idx="3">
                  <c:v>567</c:v>
                </c:pt>
                <c:pt idx="4">
                  <c:v>764</c:v>
                </c:pt>
                <c:pt idx="5">
                  <c:v>1266</c:v>
                </c:pt>
                <c:pt idx="6">
                  <c:v>2599</c:v>
                </c:pt>
                <c:pt idx="7">
                  <c:v>5912</c:v>
                </c:pt>
                <c:pt idx="8">
                  <c:v>12210</c:v>
                </c:pt>
                <c:pt idx="9">
                  <c:v>25810</c:v>
                </c:pt>
                <c:pt idx="10">
                  <c:v>44733</c:v>
                </c:pt>
                <c:pt idx="11">
                  <c:v>62364</c:v>
                </c:pt>
                <c:pt idx="12">
                  <c:v>75324</c:v>
                </c:pt>
                <c:pt idx="13">
                  <c:v>91412</c:v>
                </c:pt>
                <c:pt idx="14">
                  <c:v>114609</c:v>
                </c:pt>
                <c:pt idx="15">
                  <c:v>145104</c:v>
                </c:pt>
                <c:pt idx="16">
                  <c:v>168690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28-4194-8F22-1BDC39DB5352}"/>
            </c:ext>
          </c:extLst>
        </c:ser>
        <c:ser>
          <c:idx val="1"/>
          <c:order val="1"/>
          <c:tx>
            <c:strRef>
              <c:f>Sheet1!$A$183</c:f>
              <c:strCache>
                <c:ptCount val="1"/>
                <c:pt idx="0">
                  <c:v>USA</c:v>
                </c:pt>
              </c:strCache>
            </c:strRef>
          </c:tx>
          <c:spPr>
            <a:ln w="38100">
              <a:solidFill>
                <a:srgbClr val="00B0F0"/>
              </a:solidFill>
            </a:ln>
          </c:spPr>
          <c:marker>
            <c:symbol val="none"/>
          </c:marker>
          <c:cat>
            <c:numRef>
              <c:f>Sheet1!$D$181:$T$181</c:f>
              <c:numCache>
                <c:formatCode>General</c:formatCode>
                <c:ptCount val="17"/>
                <c:pt idx="0">
                  <c:v>2000</c:v>
                </c:pt>
                <c:pt idx="5">
                  <c:v>2005</c:v>
                </c:pt>
                <c:pt idx="10">
                  <c:v>2010</c:v>
                </c:pt>
                <c:pt idx="15">
                  <c:v>2015</c:v>
                </c:pt>
              </c:numCache>
            </c:numRef>
          </c:cat>
          <c:val>
            <c:numRef>
              <c:f>Sheet1!$D$183:$T$183</c:f>
              <c:numCache>
                <c:formatCode>General</c:formatCode>
                <c:ptCount val="17"/>
                <c:pt idx="0">
                  <c:v>2554</c:v>
                </c:pt>
                <c:pt idx="1">
                  <c:v>4275</c:v>
                </c:pt>
                <c:pt idx="2">
                  <c:v>4685</c:v>
                </c:pt>
                <c:pt idx="3">
                  <c:v>6374</c:v>
                </c:pt>
                <c:pt idx="4">
                  <c:v>6725</c:v>
                </c:pt>
                <c:pt idx="5">
                  <c:v>9149</c:v>
                </c:pt>
                <c:pt idx="6">
                  <c:v>11575</c:v>
                </c:pt>
                <c:pt idx="7">
                  <c:v>16823</c:v>
                </c:pt>
                <c:pt idx="8">
                  <c:v>25237</c:v>
                </c:pt>
                <c:pt idx="9">
                  <c:v>35159</c:v>
                </c:pt>
                <c:pt idx="10">
                  <c:v>40180</c:v>
                </c:pt>
                <c:pt idx="11">
                  <c:v>46929</c:v>
                </c:pt>
                <c:pt idx="12">
                  <c:v>60007</c:v>
                </c:pt>
                <c:pt idx="13">
                  <c:v>61091</c:v>
                </c:pt>
                <c:pt idx="14">
                  <c:v>65879</c:v>
                </c:pt>
                <c:pt idx="15">
                  <c:v>74472</c:v>
                </c:pt>
                <c:pt idx="16">
                  <c:v>82184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28-4194-8F22-1BDC39DB5352}"/>
            </c:ext>
          </c:extLst>
        </c:ser>
        <c:ser>
          <c:idx val="2"/>
          <c:order val="2"/>
          <c:tx>
            <c:strRef>
              <c:f>Sheet1!$A$184</c:f>
              <c:strCache>
                <c:ptCount val="1"/>
                <c:pt idx="0">
                  <c:v>Germany</c:v>
                </c:pt>
              </c:strCache>
            </c:strRef>
          </c:tx>
          <c:spPr>
            <a:ln w="38100">
              <a:solidFill>
                <a:srgbClr val="FFC000"/>
              </a:solidFill>
            </a:ln>
          </c:spPr>
          <c:marker>
            <c:symbol val="none"/>
          </c:marker>
          <c:cat>
            <c:numRef>
              <c:f>Sheet1!$D$181:$T$181</c:f>
              <c:numCache>
                <c:formatCode>General</c:formatCode>
                <c:ptCount val="17"/>
                <c:pt idx="0">
                  <c:v>2000</c:v>
                </c:pt>
                <c:pt idx="5">
                  <c:v>2005</c:v>
                </c:pt>
                <c:pt idx="10">
                  <c:v>2010</c:v>
                </c:pt>
                <c:pt idx="15">
                  <c:v>2015</c:v>
                </c:pt>
              </c:numCache>
            </c:numRef>
          </c:cat>
          <c:val>
            <c:numRef>
              <c:f>Sheet1!$D$184:$T$184</c:f>
              <c:numCache>
                <c:formatCode>General</c:formatCode>
                <c:ptCount val="17"/>
                <c:pt idx="0">
                  <c:v>6095</c:v>
                </c:pt>
                <c:pt idx="1">
                  <c:v>8754</c:v>
                </c:pt>
                <c:pt idx="2">
                  <c:v>11994</c:v>
                </c:pt>
                <c:pt idx="3">
                  <c:v>14609</c:v>
                </c:pt>
                <c:pt idx="4">
                  <c:v>16629</c:v>
                </c:pt>
                <c:pt idx="5">
                  <c:v>18427.5</c:v>
                </c:pt>
                <c:pt idx="6">
                  <c:v>20622</c:v>
                </c:pt>
                <c:pt idx="7">
                  <c:v>22247.4</c:v>
                </c:pt>
                <c:pt idx="8">
                  <c:v>23897</c:v>
                </c:pt>
                <c:pt idx="9">
                  <c:v>25777</c:v>
                </c:pt>
                <c:pt idx="10">
                  <c:v>27215</c:v>
                </c:pt>
                <c:pt idx="11">
                  <c:v>29075</c:v>
                </c:pt>
                <c:pt idx="12">
                  <c:v>31270</c:v>
                </c:pt>
                <c:pt idx="13">
                  <c:v>34250</c:v>
                </c:pt>
                <c:pt idx="14">
                  <c:v>39165</c:v>
                </c:pt>
                <c:pt idx="15">
                  <c:v>44983</c:v>
                </c:pt>
                <c:pt idx="16">
                  <c:v>50019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28-4194-8F22-1BDC39DB5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346944"/>
        <c:axId val="85352832"/>
      </c:lineChart>
      <c:catAx>
        <c:axId val="85346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5352832"/>
        <c:crosses val="autoZero"/>
        <c:auto val="1"/>
        <c:lblAlgn val="ctr"/>
        <c:lblOffset val="100"/>
        <c:noMultiLvlLbl val="0"/>
      </c:catAx>
      <c:valAx>
        <c:axId val="85352832"/>
        <c:scaling>
          <c:orientation val="minMax"/>
          <c:max val="18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346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3975329168215256"/>
          <c:y val="2.2450888681010289E-2"/>
          <c:w val="0.52049341663569482"/>
          <c:h val="0.1125646899376118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39C4-647F-4786-A723-473E6E6CEE05}" type="datetimeFigureOut">
              <a:rPr lang="nb-NO" smtClean="0"/>
              <a:t>14.11.2019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02407-7851-4BF9-A9D7-A4D332A5EA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583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106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5109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9360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3938D-112A-4584-A67A-E8AD152892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3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685800"/>
            <a:ext cx="4568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A2DB3-9A5E-4B33-9364-76CEFE37ABB5}" type="slidenum">
              <a:rPr lang="nb-NO" smtClean="0"/>
              <a:pPr>
                <a:defRPr/>
              </a:pPr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50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2E88F-7960-4DC7-89A1-BA008B8A2850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1250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2E88F-7960-4DC7-89A1-BA008B8A2850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6129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nb-NO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144E4E-B441-43C6-BA1A-33A0717ECE83}" type="slidenum">
              <a:rPr lang="en-US" altLang="nb-NO" smtClean="0">
                <a:latin typeface="Verdana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nb-NO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97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685800"/>
            <a:ext cx="4568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A2DB3-9A5E-4B33-9364-76CEFE37ABB5}" type="slidenum">
              <a:rPr lang="nb-NO" smtClean="0"/>
              <a:pPr>
                <a:defRPr/>
              </a:pPr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3012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1028B1-1AEC-4559-8946-ADBA6ABD0510}" type="slidenum">
              <a:rPr lang="en-US" altLang="nb-NO" smtClean="0">
                <a:latin typeface="Verdana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nb-NO">
              <a:latin typeface="Verdan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nb-NO" sz="900" dirty="0"/>
          </a:p>
        </p:txBody>
      </p:sp>
    </p:spTree>
    <p:extLst>
      <p:ext uri="{BB962C8B-B14F-4D97-AF65-F5344CB8AC3E}">
        <p14:creationId xmlns:p14="http://schemas.microsoft.com/office/powerpoint/2010/main" val="1071763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2E88F-7960-4DC7-89A1-BA008B8A2850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94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A2DB3-9A5E-4B33-9364-76CEFE37ABB5}" type="slidenum">
              <a:rPr lang="nb-NO" smtClean="0"/>
              <a:pPr>
                <a:defRPr/>
              </a:pPr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3537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3216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A2DB3-9A5E-4B33-9364-76CEFE37ABB5}" type="slidenum">
              <a:rPr lang="nb-NO" smtClean="0"/>
              <a:pPr>
                <a:defRPr/>
              </a:pPr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74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7032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2435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343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2E88F-7960-4DC7-89A1-BA008B8A2850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374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944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938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02407-7851-4BF9-A9D7-A4D332A5EA7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9213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A2DB3-9A5E-4B33-9364-76CEFE37ABB5}" type="slidenum">
              <a:rPr lang="nb-NO" smtClean="0"/>
              <a:pPr>
                <a:defRPr/>
              </a:pPr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74638"/>
            <a:ext cx="54610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11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3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600200"/>
            <a:ext cx="7407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spen.moe@ntnu.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nb-NO" dirty="0"/>
              <a:t>POL 2012: </a:t>
            </a:r>
            <a:r>
              <a:rPr lang="nb-NO" dirty="0" err="1"/>
              <a:t>Theories</a:t>
            </a:r>
            <a:r>
              <a:rPr lang="nb-NO" dirty="0"/>
              <a:t> and Models in </a:t>
            </a:r>
            <a:r>
              <a:rPr lang="nb-NO" dirty="0" err="1"/>
              <a:t>Political</a:t>
            </a:r>
            <a:r>
              <a:rPr lang="nb-NO" dirty="0"/>
              <a:t> </a:t>
            </a:r>
            <a:r>
              <a:rPr lang="nb-NO" dirty="0" err="1"/>
              <a:t>Economy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2104667"/>
            <a:ext cx="7772400" cy="3265192"/>
          </a:xfrm>
        </p:spPr>
        <p:txBody>
          <a:bodyPr>
            <a:normAutofit lnSpcReduction="10000"/>
          </a:bodyPr>
          <a:lstStyle/>
          <a:p>
            <a:endParaRPr lang="nb-NO" dirty="0"/>
          </a:p>
          <a:p>
            <a:endParaRPr lang="nb-NO" dirty="0"/>
          </a:p>
          <a:p>
            <a:r>
              <a:rPr lang="nb-NO" dirty="0"/>
              <a:t>Energy policy</a:t>
            </a:r>
            <a:endParaRPr lang="nb-NO" sz="2400" dirty="0"/>
          </a:p>
          <a:p>
            <a:endParaRPr lang="nb-NO" dirty="0"/>
          </a:p>
          <a:p>
            <a:endParaRPr lang="nb-NO" sz="2400" dirty="0"/>
          </a:p>
          <a:p>
            <a:r>
              <a:rPr lang="nb-NO" dirty="0"/>
              <a:t>Espen Moe</a:t>
            </a:r>
          </a:p>
          <a:p>
            <a:r>
              <a:rPr lang="nb-NO" sz="2400" dirty="0"/>
              <a:t>Department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Sociology</a:t>
            </a:r>
            <a:r>
              <a:rPr lang="nb-NO" sz="2400" dirty="0"/>
              <a:t> and </a:t>
            </a:r>
            <a:r>
              <a:rPr lang="nb-NO" sz="2400" dirty="0" err="1"/>
              <a:t>Political</a:t>
            </a:r>
            <a:r>
              <a:rPr lang="nb-NO" sz="2400" dirty="0"/>
              <a:t> Science</a:t>
            </a:r>
          </a:p>
          <a:p>
            <a:r>
              <a:rPr lang="nb-NO" dirty="0">
                <a:hlinkClick r:id="rId3"/>
              </a:rPr>
              <a:t>espen.moe@ntnu.no</a:t>
            </a:r>
            <a:r>
              <a:rPr lang="nb-NO" dirty="0"/>
              <a:t>, #9587, 73592230</a:t>
            </a:r>
            <a:endParaRPr lang="nb-NO" sz="2400" dirty="0"/>
          </a:p>
        </p:txBody>
      </p:sp>
      <p:pic>
        <p:nvPicPr>
          <p:cNvPr id="4" name="Bilde 3" descr="stripe_tekst_e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Wind </a:t>
            </a:r>
            <a:r>
              <a:rPr lang="nb-NO" dirty="0" err="1"/>
              <a:t>power</a:t>
            </a:r>
            <a:r>
              <a:rPr lang="nb-NO" dirty="0"/>
              <a:t> a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idea</a:t>
            </a:r>
            <a:r>
              <a:rPr lang="nb-NO" dirty="0"/>
              <a:t> in Norway?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7" y="1600201"/>
            <a:ext cx="7636551" cy="4860758"/>
          </a:xfrm>
        </p:spPr>
        <p:txBody>
          <a:bodyPr>
            <a:normAutofit fontScale="92500"/>
          </a:bodyPr>
          <a:lstStyle/>
          <a:p>
            <a:r>
              <a:rPr lang="nb-NO" dirty="0"/>
              <a:t>Depends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system </a:t>
            </a:r>
            <a:r>
              <a:rPr lang="nb-NO" dirty="0" err="1"/>
              <a:t>boundaries</a:t>
            </a:r>
            <a:r>
              <a:rPr lang="nb-NO" dirty="0"/>
              <a:t>…</a:t>
            </a:r>
          </a:p>
          <a:p>
            <a:pPr lvl="1"/>
            <a:r>
              <a:rPr lang="nb-NO" dirty="0"/>
              <a:t>Norway as </a:t>
            </a:r>
            <a:r>
              <a:rPr lang="nb-NO" dirty="0" err="1"/>
              <a:t>the</a:t>
            </a:r>
            <a:r>
              <a:rPr lang="nb-NO" dirty="0"/>
              <a:t> system: </a:t>
            </a:r>
            <a:r>
              <a:rPr lang="nb-NO" dirty="0" err="1"/>
              <a:t>Nope</a:t>
            </a:r>
            <a:r>
              <a:rPr lang="nb-NO" dirty="0"/>
              <a:t>.</a:t>
            </a:r>
          </a:p>
          <a:p>
            <a:pPr lvl="2"/>
            <a:r>
              <a:rPr lang="nb-NO" dirty="0"/>
              <a:t>Regional </a:t>
            </a:r>
            <a:r>
              <a:rPr lang="nb-NO" dirty="0" err="1"/>
              <a:t>politics</a:t>
            </a:r>
            <a:endParaRPr lang="nb-NO" dirty="0"/>
          </a:p>
          <a:p>
            <a:pPr lvl="2"/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probably</a:t>
            </a:r>
            <a:r>
              <a:rPr lang="nb-NO" dirty="0"/>
              <a:t> </a:t>
            </a:r>
            <a:r>
              <a:rPr lang="nb-NO" dirty="0" err="1"/>
              <a:t>already</a:t>
            </a:r>
            <a:r>
              <a:rPr lang="nb-NO" dirty="0"/>
              <a:t> have </a:t>
            </a:r>
            <a:r>
              <a:rPr lang="nb-NO" dirty="0" err="1"/>
              <a:t>enough</a:t>
            </a:r>
            <a:r>
              <a:rPr lang="nb-NO" dirty="0"/>
              <a:t> </a:t>
            </a:r>
            <a:r>
              <a:rPr lang="nb-NO" dirty="0" err="1"/>
              <a:t>electric</a:t>
            </a:r>
            <a:r>
              <a:rPr lang="nb-NO" dirty="0"/>
              <a:t> </a:t>
            </a:r>
            <a:r>
              <a:rPr lang="nb-NO" dirty="0" err="1"/>
              <a:t>power</a:t>
            </a:r>
            <a:r>
              <a:rPr lang="nb-NO" dirty="0"/>
              <a:t>, </a:t>
            </a:r>
            <a:r>
              <a:rPr lang="nb-NO" dirty="0" err="1"/>
              <a:t>even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electrify</a:t>
            </a:r>
            <a:r>
              <a:rPr lang="nb-NO" dirty="0"/>
              <a:t> </a:t>
            </a:r>
            <a:r>
              <a:rPr lang="nb-NO" dirty="0" err="1"/>
              <a:t>every</a:t>
            </a:r>
            <a:r>
              <a:rPr lang="nb-NO" dirty="0"/>
              <a:t> single </a:t>
            </a:r>
            <a:r>
              <a:rPr lang="nb-NO" dirty="0" err="1"/>
              <a:t>car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country (and </a:t>
            </a:r>
            <a:r>
              <a:rPr lang="nb-NO" dirty="0" err="1"/>
              <a:t>the</a:t>
            </a:r>
            <a:r>
              <a:rPr lang="nb-NO" dirty="0"/>
              <a:t> petroleum </a:t>
            </a:r>
            <a:r>
              <a:rPr lang="nb-NO" dirty="0" err="1"/>
              <a:t>sector</a:t>
            </a:r>
            <a:r>
              <a:rPr lang="nb-NO" dirty="0"/>
              <a:t>)</a:t>
            </a:r>
          </a:p>
          <a:p>
            <a:pPr lvl="2"/>
            <a:r>
              <a:rPr lang="nb-NO" dirty="0"/>
              <a:t>Norwegian </a:t>
            </a:r>
            <a:r>
              <a:rPr lang="nb-NO" dirty="0" err="1"/>
              <a:t>default</a:t>
            </a:r>
            <a:r>
              <a:rPr lang="nb-NO" dirty="0"/>
              <a:t>: Little </a:t>
            </a:r>
            <a:r>
              <a:rPr lang="nb-NO" dirty="0" err="1"/>
              <a:t>wind</a:t>
            </a:r>
            <a:r>
              <a:rPr lang="nb-NO" dirty="0"/>
              <a:t> </a:t>
            </a:r>
            <a:r>
              <a:rPr lang="nb-NO" dirty="0" err="1"/>
              <a:t>power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built</a:t>
            </a:r>
            <a:endParaRPr lang="nb-NO" dirty="0"/>
          </a:p>
          <a:p>
            <a:pPr lvl="1"/>
            <a:r>
              <a:rPr lang="nb-NO" dirty="0"/>
              <a:t>Europe as </a:t>
            </a:r>
            <a:r>
              <a:rPr lang="nb-NO" dirty="0" err="1"/>
              <a:t>the</a:t>
            </a:r>
            <a:r>
              <a:rPr lang="nb-NO" dirty="0"/>
              <a:t> system: </a:t>
            </a:r>
            <a:r>
              <a:rPr lang="nb-NO" dirty="0" err="1"/>
              <a:t>Yes</a:t>
            </a:r>
            <a:r>
              <a:rPr lang="nb-NO" dirty="0"/>
              <a:t>/it </a:t>
            </a:r>
            <a:r>
              <a:rPr lang="nb-NO" dirty="0" err="1"/>
              <a:t>depends</a:t>
            </a:r>
            <a:r>
              <a:rPr lang="nb-NO" dirty="0"/>
              <a:t>…</a:t>
            </a:r>
          </a:p>
          <a:p>
            <a:pPr lvl="2"/>
            <a:r>
              <a:rPr lang="nb-NO" dirty="0" err="1"/>
              <a:t>Phasing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fossil </a:t>
            </a:r>
            <a:r>
              <a:rPr lang="nb-NO" dirty="0" err="1"/>
              <a:t>fuels</a:t>
            </a:r>
            <a:r>
              <a:rPr lang="nb-NO" dirty="0"/>
              <a:t> </a:t>
            </a:r>
            <a:r>
              <a:rPr lang="nb-NO" dirty="0" err="1"/>
              <a:t>requires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phasing</a:t>
            </a:r>
            <a:r>
              <a:rPr lang="nb-NO" dirty="0"/>
              <a:t> in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renewables</a:t>
            </a:r>
            <a:endParaRPr lang="nb-NO" dirty="0"/>
          </a:p>
          <a:p>
            <a:pPr lvl="3"/>
            <a:r>
              <a:rPr lang="nb-NO" dirty="0"/>
              <a:t>Norway has </a:t>
            </a:r>
            <a:r>
              <a:rPr lang="nb-NO" dirty="0" err="1"/>
              <a:t>the</a:t>
            </a:r>
            <a:r>
              <a:rPr lang="nb-NO" dirty="0"/>
              <a:t> best </a:t>
            </a:r>
            <a:r>
              <a:rPr lang="nb-NO" dirty="0" err="1"/>
              <a:t>renewable</a:t>
            </a:r>
            <a:r>
              <a:rPr lang="nb-NO" dirty="0"/>
              <a:t> </a:t>
            </a:r>
            <a:r>
              <a:rPr lang="nb-NO" dirty="0" err="1"/>
              <a:t>resources</a:t>
            </a:r>
            <a:r>
              <a:rPr lang="nb-NO" dirty="0"/>
              <a:t> in Europe</a:t>
            </a:r>
          </a:p>
          <a:p>
            <a:pPr lvl="2"/>
            <a:r>
              <a:rPr lang="nb-NO" dirty="0"/>
              <a:t>Norway as a green </a:t>
            </a:r>
            <a:r>
              <a:rPr lang="nb-NO" dirty="0" err="1"/>
              <a:t>battery</a:t>
            </a:r>
            <a:endParaRPr lang="nb-NO" dirty="0"/>
          </a:p>
          <a:p>
            <a:pPr lvl="3"/>
            <a:r>
              <a:rPr lang="nb-NO" dirty="0" err="1"/>
              <a:t>Selling</a:t>
            </a:r>
            <a:r>
              <a:rPr lang="nb-NO" dirty="0"/>
              <a:t> </a:t>
            </a:r>
            <a:r>
              <a:rPr lang="nb-NO" dirty="0" err="1"/>
              <a:t>electricty</a:t>
            </a:r>
            <a:r>
              <a:rPr lang="nb-NO" dirty="0"/>
              <a:t> to </a:t>
            </a:r>
            <a:r>
              <a:rPr lang="nb-NO" dirty="0" err="1"/>
              <a:t>foreign</a:t>
            </a:r>
            <a:r>
              <a:rPr lang="nb-NO" dirty="0"/>
              <a:t> </a:t>
            </a:r>
            <a:r>
              <a:rPr lang="nb-NO" dirty="0" err="1"/>
              <a:t>countries</a:t>
            </a:r>
            <a:endParaRPr lang="nb-NO" dirty="0"/>
          </a:p>
          <a:p>
            <a:pPr lvl="2"/>
            <a:r>
              <a:rPr lang="nb-NO" dirty="0" err="1"/>
              <a:t>Carbon</a:t>
            </a:r>
            <a:r>
              <a:rPr lang="nb-NO" dirty="0"/>
              <a:t> </a:t>
            </a:r>
            <a:r>
              <a:rPr lang="nb-NO" dirty="0" err="1"/>
              <a:t>free</a:t>
            </a:r>
            <a:r>
              <a:rPr lang="nb-NO" dirty="0"/>
              <a:t> energy as </a:t>
            </a:r>
            <a:r>
              <a:rPr lang="nb-NO" dirty="0" err="1"/>
              <a:t>future</a:t>
            </a:r>
            <a:r>
              <a:rPr lang="nb-NO" dirty="0"/>
              <a:t> </a:t>
            </a:r>
            <a:r>
              <a:rPr lang="nb-NO" dirty="0" err="1"/>
              <a:t>competitive</a:t>
            </a:r>
            <a:r>
              <a:rPr lang="nb-NO" dirty="0"/>
              <a:t> </a:t>
            </a:r>
            <a:r>
              <a:rPr lang="nb-NO" dirty="0" err="1"/>
              <a:t>advantage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Norwegian </a:t>
            </a:r>
            <a:r>
              <a:rPr lang="nb-NO" dirty="0" err="1"/>
              <a:t>industries</a:t>
            </a:r>
            <a:r>
              <a:rPr lang="nb-NO" dirty="0"/>
              <a:t>?</a:t>
            </a:r>
          </a:p>
          <a:p>
            <a:pPr lvl="2"/>
            <a:r>
              <a:rPr lang="nb-NO" dirty="0"/>
              <a:t>Norway must be </a:t>
            </a:r>
            <a:r>
              <a:rPr lang="nb-NO" dirty="0" err="1"/>
              <a:t>compensated</a:t>
            </a:r>
            <a:r>
              <a:rPr lang="nb-NO" dirty="0"/>
              <a:t> </a:t>
            </a:r>
            <a:r>
              <a:rPr lang="nb-NO" dirty="0" err="1"/>
              <a:t>abroad</a:t>
            </a:r>
            <a:r>
              <a:rPr lang="nb-NO" dirty="0"/>
              <a:t> for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electricity</a:t>
            </a:r>
            <a:r>
              <a:rPr lang="nb-NO" dirty="0"/>
              <a:t> </a:t>
            </a:r>
            <a:r>
              <a:rPr lang="nb-NO" dirty="0" err="1"/>
              <a:t>exports</a:t>
            </a:r>
            <a:endParaRPr lang="nb-NO" dirty="0"/>
          </a:p>
          <a:p>
            <a:pPr lvl="2"/>
            <a:r>
              <a:rPr lang="nb-NO" dirty="0"/>
              <a:t>Subsea </a:t>
            </a:r>
            <a:r>
              <a:rPr lang="nb-NO" dirty="0" err="1"/>
              <a:t>cables</a:t>
            </a:r>
            <a:r>
              <a:rPr lang="nb-NO" dirty="0"/>
              <a:t> </a:t>
            </a:r>
            <a:r>
              <a:rPr lang="nb-NO" dirty="0" err="1"/>
              <a:t>abroad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517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628" y="285148"/>
            <a:ext cx="7407404" cy="1143000"/>
          </a:xfrm>
        </p:spPr>
        <p:txBody>
          <a:bodyPr/>
          <a:lstStyle/>
          <a:p>
            <a:r>
              <a:rPr lang="nb-NO" dirty="0" err="1"/>
              <a:t>Certificates</a:t>
            </a:r>
            <a:r>
              <a:rPr lang="nb-NO" dirty="0"/>
              <a:t> vs. </a:t>
            </a:r>
            <a:r>
              <a:rPr lang="nb-NO" dirty="0" err="1"/>
              <a:t>FITs</a:t>
            </a:r>
            <a:r>
              <a:rPr lang="nb-NO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417638"/>
            <a:ext cx="7652192" cy="5340514"/>
          </a:xfrm>
        </p:spPr>
        <p:txBody>
          <a:bodyPr>
            <a:normAutofit fontScale="92500" lnSpcReduction="10000"/>
          </a:bodyPr>
          <a:lstStyle/>
          <a:p>
            <a:r>
              <a:rPr lang="nb-NO" dirty="0" err="1"/>
              <a:t>Feed</a:t>
            </a:r>
            <a:r>
              <a:rPr lang="nb-NO" dirty="0"/>
              <a:t>-in tariff (most </a:t>
            </a:r>
            <a:r>
              <a:rPr lang="nb-NO" dirty="0" err="1"/>
              <a:t>common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Guaranteed</a:t>
            </a:r>
            <a:r>
              <a:rPr lang="nb-NO" dirty="0"/>
              <a:t> </a:t>
            </a:r>
            <a:r>
              <a:rPr lang="nb-NO" dirty="0" err="1"/>
              <a:t>price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renewable</a:t>
            </a:r>
            <a:r>
              <a:rPr lang="nb-NO" dirty="0"/>
              <a:t> </a:t>
            </a:r>
            <a:r>
              <a:rPr lang="nb-NO" dirty="0" err="1"/>
              <a:t>electricity</a:t>
            </a:r>
            <a:endParaRPr lang="nb-NO" dirty="0"/>
          </a:p>
          <a:p>
            <a:pPr lvl="1"/>
            <a:r>
              <a:rPr lang="nb-NO" dirty="0" err="1"/>
              <a:t>Government</a:t>
            </a:r>
            <a:r>
              <a:rPr lang="nb-NO" dirty="0"/>
              <a:t> </a:t>
            </a:r>
            <a:r>
              <a:rPr lang="nb-NO" dirty="0" err="1"/>
              <a:t>decides</a:t>
            </a:r>
            <a:r>
              <a:rPr lang="nb-NO" dirty="0"/>
              <a:t> </a:t>
            </a:r>
            <a:r>
              <a:rPr lang="nb-NO" dirty="0" err="1"/>
              <a:t>price</a:t>
            </a:r>
            <a:r>
              <a:rPr lang="nb-NO" dirty="0"/>
              <a:t>,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actors</a:t>
            </a:r>
            <a:r>
              <a:rPr lang="nb-NO" dirty="0"/>
              <a:t> </a:t>
            </a:r>
            <a:r>
              <a:rPr lang="nb-NO" dirty="0" err="1"/>
              <a:t>decide</a:t>
            </a:r>
            <a:r>
              <a:rPr lang="nb-NO" dirty="0"/>
              <a:t> </a:t>
            </a:r>
            <a:r>
              <a:rPr lang="nb-NO" dirty="0" err="1"/>
              <a:t>quantum</a:t>
            </a:r>
            <a:endParaRPr lang="nb-NO" dirty="0"/>
          </a:p>
          <a:p>
            <a:pPr lvl="1"/>
            <a:r>
              <a:rPr lang="nb-NO" dirty="0" err="1"/>
              <a:t>Advantage</a:t>
            </a:r>
            <a:r>
              <a:rPr lang="nb-NO" dirty="0"/>
              <a:t>: </a:t>
            </a:r>
            <a:r>
              <a:rPr lang="nb-NO" dirty="0" err="1"/>
              <a:t>Predictability</a:t>
            </a:r>
            <a:r>
              <a:rPr lang="nb-NO" dirty="0"/>
              <a:t>, speed</a:t>
            </a:r>
          </a:p>
          <a:p>
            <a:pPr lvl="1"/>
            <a:r>
              <a:rPr lang="nb-NO" dirty="0" err="1"/>
              <a:t>Disadv</a:t>
            </a:r>
            <a:r>
              <a:rPr lang="nb-NO" dirty="0"/>
              <a:t>: </a:t>
            </a:r>
            <a:r>
              <a:rPr lang="nb-NO" dirty="0" err="1"/>
              <a:t>Cost</a:t>
            </a:r>
            <a:r>
              <a:rPr lang="nb-NO" dirty="0"/>
              <a:t>, </a:t>
            </a:r>
            <a:r>
              <a:rPr lang="nb-NO" dirty="0" err="1"/>
              <a:t>installations</a:t>
            </a:r>
            <a:r>
              <a:rPr lang="nb-NO" dirty="0"/>
              <a:t> not </a:t>
            </a:r>
            <a:r>
              <a:rPr lang="nb-NO" dirty="0" err="1"/>
              <a:t>coordinated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grid </a:t>
            </a:r>
            <a:r>
              <a:rPr lang="nb-NO" dirty="0" err="1"/>
              <a:t>expansion</a:t>
            </a:r>
            <a:endParaRPr lang="nb-NO" dirty="0"/>
          </a:p>
          <a:p>
            <a:pPr lvl="1"/>
            <a:r>
              <a:rPr lang="nb-NO" dirty="0" err="1"/>
              <a:t>Favored</a:t>
            </a:r>
            <a:r>
              <a:rPr lang="nb-NO" dirty="0"/>
              <a:t> by: </a:t>
            </a:r>
            <a:r>
              <a:rPr lang="nb-NO" dirty="0" err="1"/>
              <a:t>Engineers</a:t>
            </a:r>
            <a:r>
              <a:rPr lang="nb-NO" dirty="0"/>
              <a:t> and </a:t>
            </a:r>
            <a:r>
              <a:rPr lang="nb-NO" dirty="0" err="1"/>
              <a:t>entrepreneurs</a:t>
            </a:r>
            <a:endParaRPr lang="nb-NO" dirty="0"/>
          </a:p>
          <a:p>
            <a:endParaRPr lang="nb-NO" dirty="0"/>
          </a:p>
          <a:p>
            <a:r>
              <a:rPr lang="nb-NO" dirty="0"/>
              <a:t>Green </a:t>
            </a:r>
            <a:r>
              <a:rPr lang="nb-NO" dirty="0" err="1"/>
              <a:t>certificates</a:t>
            </a:r>
            <a:r>
              <a:rPr lang="nb-NO" dirty="0"/>
              <a:t> (Norway + </a:t>
            </a:r>
            <a:r>
              <a:rPr lang="nb-NO" dirty="0" err="1"/>
              <a:t>Sweden</a:t>
            </a:r>
            <a:r>
              <a:rPr lang="nb-NO" dirty="0"/>
              <a:t>), tendering/</a:t>
            </a:r>
            <a:r>
              <a:rPr lang="nb-NO" dirty="0" err="1"/>
              <a:t>bidding</a:t>
            </a:r>
            <a:endParaRPr lang="nb-NO" dirty="0"/>
          </a:p>
          <a:p>
            <a:pPr lvl="1"/>
            <a:r>
              <a:rPr lang="nb-NO" dirty="0" err="1"/>
              <a:t>Guarantees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cheapest</a:t>
            </a:r>
            <a:r>
              <a:rPr lang="nb-NO" dirty="0"/>
              <a:t> </a:t>
            </a:r>
            <a:r>
              <a:rPr lang="nb-NO" dirty="0" err="1"/>
              <a:t>renewable</a:t>
            </a:r>
            <a:r>
              <a:rPr lang="nb-NO" dirty="0"/>
              <a:t> </a:t>
            </a:r>
            <a:r>
              <a:rPr lang="nb-NO" dirty="0" err="1"/>
              <a:t>electricity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Government</a:t>
            </a:r>
            <a:r>
              <a:rPr lang="nb-NO" dirty="0"/>
              <a:t> </a:t>
            </a:r>
            <a:r>
              <a:rPr lang="nb-NO" dirty="0" err="1"/>
              <a:t>decides</a:t>
            </a:r>
            <a:r>
              <a:rPr lang="nb-NO" dirty="0"/>
              <a:t> </a:t>
            </a:r>
            <a:r>
              <a:rPr lang="nb-NO" dirty="0" err="1"/>
              <a:t>quantum</a:t>
            </a:r>
            <a:r>
              <a:rPr lang="nb-NO" dirty="0"/>
              <a:t>,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actors</a:t>
            </a:r>
            <a:r>
              <a:rPr lang="nb-NO" dirty="0"/>
              <a:t> </a:t>
            </a:r>
            <a:r>
              <a:rPr lang="nb-NO" dirty="0" err="1"/>
              <a:t>bid</a:t>
            </a:r>
            <a:r>
              <a:rPr lang="nb-NO" dirty="0"/>
              <a:t> for </a:t>
            </a:r>
            <a:r>
              <a:rPr lang="nb-NO" dirty="0" err="1"/>
              <a:t>quotas</a:t>
            </a:r>
            <a:r>
              <a:rPr lang="nb-NO" dirty="0"/>
              <a:t>, </a:t>
            </a:r>
            <a:r>
              <a:rPr lang="nb-NO" dirty="0" err="1"/>
              <a:t>cheapest</a:t>
            </a:r>
            <a:r>
              <a:rPr lang="nb-NO" dirty="0"/>
              <a:t> offer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quota</a:t>
            </a:r>
            <a:r>
              <a:rPr lang="nb-NO" dirty="0"/>
              <a:t> </a:t>
            </a:r>
            <a:r>
              <a:rPr lang="nb-NO" dirty="0">
                <a:sym typeface="Wingdings" panose="05000000000000000000" pitchFamily="2" charset="2"/>
              </a:rPr>
              <a:t> </a:t>
            </a:r>
            <a:r>
              <a:rPr lang="nb-NO" dirty="0" err="1">
                <a:sym typeface="Wingdings" panose="05000000000000000000" pitchFamily="2" charset="2"/>
              </a:rPr>
              <a:t>market</a:t>
            </a:r>
            <a:r>
              <a:rPr lang="nb-NO" dirty="0">
                <a:sym typeface="Wingdings" panose="05000000000000000000" pitchFamily="2" charset="2"/>
              </a:rPr>
              <a:t> </a:t>
            </a:r>
            <a:r>
              <a:rPr lang="nb-NO" dirty="0" err="1">
                <a:sym typeface="Wingdings" panose="05000000000000000000" pitchFamily="2" charset="2"/>
              </a:rPr>
              <a:t>actors</a:t>
            </a:r>
            <a:r>
              <a:rPr lang="nb-NO" dirty="0">
                <a:sym typeface="Wingdings" panose="05000000000000000000" pitchFamily="2" charset="2"/>
              </a:rPr>
              <a:t> </a:t>
            </a:r>
            <a:r>
              <a:rPr lang="nb-NO" dirty="0" err="1">
                <a:sym typeface="Wingdings" panose="05000000000000000000" pitchFamily="2" charset="2"/>
              </a:rPr>
              <a:t>decide</a:t>
            </a:r>
            <a:r>
              <a:rPr lang="nb-NO" dirty="0">
                <a:sym typeface="Wingdings" panose="05000000000000000000" pitchFamily="2" charset="2"/>
              </a:rPr>
              <a:t> </a:t>
            </a:r>
            <a:r>
              <a:rPr lang="nb-NO" dirty="0" err="1">
                <a:sym typeface="Wingdings" panose="05000000000000000000" pitchFamily="2" charset="2"/>
              </a:rPr>
              <a:t>the</a:t>
            </a:r>
            <a:r>
              <a:rPr lang="nb-NO" dirty="0">
                <a:sym typeface="Wingdings" panose="05000000000000000000" pitchFamily="2" charset="2"/>
              </a:rPr>
              <a:t> </a:t>
            </a:r>
            <a:r>
              <a:rPr lang="nb-NO" dirty="0" err="1">
                <a:sym typeface="Wingdings" panose="05000000000000000000" pitchFamily="2" charset="2"/>
              </a:rPr>
              <a:t>price</a:t>
            </a:r>
            <a:endParaRPr lang="nb-NO" dirty="0">
              <a:sym typeface="Wingdings" panose="05000000000000000000" pitchFamily="2" charset="2"/>
            </a:endParaRPr>
          </a:p>
          <a:p>
            <a:pPr lvl="1"/>
            <a:r>
              <a:rPr lang="nb-NO" dirty="0" err="1">
                <a:sym typeface="Wingdings" panose="05000000000000000000" pitchFamily="2" charset="2"/>
              </a:rPr>
              <a:t>Advantage</a:t>
            </a:r>
            <a:r>
              <a:rPr lang="nb-NO" dirty="0">
                <a:sym typeface="Wingdings" panose="05000000000000000000" pitchFamily="2" charset="2"/>
              </a:rPr>
              <a:t>: </a:t>
            </a:r>
            <a:r>
              <a:rPr lang="nb-NO" dirty="0" err="1">
                <a:sym typeface="Wingdings" panose="05000000000000000000" pitchFamily="2" charset="2"/>
              </a:rPr>
              <a:t>Cost</a:t>
            </a:r>
            <a:r>
              <a:rPr lang="nb-NO" dirty="0">
                <a:sym typeface="Wingdings" panose="05000000000000000000" pitchFamily="2" charset="2"/>
              </a:rPr>
              <a:t>, </a:t>
            </a:r>
            <a:r>
              <a:rPr lang="nb-NO" dirty="0" err="1">
                <a:sym typeface="Wingdings" panose="05000000000000000000" pitchFamily="2" charset="2"/>
              </a:rPr>
              <a:t>efficiency</a:t>
            </a:r>
            <a:endParaRPr lang="nb-NO" dirty="0">
              <a:sym typeface="Wingdings" panose="05000000000000000000" pitchFamily="2" charset="2"/>
            </a:endParaRPr>
          </a:p>
          <a:p>
            <a:pPr lvl="1"/>
            <a:r>
              <a:rPr lang="nb-NO" dirty="0" err="1">
                <a:sym typeface="Wingdings" panose="05000000000000000000" pitchFamily="2" charset="2"/>
              </a:rPr>
              <a:t>Disadvantage</a:t>
            </a:r>
            <a:r>
              <a:rPr lang="nb-NO" dirty="0">
                <a:sym typeface="Wingdings" panose="05000000000000000000" pitchFamily="2" charset="2"/>
              </a:rPr>
              <a:t>: </a:t>
            </a:r>
            <a:r>
              <a:rPr lang="nb-NO" dirty="0" err="1">
                <a:sym typeface="Wingdings" panose="05000000000000000000" pitchFamily="2" charset="2"/>
              </a:rPr>
              <a:t>Unpredictable</a:t>
            </a:r>
            <a:r>
              <a:rPr lang="nb-NO" dirty="0">
                <a:sym typeface="Wingdings" panose="05000000000000000000" pitchFamily="2" charset="2"/>
              </a:rPr>
              <a:t>, not </a:t>
            </a:r>
            <a:r>
              <a:rPr lang="nb-NO" dirty="0" err="1">
                <a:sym typeface="Wingdings" panose="05000000000000000000" pitchFamily="2" charset="2"/>
              </a:rPr>
              <a:t>possible</a:t>
            </a:r>
            <a:r>
              <a:rPr lang="nb-NO" dirty="0">
                <a:sym typeface="Wingdings" panose="05000000000000000000" pitchFamily="2" charset="2"/>
              </a:rPr>
              <a:t> to </a:t>
            </a:r>
            <a:r>
              <a:rPr lang="nb-NO" dirty="0" err="1">
                <a:sym typeface="Wingdings" panose="05000000000000000000" pitchFamily="2" charset="2"/>
              </a:rPr>
              <a:t>install</a:t>
            </a:r>
            <a:r>
              <a:rPr lang="nb-NO" dirty="0">
                <a:sym typeface="Wingdings" panose="05000000000000000000" pitchFamily="2" charset="2"/>
              </a:rPr>
              <a:t> faster </a:t>
            </a:r>
            <a:r>
              <a:rPr lang="nb-NO" dirty="0" err="1">
                <a:sym typeface="Wingdings" panose="05000000000000000000" pitchFamily="2" charset="2"/>
              </a:rPr>
              <a:t>than</a:t>
            </a:r>
            <a:r>
              <a:rPr lang="nb-NO" dirty="0">
                <a:sym typeface="Wingdings" panose="05000000000000000000" pitchFamily="2" charset="2"/>
              </a:rPr>
              <a:t> </a:t>
            </a:r>
            <a:r>
              <a:rPr lang="nb-NO" dirty="0" err="1">
                <a:sym typeface="Wingdings" panose="05000000000000000000" pitchFamily="2" charset="2"/>
              </a:rPr>
              <a:t>the</a:t>
            </a:r>
            <a:r>
              <a:rPr lang="nb-NO" dirty="0">
                <a:sym typeface="Wingdings" panose="05000000000000000000" pitchFamily="2" charset="2"/>
              </a:rPr>
              <a:t> </a:t>
            </a:r>
            <a:r>
              <a:rPr lang="nb-NO" dirty="0" err="1">
                <a:sym typeface="Wingdings" panose="05000000000000000000" pitchFamily="2" charset="2"/>
              </a:rPr>
              <a:t>govt</a:t>
            </a:r>
            <a:r>
              <a:rPr lang="nb-NO" dirty="0">
                <a:sym typeface="Wingdings" panose="05000000000000000000" pitchFamily="2" charset="2"/>
              </a:rPr>
              <a:t> </a:t>
            </a:r>
            <a:r>
              <a:rPr lang="nb-NO" dirty="0" err="1">
                <a:sym typeface="Wingdings" panose="05000000000000000000" pitchFamily="2" charset="2"/>
              </a:rPr>
              <a:t>wants</a:t>
            </a:r>
            <a:r>
              <a:rPr lang="nb-NO" dirty="0">
                <a:sym typeface="Wingdings" panose="05000000000000000000" pitchFamily="2" charset="2"/>
              </a:rPr>
              <a:t>, </a:t>
            </a:r>
            <a:r>
              <a:rPr lang="nb-NO" dirty="0" err="1">
                <a:sym typeface="Wingdings" panose="05000000000000000000" pitchFamily="2" charset="2"/>
              </a:rPr>
              <a:t>underbidding</a:t>
            </a:r>
            <a:endParaRPr lang="nb-NO" dirty="0">
              <a:sym typeface="Wingdings" panose="05000000000000000000" pitchFamily="2" charset="2"/>
            </a:endParaRPr>
          </a:p>
          <a:p>
            <a:pPr lvl="1"/>
            <a:r>
              <a:rPr lang="nb-NO" dirty="0" err="1"/>
              <a:t>Favored</a:t>
            </a:r>
            <a:r>
              <a:rPr lang="nb-NO" dirty="0"/>
              <a:t> by: Economists </a:t>
            </a:r>
          </a:p>
        </p:txBody>
      </p:sp>
    </p:spTree>
    <p:extLst>
      <p:ext uri="{BB962C8B-B14F-4D97-AF65-F5344CB8AC3E}">
        <p14:creationId xmlns:p14="http://schemas.microsoft.com/office/powerpoint/2010/main" val="188900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4000" dirty="0" err="1"/>
              <a:t>Why</a:t>
            </a:r>
            <a:r>
              <a:rPr lang="nb-NO" sz="4000" dirty="0"/>
              <a:t> </a:t>
            </a:r>
            <a:r>
              <a:rPr lang="nb-NO" sz="4000" dirty="0" err="1"/>
              <a:t>no</a:t>
            </a:r>
            <a:r>
              <a:rPr lang="nb-NO" sz="4000" dirty="0"/>
              <a:t> Norwegian resource curse?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407404" cy="4530725"/>
          </a:xfrm>
        </p:spPr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did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do </a:t>
            </a:r>
            <a:r>
              <a:rPr lang="nb-NO" dirty="0" err="1"/>
              <a:t>differently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Developing</a:t>
            </a:r>
            <a:r>
              <a:rPr lang="nb-NO" dirty="0"/>
              <a:t> </a:t>
            </a:r>
            <a:r>
              <a:rPr lang="nb-NO" dirty="0" err="1"/>
              <a:t>countries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petroleum and minerals </a:t>
            </a:r>
            <a:r>
              <a:rPr lang="nb-NO" dirty="0" err="1"/>
              <a:t>often</a:t>
            </a:r>
            <a:r>
              <a:rPr lang="nb-NO" dirty="0"/>
              <a:t> </a:t>
            </a:r>
            <a:r>
              <a:rPr lang="nb-NO" dirty="0" err="1"/>
              <a:t>remained</a:t>
            </a:r>
            <a:r>
              <a:rPr lang="nb-NO" dirty="0"/>
              <a:t> </a:t>
            </a:r>
            <a:r>
              <a:rPr lang="nb-NO" dirty="0" err="1"/>
              <a:t>poor</a:t>
            </a:r>
            <a:r>
              <a:rPr lang="nb-NO" dirty="0"/>
              <a:t>, </a:t>
            </a:r>
            <a:r>
              <a:rPr lang="nb-NO" dirty="0" err="1"/>
              <a:t>authoritarian</a:t>
            </a:r>
            <a:r>
              <a:rPr lang="nb-NO" dirty="0"/>
              <a:t>, repressive, </a:t>
            </a:r>
            <a:r>
              <a:rPr lang="nb-NO" dirty="0" err="1"/>
              <a:t>underdeveloped</a:t>
            </a:r>
            <a:endParaRPr lang="nb-NO" dirty="0"/>
          </a:p>
          <a:p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Knowledge </a:t>
            </a:r>
            <a:r>
              <a:rPr lang="nb-NO" dirty="0" err="1"/>
              <a:t>accumulation</a:t>
            </a:r>
            <a:endParaRPr lang="nb-NO" dirty="0"/>
          </a:p>
          <a:p>
            <a:pPr lvl="1"/>
            <a:r>
              <a:rPr lang="nb-NO" dirty="0"/>
              <a:t>«Potato chips vs. micro chips»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/>
              <a:t>Institutionalization</a:t>
            </a:r>
            <a:endParaRPr lang="nb-NO" dirty="0"/>
          </a:p>
          <a:p>
            <a:pPr lvl="1"/>
            <a:r>
              <a:rPr lang="nb-NO" dirty="0"/>
              <a:t>Social cohesion, </a:t>
            </a:r>
            <a:r>
              <a:rPr lang="nb-NO" dirty="0" err="1"/>
              <a:t>legitimacy</a:t>
            </a:r>
            <a:r>
              <a:rPr lang="nb-NO" dirty="0"/>
              <a:t>, </a:t>
            </a:r>
            <a:r>
              <a:rPr lang="nb-NO" dirty="0" err="1"/>
              <a:t>spreading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wealth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 err="1"/>
              <a:t>Monoindustrialism</a:t>
            </a:r>
            <a:endParaRPr lang="nb-NO" dirty="0"/>
          </a:p>
          <a:p>
            <a:pPr lvl="1"/>
            <a:r>
              <a:rPr lang="nb-NO" dirty="0" err="1"/>
              <a:t>Vested</a:t>
            </a:r>
            <a:r>
              <a:rPr lang="nb-NO" dirty="0"/>
              <a:t> </a:t>
            </a:r>
            <a:r>
              <a:rPr lang="nb-NO" dirty="0" err="1"/>
              <a:t>interests</a:t>
            </a:r>
            <a:r>
              <a:rPr lang="nb-NO" dirty="0"/>
              <a:t>, rigid </a:t>
            </a:r>
            <a:r>
              <a:rPr lang="nb-NO" dirty="0" err="1"/>
              <a:t>economy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917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X-factor</a:t>
            </a:r>
            <a:r>
              <a:rPr lang="nb-NO" dirty="0"/>
              <a:t>: </a:t>
            </a:r>
            <a:r>
              <a:rPr lang="nb-NO" dirty="0" err="1"/>
              <a:t>Fracking</a:t>
            </a:r>
            <a:r>
              <a:rPr lang="nb-NO" dirty="0"/>
              <a:t>. </a:t>
            </a:r>
            <a:r>
              <a:rPr lang="nb-NO" dirty="0" err="1"/>
              <a:t>Consequences</a:t>
            </a:r>
            <a:r>
              <a:rPr lang="nb-NO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USA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Germany</a:t>
            </a:r>
          </a:p>
        </p:txBody>
      </p:sp>
      <p:pic>
        <p:nvPicPr>
          <p:cNvPr id="7" name="Content Placeholder 6" descr="Image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2350"/>
            <a:ext cx="4572000" cy="379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Bilde 3" descr="http://www.energypost.eu/wp-content/uploads/2014/03/Michel-picture1.jpg"/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92350"/>
            <a:ext cx="4572000" cy="379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95550" y="274638"/>
            <a:ext cx="7884103" cy="1143000"/>
          </a:xfrm>
        </p:spPr>
        <p:txBody>
          <a:bodyPr>
            <a:normAutofit fontScale="90000"/>
          </a:bodyPr>
          <a:lstStyle/>
          <a:p>
            <a:r>
              <a:rPr lang="nb-NO" dirty="0"/>
              <a:t>Is </a:t>
            </a:r>
            <a:r>
              <a:rPr lang="nb-NO" dirty="0" err="1"/>
              <a:t>politics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? US </a:t>
            </a:r>
            <a:r>
              <a:rPr lang="nb-NO" dirty="0" err="1"/>
              <a:t>wind</a:t>
            </a:r>
            <a:r>
              <a:rPr lang="nb-NO" dirty="0"/>
              <a:t> </a:t>
            </a:r>
            <a:r>
              <a:rPr lang="nb-NO" dirty="0" err="1"/>
              <a:t>power</a:t>
            </a:r>
            <a:r>
              <a:rPr lang="nb-NO" dirty="0"/>
              <a:t>.</a:t>
            </a:r>
          </a:p>
        </p:txBody>
      </p:sp>
      <p:graphicFrame>
        <p:nvGraphicFramePr>
          <p:cNvPr id="5" name="Chart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6376482"/>
              </p:ext>
            </p:extLst>
          </p:nvPr>
        </p:nvGraphicFramePr>
        <p:xfrm>
          <a:off x="0" y="1765300"/>
          <a:ext cx="9144000" cy="411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448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Wind </a:t>
            </a:r>
            <a:r>
              <a:rPr lang="nb-NO" dirty="0" err="1"/>
              <a:t>power</a:t>
            </a:r>
            <a:r>
              <a:rPr lang="nb-NO" dirty="0"/>
              <a:t>: Installations vs. </a:t>
            </a:r>
            <a:r>
              <a:rPr lang="nb-NO" dirty="0" err="1"/>
              <a:t>generation</a:t>
            </a:r>
            <a:r>
              <a:rPr lang="nb-NO" dirty="0"/>
              <a:t>, China and </a:t>
            </a:r>
            <a:r>
              <a:rPr lang="nb-NO" dirty="0" err="1"/>
              <a:t>the</a:t>
            </a:r>
            <a:r>
              <a:rPr lang="nb-NO" dirty="0"/>
              <a:t> US.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90" y="1988840"/>
            <a:ext cx="4080510" cy="4135234"/>
          </a:xfrm>
        </p:spPr>
      </p:pic>
      <p:graphicFrame>
        <p:nvGraphicFramePr>
          <p:cNvPr id="7" name="Chart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9017645"/>
              </p:ext>
            </p:extLst>
          </p:nvPr>
        </p:nvGraphicFramePr>
        <p:xfrm>
          <a:off x="800100" y="1988840"/>
          <a:ext cx="4423410" cy="3888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9905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/>
              <a:t>China and vested interests?</a:t>
            </a:r>
            <a:endParaRPr lang="en-US" alt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511300"/>
            <a:ext cx="7721600" cy="5086052"/>
          </a:xfrm>
        </p:spPr>
        <p:txBody>
          <a:bodyPr/>
          <a:lstStyle/>
          <a:p>
            <a:pPr>
              <a:defRPr/>
            </a:pPr>
            <a:r>
              <a:rPr lang="nb-NO" sz="2400" dirty="0"/>
              <a:t>Can’t argue with success…!(?)</a:t>
            </a:r>
          </a:p>
          <a:p>
            <a:pPr>
              <a:defRPr/>
            </a:pPr>
            <a:r>
              <a:rPr lang="nb-NO" sz="2400" dirty="0"/>
              <a:t>BUT:</a:t>
            </a:r>
          </a:p>
          <a:p>
            <a:pPr lvl="1">
              <a:defRPr/>
            </a:pPr>
            <a:r>
              <a:rPr lang="nb-NO" sz="2000" dirty="0"/>
              <a:t>No structural change. Driven more by economic growth and energy demand than anything else? </a:t>
            </a:r>
          </a:p>
          <a:p>
            <a:pPr lvl="1">
              <a:defRPr/>
            </a:pPr>
            <a:r>
              <a:rPr lang="nb-NO" sz="2000" dirty="0"/>
              <a:t>Grid problems. Grid </a:t>
            </a:r>
            <a:r>
              <a:rPr lang="nb-NO" sz="2000" dirty="0" err="1"/>
              <a:t>companies</a:t>
            </a:r>
            <a:r>
              <a:rPr lang="nb-NO" sz="2000" dirty="0"/>
              <a:t> </a:t>
            </a:r>
            <a:r>
              <a:rPr lang="nb-NO" sz="2000" dirty="0" err="1"/>
              <a:t>reluctant</a:t>
            </a:r>
            <a:r>
              <a:rPr lang="nb-NO" sz="2000" dirty="0"/>
              <a:t> to </a:t>
            </a:r>
            <a:r>
              <a:rPr lang="nb-NO" sz="2000" dirty="0" err="1"/>
              <a:t>connect</a:t>
            </a:r>
            <a:r>
              <a:rPr lang="nb-NO" sz="2000" dirty="0"/>
              <a:t> to </a:t>
            </a:r>
            <a:r>
              <a:rPr lang="nb-NO" sz="2000" dirty="0" err="1"/>
              <a:t>the</a:t>
            </a:r>
            <a:r>
              <a:rPr lang="nb-NO" sz="2000" dirty="0"/>
              <a:t> grid despite legal obligations. Lots of off-grid capacity. </a:t>
            </a:r>
          </a:p>
          <a:p>
            <a:pPr lvl="1">
              <a:defRPr/>
            </a:pPr>
            <a:r>
              <a:rPr lang="nb-NO" sz="2000" dirty="0"/>
              <a:t>Industrial </a:t>
            </a:r>
            <a:r>
              <a:rPr lang="nb-NO" sz="2000" dirty="0" err="1"/>
              <a:t>structure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SOEs</a:t>
            </a:r>
            <a:r>
              <a:rPr lang="nb-NO" sz="2000" dirty="0"/>
              <a:t>. </a:t>
            </a:r>
          </a:p>
          <a:p>
            <a:pPr lvl="2">
              <a:defRPr/>
            </a:pPr>
            <a:r>
              <a:rPr lang="nb-NO" sz="1700" dirty="0" err="1"/>
              <a:t>Underbidding</a:t>
            </a:r>
            <a:r>
              <a:rPr lang="nb-NO" sz="1700" dirty="0"/>
              <a:t>. Lax budget restrictions. </a:t>
            </a:r>
          </a:p>
          <a:p>
            <a:pPr lvl="2">
              <a:defRPr/>
            </a:pPr>
            <a:r>
              <a:rPr lang="nb-NO" sz="1700" dirty="0"/>
              <a:t>Energy companies = Thermal, oil and nuclear</a:t>
            </a:r>
          </a:p>
          <a:p>
            <a:pPr lvl="3">
              <a:defRPr/>
            </a:pPr>
            <a:r>
              <a:rPr lang="nb-NO" sz="1400" dirty="0"/>
              <a:t>Not necessarily very enthusiastic about wind (and solar)</a:t>
            </a:r>
          </a:p>
          <a:p>
            <a:pPr lvl="1">
              <a:defRPr/>
            </a:pPr>
            <a:r>
              <a:rPr lang="nb-NO" sz="2000" dirty="0"/>
              <a:t>Command and </a:t>
            </a:r>
            <a:r>
              <a:rPr lang="nb-NO" sz="2000" dirty="0" err="1"/>
              <a:t>control</a:t>
            </a:r>
            <a:r>
              <a:rPr lang="nb-NO" sz="2000" dirty="0"/>
              <a:t>. Installation over </a:t>
            </a:r>
            <a:r>
              <a:rPr lang="nb-NO" sz="2000" dirty="0" err="1"/>
              <a:t>generation</a:t>
            </a:r>
            <a:r>
              <a:rPr lang="nb-NO" sz="2000" dirty="0"/>
              <a:t>.</a:t>
            </a:r>
          </a:p>
          <a:p>
            <a:pPr lvl="1">
              <a:defRPr/>
            </a:pPr>
            <a:r>
              <a:rPr lang="nb-NO" sz="2000" dirty="0"/>
              <a:t>Institutional structure opaque. Overlapping responsibilities</a:t>
            </a:r>
          </a:p>
          <a:p>
            <a:pPr lvl="2">
              <a:defRPr/>
            </a:pPr>
            <a:r>
              <a:rPr lang="nb-NO" sz="1700" dirty="0"/>
              <a:t>No Ministry </a:t>
            </a:r>
            <a:r>
              <a:rPr lang="nb-NO" sz="1700" dirty="0" err="1"/>
              <a:t>of</a:t>
            </a:r>
            <a:r>
              <a:rPr lang="nb-NO" sz="1700" dirty="0"/>
              <a:t> Energy</a:t>
            </a:r>
          </a:p>
          <a:p>
            <a:pPr lvl="1">
              <a:defRPr/>
            </a:pPr>
            <a:r>
              <a:rPr lang="nb-NO" sz="2000" dirty="0" err="1"/>
              <a:t>Weak</a:t>
            </a:r>
            <a:r>
              <a:rPr lang="nb-NO" sz="2000" dirty="0"/>
              <a:t> </a:t>
            </a:r>
            <a:r>
              <a:rPr lang="nb-NO" sz="2000" dirty="0" err="1"/>
              <a:t>control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provinces</a:t>
            </a:r>
            <a:r>
              <a:rPr lang="nb-NO" sz="2000" dirty="0"/>
              <a:t>. Massive </a:t>
            </a:r>
            <a:r>
              <a:rPr lang="nb-NO" sz="2000" dirty="0" err="1"/>
              <a:t>inefficiencies</a:t>
            </a:r>
            <a:r>
              <a:rPr lang="nb-NO" sz="2000" dirty="0"/>
              <a:t>.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200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586" y="274638"/>
            <a:ext cx="7754664" cy="1143000"/>
          </a:xfrm>
        </p:spPr>
        <p:txBody>
          <a:bodyPr>
            <a:normAutofit fontScale="90000"/>
          </a:bodyPr>
          <a:lstStyle/>
          <a:p>
            <a:r>
              <a:rPr lang="nb-NO" altLang="nb-NO" sz="3200" dirty="0"/>
              <a:t>Green </a:t>
            </a:r>
            <a:r>
              <a:rPr lang="nb-NO" altLang="nb-NO" sz="3200" dirty="0" err="1"/>
              <a:t>shift</a:t>
            </a:r>
            <a:r>
              <a:rPr lang="nb-NO" altLang="nb-NO" sz="3200" dirty="0"/>
              <a:t>: Will green </a:t>
            </a:r>
            <a:r>
              <a:rPr lang="nb-NO" altLang="nb-NO" sz="3200" dirty="0" err="1"/>
              <a:t>industry</a:t>
            </a:r>
            <a:r>
              <a:rPr lang="nb-NO" altLang="nb-NO" sz="3200" dirty="0"/>
              <a:t> </a:t>
            </a:r>
            <a:r>
              <a:rPr lang="nb-NO" altLang="nb-NO" sz="3200" dirty="0" err="1"/>
              <a:t>become</a:t>
            </a:r>
            <a:r>
              <a:rPr lang="nb-NO" altLang="nb-NO" sz="3200" dirty="0"/>
              <a:t> </a:t>
            </a:r>
            <a:r>
              <a:rPr lang="nb-NO" altLang="nb-NO" sz="3200" dirty="0" err="1"/>
              <a:t>competitive</a:t>
            </a:r>
            <a:r>
              <a:rPr lang="nb-NO" altLang="nb-NO" sz="3200" dirty="0"/>
              <a:t> </a:t>
            </a:r>
            <a:r>
              <a:rPr lang="nb-NO" altLang="nb-NO" sz="3200" dirty="0" err="1"/>
              <a:t>once</a:t>
            </a:r>
            <a:r>
              <a:rPr lang="nb-NO" altLang="nb-NO" sz="3200" dirty="0"/>
              <a:t> </a:t>
            </a:r>
            <a:r>
              <a:rPr lang="nb-NO" altLang="nb-NO" sz="3200" dirty="0" err="1"/>
              <a:t>we</a:t>
            </a:r>
            <a:r>
              <a:rPr lang="nb-NO" altLang="nb-NO" sz="3200" dirty="0"/>
              <a:t> run </a:t>
            </a:r>
            <a:r>
              <a:rPr lang="nb-NO" altLang="nb-NO" sz="3200" dirty="0" err="1"/>
              <a:t>out</a:t>
            </a:r>
            <a:r>
              <a:rPr lang="nb-NO" altLang="nb-NO" sz="3200" dirty="0"/>
              <a:t> </a:t>
            </a:r>
            <a:r>
              <a:rPr lang="nb-NO" altLang="nb-NO" sz="3200" dirty="0" err="1"/>
              <a:t>of</a:t>
            </a:r>
            <a:r>
              <a:rPr lang="nb-NO" altLang="nb-NO" sz="3200" dirty="0"/>
              <a:t> </a:t>
            </a:r>
            <a:r>
              <a:rPr lang="nb-NO" altLang="nb-NO" sz="3200" dirty="0" err="1"/>
              <a:t>other</a:t>
            </a:r>
            <a:r>
              <a:rPr lang="nb-NO" altLang="nb-NO" sz="3200" dirty="0"/>
              <a:t> types </a:t>
            </a:r>
            <a:r>
              <a:rPr lang="nb-NO" altLang="nb-NO" sz="3200" dirty="0" err="1"/>
              <a:t>of</a:t>
            </a:r>
            <a:r>
              <a:rPr lang="nb-NO" altLang="nb-NO" sz="3200" dirty="0"/>
              <a:t> energy?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748790"/>
            <a:ext cx="7863840" cy="4480560"/>
          </a:xfrm>
        </p:spPr>
        <p:txBody>
          <a:bodyPr>
            <a:normAutofit fontScale="92500"/>
          </a:bodyPr>
          <a:lstStyle/>
          <a:p>
            <a:r>
              <a:rPr lang="nb-NO" altLang="nb-NO" sz="2600" dirty="0"/>
              <a:t>Investments </a:t>
            </a:r>
            <a:r>
              <a:rPr lang="nb-NO" altLang="nb-NO" sz="2600" dirty="0" err="1"/>
              <a:t>down</a:t>
            </a:r>
            <a:r>
              <a:rPr lang="nb-NO" altLang="nb-NO" sz="2600" dirty="0"/>
              <a:t> 2012-13, up 2014-15, </a:t>
            </a:r>
            <a:r>
              <a:rPr lang="nb-NO" altLang="nb-NO" sz="2600" dirty="0" err="1"/>
              <a:t>down</a:t>
            </a:r>
            <a:r>
              <a:rPr lang="nb-NO" altLang="nb-NO" sz="2600" dirty="0"/>
              <a:t> 2016</a:t>
            </a:r>
          </a:p>
          <a:p>
            <a:r>
              <a:rPr lang="nb-NO" altLang="nb-NO" sz="2600" dirty="0" err="1"/>
              <a:t>Fracking</a:t>
            </a:r>
            <a:r>
              <a:rPr lang="nb-NO" altLang="nb-NO" sz="2600" dirty="0"/>
              <a:t> and </a:t>
            </a:r>
            <a:r>
              <a:rPr lang="nb-NO" altLang="nb-NO" sz="2600" dirty="0" err="1"/>
              <a:t>shale</a:t>
            </a:r>
            <a:r>
              <a:rPr lang="nb-NO" altLang="nb-NO" sz="2600" dirty="0"/>
              <a:t> gas (and –</a:t>
            </a:r>
            <a:r>
              <a:rPr lang="nb-NO" altLang="nb-NO" sz="2600" dirty="0" err="1"/>
              <a:t>oil</a:t>
            </a:r>
            <a:r>
              <a:rPr lang="nb-NO" altLang="nb-NO" sz="2600" dirty="0"/>
              <a:t>)</a:t>
            </a:r>
          </a:p>
          <a:p>
            <a:pPr lvl="1"/>
            <a:r>
              <a:rPr lang="nb-NO" altLang="nb-NO" sz="2200" dirty="0"/>
              <a:t>US: gas </a:t>
            </a:r>
            <a:r>
              <a:rPr lang="nb-NO" altLang="nb-NO" sz="2200" dirty="0" err="1"/>
              <a:t>price</a:t>
            </a:r>
            <a:r>
              <a:rPr lang="nb-NO" altLang="nb-NO" sz="2200" dirty="0"/>
              <a:t> </a:t>
            </a:r>
            <a:r>
              <a:rPr lang="nb-NO" altLang="nb-NO" sz="2200" dirty="0" err="1"/>
              <a:t>down</a:t>
            </a:r>
            <a:r>
              <a:rPr lang="nb-NO" altLang="nb-NO" sz="2200" dirty="0"/>
              <a:t> by 80%! Oil </a:t>
            </a:r>
            <a:r>
              <a:rPr lang="nb-NO" altLang="nb-NO" sz="2200" dirty="0" err="1"/>
              <a:t>price</a:t>
            </a:r>
            <a:r>
              <a:rPr lang="nb-NO" altLang="nb-NO" sz="2200" dirty="0"/>
              <a:t> </a:t>
            </a:r>
            <a:r>
              <a:rPr lang="nb-NO" altLang="nb-NO" sz="2200" dirty="0" err="1"/>
              <a:t>down</a:t>
            </a:r>
            <a:r>
              <a:rPr lang="nb-NO" altLang="nb-NO" sz="2200" dirty="0"/>
              <a:t> by 50%++!</a:t>
            </a:r>
          </a:p>
          <a:p>
            <a:r>
              <a:rPr lang="nb-NO" altLang="nb-NO" sz="2600" dirty="0" err="1"/>
              <a:t>Costs</a:t>
            </a:r>
            <a:r>
              <a:rPr lang="nb-NO" altLang="nb-NO" sz="2600" dirty="0"/>
              <a:t> (</a:t>
            </a:r>
            <a:r>
              <a:rPr lang="nb-NO" altLang="nb-NO" sz="2600" dirty="0" err="1"/>
              <a:t>Nothing</a:t>
            </a:r>
            <a:r>
              <a:rPr lang="nb-NO" altLang="nb-NO" sz="2600" dirty="0"/>
              <a:t> </a:t>
            </a:r>
            <a:r>
              <a:rPr lang="nb-NO" altLang="nb-NO" sz="2600" dirty="0" err="1"/>
              <a:t>fails</a:t>
            </a:r>
            <a:r>
              <a:rPr lang="nb-NO" altLang="nb-NO" sz="2600" dirty="0"/>
              <a:t> like </a:t>
            </a:r>
            <a:r>
              <a:rPr lang="nb-NO" altLang="nb-NO" sz="2600" dirty="0" err="1"/>
              <a:t>success</a:t>
            </a:r>
            <a:r>
              <a:rPr lang="nb-NO" altLang="nb-NO" sz="2600" dirty="0"/>
              <a:t>…)</a:t>
            </a:r>
          </a:p>
          <a:p>
            <a:pPr lvl="1"/>
            <a:r>
              <a:rPr lang="nb-NO" altLang="nb-NO" sz="2200" dirty="0"/>
              <a:t>Germany, €24b in subsidies (2014)</a:t>
            </a:r>
          </a:p>
          <a:p>
            <a:pPr lvl="1"/>
            <a:r>
              <a:rPr lang="nb-NO" altLang="nb-NO" sz="2200" dirty="0" err="1"/>
              <a:t>Subsidizing</a:t>
            </a:r>
            <a:r>
              <a:rPr lang="nb-NO" altLang="nb-NO" sz="2200" dirty="0"/>
              <a:t> </a:t>
            </a:r>
            <a:r>
              <a:rPr lang="nb-NO" altLang="nb-NO" sz="2200" dirty="0" err="1"/>
              <a:t>Chinese</a:t>
            </a:r>
            <a:r>
              <a:rPr lang="nb-NO" altLang="nb-NO" sz="2200" dirty="0"/>
              <a:t> solar </a:t>
            </a:r>
            <a:r>
              <a:rPr lang="nb-NO" altLang="nb-NO" sz="2200" dirty="0" err="1"/>
              <a:t>power</a:t>
            </a:r>
            <a:r>
              <a:rPr lang="nb-NO" altLang="nb-NO" sz="2200" dirty="0"/>
              <a:t>? [Europe, Japan]</a:t>
            </a:r>
          </a:p>
          <a:p>
            <a:r>
              <a:rPr lang="nb-NO" altLang="nb-NO" sz="2600" dirty="0" err="1"/>
              <a:t>Electricity</a:t>
            </a:r>
            <a:r>
              <a:rPr lang="nb-NO" altLang="nb-NO" sz="2600" dirty="0"/>
              <a:t> grid: Old, </a:t>
            </a:r>
            <a:r>
              <a:rPr lang="nb-NO" altLang="nb-NO" sz="2600" dirty="0" err="1"/>
              <a:t>fragmented</a:t>
            </a:r>
            <a:r>
              <a:rPr lang="nb-NO" altLang="nb-NO" sz="2600" dirty="0"/>
              <a:t>, </a:t>
            </a:r>
            <a:r>
              <a:rPr lang="nb-NO" altLang="nb-NO" sz="2600" dirty="0" err="1"/>
              <a:t>renewable</a:t>
            </a:r>
            <a:r>
              <a:rPr lang="nb-NO" altLang="nb-NO" sz="2600" dirty="0"/>
              <a:t> </a:t>
            </a:r>
            <a:r>
              <a:rPr lang="nb-NO" altLang="nb-NO" sz="2600" dirty="0" err="1"/>
              <a:t>electricity</a:t>
            </a:r>
            <a:r>
              <a:rPr lang="nb-NO" altLang="nb-NO" sz="2600" dirty="0"/>
              <a:t> variable</a:t>
            </a:r>
          </a:p>
          <a:p>
            <a:pPr lvl="1"/>
            <a:r>
              <a:rPr lang="nb-NO" altLang="nb-NO" sz="2200" dirty="0"/>
              <a:t>Europe: </a:t>
            </a:r>
            <a:r>
              <a:rPr lang="nb-NO" altLang="nb-NO" sz="2200" dirty="0" err="1"/>
              <a:t>upgrades</a:t>
            </a:r>
            <a:r>
              <a:rPr lang="nb-NO" altLang="nb-NO" sz="2200" dirty="0"/>
              <a:t> </a:t>
            </a:r>
            <a:r>
              <a:rPr lang="nb-NO" sz="2200" dirty="0"/>
              <a:t>≈€1 trillion! [by 2020]</a:t>
            </a:r>
          </a:p>
          <a:p>
            <a:pPr lvl="1"/>
            <a:r>
              <a:rPr lang="nb-NO" altLang="nb-NO" sz="2200" dirty="0"/>
              <a:t>US: </a:t>
            </a:r>
            <a:r>
              <a:rPr lang="nb-NO" altLang="nb-NO" sz="2200" dirty="0" err="1"/>
              <a:t>upgrades</a:t>
            </a:r>
            <a:r>
              <a:rPr lang="nb-NO" altLang="nb-NO" sz="2200" dirty="0"/>
              <a:t> </a:t>
            </a:r>
            <a:r>
              <a:rPr lang="nb-NO" sz="2200" dirty="0"/>
              <a:t>≈$2+ trillion! [by 2035]</a:t>
            </a:r>
          </a:p>
          <a:p>
            <a:pPr lvl="1"/>
            <a:r>
              <a:rPr lang="nb-NO" altLang="nb-NO" sz="2200" dirty="0" err="1"/>
              <a:t>Utility</a:t>
            </a:r>
            <a:r>
              <a:rPr lang="nb-NO" altLang="nb-NO" sz="2200" dirty="0"/>
              <a:t> </a:t>
            </a:r>
            <a:r>
              <a:rPr lang="nb-NO" altLang="nb-NO" sz="2200" dirty="0" err="1"/>
              <a:t>companies</a:t>
            </a:r>
            <a:r>
              <a:rPr lang="nb-NO" altLang="nb-NO" sz="2200" dirty="0"/>
              <a:t> </a:t>
            </a:r>
            <a:r>
              <a:rPr lang="nb-NO" altLang="nb-NO" sz="2200" dirty="0" err="1"/>
              <a:t>going</a:t>
            </a:r>
            <a:r>
              <a:rPr lang="nb-NO" altLang="nb-NO" sz="2200" dirty="0"/>
              <a:t> </a:t>
            </a:r>
            <a:r>
              <a:rPr lang="nb-NO" altLang="nb-NO" sz="2200" dirty="0" err="1"/>
              <a:t>bankrupt</a:t>
            </a:r>
            <a:endParaRPr lang="nb-NO" altLang="nb-NO" sz="22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943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/>
              <a:t>What’s the problem?</a:t>
            </a:r>
            <a:endParaRPr lang="en-US" altLang="nb-NO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nb-NO" altLang="nb-NO" sz="2400" dirty="0"/>
              <a:t>Price signal </a:t>
            </a:r>
            <a:r>
              <a:rPr lang="nb-NO" altLang="nb-NO" sz="2400" dirty="0" err="1"/>
              <a:t>should</a:t>
            </a:r>
            <a:r>
              <a:rPr lang="nb-NO" altLang="nb-NO" sz="2400" dirty="0"/>
              <a:t> </a:t>
            </a:r>
            <a:r>
              <a:rPr lang="nb-NO" altLang="nb-NO" sz="2400" dirty="0" err="1"/>
              <a:t>take</a:t>
            </a:r>
            <a:r>
              <a:rPr lang="nb-NO" altLang="nb-NO" sz="2400" dirty="0"/>
              <a:t> </a:t>
            </a:r>
            <a:r>
              <a:rPr lang="nb-NO" altLang="nb-NO" sz="2400" dirty="0" err="1"/>
              <a:t>care</a:t>
            </a:r>
            <a:r>
              <a:rPr lang="nb-NO" altLang="nb-NO" sz="2400" dirty="0"/>
              <a:t> </a:t>
            </a:r>
            <a:r>
              <a:rPr lang="nb-NO" altLang="nb-NO" sz="2400" dirty="0" err="1"/>
              <a:t>of</a:t>
            </a:r>
            <a:r>
              <a:rPr lang="nb-NO" altLang="nb-NO" sz="2400" dirty="0"/>
              <a:t> it, right? </a:t>
            </a:r>
          </a:p>
          <a:p>
            <a:pPr lvl="1">
              <a:lnSpc>
                <a:spcPct val="90000"/>
              </a:lnSpc>
            </a:pPr>
            <a:r>
              <a:rPr lang="nb-NO" altLang="nb-NO" sz="2400" dirty="0"/>
              <a:t>YES! In a </a:t>
            </a:r>
            <a:r>
              <a:rPr lang="nb-NO" altLang="nb-NO" sz="2400" dirty="0" err="1"/>
              <a:t>world</a:t>
            </a:r>
            <a:r>
              <a:rPr lang="nb-NO" altLang="nb-NO" sz="2400" dirty="0"/>
              <a:t> </a:t>
            </a:r>
            <a:r>
              <a:rPr lang="nb-NO" altLang="nb-NO" sz="2400" dirty="0" err="1"/>
              <a:t>without</a:t>
            </a:r>
            <a:r>
              <a:rPr lang="nb-NO" altLang="nb-NO" sz="2400" dirty="0"/>
              <a:t> </a:t>
            </a:r>
            <a:r>
              <a:rPr lang="nb-NO" altLang="nb-NO" sz="2400" dirty="0" err="1"/>
              <a:t>entry</a:t>
            </a:r>
            <a:r>
              <a:rPr lang="nb-NO" altLang="nb-NO" sz="2400" dirty="0"/>
              <a:t> </a:t>
            </a:r>
            <a:r>
              <a:rPr lang="nb-NO" altLang="nb-NO" sz="2400" dirty="0" err="1"/>
              <a:t>barriers</a:t>
            </a:r>
            <a:r>
              <a:rPr lang="nb-NO" altLang="nb-NO" sz="2400" dirty="0"/>
              <a:t>, </a:t>
            </a:r>
            <a:r>
              <a:rPr lang="nb-NO" altLang="nb-NO" sz="2400" dirty="0" err="1"/>
              <a:t>externalities</a:t>
            </a:r>
            <a:r>
              <a:rPr lang="nb-NO" altLang="nb-NO" sz="2400" dirty="0"/>
              <a:t>, </a:t>
            </a:r>
            <a:r>
              <a:rPr lang="nb-NO" altLang="nb-NO" sz="2400" dirty="0" err="1"/>
              <a:t>learning</a:t>
            </a:r>
            <a:r>
              <a:rPr lang="nb-NO" altLang="nb-NO" sz="2400" dirty="0"/>
              <a:t> </a:t>
            </a:r>
            <a:r>
              <a:rPr lang="nb-NO" altLang="nb-NO" sz="2400" dirty="0" err="1"/>
              <a:t>effects</a:t>
            </a:r>
            <a:r>
              <a:rPr lang="nb-NO" altLang="nb-NO" sz="2400" dirty="0"/>
              <a:t>, </a:t>
            </a:r>
            <a:r>
              <a:rPr lang="nb-NO" altLang="nb-NO" sz="2400" dirty="0" err="1"/>
              <a:t>advantages</a:t>
            </a:r>
            <a:r>
              <a:rPr lang="nb-NO" altLang="nb-NO" sz="2400" dirty="0"/>
              <a:t> </a:t>
            </a:r>
            <a:r>
              <a:rPr lang="nb-NO" altLang="nb-NO" sz="2400" dirty="0" err="1"/>
              <a:t>of</a:t>
            </a:r>
            <a:r>
              <a:rPr lang="nb-NO" altLang="nb-NO" sz="2400" dirty="0"/>
              <a:t> </a:t>
            </a:r>
            <a:r>
              <a:rPr lang="nb-NO" altLang="nb-NO" sz="2400" dirty="0" err="1"/>
              <a:t>scale</a:t>
            </a:r>
            <a:r>
              <a:rPr lang="nb-NO" altLang="nb-NO" sz="2400" dirty="0"/>
              <a:t>, </a:t>
            </a:r>
            <a:r>
              <a:rPr lang="nb-NO" altLang="nb-NO" sz="2400" dirty="0" err="1"/>
              <a:t>institutional</a:t>
            </a:r>
            <a:r>
              <a:rPr lang="nb-NO" altLang="nb-NO" sz="2400" dirty="0"/>
              <a:t> </a:t>
            </a:r>
            <a:r>
              <a:rPr lang="nb-NO" altLang="nb-NO" sz="2400" dirty="0" err="1"/>
              <a:t>structures</a:t>
            </a:r>
            <a:r>
              <a:rPr lang="nb-NO" altLang="nb-NO" sz="2400" dirty="0"/>
              <a:t>… </a:t>
            </a:r>
          </a:p>
          <a:p>
            <a:pPr lvl="1">
              <a:lnSpc>
                <a:spcPct val="90000"/>
              </a:lnSpc>
            </a:pPr>
            <a:r>
              <a:rPr lang="nb-NO" altLang="nb-NO" sz="2400" dirty="0"/>
              <a:t>So, NO!</a:t>
            </a:r>
          </a:p>
          <a:p>
            <a:pPr>
              <a:lnSpc>
                <a:spcPct val="90000"/>
              </a:lnSpc>
            </a:pPr>
            <a:r>
              <a:rPr lang="nb-NO" altLang="nb-NO" sz="2400" dirty="0" err="1"/>
              <a:t>Mancur</a:t>
            </a:r>
            <a:r>
              <a:rPr lang="nb-NO" altLang="nb-NO" sz="2400" dirty="0"/>
              <a:t> Olson</a:t>
            </a:r>
          </a:p>
          <a:p>
            <a:pPr lvl="1">
              <a:lnSpc>
                <a:spcPct val="90000"/>
              </a:lnSpc>
            </a:pPr>
            <a:r>
              <a:rPr lang="nb-NO" altLang="nb-NO" sz="2400" dirty="0" err="1"/>
              <a:t>Vested</a:t>
            </a:r>
            <a:r>
              <a:rPr lang="nb-NO" altLang="nb-NO" sz="2400" dirty="0"/>
              <a:t> </a:t>
            </a:r>
            <a:r>
              <a:rPr lang="nb-NO" altLang="nb-NO" sz="2400" dirty="0" err="1"/>
              <a:t>interests</a:t>
            </a:r>
            <a:r>
              <a:rPr lang="nb-NO" altLang="nb-NO" sz="2400" dirty="0"/>
              <a:t>, </a:t>
            </a:r>
            <a:r>
              <a:rPr lang="nb-NO" altLang="nb-NO" sz="2400" dirty="0" err="1"/>
              <a:t>rigidities</a:t>
            </a:r>
            <a:r>
              <a:rPr lang="nb-NO" altLang="nb-NO" sz="2400" dirty="0"/>
              <a:t>, </a:t>
            </a:r>
            <a:r>
              <a:rPr lang="nb-NO" altLang="nb-NO" sz="2400" dirty="0" err="1"/>
              <a:t>sclerosis</a:t>
            </a:r>
            <a:endParaRPr lang="nb-NO" altLang="nb-NO" sz="2400" dirty="0"/>
          </a:p>
          <a:p>
            <a:pPr lvl="1">
              <a:lnSpc>
                <a:spcPct val="90000"/>
              </a:lnSpc>
            </a:pPr>
            <a:r>
              <a:rPr lang="nb-NO" altLang="nb-NO" sz="2400" dirty="0" err="1"/>
              <a:t>Economically</a:t>
            </a:r>
            <a:r>
              <a:rPr lang="nb-NO" altLang="nb-NO" sz="2400" dirty="0"/>
              <a:t> </a:t>
            </a:r>
            <a:r>
              <a:rPr lang="nb-NO" altLang="nb-NO" sz="2400" dirty="0" err="1"/>
              <a:t>important</a:t>
            </a:r>
            <a:r>
              <a:rPr lang="nb-NO" altLang="nb-NO" sz="2400" dirty="0"/>
              <a:t> </a:t>
            </a:r>
            <a:r>
              <a:rPr lang="nb-NO" altLang="nb-NO" sz="2400" dirty="0" err="1"/>
              <a:t>industries</a:t>
            </a:r>
            <a:r>
              <a:rPr lang="nb-NO" altLang="nb-NO" sz="2400" dirty="0"/>
              <a:t> </a:t>
            </a:r>
            <a:r>
              <a:rPr lang="nb-NO" altLang="nb-NO" sz="2400" dirty="0" err="1"/>
              <a:t>becoming</a:t>
            </a:r>
            <a:r>
              <a:rPr lang="nb-NO" altLang="nb-NO" sz="2400" dirty="0"/>
              <a:t> </a:t>
            </a:r>
            <a:r>
              <a:rPr lang="nb-NO" altLang="nb-NO" sz="2400" dirty="0" err="1"/>
              <a:t>politically</a:t>
            </a:r>
            <a:r>
              <a:rPr lang="nb-NO" altLang="nb-NO" sz="2400" dirty="0"/>
              <a:t> </a:t>
            </a:r>
            <a:r>
              <a:rPr lang="nb-NO" altLang="nb-NO" sz="2400" dirty="0" err="1"/>
              <a:t>influential</a:t>
            </a:r>
            <a:endParaRPr lang="nb-NO" altLang="nb-NO" sz="2400" dirty="0"/>
          </a:p>
          <a:p>
            <a:pPr>
              <a:lnSpc>
                <a:spcPct val="90000"/>
              </a:lnSpc>
            </a:pPr>
            <a:r>
              <a:rPr lang="nb-NO" altLang="nb-NO" sz="2400" dirty="0" err="1"/>
              <a:t>There’s</a:t>
            </a:r>
            <a:r>
              <a:rPr lang="nb-NO" altLang="nb-NO" sz="2400" dirty="0"/>
              <a:t> </a:t>
            </a:r>
            <a:r>
              <a:rPr lang="en-US" altLang="nb-NO" sz="2400" dirty="0"/>
              <a:t>no</a:t>
            </a:r>
            <a:r>
              <a:rPr lang="nb-NO" altLang="nb-NO" sz="2400" dirty="0"/>
              <a:t> </a:t>
            </a:r>
            <a:r>
              <a:rPr lang="nb-NO" altLang="nb-NO" sz="2400" dirty="0" err="1"/>
              <a:t>such</a:t>
            </a:r>
            <a:r>
              <a:rPr lang="nb-NO" altLang="nb-NO" sz="2400" dirty="0"/>
              <a:t> </a:t>
            </a:r>
            <a:r>
              <a:rPr lang="nb-NO" altLang="nb-NO" sz="2400" dirty="0" err="1"/>
              <a:t>thing</a:t>
            </a:r>
            <a:r>
              <a:rPr lang="nb-NO" altLang="nb-NO" sz="2400" dirty="0"/>
              <a:t> as </a:t>
            </a:r>
            <a:r>
              <a:rPr lang="nb-NO" altLang="nb-NO" sz="2400" dirty="0" err="1"/>
              <a:t>industrial</a:t>
            </a:r>
            <a:r>
              <a:rPr lang="nb-NO" altLang="nb-NO" sz="2400" dirty="0"/>
              <a:t> </a:t>
            </a:r>
            <a:r>
              <a:rPr lang="nb-NO" altLang="nb-NO" sz="2400" dirty="0" err="1"/>
              <a:t>neutrality</a:t>
            </a:r>
            <a:r>
              <a:rPr lang="nb-NO" altLang="nb-NO" sz="2400" dirty="0"/>
              <a:t> [næringsnøytralitet]. Institutional </a:t>
            </a:r>
            <a:r>
              <a:rPr lang="nb-NO" altLang="nb-NO" sz="2400" dirty="0" err="1"/>
              <a:t>structure</a:t>
            </a:r>
            <a:r>
              <a:rPr lang="nb-NO" altLang="nb-NO" sz="2400" dirty="0"/>
              <a:t> </a:t>
            </a:r>
            <a:r>
              <a:rPr lang="nb-NO" altLang="nb-NO" sz="2400" dirty="0" err="1"/>
              <a:t>always</a:t>
            </a:r>
            <a:r>
              <a:rPr lang="nb-NO" altLang="nb-NO" sz="2400" dirty="0"/>
              <a:t> </a:t>
            </a:r>
            <a:r>
              <a:rPr lang="nb-NO" altLang="nb-NO" sz="2400" dirty="0" err="1"/>
              <a:t>favors</a:t>
            </a:r>
            <a:r>
              <a:rPr lang="nb-NO" altLang="nb-NO" sz="2400" dirty="0"/>
              <a:t> </a:t>
            </a:r>
            <a:r>
              <a:rPr lang="nb-NO" altLang="nb-NO" sz="2400" dirty="0" err="1"/>
              <a:t>the</a:t>
            </a:r>
            <a:r>
              <a:rPr lang="nb-NO" altLang="nb-NO" sz="2400" dirty="0"/>
              <a:t> </a:t>
            </a:r>
            <a:r>
              <a:rPr lang="nb-NO" altLang="nb-NO" sz="2400" dirty="0" err="1"/>
              <a:t>existing</a:t>
            </a:r>
            <a:r>
              <a:rPr lang="nb-NO" altLang="nb-NO" sz="2400" dirty="0"/>
              <a:t> </a:t>
            </a:r>
            <a:r>
              <a:rPr lang="nb-NO" altLang="nb-NO" sz="2400" dirty="0" err="1"/>
              <a:t>actors</a:t>
            </a:r>
            <a:r>
              <a:rPr lang="nb-NO" altLang="nb-NO" sz="2400" dirty="0"/>
              <a:t>. </a:t>
            </a:r>
          </a:p>
          <a:p>
            <a:pPr>
              <a:lnSpc>
                <a:spcPct val="90000"/>
              </a:lnSpc>
            </a:pPr>
            <a:endParaRPr lang="en-US" altLang="nb-NO" dirty="0"/>
          </a:p>
        </p:txBody>
      </p:sp>
    </p:spTree>
    <p:extLst>
      <p:ext uri="{BB962C8B-B14F-4D97-AF65-F5344CB8AC3E}">
        <p14:creationId xmlns:p14="http://schemas.microsoft.com/office/powerpoint/2010/main" val="208964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Market </a:t>
            </a:r>
            <a:r>
              <a:rPr lang="nb-NO" dirty="0" err="1"/>
              <a:t>mechanisms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solve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88770"/>
            <a:ext cx="7984672" cy="4709160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Industrial </a:t>
            </a:r>
            <a:r>
              <a:rPr lang="nb-NO" dirty="0" err="1"/>
              <a:t>neutrality</a:t>
            </a:r>
            <a:r>
              <a:rPr lang="nb-NO" dirty="0"/>
              <a:t> and </a:t>
            </a:r>
            <a:r>
              <a:rPr lang="nb-NO" dirty="0" err="1"/>
              <a:t>cost</a:t>
            </a:r>
            <a:r>
              <a:rPr lang="nb-NO" dirty="0"/>
              <a:t> </a:t>
            </a:r>
            <a:r>
              <a:rPr lang="nb-NO" dirty="0" err="1"/>
              <a:t>effectiveness</a:t>
            </a:r>
            <a:endParaRPr lang="nb-NO" dirty="0"/>
          </a:p>
          <a:p>
            <a:pPr lvl="1"/>
            <a:r>
              <a:rPr lang="nb-NO" dirty="0"/>
              <a:t>The green </a:t>
            </a:r>
            <a:r>
              <a:rPr lang="nb-NO" dirty="0" err="1"/>
              <a:t>shift</a:t>
            </a:r>
            <a:r>
              <a:rPr lang="nb-NO" dirty="0"/>
              <a:t> </a:t>
            </a:r>
            <a:r>
              <a:rPr lang="nb-NO" dirty="0" err="1"/>
              <a:t>happens</a:t>
            </a:r>
            <a:r>
              <a:rPr lang="nb-NO" dirty="0"/>
              <a:t> </a:t>
            </a:r>
            <a:r>
              <a:rPr lang="nb-NO" dirty="0" err="1"/>
              <a:t>once</a:t>
            </a:r>
            <a:r>
              <a:rPr lang="nb-NO" dirty="0"/>
              <a:t> </a:t>
            </a:r>
            <a:r>
              <a:rPr lang="nb-NO" dirty="0" err="1"/>
              <a:t>renewable</a:t>
            </a:r>
            <a:r>
              <a:rPr lang="nb-NO" dirty="0"/>
              <a:t> </a:t>
            </a:r>
            <a:r>
              <a:rPr lang="nb-NO" dirty="0" err="1"/>
              <a:t>energy</a:t>
            </a:r>
            <a:r>
              <a:rPr lang="nb-NO" dirty="0"/>
              <a:t> </a:t>
            </a:r>
            <a:r>
              <a:rPr lang="nb-NO" dirty="0" err="1"/>
              <a:t>becomes</a:t>
            </a:r>
            <a:r>
              <a:rPr lang="nb-NO" dirty="0"/>
              <a:t> </a:t>
            </a:r>
            <a:r>
              <a:rPr lang="nb-NO" dirty="0" err="1"/>
              <a:t>competitive</a:t>
            </a:r>
            <a:r>
              <a:rPr lang="nb-NO" dirty="0"/>
              <a:t>?</a:t>
            </a:r>
          </a:p>
          <a:p>
            <a:r>
              <a:rPr lang="nb-NO" dirty="0"/>
              <a:t>Market </a:t>
            </a:r>
            <a:r>
              <a:rPr lang="nb-NO" dirty="0" err="1"/>
              <a:t>mechanisms</a:t>
            </a:r>
            <a:r>
              <a:rPr lang="nb-NO" dirty="0"/>
              <a:t> </a:t>
            </a:r>
            <a:r>
              <a:rPr lang="nb-NO" dirty="0">
                <a:sym typeface="Wingdings" panose="05000000000000000000" pitchFamily="2" charset="2"/>
              </a:rPr>
              <a:t> </a:t>
            </a:r>
            <a:r>
              <a:rPr lang="nb-NO" dirty="0" err="1">
                <a:sym typeface="Wingdings" panose="05000000000000000000" pitchFamily="2" charset="2"/>
              </a:rPr>
              <a:t>phasing</a:t>
            </a:r>
            <a:r>
              <a:rPr lang="nb-NO" dirty="0">
                <a:sym typeface="Wingdings" panose="05000000000000000000" pitchFamily="2" charset="2"/>
              </a:rPr>
              <a:t> in </a:t>
            </a:r>
            <a:r>
              <a:rPr lang="nb-NO" dirty="0" err="1">
                <a:sym typeface="Wingdings" panose="05000000000000000000" pitchFamily="2" charset="2"/>
              </a:rPr>
              <a:t>of</a:t>
            </a:r>
            <a:r>
              <a:rPr lang="nb-NO" dirty="0">
                <a:sym typeface="Wingdings" panose="05000000000000000000" pitchFamily="2" charset="2"/>
              </a:rPr>
              <a:t> REN, </a:t>
            </a:r>
            <a:r>
              <a:rPr lang="nb-NO" dirty="0" err="1">
                <a:sym typeface="Wingdings" panose="05000000000000000000" pitchFamily="2" charset="2"/>
              </a:rPr>
              <a:t>but</a:t>
            </a:r>
            <a:r>
              <a:rPr lang="nb-NO" dirty="0">
                <a:sym typeface="Wingdings" panose="05000000000000000000" pitchFamily="2" charset="2"/>
              </a:rPr>
              <a:t> </a:t>
            </a:r>
            <a:r>
              <a:rPr lang="nb-NO" dirty="0" err="1">
                <a:solidFill>
                  <a:srgbClr val="FF0000"/>
                </a:solidFill>
                <a:sym typeface="Wingdings" panose="05000000000000000000" pitchFamily="2" charset="2"/>
              </a:rPr>
              <a:t>no</a:t>
            </a:r>
            <a:r>
              <a:rPr lang="nb-NO" dirty="0">
                <a:solidFill>
                  <a:srgbClr val="FF0000"/>
                </a:solidFill>
                <a:sym typeface="Wingdings" panose="05000000000000000000" pitchFamily="2" charset="2"/>
              </a:rPr>
              <a:t> system </a:t>
            </a:r>
            <a:r>
              <a:rPr lang="nb-NO" dirty="0" err="1">
                <a:solidFill>
                  <a:srgbClr val="FF0000"/>
                </a:solidFill>
                <a:sym typeface="Wingdings" panose="05000000000000000000" pitchFamily="2" charset="2"/>
              </a:rPr>
              <a:t>change</a:t>
            </a:r>
            <a:endParaRPr lang="nb-NO" dirty="0">
              <a:solidFill>
                <a:srgbClr val="FF0000"/>
              </a:solidFill>
            </a:endParaRPr>
          </a:p>
          <a:p>
            <a:pPr lvl="1"/>
            <a:r>
              <a:rPr lang="nb-NO" dirty="0" err="1"/>
              <a:t>Carbon</a:t>
            </a:r>
            <a:r>
              <a:rPr lang="nb-NO" dirty="0"/>
              <a:t> </a:t>
            </a:r>
            <a:r>
              <a:rPr lang="nb-NO" dirty="0" err="1"/>
              <a:t>taxes</a:t>
            </a:r>
            <a:r>
              <a:rPr lang="nb-NO" dirty="0"/>
              <a:t>: So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politically</a:t>
            </a:r>
            <a:r>
              <a:rPr lang="nb-NO" dirty="0"/>
              <a:t> impossible </a:t>
            </a:r>
            <a:r>
              <a:rPr lang="nb-NO" dirty="0" err="1"/>
              <a:t>before</a:t>
            </a:r>
            <a:r>
              <a:rPr lang="nb-NO" dirty="0"/>
              <a:t> system </a:t>
            </a:r>
            <a:r>
              <a:rPr lang="nb-NO" dirty="0" err="1"/>
              <a:t>change</a:t>
            </a:r>
            <a:endParaRPr lang="nb-NO" dirty="0"/>
          </a:p>
          <a:p>
            <a:pPr lvl="1"/>
            <a:r>
              <a:rPr lang="nb-NO" dirty="0"/>
              <a:t>ETS: </a:t>
            </a:r>
            <a:r>
              <a:rPr lang="nb-NO" dirty="0" err="1"/>
              <a:t>Carbon</a:t>
            </a:r>
            <a:r>
              <a:rPr lang="nb-NO" dirty="0"/>
              <a:t> </a:t>
            </a:r>
            <a:r>
              <a:rPr lang="nb-NO" dirty="0" err="1"/>
              <a:t>quota</a:t>
            </a:r>
            <a:r>
              <a:rPr lang="nb-NO" dirty="0"/>
              <a:t> </a:t>
            </a:r>
            <a:r>
              <a:rPr lang="nb-NO" dirty="0" err="1"/>
              <a:t>markets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a </a:t>
            </a:r>
            <a:r>
              <a:rPr lang="nb-NO" dirty="0" err="1"/>
              <a:t>strong</a:t>
            </a:r>
            <a:r>
              <a:rPr lang="nb-NO" dirty="0"/>
              <a:t> regulator (</a:t>
            </a:r>
            <a:r>
              <a:rPr lang="nb-NO" dirty="0" err="1"/>
              <a:t>otherwise</a:t>
            </a:r>
            <a:r>
              <a:rPr lang="nb-NO" dirty="0"/>
              <a:t> </a:t>
            </a:r>
            <a:r>
              <a:rPr lang="nb-NO" dirty="0" err="1"/>
              <a:t>carbon</a:t>
            </a:r>
            <a:r>
              <a:rPr lang="nb-NO" dirty="0"/>
              <a:t> </a:t>
            </a:r>
            <a:r>
              <a:rPr lang="nb-NO" dirty="0" err="1"/>
              <a:t>prices</a:t>
            </a:r>
            <a:r>
              <a:rPr lang="nb-NO" dirty="0"/>
              <a:t> zero…)</a:t>
            </a:r>
          </a:p>
          <a:p>
            <a:pPr lvl="1"/>
            <a:r>
              <a:rPr lang="nb-NO" dirty="0"/>
              <a:t>Energy </a:t>
            </a:r>
            <a:r>
              <a:rPr lang="nb-NO" dirty="0" err="1"/>
              <a:t>efficiency</a:t>
            </a:r>
            <a:r>
              <a:rPr lang="nb-NO" dirty="0"/>
              <a:t> is cool,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not lead to system </a:t>
            </a:r>
            <a:r>
              <a:rPr lang="nb-NO" dirty="0" err="1"/>
              <a:t>change</a:t>
            </a:r>
            <a:endParaRPr lang="nb-NO" dirty="0"/>
          </a:p>
          <a:p>
            <a:pPr lvl="2"/>
            <a:r>
              <a:rPr lang="nb-NO" dirty="0"/>
              <a:t>(</a:t>
            </a:r>
            <a:r>
              <a:rPr lang="nb-NO" dirty="0" err="1"/>
              <a:t>Only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energy</a:t>
            </a:r>
            <a:r>
              <a:rPr lang="nb-NO" dirty="0"/>
              <a:t> system </a:t>
            </a:r>
            <a:r>
              <a:rPr lang="nb-NO" dirty="0" err="1"/>
              <a:t>does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Preference</a:t>
            </a:r>
            <a:r>
              <a:rPr lang="nb-NO" dirty="0"/>
              <a:t> for end-</a:t>
            </a:r>
            <a:r>
              <a:rPr lang="nb-NO" dirty="0" err="1"/>
              <a:t>of</a:t>
            </a:r>
            <a:r>
              <a:rPr lang="nb-NO" dirty="0"/>
              <a:t>-pipe and </a:t>
            </a:r>
            <a:r>
              <a:rPr lang="nb-NO" dirty="0" err="1"/>
              <a:t>low-hanging</a:t>
            </a:r>
            <a:r>
              <a:rPr lang="nb-NO" dirty="0"/>
              <a:t> </a:t>
            </a:r>
            <a:r>
              <a:rPr lang="nb-NO" dirty="0" err="1"/>
              <a:t>fruits</a:t>
            </a:r>
            <a:endParaRPr lang="nb-NO" dirty="0"/>
          </a:p>
          <a:p>
            <a:pPr lvl="1"/>
            <a:r>
              <a:rPr lang="nb-NO" dirty="0"/>
              <a:t>Market </a:t>
            </a:r>
            <a:r>
              <a:rPr lang="nb-NO" dirty="0" err="1"/>
              <a:t>mechanisms</a:t>
            </a:r>
            <a:r>
              <a:rPr lang="nb-NO" dirty="0"/>
              <a:t> </a:t>
            </a:r>
            <a:r>
              <a:rPr lang="nb-NO" dirty="0" err="1"/>
              <a:t>rarely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</a:t>
            </a:r>
            <a:r>
              <a:rPr lang="nb-NO" dirty="0" err="1"/>
              <a:t>infrastructure</a:t>
            </a:r>
            <a:endParaRPr lang="nb-NO" dirty="0"/>
          </a:p>
          <a:p>
            <a:pPr lvl="1"/>
            <a:r>
              <a:rPr lang="nb-NO" dirty="0"/>
              <a:t>The problem is </a:t>
            </a:r>
            <a:r>
              <a:rPr lang="nb-NO" dirty="0" err="1"/>
              <a:t>structural</a:t>
            </a:r>
            <a:r>
              <a:rPr lang="nb-NO" dirty="0"/>
              <a:t>: If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system </a:t>
            </a:r>
            <a:r>
              <a:rPr lang="nb-NO" dirty="0" err="1"/>
              <a:t>change</a:t>
            </a:r>
            <a:r>
              <a:rPr lang="nb-NO" dirty="0"/>
              <a:t>, </a:t>
            </a:r>
            <a:r>
              <a:rPr lang="nb-NO" dirty="0" err="1"/>
              <a:t>tinkering</a:t>
            </a:r>
            <a:r>
              <a:rPr lang="nb-NO" dirty="0"/>
              <a:t> and </a:t>
            </a:r>
            <a:r>
              <a:rPr lang="nb-NO" dirty="0" err="1"/>
              <a:t>incremental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is not </a:t>
            </a:r>
            <a:r>
              <a:rPr lang="nb-NO" dirty="0" err="1"/>
              <a:t>enough</a:t>
            </a:r>
            <a:r>
              <a:rPr lang="nb-NO" dirty="0"/>
              <a:t>. </a:t>
            </a:r>
            <a:r>
              <a:rPr lang="nb-NO" dirty="0" err="1"/>
              <a:t>Politically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difficult</a:t>
            </a:r>
            <a:r>
              <a:rPr lang="nb-NO" dirty="0"/>
              <a:t>!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418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dirty="0" err="1"/>
              <a:t>Why</a:t>
            </a:r>
            <a:r>
              <a:rPr lang="nb-NO" altLang="nb-NO" dirty="0"/>
              <a:t> energy policy?</a:t>
            </a:r>
          </a:p>
        </p:txBody>
      </p:sp>
      <p:sp>
        <p:nvSpPr>
          <p:cNvPr id="4099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One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areas </a:t>
            </a:r>
            <a:r>
              <a:rPr lang="nb-NO" dirty="0" err="1"/>
              <a:t>where</a:t>
            </a:r>
            <a:r>
              <a:rPr lang="nb-NO" dirty="0"/>
              <a:t> it has </a:t>
            </a:r>
            <a:r>
              <a:rPr lang="nb-NO" dirty="0" err="1"/>
              <a:t>become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obvious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is a lot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tension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different </a:t>
            </a:r>
            <a:r>
              <a:rPr lang="nb-NO" dirty="0" err="1"/>
              <a:t>economic</a:t>
            </a:r>
            <a:r>
              <a:rPr lang="nb-NO" dirty="0"/>
              <a:t> </a:t>
            </a:r>
            <a:r>
              <a:rPr lang="nb-NO" dirty="0" err="1"/>
              <a:t>approaches</a:t>
            </a:r>
            <a:endParaRPr lang="nb-NO" dirty="0"/>
          </a:p>
          <a:p>
            <a:r>
              <a:rPr lang="nb-NO" altLang="nb-NO" dirty="0"/>
              <a:t>Technology-</a:t>
            </a:r>
            <a:r>
              <a:rPr lang="nb-NO" altLang="nb-NO" dirty="0" err="1"/>
              <a:t>economics</a:t>
            </a:r>
            <a:r>
              <a:rPr lang="nb-NO" altLang="nb-NO" dirty="0"/>
              <a:t>-</a:t>
            </a:r>
            <a:r>
              <a:rPr lang="nb-NO" altLang="nb-NO" dirty="0" err="1"/>
              <a:t>politics</a:t>
            </a:r>
            <a:endParaRPr lang="nb-NO" altLang="nb-NO" dirty="0"/>
          </a:p>
          <a:p>
            <a:r>
              <a:rPr lang="nb-NO" altLang="nb-NO" dirty="0"/>
              <a:t>Energy and </a:t>
            </a:r>
            <a:r>
              <a:rPr lang="nb-NO" altLang="nb-NO" dirty="0" err="1"/>
              <a:t>politics</a:t>
            </a:r>
            <a:endParaRPr lang="nb-NO" altLang="nb-NO" dirty="0"/>
          </a:p>
          <a:p>
            <a:r>
              <a:rPr lang="nb-NO" altLang="nb-NO" dirty="0"/>
              <a:t>Energy and </a:t>
            </a:r>
            <a:r>
              <a:rPr lang="nb-NO" altLang="nb-NO" dirty="0" err="1"/>
              <a:t>growth</a:t>
            </a:r>
            <a:endParaRPr lang="nb-NO" altLang="nb-NO" dirty="0"/>
          </a:p>
          <a:p>
            <a:pPr lvl="1"/>
            <a:r>
              <a:rPr lang="nb-NO" altLang="nb-NO" dirty="0"/>
              <a:t>The </a:t>
            </a:r>
            <a:r>
              <a:rPr lang="nb-NO" altLang="nb-NO" dirty="0" err="1"/>
              <a:t>importance</a:t>
            </a:r>
            <a:r>
              <a:rPr lang="nb-NO" altLang="nb-NO" dirty="0"/>
              <a:t> </a:t>
            </a:r>
            <a:r>
              <a:rPr lang="nb-NO" altLang="nb-NO" dirty="0" err="1"/>
              <a:t>of</a:t>
            </a:r>
            <a:r>
              <a:rPr lang="nb-NO" altLang="nb-NO" dirty="0"/>
              <a:t> </a:t>
            </a:r>
            <a:r>
              <a:rPr lang="nb-NO" altLang="nb-NO" dirty="0" err="1"/>
              <a:t>vested</a:t>
            </a:r>
            <a:r>
              <a:rPr lang="nb-NO" altLang="nb-NO" dirty="0"/>
              <a:t> </a:t>
            </a:r>
            <a:r>
              <a:rPr lang="nb-NO" altLang="nb-NO" dirty="0" err="1"/>
              <a:t>interests</a:t>
            </a:r>
            <a:endParaRPr lang="nb-NO" altLang="nb-NO" dirty="0"/>
          </a:p>
          <a:p>
            <a:r>
              <a:rPr lang="nb-NO" altLang="nb-NO" dirty="0" err="1"/>
              <a:t>Renewables</a:t>
            </a:r>
            <a:r>
              <a:rPr lang="nb-NO" altLang="nb-NO" dirty="0"/>
              <a:t> as </a:t>
            </a:r>
            <a:r>
              <a:rPr lang="nb-NO" altLang="nb-NO" dirty="0" err="1"/>
              <a:t>the</a:t>
            </a:r>
            <a:r>
              <a:rPr lang="nb-NO" altLang="nb-NO" dirty="0"/>
              <a:t> </a:t>
            </a:r>
            <a:r>
              <a:rPr lang="nb-NO" altLang="nb-NO" dirty="0" err="1"/>
              <a:t>growth</a:t>
            </a:r>
            <a:r>
              <a:rPr lang="nb-NO" altLang="nb-NO" dirty="0"/>
              <a:t> </a:t>
            </a:r>
            <a:r>
              <a:rPr lang="nb-NO" altLang="nb-NO" dirty="0" err="1"/>
              <a:t>engine</a:t>
            </a:r>
            <a:r>
              <a:rPr lang="nb-NO" altLang="nb-NO" dirty="0"/>
              <a:t> </a:t>
            </a:r>
            <a:r>
              <a:rPr lang="nb-NO" altLang="nb-NO" dirty="0" err="1"/>
              <a:t>of</a:t>
            </a:r>
            <a:r>
              <a:rPr lang="nb-NO" altLang="nb-NO" dirty="0"/>
              <a:t> </a:t>
            </a:r>
            <a:r>
              <a:rPr lang="nb-NO" altLang="nb-NO" dirty="0" err="1"/>
              <a:t>the</a:t>
            </a:r>
            <a:r>
              <a:rPr lang="nb-NO" altLang="nb-NO" dirty="0"/>
              <a:t> </a:t>
            </a:r>
            <a:r>
              <a:rPr lang="nb-NO" altLang="nb-NO" dirty="0" err="1"/>
              <a:t>future</a:t>
            </a:r>
            <a:r>
              <a:rPr lang="nb-NO" altLang="nb-NO" dirty="0"/>
              <a:t>?</a:t>
            </a:r>
          </a:p>
          <a:p>
            <a:pPr lvl="1"/>
            <a:r>
              <a:rPr lang="nb-NO" altLang="nb-NO" dirty="0" err="1"/>
              <a:t>Can</a:t>
            </a:r>
            <a:r>
              <a:rPr lang="nb-NO" altLang="nb-NO" dirty="0"/>
              <a:t> </a:t>
            </a:r>
            <a:r>
              <a:rPr lang="nb-NO" altLang="nb-NO" dirty="0" err="1"/>
              <a:t>renewables</a:t>
            </a:r>
            <a:r>
              <a:rPr lang="nb-NO" altLang="nb-NO" dirty="0"/>
              <a:t> </a:t>
            </a:r>
            <a:r>
              <a:rPr lang="nb-NO" altLang="nb-NO" dirty="0" err="1"/>
              <a:t>grow</a:t>
            </a:r>
            <a:r>
              <a:rPr lang="nb-NO" altLang="nb-NO" dirty="0"/>
              <a:t> in a </a:t>
            </a:r>
            <a:r>
              <a:rPr lang="nb-NO" altLang="nb-NO" dirty="0" err="1"/>
              <a:t>world</a:t>
            </a:r>
            <a:r>
              <a:rPr lang="nb-NO" altLang="nb-NO" dirty="0"/>
              <a:t> </a:t>
            </a:r>
            <a:r>
              <a:rPr lang="nb-NO" altLang="nb-NO" dirty="0" err="1"/>
              <a:t>dominated</a:t>
            </a:r>
            <a:r>
              <a:rPr lang="nb-NO" altLang="nb-NO" dirty="0"/>
              <a:t> by petroleum?</a:t>
            </a:r>
          </a:p>
          <a:p>
            <a:endParaRPr lang="nb-NO" altLang="nb-NO" dirty="0"/>
          </a:p>
        </p:txBody>
      </p:sp>
    </p:spTree>
    <p:extLst>
      <p:ext uri="{BB962C8B-B14F-4D97-AF65-F5344CB8AC3E}">
        <p14:creationId xmlns:p14="http://schemas.microsoft.com/office/powerpoint/2010/main" val="3809156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Energy </a:t>
            </a:r>
            <a:r>
              <a:rPr lang="nb-NO" dirty="0" err="1"/>
              <a:t>efficiency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407404" cy="4732020"/>
          </a:xfrm>
        </p:spPr>
        <p:txBody>
          <a:bodyPr>
            <a:normAutofit fontScale="92500" lnSpcReduction="10000"/>
          </a:bodyPr>
          <a:lstStyle/>
          <a:p>
            <a:r>
              <a:rPr lang="nb-NO" dirty="0" err="1"/>
              <a:t>Typically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most </a:t>
            </a:r>
            <a:r>
              <a:rPr lang="nb-NO" dirty="0" err="1"/>
              <a:t>cost-effective</a:t>
            </a:r>
            <a:endParaRPr lang="nb-NO" dirty="0"/>
          </a:p>
          <a:p>
            <a:pPr lvl="1"/>
            <a:r>
              <a:rPr lang="nb-NO" dirty="0" err="1"/>
              <a:t>Often</a:t>
            </a:r>
            <a:r>
              <a:rPr lang="nb-NO" dirty="0"/>
              <a:t> by a huge margin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neoclassical</a:t>
            </a:r>
            <a:r>
              <a:rPr lang="nb-NO" dirty="0"/>
              <a:t> (and </a:t>
            </a:r>
            <a:r>
              <a:rPr lang="nb-NO" dirty="0" err="1"/>
              <a:t>technological</a:t>
            </a:r>
            <a:r>
              <a:rPr lang="nb-NO" dirty="0"/>
              <a:t>) </a:t>
            </a:r>
            <a:r>
              <a:rPr lang="nb-NO" dirty="0" err="1"/>
              <a:t>solution</a:t>
            </a:r>
            <a:endParaRPr lang="nb-NO" dirty="0"/>
          </a:p>
          <a:p>
            <a:pPr lvl="1"/>
            <a:r>
              <a:rPr lang="nb-NO" dirty="0" err="1"/>
              <a:t>Incremental</a:t>
            </a:r>
            <a:r>
              <a:rPr lang="nb-NO" dirty="0"/>
              <a:t> </a:t>
            </a:r>
            <a:r>
              <a:rPr lang="nb-NO" dirty="0" err="1"/>
              <a:t>change</a:t>
            </a:r>
            <a:endParaRPr lang="nb-NO" dirty="0"/>
          </a:p>
          <a:p>
            <a:pPr lvl="1"/>
            <a:r>
              <a:rPr lang="nb-NO" dirty="0" err="1"/>
              <a:t>Politically</a:t>
            </a:r>
            <a:r>
              <a:rPr lang="nb-NO" dirty="0"/>
              <a:t> </a:t>
            </a:r>
            <a:r>
              <a:rPr lang="nb-NO" dirty="0" err="1"/>
              <a:t>easy</a:t>
            </a:r>
            <a:r>
              <a:rPr lang="nb-NO" dirty="0"/>
              <a:t> to </a:t>
            </a:r>
            <a:r>
              <a:rPr lang="nb-NO" dirty="0" err="1"/>
              <a:t>implement</a:t>
            </a:r>
            <a:endParaRPr lang="nb-NO" dirty="0"/>
          </a:p>
          <a:p>
            <a:pPr lvl="1"/>
            <a:r>
              <a:rPr lang="nb-NO" dirty="0"/>
              <a:t>May </a:t>
            </a:r>
            <a:r>
              <a:rPr lang="nb-NO" dirty="0" err="1"/>
              <a:t>even</a:t>
            </a:r>
            <a:r>
              <a:rPr lang="nb-NO" dirty="0"/>
              <a:t> lead to </a:t>
            </a:r>
            <a:r>
              <a:rPr lang="nb-NO" dirty="0" err="1"/>
              <a:t>bigger</a:t>
            </a:r>
            <a:r>
              <a:rPr lang="nb-NO" dirty="0"/>
              <a:t> </a:t>
            </a:r>
            <a:r>
              <a:rPr lang="nb-NO" dirty="0" err="1"/>
              <a:t>exports</a:t>
            </a:r>
            <a:r>
              <a:rPr lang="nb-NO" dirty="0"/>
              <a:t> (</a:t>
            </a:r>
            <a:r>
              <a:rPr lang="nb-NO" dirty="0" err="1"/>
              <a:t>everyone</a:t>
            </a:r>
            <a:r>
              <a:rPr lang="nb-NO" dirty="0"/>
              <a:t> </a:t>
            </a:r>
            <a:r>
              <a:rPr lang="nb-NO" dirty="0" err="1"/>
              <a:t>wins</a:t>
            </a:r>
            <a:r>
              <a:rPr lang="nb-NO" dirty="0"/>
              <a:t>!)</a:t>
            </a:r>
          </a:p>
          <a:p>
            <a:r>
              <a:rPr lang="nb-NO" dirty="0" err="1"/>
              <a:t>Does</a:t>
            </a:r>
            <a:r>
              <a:rPr lang="nb-NO" dirty="0"/>
              <a:t> it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 all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Rebound</a:t>
            </a:r>
            <a:r>
              <a:rPr lang="nb-NO" dirty="0"/>
              <a:t> </a:t>
            </a:r>
            <a:r>
              <a:rPr lang="nb-NO" dirty="0" err="1"/>
              <a:t>effect</a:t>
            </a:r>
            <a:endParaRPr lang="nb-NO" dirty="0"/>
          </a:p>
          <a:p>
            <a:pPr lvl="1"/>
            <a:r>
              <a:rPr lang="nb-NO" dirty="0" err="1"/>
              <a:t>Does</a:t>
            </a:r>
            <a:r>
              <a:rPr lang="nb-NO" dirty="0"/>
              <a:t> it lead to system </a:t>
            </a:r>
            <a:r>
              <a:rPr lang="nb-NO" dirty="0" err="1"/>
              <a:t>change</a:t>
            </a:r>
            <a:r>
              <a:rPr lang="nb-NO" dirty="0"/>
              <a:t>?</a:t>
            </a:r>
          </a:p>
          <a:p>
            <a:pPr lvl="2"/>
            <a:r>
              <a:rPr lang="nb-NO" dirty="0" err="1"/>
              <a:t>Incentives</a:t>
            </a:r>
            <a:r>
              <a:rPr lang="nb-NO" dirty="0"/>
              <a:t> for </a:t>
            </a:r>
            <a:r>
              <a:rPr lang="nb-NO" dirty="0" err="1"/>
              <a:t>behavioral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? </a:t>
            </a:r>
          </a:p>
          <a:p>
            <a:pPr lvl="2"/>
            <a:r>
              <a:rPr lang="nb-NO" dirty="0"/>
              <a:t>Just </a:t>
            </a:r>
            <a:r>
              <a:rPr lang="nb-NO" dirty="0" err="1"/>
              <a:t>reducing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stress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system?</a:t>
            </a:r>
          </a:p>
          <a:p>
            <a:pPr lvl="2"/>
            <a:r>
              <a:rPr lang="nb-NO" dirty="0" err="1"/>
              <a:t>Reduces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electricity</a:t>
            </a:r>
            <a:r>
              <a:rPr lang="nb-NO" dirty="0"/>
              <a:t> </a:t>
            </a:r>
            <a:r>
              <a:rPr lang="nb-NO" dirty="0" err="1"/>
              <a:t>consumption</a:t>
            </a:r>
            <a:endParaRPr lang="nb-NO" dirty="0"/>
          </a:p>
          <a:p>
            <a:pPr lvl="3"/>
            <a:r>
              <a:rPr lang="nb-NO" dirty="0"/>
              <a:t>(How is </a:t>
            </a:r>
            <a:r>
              <a:rPr lang="nb-NO" dirty="0" err="1"/>
              <a:t>electricity</a:t>
            </a:r>
            <a:r>
              <a:rPr lang="nb-NO" dirty="0"/>
              <a:t> </a:t>
            </a:r>
            <a:r>
              <a:rPr lang="nb-NO" dirty="0" err="1"/>
              <a:t>generated</a:t>
            </a:r>
            <a:r>
              <a:rPr lang="nb-NO" dirty="0"/>
              <a:t>?)</a:t>
            </a:r>
          </a:p>
          <a:p>
            <a:pPr lvl="2"/>
            <a:r>
              <a:rPr lang="nb-NO" dirty="0" err="1"/>
              <a:t>Making</a:t>
            </a:r>
            <a:r>
              <a:rPr lang="nb-NO" dirty="0"/>
              <a:t> it </a:t>
            </a:r>
            <a:r>
              <a:rPr lang="nb-NO" dirty="0" err="1"/>
              <a:t>easier</a:t>
            </a:r>
            <a:r>
              <a:rPr lang="nb-NO" dirty="0"/>
              <a:t> to </a:t>
            </a:r>
            <a:r>
              <a:rPr lang="nb-NO" dirty="0" err="1"/>
              <a:t>continue</a:t>
            </a:r>
            <a:r>
              <a:rPr lang="nb-NO" dirty="0"/>
              <a:t> </a:t>
            </a:r>
            <a:r>
              <a:rPr lang="nb-NO" dirty="0" err="1"/>
              <a:t>doing</a:t>
            </a:r>
            <a:r>
              <a:rPr lang="nb-NO" dirty="0"/>
              <a:t> </a:t>
            </a:r>
            <a:r>
              <a:rPr lang="nb-NO" dirty="0" err="1"/>
              <a:t>exactly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already</a:t>
            </a:r>
            <a:r>
              <a:rPr lang="nb-NO" dirty="0"/>
              <a:t> </a:t>
            </a:r>
            <a:r>
              <a:rPr lang="nb-NO" dirty="0" err="1"/>
              <a:t>doing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9801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Technological</a:t>
            </a:r>
            <a:r>
              <a:rPr lang="nb-NO" dirty="0"/>
              <a:t> </a:t>
            </a:r>
            <a:r>
              <a:rPr lang="nb-NO" dirty="0" err="1"/>
              <a:t>shifts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752600"/>
            <a:ext cx="7481828" cy="4267200"/>
          </a:xfrm>
        </p:spPr>
        <p:txBody>
          <a:bodyPr/>
          <a:lstStyle/>
          <a:p>
            <a:r>
              <a:rPr lang="nb-NO" dirty="0" err="1"/>
              <a:t>Don’t</a:t>
            </a:r>
            <a:r>
              <a:rPr lang="nb-NO" dirty="0"/>
              <a:t> just </a:t>
            </a:r>
            <a:r>
              <a:rPr lang="nb-NO" dirty="0" err="1"/>
              <a:t>happen</a:t>
            </a:r>
            <a:r>
              <a:rPr lang="nb-NO" dirty="0"/>
              <a:t>!</a:t>
            </a:r>
          </a:p>
          <a:p>
            <a:r>
              <a:rPr lang="nb-NO" dirty="0"/>
              <a:t>Old </a:t>
            </a:r>
            <a:r>
              <a:rPr lang="nb-NO" dirty="0" err="1"/>
              <a:t>industrial</a:t>
            </a:r>
            <a:r>
              <a:rPr lang="nb-NO" dirty="0"/>
              <a:t> </a:t>
            </a:r>
            <a:r>
              <a:rPr lang="nb-NO" dirty="0" err="1"/>
              <a:t>actors</a:t>
            </a:r>
            <a:r>
              <a:rPr lang="nb-NO" dirty="0"/>
              <a:t> makes </a:t>
            </a:r>
            <a:r>
              <a:rPr lang="nb-NO" dirty="0" err="1"/>
              <a:t>growth</a:t>
            </a:r>
            <a:r>
              <a:rPr lang="nb-NO" dirty="0"/>
              <a:t> hard for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actors</a:t>
            </a:r>
            <a:endParaRPr lang="nb-NO" dirty="0"/>
          </a:p>
          <a:p>
            <a:r>
              <a:rPr lang="nb-NO" dirty="0"/>
              <a:t>Wind </a:t>
            </a:r>
            <a:r>
              <a:rPr lang="nb-NO" dirty="0" err="1"/>
              <a:t>power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not </a:t>
            </a:r>
            <a:r>
              <a:rPr lang="nb-NO" dirty="0" err="1"/>
              <a:t>replace</a:t>
            </a:r>
            <a:r>
              <a:rPr lang="nb-NO" dirty="0"/>
              <a:t> </a:t>
            </a:r>
            <a:r>
              <a:rPr lang="nb-NO" dirty="0" err="1"/>
              <a:t>oil</a:t>
            </a:r>
            <a:r>
              <a:rPr lang="nb-NO" dirty="0"/>
              <a:t> just </a:t>
            </a:r>
            <a:r>
              <a:rPr lang="nb-NO" dirty="0" err="1"/>
              <a:t>because</a:t>
            </a:r>
            <a:r>
              <a:rPr lang="nb-NO" dirty="0"/>
              <a:t> it is </a:t>
            </a:r>
            <a:r>
              <a:rPr lang="nb-NO" dirty="0" err="1"/>
              <a:t>comptetitive</a:t>
            </a:r>
            <a:r>
              <a:rPr lang="nb-NO" dirty="0"/>
              <a:t>…!</a:t>
            </a:r>
          </a:p>
          <a:p>
            <a:pPr lvl="1"/>
            <a:r>
              <a:rPr lang="nb-NO" dirty="0"/>
              <a:t>(It </a:t>
            </a:r>
            <a:r>
              <a:rPr lang="nb-NO" dirty="0" err="1"/>
              <a:t>helps</a:t>
            </a:r>
            <a:r>
              <a:rPr lang="nb-NO" dirty="0"/>
              <a:t>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competitive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…)</a:t>
            </a:r>
          </a:p>
          <a:p>
            <a:pPr lvl="1"/>
            <a:r>
              <a:rPr lang="nb-NO" dirty="0"/>
              <a:t>…</a:t>
            </a:r>
            <a:r>
              <a:rPr lang="nb-NO" dirty="0" err="1"/>
              <a:t>structures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preserve </a:t>
            </a:r>
            <a:r>
              <a:rPr lang="nb-NO" dirty="0" err="1"/>
              <a:t>the</a:t>
            </a:r>
            <a:r>
              <a:rPr lang="nb-NO" dirty="0"/>
              <a:t> petroleum </a:t>
            </a:r>
            <a:r>
              <a:rPr lang="nb-NO" dirty="0" err="1"/>
              <a:t>paradigm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9343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Markets and </a:t>
            </a:r>
            <a:r>
              <a:rPr lang="nb-NO" dirty="0" err="1"/>
              <a:t>state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28" y="1600200"/>
            <a:ext cx="7407404" cy="4697730"/>
          </a:xfrm>
        </p:spPr>
        <p:txBody>
          <a:bodyPr>
            <a:normAutofit fontScale="85000" lnSpcReduction="10000"/>
          </a:bodyPr>
          <a:lstStyle/>
          <a:p>
            <a:r>
              <a:rPr lang="nb-NO" dirty="0"/>
              <a:t>The </a:t>
            </a:r>
            <a:r>
              <a:rPr lang="nb-NO" dirty="0" err="1"/>
              <a:t>easy</a:t>
            </a:r>
            <a:r>
              <a:rPr lang="nb-NO" dirty="0"/>
              <a:t> part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green </a:t>
            </a:r>
            <a:r>
              <a:rPr lang="nb-NO" dirty="0" err="1"/>
              <a:t>shift</a:t>
            </a:r>
            <a:endParaRPr lang="nb-NO" dirty="0"/>
          </a:p>
          <a:p>
            <a:pPr lvl="1"/>
            <a:r>
              <a:rPr lang="nb-NO" dirty="0" err="1"/>
              <a:t>FITs</a:t>
            </a:r>
            <a:r>
              <a:rPr lang="nb-NO" dirty="0"/>
              <a:t> or green </a:t>
            </a:r>
            <a:r>
              <a:rPr lang="nb-NO" dirty="0" err="1"/>
              <a:t>certificates</a:t>
            </a:r>
            <a:endParaRPr lang="nb-NO" dirty="0"/>
          </a:p>
          <a:p>
            <a:pPr lvl="2"/>
            <a:r>
              <a:rPr lang="nb-NO" dirty="0"/>
              <a:t>State: Framework </a:t>
            </a:r>
            <a:r>
              <a:rPr lang="nb-NO" dirty="0" err="1"/>
              <a:t>conditions</a:t>
            </a:r>
            <a:r>
              <a:rPr lang="nb-NO" dirty="0"/>
              <a:t> (</a:t>
            </a:r>
            <a:r>
              <a:rPr lang="nb-NO" dirty="0" err="1"/>
              <a:t>costs</a:t>
            </a:r>
            <a:r>
              <a:rPr lang="nb-NO" dirty="0"/>
              <a:t> </a:t>
            </a:r>
            <a:r>
              <a:rPr lang="nb-NO" dirty="0" err="1"/>
              <a:t>money</a:t>
            </a:r>
            <a:r>
              <a:rPr lang="nb-NO" dirty="0"/>
              <a:t>). </a:t>
            </a:r>
          </a:p>
          <a:p>
            <a:pPr lvl="2"/>
            <a:r>
              <a:rPr lang="nb-NO" dirty="0"/>
              <a:t>Industrial </a:t>
            </a:r>
            <a:r>
              <a:rPr lang="nb-NO" dirty="0" err="1"/>
              <a:t>actors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place</a:t>
            </a:r>
            <a:r>
              <a:rPr lang="nb-NO" dirty="0"/>
              <a:t>: Do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Renewable</a:t>
            </a:r>
            <a:r>
              <a:rPr lang="nb-NO" dirty="0"/>
              <a:t> energy </a:t>
            </a:r>
            <a:r>
              <a:rPr lang="nb-NO" i="1" dirty="0"/>
              <a:t>in </a:t>
            </a:r>
            <a:r>
              <a:rPr lang="nb-NO" i="1" dirty="0" err="1"/>
              <a:t>addition</a:t>
            </a:r>
            <a:r>
              <a:rPr lang="nb-NO" i="1" dirty="0"/>
              <a:t> </a:t>
            </a:r>
            <a:r>
              <a:rPr lang="nb-NO" dirty="0"/>
              <a:t>to fossil </a:t>
            </a:r>
            <a:r>
              <a:rPr lang="nb-NO" dirty="0" err="1"/>
              <a:t>fuels</a:t>
            </a:r>
            <a:endParaRPr lang="nb-NO" dirty="0"/>
          </a:p>
          <a:p>
            <a:pPr lvl="1"/>
            <a:r>
              <a:rPr lang="nb-NO" dirty="0" err="1"/>
              <a:t>Result</a:t>
            </a:r>
            <a:r>
              <a:rPr lang="nb-NO" dirty="0"/>
              <a:t>: Rapid </a:t>
            </a:r>
            <a:r>
              <a:rPr lang="nb-NO" dirty="0" err="1"/>
              <a:t>phase</a:t>
            </a:r>
            <a:r>
              <a:rPr lang="nb-NO" dirty="0"/>
              <a:t>-in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renewable</a:t>
            </a:r>
            <a:r>
              <a:rPr lang="nb-NO" dirty="0"/>
              <a:t> energy – up to a </a:t>
            </a:r>
            <a:r>
              <a:rPr lang="nb-NO" dirty="0" err="1"/>
              <a:t>certain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</a:p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remains</a:t>
            </a:r>
            <a:r>
              <a:rPr lang="nb-NO" dirty="0"/>
              <a:t>: The </a:t>
            </a:r>
            <a:r>
              <a:rPr lang="nb-NO" dirty="0" err="1"/>
              <a:t>difficult</a:t>
            </a:r>
            <a:r>
              <a:rPr lang="nb-NO" dirty="0"/>
              <a:t> part…!</a:t>
            </a:r>
          </a:p>
          <a:p>
            <a:pPr lvl="1"/>
            <a:r>
              <a:rPr lang="nb-NO" dirty="0" err="1"/>
              <a:t>Renewable</a:t>
            </a:r>
            <a:r>
              <a:rPr lang="nb-NO" dirty="0"/>
              <a:t> energy </a:t>
            </a:r>
            <a:r>
              <a:rPr lang="nb-NO" i="1" dirty="0" err="1"/>
              <a:t>instead</a:t>
            </a:r>
            <a:r>
              <a:rPr lang="nb-NO" i="1" dirty="0"/>
              <a:t> </a:t>
            </a:r>
            <a:r>
              <a:rPr lang="nb-NO" i="1" dirty="0" err="1"/>
              <a:t>of</a:t>
            </a:r>
            <a:r>
              <a:rPr lang="nb-NO" i="1" dirty="0"/>
              <a:t> </a:t>
            </a:r>
            <a:r>
              <a:rPr lang="nb-NO" dirty="0"/>
              <a:t>fossil </a:t>
            </a:r>
            <a:r>
              <a:rPr lang="nb-NO" dirty="0" err="1"/>
              <a:t>fuels</a:t>
            </a:r>
            <a:endParaRPr lang="nb-NO" dirty="0"/>
          </a:p>
          <a:p>
            <a:pPr lvl="1"/>
            <a:r>
              <a:rPr lang="nb-NO" dirty="0" err="1"/>
              <a:t>Upgrading</a:t>
            </a:r>
            <a:r>
              <a:rPr lang="nb-NO" dirty="0"/>
              <a:t> gridlines</a:t>
            </a:r>
          </a:p>
          <a:p>
            <a:pPr lvl="2"/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utility</a:t>
            </a:r>
            <a:r>
              <a:rPr lang="nb-NO" dirty="0"/>
              <a:t> </a:t>
            </a:r>
            <a:r>
              <a:rPr lang="nb-NO" dirty="0" err="1"/>
              <a:t>companies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</a:t>
            </a:r>
            <a:r>
              <a:rPr lang="nb-NO" dirty="0" err="1"/>
              <a:t>bankrupt</a:t>
            </a:r>
            <a:r>
              <a:rPr lang="nb-NO" dirty="0"/>
              <a:t> </a:t>
            </a:r>
            <a:r>
              <a:rPr lang="nb-NO" dirty="0" err="1"/>
              <a:t>everywhere</a:t>
            </a:r>
            <a:r>
              <a:rPr lang="nb-NO" dirty="0"/>
              <a:t>…!</a:t>
            </a:r>
          </a:p>
          <a:p>
            <a:pPr lvl="1"/>
            <a:r>
              <a:rPr lang="nb-NO" dirty="0"/>
              <a:t>Cross-country </a:t>
            </a:r>
            <a:r>
              <a:rPr lang="nb-NO" dirty="0" err="1"/>
              <a:t>connections</a:t>
            </a:r>
            <a:endParaRPr lang="nb-NO" dirty="0"/>
          </a:p>
          <a:p>
            <a:pPr lvl="1"/>
            <a:r>
              <a:rPr lang="nb-NO" dirty="0"/>
              <a:t>Energy policy from </a:t>
            </a:r>
            <a:r>
              <a:rPr lang="nb-NO" dirty="0" err="1"/>
              <a:t>national</a:t>
            </a:r>
            <a:r>
              <a:rPr lang="nb-NO" dirty="0"/>
              <a:t> to </a:t>
            </a:r>
            <a:r>
              <a:rPr lang="nb-NO" dirty="0" err="1"/>
              <a:t>supranational</a:t>
            </a:r>
            <a:endParaRPr lang="nb-NO" dirty="0"/>
          </a:p>
          <a:p>
            <a:pPr lvl="2"/>
            <a:r>
              <a:rPr lang="nb-NO" dirty="0"/>
              <a:t>Europe-</a:t>
            </a:r>
            <a:r>
              <a:rPr lang="nb-NO" dirty="0" err="1"/>
              <a:t>wide</a:t>
            </a:r>
            <a:r>
              <a:rPr lang="nb-NO" dirty="0"/>
              <a:t> </a:t>
            </a:r>
            <a:r>
              <a:rPr lang="nb-NO" dirty="0" err="1"/>
              <a:t>markets</a:t>
            </a:r>
            <a:endParaRPr lang="nb-NO" dirty="0"/>
          </a:p>
          <a:p>
            <a:pPr lvl="1"/>
            <a:r>
              <a:rPr lang="nb-NO" dirty="0"/>
              <a:t>MUCH MORE POLITICS, </a:t>
            </a:r>
            <a:r>
              <a:rPr lang="nb-NO" dirty="0" err="1"/>
              <a:t>much</a:t>
            </a:r>
            <a:r>
              <a:rPr lang="nb-NO" dirty="0"/>
              <a:t> more </a:t>
            </a:r>
            <a:r>
              <a:rPr lang="nb-NO" dirty="0" err="1"/>
              <a:t>coordination</a:t>
            </a:r>
            <a:r>
              <a:rPr lang="nb-NO" dirty="0"/>
              <a:t>, </a:t>
            </a:r>
            <a:r>
              <a:rPr lang="nb-NO" dirty="0" err="1"/>
              <a:t>much</a:t>
            </a:r>
            <a:r>
              <a:rPr lang="nb-NO" dirty="0"/>
              <a:t> more </a:t>
            </a:r>
            <a:r>
              <a:rPr lang="nb-NO" dirty="0" err="1"/>
              <a:t>interest</a:t>
            </a:r>
            <a:r>
              <a:rPr lang="nb-NO" dirty="0"/>
              <a:t> </a:t>
            </a:r>
            <a:r>
              <a:rPr lang="nb-NO" dirty="0" err="1"/>
              <a:t>battles</a:t>
            </a:r>
            <a:r>
              <a:rPr lang="nb-NO" dirty="0"/>
              <a:t>, </a:t>
            </a:r>
            <a:r>
              <a:rPr lang="nb-NO" dirty="0" err="1"/>
              <a:t>much</a:t>
            </a:r>
            <a:r>
              <a:rPr lang="nb-NO" dirty="0"/>
              <a:t> more </a:t>
            </a:r>
            <a:r>
              <a:rPr lang="nb-NO" dirty="0" err="1"/>
              <a:t>negotiating</a:t>
            </a:r>
            <a:r>
              <a:rPr lang="nb-NO" dirty="0"/>
              <a:t> and </a:t>
            </a:r>
            <a:r>
              <a:rPr lang="nb-NO" dirty="0" err="1"/>
              <a:t>bargaining</a:t>
            </a:r>
            <a:r>
              <a:rPr lang="nb-NO" dirty="0"/>
              <a:t>, </a:t>
            </a:r>
            <a:r>
              <a:rPr lang="nb-NO" dirty="0" err="1"/>
              <a:t>much</a:t>
            </a:r>
            <a:r>
              <a:rPr lang="nb-NO" dirty="0"/>
              <a:t> more </a:t>
            </a:r>
            <a:r>
              <a:rPr lang="nb-NO" dirty="0" err="1"/>
              <a:t>active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required</a:t>
            </a:r>
            <a:endParaRPr lang="nb-NO" dirty="0"/>
          </a:p>
          <a:p>
            <a:pPr lvl="2"/>
            <a:endParaRPr lang="nb-NO" dirty="0"/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734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New green </a:t>
            </a:r>
            <a:r>
              <a:rPr lang="nb-NO" dirty="0" err="1"/>
              <a:t>growth</a:t>
            </a:r>
            <a:r>
              <a:rPr lang="nb-NO" dirty="0"/>
              <a:t>? Or just an </a:t>
            </a:r>
            <a:r>
              <a:rPr lang="nb-NO" dirty="0" err="1"/>
              <a:t>endless</a:t>
            </a:r>
            <a:r>
              <a:rPr lang="nb-NO" dirty="0"/>
              <a:t> </a:t>
            </a:r>
            <a:r>
              <a:rPr lang="nb-NO" dirty="0" err="1"/>
              <a:t>money-pit</a:t>
            </a:r>
            <a:r>
              <a:rPr lang="nb-NO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altLang="nb-NO" dirty="0"/>
              <a:t>New </a:t>
            </a:r>
            <a:r>
              <a:rPr lang="nb-NO" altLang="nb-NO" dirty="0" err="1"/>
              <a:t>wave</a:t>
            </a:r>
            <a:r>
              <a:rPr lang="nb-NO" altLang="nb-NO" dirty="0"/>
              <a:t> </a:t>
            </a:r>
            <a:r>
              <a:rPr lang="nb-NO" altLang="nb-NO" dirty="0" err="1"/>
              <a:t>of</a:t>
            </a:r>
            <a:r>
              <a:rPr lang="nb-NO" altLang="nb-NO" dirty="0"/>
              <a:t> </a:t>
            </a:r>
            <a:r>
              <a:rPr lang="nb-NO" altLang="nb-NO" dirty="0" err="1"/>
              <a:t>economic</a:t>
            </a:r>
            <a:r>
              <a:rPr lang="nb-NO" altLang="nb-NO" dirty="0"/>
              <a:t> </a:t>
            </a:r>
            <a:r>
              <a:rPr lang="nb-NO" altLang="nb-NO" dirty="0" err="1"/>
              <a:t>growth</a:t>
            </a:r>
            <a:r>
              <a:rPr lang="nb-NO" altLang="nb-NO" dirty="0"/>
              <a:t>?</a:t>
            </a:r>
          </a:p>
          <a:p>
            <a:r>
              <a:rPr lang="nb-NO" altLang="nb-NO" dirty="0" err="1"/>
              <a:t>Could</a:t>
            </a:r>
            <a:r>
              <a:rPr lang="nb-NO" altLang="nb-NO" dirty="0"/>
              <a:t> lead to </a:t>
            </a:r>
            <a:r>
              <a:rPr lang="nb-NO" altLang="nb-NO" dirty="0" err="1"/>
              <a:t>growth</a:t>
            </a:r>
            <a:r>
              <a:rPr lang="nb-NO" altLang="nb-NO" dirty="0"/>
              <a:t> </a:t>
            </a:r>
            <a:r>
              <a:rPr lang="nb-NO" altLang="nb-NO" dirty="0" err="1"/>
              <a:t>industries</a:t>
            </a:r>
            <a:endParaRPr lang="nb-NO" altLang="nb-NO" dirty="0"/>
          </a:p>
          <a:p>
            <a:r>
              <a:rPr lang="nb-NO" altLang="nb-NO" dirty="0"/>
              <a:t>Solar and </a:t>
            </a:r>
            <a:r>
              <a:rPr lang="nb-NO" altLang="nb-NO" dirty="0" err="1"/>
              <a:t>wind</a:t>
            </a:r>
            <a:r>
              <a:rPr lang="nb-NO" altLang="nb-NO" dirty="0"/>
              <a:t> </a:t>
            </a:r>
            <a:r>
              <a:rPr lang="nb-NO" altLang="nb-NO" dirty="0" err="1"/>
              <a:t>grow</a:t>
            </a:r>
            <a:r>
              <a:rPr lang="nb-NO" altLang="nb-NO" dirty="0"/>
              <a:t> fast for </a:t>
            </a:r>
            <a:r>
              <a:rPr lang="nb-NO" altLang="nb-NO" dirty="0" err="1"/>
              <a:t>several</a:t>
            </a:r>
            <a:r>
              <a:rPr lang="nb-NO" altLang="nb-NO" dirty="0"/>
              <a:t> more </a:t>
            </a:r>
            <a:r>
              <a:rPr lang="nb-NO" altLang="nb-NO" dirty="0" err="1"/>
              <a:t>decades</a:t>
            </a:r>
            <a:endParaRPr lang="nb-NO" altLang="nb-NO" dirty="0"/>
          </a:p>
          <a:p>
            <a:pPr lvl="1"/>
            <a:r>
              <a:rPr lang="nb-NO" altLang="nb-NO" dirty="0"/>
              <a:t>Cluster </a:t>
            </a:r>
            <a:r>
              <a:rPr lang="nb-NO" altLang="nb-NO" dirty="0" err="1"/>
              <a:t>of</a:t>
            </a:r>
            <a:r>
              <a:rPr lang="nb-NO" altLang="nb-NO" dirty="0"/>
              <a:t> </a:t>
            </a:r>
            <a:r>
              <a:rPr lang="nb-NO" altLang="nb-NO" dirty="0" err="1"/>
              <a:t>growth</a:t>
            </a:r>
            <a:r>
              <a:rPr lang="nb-NO" altLang="nb-NO" dirty="0"/>
              <a:t> </a:t>
            </a:r>
            <a:r>
              <a:rPr lang="nb-NO" altLang="nb-NO" dirty="0" err="1"/>
              <a:t>industries</a:t>
            </a:r>
            <a:endParaRPr lang="nb-NO" altLang="nb-NO" dirty="0"/>
          </a:p>
          <a:p>
            <a:pPr lvl="1"/>
            <a:r>
              <a:rPr lang="nb-NO" altLang="nb-NO" dirty="0"/>
              <a:t>Investments at </a:t>
            </a:r>
            <a:r>
              <a:rPr lang="nb-NO" altLang="nb-NO" dirty="0" err="1"/>
              <a:t>their</a:t>
            </a:r>
            <a:r>
              <a:rPr lang="nb-NO" altLang="nb-NO" dirty="0"/>
              <a:t> </a:t>
            </a:r>
            <a:r>
              <a:rPr lang="nb-NO" altLang="nb-NO" dirty="0" err="1"/>
              <a:t>highest</a:t>
            </a:r>
            <a:r>
              <a:rPr lang="nb-NO" altLang="nb-NO" dirty="0"/>
              <a:t> </a:t>
            </a:r>
            <a:r>
              <a:rPr lang="nb-NO" altLang="nb-NO" dirty="0" err="1"/>
              <a:t>level</a:t>
            </a:r>
            <a:r>
              <a:rPr lang="nb-NO" altLang="nb-NO" dirty="0"/>
              <a:t> ever</a:t>
            </a:r>
          </a:p>
          <a:p>
            <a:r>
              <a:rPr lang="nb-NO" altLang="nb-NO" dirty="0"/>
              <a:t>New Green Growth?</a:t>
            </a:r>
          </a:p>
          <a:p>
            <a:pPr lvl="1"/>
            <a:r>
              <a:rPr lang="nb-NO" altLang="nb-NO" dirty="0"/>
              <a:t>Europe </a:t>
            </a:r>
            <a:r>
              <a:rPr lang="nb-NO" altLang="nb-NO" dirty="0" err="1"/>
              <a:t>instead</a:t>
            </a:r>
            <a:r>
              <a:rPr lang="nb-NO" altLang="nb-NO" dirty="0"/>
              <a:t> </a:t>
            </a:r>
            <a:r>
              <a:rPr lang="nb-NO" altLang="nb-NO" dirty="0" err="1"/>
              <a:t>subsidizing</a:t>
            </a:r>
            <a:r>
              <a:rPr lang="nb-NO" altLang="nb-NO" dirty="0"/>
              <a:t> </a:t>
            </a:r>
            <a:r>
              <a:rPr lang="nb-NO" altLang="nb-NO" dirty="0" err="1"/>
              <a:t>Chinese</a:t>
            </a:r>
            <a:r>
              <a:rPr lang="nb-NO" altLang="nb-NO" dirty="0"/>
              <a:t> </a:t>
            </a:r>
            <a:r>
              <a:rPr lang="nb-NO" altLang="nb-NO" dirty="0" err="1"/>
              <a:t>growth</a:t>
            </a:r>
            <a:r>
              <a:rPr lang="nb-NO" altLang="nb-NO" dirty="0"/>
              <a:t>?! </a:t>
            </a:r>
          </a:p>
          <a:p>
            <a:r>
              <a:rPr lang="nb-NO" altLang="nb-NO" dirty="0"/>
              <a:t>Industrial </a:t>
            </a:r>
            <a:r>
              <a:rPr lang="nb-NO" altLang="nb-NO" dirty="0" err="1"/>
              <a:t>growth</a:t>
            </a:r>
            <a:r>
              <a:rPr lang="nb-NO" altLang="nb-NO" dirty="0"/>
              <a:t> = </a:t>
            </a:r>
            <a:r>
              <a:rPr lang="nb-NO" altLang="nb-NO" dirty="0" err="1"/>
              <a:t>economic</a:t>
            </a:r>
            <a:r>
              <a:rPr lang="nb-NO" altLang="nb-NO" dirty="0"/>
              <a:t> </a:t>
            </a:r>
            <a:r>
              <a:rPr lang="nb-NO" altLang="nb-NO" dirty="0" err="1"/>
              <a:t>growth</a:t>
            </a:r>
            <a:r>
              <a:rPr lang="nb-NO" altLang="nb-NO" dirty="0"/>
              <a:t>?</a:t>
            </a:r>
          </a:p>
          <a:p>
            <a:pPr lvl="1"/>
            <a:r>
              <a:rPr lang="nb-NO" altLang="nb-NO" dirty="0"/>
              <a:t>Not </a:t>
            </a:r>
            <a:r>
              <a:rPr lang="nb-NO" altLang="nb-NO" dirty="0" err="1"/>
              <a:t>necessarily</a:t>
            </a:r>
            <a:endParaRPr lang="nb-NO" altLang="nb-NO" dirty="0"/>
          </a:p>
          <a:p>
            <a:pPr lvl="1"/>
            <a:r>
              <a:rPr lang="nb-NO" altLang="nb-NO" dirty="0"/>
              <a:t>Still </a:t>
            </a:r>
            <a:r>
              <a:rPr lang="nb-NO" altLang="nb-NO" dirty="0" err="1"/>
              <a:t>based</a:t>
            </a:r>
            <a:r>
              <a:rPr lang="nb-NO" altLang="nb-NO" dirty="0"/>
              <a:t> </a:t>
            </a:r>
            <a:r>
              <a:rPr lang="nb-NO" altLang="nb-NO" dirty="0" err="1"/>
              <a:t>on</a:t>
            </a:r>
            <a:r>
              <a:rPr lang="nb-NO" altLang="nb-NO" dirty="0"/>
              <a:t> subsidies </a:t>
            </a:r>
            <a:r>
              <a:rPr lang="nb-NO" altLang="nb-NO" dirty="0">
                <a:sym typeface="Wingdings" pitchFamily="2" charset="2"/>
              </a:rPr>
              <a:t> </a:t>
            </a:r>
            <a:r>
              <a:rPr lang="nb-NO" altLang="nb-NO" dirty="0" err="1">
                <a:sym typeface="Wingdings" pitchFamily="2" charset="2"/>
              </a:rPr>
              <a:t>success</a:t>
            </a:r>
            <a:r>
              <a:rPr lang="nb-NO" altLang="nb-NO" dirty="0">
                <a:sym typeface="Wingdings" pitchFamily="2" charset="2"/>
              </a:rPr>
              <a:t> is </a:t>
            </a:r>
            <a:r>
              <a:rPr lang="nb-NO" altLang="nb-NO" dirty="0" err="1">
                <a:sym typeface="Wingdings" pitchFamily="2" charset="2"/>
              </a:rPr>
              <a:t>expensive</a:t>
            </a:r>
            <a:r>
              <a:rPr lang="nb-NO" altLang="nb-NO" dirty="0">
                <a:sym typeface="Wingdings" pitchFamily="2" charset="2"/>
              </a:rPr>
              <a:t>!</a:t>
            </a:r>
          </a:p>
          <a:p>
            <a:pPr lvl="1"/>
            <a:r>
              <a:rPr lang="nb-NO" altLang="nb-NO" dirty="0" err="1">
                <a:sym typeface="Wingdings" pitchFamily="2" charset="2"/>
              </a:rPr>
              <a:t>Crowding</a:t>
            </a:r>
            <a:r>
              <a:rPr lang="nb-NO" altLang="nb-NO" dirty="0">
                <a:sym typeface="Wingdings" pitchFamily="2" charset="2"/>
              </a:rPr>
              <a:t> </a:t>
            </a:r>
            <a:r>
              <a:rPr lang="nb-NO" altLang="nb-NO" dirty="0" err="1">
                <a:sym typeface="Wingdings" pitchFamily="2" charset="2"/>
              </a:rPr>
              <a:t>out</a:t>
            </a:r>
            <a:r>
              <a:rPr lang="nb-NO" altLang="nb-NO" dirty="0">
                <a:sym typeface="Wingdings" pitchFamily="2" charset="2"/>
              </a:rPr>
              <a:t> </a:t>
            </a:r>
            <a:r>
              <a:rPr lang="nb-NO" altLang="nb-NO" dirty="0" err="1">
                <a:sym typeface="Wingdings" pitchFamily="2" charset="2"/>
              </a:rPr>
              <a:t>of</a:t>
            </a:r>
            <a:r>
              <a:rPr lang="nb-NO" altLang="nb-NO" dirty="0">
                <a:sym typeface="Wingdings" pitchFamily="2" charset="2"/>
              </a:rPr>
              <a:t> </a:t>
            </a:r>
            <a:r>
              <a:rPr lang="nb-NO" altLang="nb-NO" dirty="0" err="1">
                <a:sym typeface="Wingdings" pitchFamily="2" charset="2"/>
              </a:rPr>
              <a:t>other</a:t>
            </a:r>
            <a:r>
              <a:rPr lang="nb-NO" altLang="nb-NO" dirty="0">
                <a:sym typeface="Wingdings" pitchFamily="2" charset="2"/>
              </a:rPr>
              <a:t> </a:t>
            </a:r>
            <a:r>
              <a:rPr lang="nb-NO" altLang="nb-NO" dirty="0" err="1">
                <a:sym typeface="Wingdings" pitchFamily="2" charset="2"/>
              </a:rPr>
              <a:t>jobs</a:t>
            </a:r>
            <a:r>
              <a:rPr lang="nb-NO" altLang="nb-NO" dirty="0">
                <a:sym typeface="Wingdings" pitchFamily="2" charset="2"/>
              </a:rPr>
              <a:t>?</a:t>
            </a:r>
          </a:p>
          <a:p>
            <a:pPr lvl="1"/>
            <a:endParaRPr lang="en-US" altLang="nb-NO" dirty="0"/>
          </a:p>
        </p:txBody>
      </p:sp>
    </p:spTree>
    <p:extLst>
      <p:ext uri="{BB962C8B-B14F-4D97-AF65-F5344CB8AC3E}">
        <p14:creationId xmlns:p14="http://schemas.microsoft.com/office/powerpoint/2010/main" val="206519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Solar vs. </a:t>
            </a:r>
            <a:r>
              <a:rPr lang="nb-NO" dirty="0" err="1"/>
              <a:t>wind</a:t>
            </a:r>
            <a:r>
              <a:rPr lang="nb-NO" dirty="0"/>
              <a:t>, </a:t>
            </a:r>
            <a:r>
              <a:rPr lang="nb-NO" dirty="0" err="1"/>
              <a:t>capacity</a:t>
            </a:r>
            <a:r>
              <a:rPr lang="nb-NO" dirty="0"/>
              <a:t> (MW)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587382"/>
              </p:ext>
            </p:extLst>
          </p:nvPr>
        </p:nvGraphicFramePr>
        <p:xfrm>
          <a:off x="1195388" y="1600200"/>
          <a:ext cx="7407275" cy="4944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576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720772" cy="1143000"/>
          </a:xfrm>
        </p:spPr>
        <p:txBody>
          <a:bodyPr>
            <a:normAutofit/>
          </a:bodyPr>
          <a:lstStyle/>
          <a:p>
            <a:r>
              <a:rPr lang="nb-NO" altLang="nb-NO" sz="2800" dirty="0" err="1"/>
              <a:t>Clean</a:t>
            </a:r>
            <a:r>
              <a:rPr lang="nb-NO" altLang="nb-NO" sz="2800" dirty="0"/>
              <a:t> energy </a:t>
            </a:r>
            <a:r>
              <a:rPr lang="nb-NO" altLang="nb-NO" sz="2800" dirty="0" err="1"/>
              <a:t>investments</a:t>
            </a:r>
            <a:r>
              <a:rPr lang="nb-NO" altLang="nb-NO" sz="2800" dirty="0"/>
              <a:t>, billion $, 2004-16</a:t>
            </a:r>
            <a:endParaRPr lang="nb-NO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688464"/>
              </p:ext>
            </p:extLst>
          </p:nvPr>
        </p:nvGraphicFramePr>
        <p:xfrm>
          <a:off x="842211" y="1503947"/>
          <a:ext cx="8301789" cy="4559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725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How to </a:t>
            </a:r>
            <a:r>
              <a:rPr lang="nb-NO" dirty="0" err="1"/>
              <a:t>analyze</a:t>
            </a:r>
            <a:r>
              <a:rPr lang="nb-NO" dirty="0"/>
              <a:t> Norwegian energy policy?</a:t>
            </a:r>
          </a:p>
          <a:p>
            <a:pPr lvl="1"/>
            <a:r>
              <a:rPr lang="nb-NO" dirty="0" err="1"/>
              <a:t>Neoclassical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 (and </a:t>
            </a:r>
            <a:r>
              <a:rPr lang="nb-NO" dirty="0" err="1"/>
              <a:t>Keynesian</a:t>
            </a:r>
            <a:r>
              <a:rPr lang="nb-NO" dirty="0"/>
              <a:t>?)</a:t>
            </a:r>
          </a:p>
          <a:p>
            <a:pPr lvl="2"/>
            <a:r>
              <a:rPr lang="nb-NO" dirty="0"/>
              <a:t>Resource </a:t>
            </a:r>
            <a:r>
              <a:rPr lang="nb-NO" dirty="0" err="1"/>
              <a:t>endowments</a:t>
            </a:r>
            <a:r>
              <a:rPr lang="nb-NO" dirty="0"/>
              <a:t> (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prices</a:t>
            </a:r>
            <a:r>
              <a:rPr lang="nb-NO" dirty="0"/>
              <a:t>)</a:t>
            </a:r>
          </a:p>
          <a:p>
            <a:pPr lvl="2"/>
            <a:r>
              <a:rPr lang="nb-NO" dirty="0" err="1"/>
              <a:t>Cost-effectiveness</a:t>
            </a:r>
            <a:r>
              <a:rPr lang="nb-NO" dirty="0"/>
              <a:t> </a:t>
            </a:r>
          </a:p>
          <a:p>
            <a:pPr lvl="2"/>
            <a:r>
              <a:rPr lang="nb-NO" dirty="0" err="1"/>
              <a:t>Prediction</a:t>
            </a:r>
            <a:r>
              <a:rPr lang="nb-NO" dirty="0"/>
              <a:t>: Petroleum and </a:t>
            </a:r>
            <a:r>
              <a:rPr lang="nb-NO" dirty="0" err="1"/>
              <a:t>hydropower</a:t>
            </a:r>
            <a:r>
              <a:rPr lang="nb-NO" dirty="0"/>
              <a:t> and not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else</a:t>
            </a:r>
            <a:endParaRPr lang="nb-NO" dirty="0"/>
          </a:p>
          <a:p>
            <a:pPr lvl="1"/>
            <a:r>
              <a:rPr lang="nb-NO" dirty="0" err="1"/>
              <a:t>Schumpeterian</a:t>
            </a:r>
            <a:r>
              <a:rPr lang="nb-NO" dirty="0"/>
              <a:t> and </a:t>
            </a:r>
            <a:r>
              <a:rPr lang="nb-NO" dirty="0" err="1"/>
              <a:t>institutional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 (and Marxist?)</a:t>
            </a:r>
          </a:p>
          <a:p>
            <a:pPr lvl="2"/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is </a:t>
            </a:r>
            <a:r>
              <a:rPr lang="nb-NO" dirty="0" err="1"/>
              <a:t>difficult</a:t>
            </a:r>
            <a:endParaRPr lang="nb-NO" dirty="0"/>
          </a:p>
          <a:p>
            <a:pPr lvl="2"/>
            <a:r>
              <a:rPr lang="nb-NO" dirty="0" err="1"/>
              <a:t>Built</a:t>
            </a:r>
            <a:r>
              <a:rPr lang="nb-NO" dirty="0"/>
              <a:t> </a:t>
            </a:r>
            <a:r>
              <a:rPr lang="nb-NO" dirty="0" err="1"/>
              <a:t>institutions</a:t>
            </a:r>
            <a:r>
              <a:rPr lang="nb-NO" dirty="0"/>
              <a:t> </a:t>
            </a:r>
            <a:r>
              <a:rPr lang="nb-NO" dirty="0" err="1"/>
              <a:t>around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main</a:t>
            </a:r>
            <a:r>
              <a:rPr lang="nb-NO" dirty="0"/>
              <a:t> energy </a:t>
            </a:r>
            <a:r>
              <a:rPr lang="nb-NO" dirty="0" err="1"/>
              <a:t>industries</a:t>
            </a:r>
            <a:endParaRPr lang="nb-NO" dirty="0"/>
          </a:p>
          <a:p>
            <a:pPr lvl="3"/>
            <a:r>
              <a:rPr lang="nb-NO" dirty="0" err="1"/>
              <a:t>Vested</a:t>
            </a:r>
            <a:r>
              <a:rPr lang="nb-NO" dirty="0"/>
              <a:t> </a:t>
            </a:r>
            <a:r>
              <a:rPr lang="nb-NO" dirty="0" err="1"/>
              <a:t>interests</a:t>
            </a:r>
            <a:r>
              <a:rPr lang="nb-NO" dirty="0"/>
              <a:t> </a:t>
            </a:r>
          </a:p>
          <a:p>
            <a:pPr lvl="3"/>
            <a:r>
              <a:rPr lang="nb-NO" dirty="0" err="1"/>
              <a:t>Discourse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cost-effectiveness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protects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(</a:t>
            </a:r>
            <a:r>
              <a:rPr lang="nb-NO" dirty="0" err="1"/>
              <a:t>rhetorical</a:t>
            </a:r>
            <a:r>
              <a:rPr lang="nb-NO" dirty="0"/>
              <a:t> veil)</a:t>
            </a:r>
          </a:p>
          <a:p>
            <a:pPr lvl="3"/>
            <a:r>
              <a:rPr lang="nb-NO" dirty="0" err="1"/>
              <a:t>Discourse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industrial</a:t>
            </a:r>
            <a:r>
              <a:rPr lang="nb-NO" dirty="0"/>
              <a:t> </a:t>
            </a:r>
            <a:r>
              <a:rPr lang="nb-NO" dirty="0" err="1"/>
              <a:t>neutrality</a:t>
            </a:r>
            <a:endParaRPr lang="nb-NO" dirty="0"/>
          </a:p>
          <a:p>
            <a:pPr lvl="2"/>
            <a:r>
              <a:rPr lang="nb-NO" dirty="0" err="1"/>
              <a:t>Very</a:t>
            </a:r>
            <a:r>
              <a:rPr lang="nb-NO" dirty="0"/>
              <a:t> hard to </a:t>
            </a:r>
            <a:r>
              <a:rPr lang="nb-NO" dirty="0" err="1"/>
              <a:t>shift</a:t>
            </a:r>
            <a:r>
              <a:rPr lang="nb-NO" dirty="0"/>
              <a:t> policy </a:t>
            </a:r>
            <a:r>
              <a:rPr lang="nb-NO" dirty="0" err="1"/>
              <a:t>away</a:t>
            </a:r>
            <a:r>
              <a:rPr lang="nb-NO" dirty="0"/>
              <a:t> from status </a:t>
            </a:r>
            <a:r>
              <a:rPr lang="nb-NO" dirty="0" err="1"/>
              <a:t>quo</a:t>
            </a:r>
            <a:r>
              <a:rPr lang="nb-NO" dirty="0"/>
              <a:t> </a:t>
            </a:r>
          </a:p>
          <a:p>
            <a:pPr lvl="3"/>
            <a:r>
              <a:rPr lang="nb-NO" dirty="0"/>
              <a:t>No </a:t>
            </a:r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just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access</a:t>
            </a:r>
            <a:r>
              <a:rPr lang="nb-NO" dirty="0"/>
              <a:t> to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technologies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719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Renewable</a:t>
            </a:r>
            <a:r>
              <a:rPr lang="nb-NO" dirty="0"/>
              <a:t> </a:t>
            </a:r>
            <a:r>
              <a:rPr lang="nb-NO" dirty="0" err="1"/>
              <a:t>share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electricity</a:t>
            </a:r>
            <a:r>
              <a:rPr lang="nb-NO" dirty="0"/>
              <a:t> </a:t>
            </a:r>
            <a:r>
              <a:rPr lang="nb-NO" dirty="0" err="1"/>
              <a:t>consumption</a:t>
            </a:r>
            <a:r>
              <a:rPr lang="nb-NO" dirty="0"/>
              <a:t>, </a:t>
            </a:r>
            <a:r>
              <a:rPr lang="nb-NO" dirty="0" err="1"/>
              <a:t>including</a:t>
            </a:r>
            <a:r>
              <a:rPr lang="nb-NO" dirty="0"/>
              <a:t> </a:t>
            </a:r>
            <a:r>
              <a:rPr lang="nb-NO" dirty="0" err="1"/>
              <a:t>hydro</a:t>
            </a:r>
            <a:endParaRPr lang="nb-N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440681"/>
              </p:ext>
            </p:extLst>
          </p:nvPr>
        </p:nvGraphicFramePr>
        <p:xfrm>
          <a:off x="861848" y="1600201"/>
          <a:ext cx="7824952" cy="4525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790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Norway and petroleum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13" y="1311442"/>
            <a:ext cx="9155701" cy="5089358"/>
          </a:xfrm>
        </p:spPr>
      </p:pic>
    </p:spTree>
    <p:extLst>
      <p:ext uri="{BB962C8B-B14F-4D97-AF65-F5344CB8AC3E}">
        <p14:creationId xmlns:p14="http://schemas.microsoft.com/office/powerpoint/2010/main" val="238787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Norway and petroleum vs. </a:t>
            </a:r>
            <a:r>
              <a:rPr lang="nb-NO" dirty="0" err="1"/>
              <a:t>wind</a:t>
            </a:r>
            <a:r>
              <a:rPr lang="nb-NO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1752599"/>
            <a:ext cx="7912928" cy="4753303"/>
          </a:xfrm>
        </p:spPr>
        <p:txBody>
          <a:bodyPr>
            <a:normAutofit/>
          </a:bodyPr>
          <a:lstStyle/>
          <a:p>
            <a:r>
              <a:rPr lang="nb-NO" sz="2600" dirty="0"/>
              <a:t>No </a:t>
            </a:r>
            <a:r>
              <a:rPr lang="nb-NO" sz="2600" dirty="0" err="1"/>
              <a:t>conspiracy</a:t>
            </a:r>
            <a:r>
              <a:rPr lang="nb-NO" sz="2600" dirty="0"/>
              <a:t> </a:t>
            </a:r>
            <a:r>
              <a:rPr lang="nb-NO" sz="2600" dirty="0" err="1"/>
              <a:t>against</a:t>
            </a:r>
            <a:r>
              <a:rPr lang="nb-NO" sz="2600" dirty="0"/>
              <a:t> Norwegian </a:t>
            </a:r>
            <a:r>
              <a:rPr lang="nb-NO" sz="2600" dirty="0" err="1"/>
              <a:t>renewables</a:t>
            </a:r>
            <a:r>
              <a:rPr lang="nb-NO" sz="2600" dirty="0"/>
              <a:t>, </a:t>
            </a:r>
            <a:r>
              <a:rPr lang="nb-NO" sz="2600" dirty="0" err="1"/>
              <a:t>no</a:t>
            </a:r>
            <a:r>
              <a:rPr lang="nb-NO" sz="2600" dirty="0"/>
              <a:t> omnipotent petroleum </a:t>
            </a:r>
            <a:r>
              <a:rPr lang="nb-NO" sz="2600" dirty="0" err="1"/>
              <a:t>industry</a:t>
            </a:r>
            <a:endParaRPr lang="nb-NO" sz="2600" dirty="0"/>
          </a:p>
          <a:p>
            <a:r>
              <a:rPr lang="nb-NO" sz="2600" dirty="0" err="1"/>
              <a:t>But</a:t>
            </a:r>
            <a:r>
              <a:rPr lang="nb-NO" sz="2600" dirty="0"/>
              <a:t> a </a:t>
            </a:r>
            <a:r>
              <a:rPr lang="nb-NO" sz="2600" dirty="0" err="1"/>
              <a:t>vested</a:t>
            </a:r>
            <a:r>
              <a:rPr lang="nb-NO" sz="2600" dirty="0"/>
              <a:t> </a:t>
            </a:r>
            <a:r>
              <a:rPr lang="nb-NO" sz="2600" dirty="0" err="1"/>
              <a:t>interest</a:t>
            </a:r>
            <a:r>
              <a:rPr lang="nb-NO" sz="2600" dirty="0"/>
              <a:t> </a:t>
            </a:r>
            <a:r>
              <a:rPr lang="nb-NO" sz="2600" dirty="0" err="1"/>
              <a:t>structure</a:t>
            </a:r>
            <a:r>
              <a:rPr lang="nb-NO" sz="2600" dirty="0"/>
              <a:t> </a:t>
            </a:r>
            <a:r>
              <a:rPr lang="nb-NO" sz="2600" dirty="0" err="1"/>
              <a:t>that</a:t>
            </a:r>
            <a:r>
              <a:rPr lang="nb-NO" sz="2600" dirty="0"/>
              <a:t> </a:t>
            </a:r>
            <a:r>
              <a:rPr lang="nb-NO" sz="2600" dirty="0" err="1"/>
              <a:t>favors</a:t>
            </a:r>
            <a:r>
              <a:rPr lang="nb-NO" sz="2600" dirty="0"/>
              <a:t> petroleum</a:t>
            </a:r>
          </a:p>
          <a:p>
            <a:pPr lvl="2"/>
            <a:r>
              <a:rPr lang="nb-NO" sz="1900" dirty="0"/>
              <a:t>(Even </a:t>
            </a:r>
            <a:r>
              <a:rPr lang="nb-NO" sz="1900" dirty="0" err="1"/>
              <a:t>if</a:t>
            </a:r>
            <a:r>
              <a:rPr lang="nb-NO" sz="1900" dirty="0"/>
              <a:t> </a:t>
            </a:r>
            <a:r>
              <a:rPr lang="nb-NO" sz="1900" dirty="0" err="1"/>
              <a:t>stricter</a:t>
            </a:r>
            <a:r>
              <a:rPr lang="nb-NO" sz="1900" dirty="0"/>
              <a:t> </a:t>
            </a:r>
            <a:r>
              <a:rPr lang="nb-NO" sz="1900" dirty="0" err="1"/>
              <a:t>rules</a:t>
            </a:r>
            <a:r>
              <a:rPr lang="nb-NO" sz="1900" dirty="0"/>
              <a:t> </a:t>
            </a:r>
            <a:r>
              <a:rPr lang="nb-NO" sz="1900" dirty="0" err="1"/>
              <a:t>than</a:t>
            </a:r>
            <a:r>
              <a:rPr lang="nb-NO" sz="1900" dirty="0"/>
              <a:t> in most </a:t>
            </a:r>
            <a:r>
              <a:rPr lang="nb-NO" sz="1900" dirty="0" err="1"/>
              <a:t>countries</a:t>
            </a:r>
            <a:r>
              <a:rPr lang="nb-NO" sz="1900" dirty="0"/>
              <a:t>)</a:t>
            </a:r>
          </a:p>
          <a:p>
            <a:pPr lvl="1"/>
            <a:r>
              <a:rPr lang="nb-NO" sz="2200" dirty="0"/>
              <a:t>Petroleum </a:t>
            </a:r>
            <a:r>
              <a:rPr lang="nb-NO" sz="2200" dirty="0" err="1"/>
              <a:t>political</a:t>
            </a:r>
            <a:r>
              <a:rPr lang="nb-NO" sz="2200" dirty="0"/>
              <a:t> support and </a:t>
            </a:r>
            <a:r>
              <a:rPr lang="nb-NO" sz="2200" dirty="0" err="1"/>
              <a:t>institutional</a:t>
            </a:r>
            <a:r>
              <a:rPr lang="nb-NO" sz="2200" dirty="0"/>
              <a:t> </a:t>
            </a:r>
            <a:r>
              <a:rPr lang="nb-NO" sz="2200" dirty="0" err="1"/>
              <a:t>channels</a:t>
            </a:r>
            <a:r>
              <a:rPr lang="nb-NO" sz="2200" dirty="0"/>
              <a:t> </a:t>
            </a:r>
          </a:p>
          <a:p>
            <a:pPr lvl="1"/>
            <a:r>
              <a:rPr lang="nb-NO" sz="2200" dirty="0" err="1"/>
              <a:t>Cost</a:t>
            </a:r>
            <a:r>
              <a:rPr lang="nb-NO" sz="2200" dirty="0"/>
              <a:t> </a:t>
            </a:r>
            <a:r>
              <a:rPr lang="nb-NO" sz="2200" dirty="0" err="1"/>
              <a:t>effectiveness</a:t>
            </a:r>
            <a:r>
              <a:rPr lang="nb-NO" sz="2200" dirty="0"/>
              <a:t> and technology- + </a:t>
            </a:r>
            <a:r>
              <a:rPr lang="nb-NO" sz="2200" dirty="0" err="1"/>
              <a:t>industrial</a:t>
            </a:r>
            <a:r>
              <a:rPr lang="nb-NO" sz="2200" dirty="0"/>
              <a:t> </a:t>
            </a:r>
            <a:r>
              <a:rPr lang="nb-NO" sz="2200" dirty="0" err="1"/>
              <a:t>neutrality</a:t>
            </a:r>
            <a:r>
              <a:rPr lang="nb-NO" sz="2200" dirty="0"/>
              <a:t>: Green </a:t>
            </a:r>
            <a:r>
              <a:rPr lang="nb-NO" sz="2200" dirty="0" err="1"/>
              <a:t>certificates</a:t>
            </a:r>
            <a:r>
              <a:rPr lang="nb-NO" sz="2200" dirty="0"/>
              <a:t>!</a:t>
            </a:r>
          </a:p>
          <a:p>
            <a:pPr lvl="2"/>
            <a:r>
              <a:rPr lang="nb-NO" sz="1900" dirty="0" err="1"/>
              <a:t>Creates</a:t>
            </a:r>
            <a:r>
              <a:rPr lang="nb-NO" sz="1900" dirty="0"/>
              <a:t> a bias!</a:t>
            </a:r>
          </a:p>
          <a:p>
            <a:pPr lvl="1"/>
            <a:r>
              <a:rPr lang="nb-NO" sz="2200" dirty="0" err="1"/>
              <a:t>Renewables</a:t>
            </a:r>
            <a:r>
              <a:rPr lang="nb-NO" sz="2200" dirty="0"/>
              <a:t> has to </a:t>
            </a:r>
            <a:r>
              <a:rPr lang="nb-NO" sz="2200" dirty="0" err="1"/>
              <a:t>fend</a:t>
            </a:r>
            <a:r>
              <a:rPr lang="nb-NO" sz="2200" dirty="0"/>
              <a:t> for </a:t>
            </a:r>
            <a:r>
              <a:rPr lang="nb-NO" sz="2200" dirty="0" err="1"/>
              <a:t>itself</a:t>
            </a:r>
            <a:endParaRPr lang="nb-NO" sz="2200" dirty="0"/>
          </a:p>
        </p:txBody>
      </p:sp>
    </p:spTree>
    <p:extLst>
      <p:ext uri="{BB962C8B-B14F-4D97-AF65-F5344CB8AC3E}">
        <p14:creationId xmlns:p14="http://schemas.microsoft.com/office/powerpoint/2010/main" val="403435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ntnu_blaa_stripe_eng</Template>
  <TotalTime>0</TotalTime>
  <Words>1308</Words>
  <Application>Microsoft Office PowerPoint</Application>
  <PresentationFormat>On-screen Show (4:3)</PresentationFormat>
  <Paragraphs>200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Verdana</vt:lpstr>
      <vt:lpstr>Wingdings</vt:lpstr>
      <vt:lpstr>Office-tema</vt:lpstr>
      <vt:lpstr>POL 2012: Theories and Models in Political Economy</vt:lpstr>
      <vt:lpstr>Why energy policy?</vt:lpstr>
      <vt:lpstr>New green growth? Or just an endless money-pit? </vt:lpstr>
      <vt:lpstr>Solar vs. wind, capacity (MW)</vt:lpstr>
      <vt:lpstr>Clean energy investments, billion $, 2004-16</vt:lpstr>
      <vt:lpstr>Norway</vt:lpstr>
      <vt:lpstr>Renewable share of electricity consumption, including hydro</vt:lpstr>
      <vt:lpstr>Norway and petroleum</vt:lpstr>
      <vt:lpstr>Norway and petroleum vs. wind </vt:lpstr>
      <vt:lpstr>Wind power a good idea in Norway?</vt:lpstr>
      <vt:lpstr>Certificates vs. FITs?</vt:lpstr>
      <vt:lpstr>Why no Norwegian resource curse?</vt:lpstr>
      <vt:lpstr>X-factor: Fracking. Consequences?</vt:lpstr>
      <vt:lpstr>Is politics important? US wind power.</vt:lpstr>
      <vt:lpstr>Wind power: Installations vs. generation, China and the US.</vt:lpstr>
      <vt:lpstr>China and vested interests?</vt:lpstr>
      <vt:lpstr>Green shift: Will green industry become competitive once we run out of other types of energy?</vt:lpstr>
      <vt:lpstr>What’s the problem?</vt:lpstr>
      <vt:lpstr>Market mechanisms will solve the problem?</vt:lpstr>
      <vt:lpstr>Energy efficiency</vt:lpstr>
      <vt:lpstr>Technological shifts</vt:lpstr>
      <vt:lpstr>Markets and state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 2012: Theories and Models in Political Economy</dc:title>
  <dc:creator>Espen Moe</dc:creator>
  <cp:lastModifiedBy>Marius Wishman</cp:lastModifiedBy>
  <cp:revision>222</cp:revision>
  <cp:lastPrinted>2017-10-17T11:43:36Z</cp:lastPrinted>
  <dcterms:created xsi:type="dcterms:W3CDTF">2016-08-29T11:20:00Z</dcterms:created>
  <dcterms:modified xsi:type="dcterms:W3CDTF">2019-11-14T10:29:35Z</dcterms:modified>
</cp:coreProperties>
</file>