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50" r:id="rId3"/>
    <p:sldId id="351" r:id="rId4"/>
    <p:sldId id="366" r:id="rId5"/>
    <p:sldId id="365" r:id="rId6"/>
    <p:sldId id="378" r:id="rId7"/>
    <p:sldId id="410" r:id="rId8"/>
    <p:sldId id="368" r:id="rId9"/>
    <p:sldId id="408" r:id="rId10"/>
    <p:sldId id="411" r:id="rId11"/>
    <p:sldId id="349" r:id="rId12"/>
    <p:sldId id="361" r:id="rId13"/>
    <p:sldId id="355" r:id="rId14"/>
    <p:sldId id="360" r:id="rId15"/>
    <p:sldId id="362" r:id="rId16"/>
    <p:sldId id="363" r:id="rId17"/>
    <p:sldId id="409" r:id="rId18"/>
    <p:sldId id="412" r:id="rId19"/>
  </p:sldIdLst>
  <p:sldSz cx="9144000" cy="6858000" type="screen4x3"/>
  <p:notesSz cx="6797675" cy="9926638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475"/>
    <a:srgbClr val="BB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14" autoAdjust="0"/>
    <p:restoredTop sz="78544" autoAdjust="0"/>
  </p:normalViewPr>
  <p:slideViewPr>
    <p:cSldViewPr snapToGrid="0" snapToObjects="1">
      <p:cViewPr varScale="1">
        <p:scale>
          <a:sx n="75" d="100"/>
          <a:sy n="75" d="100"/>
        </p:scale>
        <p:origin x="159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39C4-647F-4786-A723-473E6E6CEE05}" type="datetimeFigureOut">
              <a:rPr lang="nb-NO" smtClean="0"/>
              <a:t>10.10.2019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02407-7851-4BF9-A9D7-A4D332A5EA7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583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1060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52018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3938D-112A-4584-A67A-E8AD152892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79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0515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3938D-112A-4584-A67A-E8AD152892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0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3938D-112A-4584-A67A-E8AD152892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26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3938D-112A-4584-A67A-E8AD152892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84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7422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336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4573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3938D-112A-4584-A67A-E8AD152892B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13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3938D-112A-4584-A67A-E8AD152892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25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8041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0492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0070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33995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14753" y="2677415"/>
            <a:ext cx="7772400" cy="901094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114753" y="3645154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1016000" y="274638"/>
            <a:ext cx="54610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Plassholder for lysbildenummer 5"/>
          <p:cNvSpPr txBox="1">
            <a:spLocks/>
          </p:cNvSpPr>
          <p:nvPr userDrawn="1"/>
        </p:nvSpPr>
        <p:spPr>
          <a:xfrm>
            <a:off x="-1" y="6421247"/>
            <a:ext cx="862779" cy="365125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latin typeface="Arial"/>
                <a:cs typeface="Arial"/>
              </a:rPr>
              <a:pPr algn="ctr"/>
              <a:t>‹#›</a:t>
            </a:fld>
            <a:endParaRPr lang="nb-NO" b="1" i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57940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5794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095551" y="274638"/>
            <a:ext cx="7407404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9" name="Plassholder for innhold 2"/>
          <p:cNvSpPr>
            <a:spLocks noGrp="1"/>
          </p:cNvSpPr>
          <p:nvPr>
            <p:ph sz="half" idx="1"/>
          </p:nvPr>
        </p:nvSpPr>
        <p:spPr>
          <a:xfrm>
            <a:off x="1114711" y="1600200"/>
            <a:ext cx="36678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10" name="Plassholder for innhold 3"/>
          <p:cNvSpPr>
            <a:spLocks noGrp="1"/>
          </p:cNvSpPr>
          <p:nvPr>
            <p:ph sz="half" idx="2"/>
          </p:nvPr>
        </p:nvSpPr>
        <p:spPr>
          <a:xfrm>
            <a:off x="5305711" y="1600200"/>
            <a:ext cx="367394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tel 1"/>
          <p:cNvSpPr>
            <a:spLocks noGrp="1"/>
          </p:cNvSpPr>
          <p:nvPr>
            <p:ph type="title"/>
          </p:nvPr>
        </p:nvSpPr>
        <p:spPr>
          <a:xfrm>
            <a:off x="1059523" y="274638"/>
            <a:ext cx="74074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11" name="Plassholder for tekst 2"/>
          <p:cNvSpPr>
            <a:spLocks noGrp="1"/>
          </p:cNvSpPr>
          <p:nvPr>
            <p:ph type="body" idx="1"/>
          </p:nvPr>
        </p:nvSpPr>
        <p:spPr>
          <a:xfrm>
            <a:off x="1069676" y="1535113"/>
            <a:ext cx="37669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lassholder for innhold 3"/>
          <p:cNvSpPr>
            <a:spLocks noGrp="1"/>
          </p:cNvSpPr>
          <p:nvPr>
            <p:ph sz="half" idx="2"/>
          </p:nvPr>
        </p:nvSpPr>
        <p:spPr>
          <a:xfrm>
            <a:off x="1069676" y="2174875"/>
            <a:ext cx="376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3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5257502" y="1535113"/>
            <a:ext cx="38122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lassholder for innhold 5"/>
          <p:cNvSpPr>
            <a:spLocks noGrp="1"/>
          </p:cNvSpPr>
          <p:nvPr>
            <p:ph sz="quarter" idx="4"/>
          </p:nvPr>
        </p:nvSpPr>
        <p:spPr>
          <a:xfrm>
            <a:off x="5257501" y="2174875"/>
            <a:ext cx="381221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02464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4142491" y="273050"/>
            <a:ext cx="476508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10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2464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0290" cy="6858000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194628" y="1600200"/>
            <a:ext cx="74074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spen.moe@ntnu.n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267185" y="1467214"/>
            <a:ext cx="7772400" cy="901094"/>
          </a:xfrm>
        </p:spPr>
        <p:txBody>
          <a:bodyPr>
            <a:normAutofit fontScale="90000"/>
          </a:bodyPr>
          <a:lstStyle/>
          <a:p>
            <a:r>
              <a:rPr lang="nb-NO" dirty="0"/>
              <a:t>POL 2012: </a:t>
            </a:r>
            <a:r>
              <a:rPr lang="nb-NO" dirty="0" err="1"/>
              <a:t>Theories</a:t>
            </a:r>
            <a:r>
              <a:rPr lang="nb-NO" dirty="0"/>
              <a:t> and Models in </a:t>
            </a:r>
            <a:r>
              <a:rPr lang="nb-NO" dirty="0" err="1"/>
              <a:t>Political</a:t>
            </a:r>
            <a:r>
              <a:rPr lang="nb-NO" dirty="0"/>
              <a:t> </a:t>
            </a:r>
            <a:r>
              <a:rPr lang="nb-NO" dirty="0" err="1"/>
              <a:t>Economy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267185" y="2104667"/>
            <a:ext cx="7772400" cy="3265192"/>
          </a:xfrm>
        </p:spPr>
        <p:txBody>
          <a:bodyPr>
            <a:normAutofit lnSpcReduction="10000"/>
          </a:bodyPr>
          <a:lstStyle/>
          <a:p>
            <a:endParaRPr lang="nb-NO" dirty="0"/>
          </a:p>
          <a:p>
            <a:endParaRPr lang="nb-NO" sz="2400" dirty="0"/>
          </a:p>
          <a:p>
            <a:r>
              <a:rPr lang="nb-NO" sz="2400" dirty="0" err="1"/>
              <a:t>Evolutionary</a:t>
            </a:r>
            <a:r>
              <a:rPr lang="nb-NO" sz="2400" dirty="0"/>
              <a:t> </a:t>
            </a:r>
            <a:r>
              <a:rPr lang="nb-NO" sz="2400" dirty="0" err="1"/>
              <a:t>economics</a:t>
            </a:r>
            <a:endParaRPr lang="nb-NO" sz="2400" dirty="0"/>
          </a:p>
          <a:p>
            <a:endParaRPr lang="nb-NO" sz="2400" dirty="0"/>
          </a:p>
          <a:p>
            <a:endParaRPr lang="nb-NO" sz="2400" dirty="0"/>
          </a:p>
          <a:p>
            <a:r>
              <a:rPr lang="nb-NO" dirty="0"/>
              <a:t>Espen Moe</a:t>
            </a:r>
          </a:p>
          <a:p>
            <a:r>
              <a:rPr lang="nb-NO" sz="2400" dirty="0"/>
              <a:t>Department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dirty="0" err="1"/>
              <a:t>Sociology</a:t>
            </a:r>
            <a:r>
              <a:rPr lang="nb-NO" sz="2400" dirty="0"/>
              <a:t> and </a:t>
            </a:r>
            <a:r>
              <a:rPr lang="nb-NO" sz="2400" dirty="0" err="1"/>
              <a:t>Political</a:t>
            </a:r>
            <a:r>
              <a:rPr lang="nb-NO" sz="2400" dirty="0"/>
              <a:t> Science</a:t>
            </a:r>
          </a:p>
          <a:p>
            <a:r>
              <a:rPr lang="nb-NO" dirty="0">
                <a:hlinkClick r:id="rId3"/>
              </a:rPr>
              <a:t>espen.moe@ntnu.no</a:t>
            </a:r>
            <a:r>
              <a:rPr lang="nb-NO" dirty="0"/>
              <a:t>, #9587, 73592230</a:t>
            </a:r>
            <a:endParaRPr lang="nb-NO" sz="2400" dirty="0"/>
          </a:p>
        </p:txBody>
      </p:sp>
      <p:pic>
        <p:nvPicPr>
          <p:cNvPr id="4" name="Bilde 3" descr="stripe_tekst_en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0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2050" name="Picture 2" descr="Bilderesultat for freeman s-curve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58" y="0"/>
            <a:ext cx="8264571" cy="669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432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Criticisms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628" y="1600200"/>
            <a:ext cx="7407404" cy="4651310"/>
          </a:xfrm>
        </p:spPr>
        <p:txBody>
          <a:bodyPr>
            <a:normAutofit fontScale="92500" lnSpcReduction="20000"/>
          </a:bodyPr>
          <a:lstStyle/>
          <a:p>
            <a:r>
              <a:rPr lang="nb-NO" dirty="0" err="1"/>
              <a:t>Deterministic</a:t>
            </a:r>
            <a:r>
              <a:rPr lang="nb-NO" dirty="0"/>
              <a:t> and </a:t>
            </a:r>
            <a:r>
              <a:rPr lang="nb-NO" dirty="0" err="1"/>
              <a:t>mechanistic</a:t>
            </a:r>
            <a:r>
              <a:rPr lang="nb-NO" dirty="0"/>
              <a:t>? </a:t>
            </a:r>
          </a:p>
          <a:p>
            <a:pPr lvl="1"/>
            <a:r>
              <a:rPr lang="nb-NO" dirty="0" err="1"/>
              <a:t>Cycles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50-60 </a:t>
            </a:r>
            <a:r>
              <a:rPr lang="nb-NO" dirty="0" err="1"/>
              <a:t>years</a:t>
            </a:r>
            <a:r>
              <a:rPr lang="nb-NO" dirty="0"/>
              <a:t> </a:t>
            </a:r>
            <a:r>
              <a:rPr lang="nb-NO" dirty="0" err="1"/>
              <a:t>succeeding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other</a:t>
            </a:r>
            <a:endParaRPr lang="nb-NO" dirty="0"/>
          </a:p>
          <a:p>
            <a:r>
              <a:rPr lang="nb-NO" dirty="0" err="1"/>
              <a:t>Predictive</a:t>
            </a:r>
            <a:r>
              <a:rPr lang="nb-NO" dirty="0"/>
              <a:t> </a:t>
            </a:r>
            <a:r>
              <a:rPr lang="nb-NO" dirty="0" err="1"/>
              <a:t>power</a:t>
            </a:r>
            <a:r>
              <a:rPr lang="nb-NO" dirty="0"/>
              <a:t>?</a:t>
            </a:r>
          </a:p>
          <a:p>
            <a:pPr lvl="1"/>
            <a:r>
              <a:rPr lang="nb-NO" dirty="0"/>
              <a:t>Better as a </a:t>
            </a:r>
            <a:r>
              <a:rPr lang="nb-NO" dirty="0" err="1"/>
              <a:t>description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past</a:t>
            </a:r>
            <a:r>
              <a:rPr lang="nb-NO" dirty="0"/>
              <a:t> </a:t>
            </a:r>
            <a:r>
              <a:rPr lang="nb-NO" dirty="0" err="1"/>
              <a:t>than</a:t>
            </a:r>
            <a:r>
              <a:rPr lang="nb-NO" dirty="0"/>
              <a:t> a guide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future</a:t>
            </a:r>
            <a:r>
              <a:rPr lang="nb-NO" dirty="0"/>
              <a:t>?</a:t>
            </a:r>
          </a:p>
          <a:p>
            <a:pPr lvl="2"/>
            <a:r>
              <a:rPr lang="nb-NO" dirty="0" err="1"/>
              <a:t>Identifying</a:t>
            </a:r>
            <a:r>
              <a:rPr lang="nb-NO" dirty="0"/>
              <a:t> </a:t>
            </a:r>
            <a:r>
              <a:rPr lang="nb-NO" dirty="0" err="1"/>
              <a:t>past</a:t>
            </a:r>
            <a:r>
              <a:rPr lang="nb-NO" dirty="0"/>
              <a:t> </a:t>
            </a:r>
            <a:r>
              <a:rPr lang="nb-NO" dirty="0" err="1"/>
              <a:t>waves</a:t>
            </a:r>
            <a:r>
              <a:rPr lang="nb-NO" dirty="0"/>
              <a:t>. </a:t>
            </a:r>
            <a:r>
              <a:rPr lang="nb-NO" dirty="0" err="1"/>
              <a:t>Future</a:t>
            </a:r>
            <a:r>
              <a:rPr lang="nb-NO" dirty="0"/>
              <a:t> </a:t>
            </a:r>
            <a:r>
              <a:rPr lang="nb-NO" dirty="0" err="1"/>
              <a:t>waves</a:t>
            </a:r>
            <a:r>
              <a:rPr lang="nb-NO" dirty="0"/>
              <a:t> </a:t>
            </a:r>
            <a:r>
              <a:rPr lang="nb-NO" dirty="0" err="1"/>
              <a:t>harder</a:t>
            </a:r>
            <a:r>
              <a:rPr lang="nb-NO" dirty="0"/>
              <a:t>…!</a:t>
            </a:r>
          </a:p>
          <a:p>
            <a:pPr lvl="2"/>
            <a:r>
              <a:rPr lang="nb-NO" dirty="0" err="1"/>
              <a:t>Assumes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technological</a:t>
            </a:r>
            <a:r>
              <a:rPr lang="nb-NO" dirty="0"/>
              <a:t> progress just </a:t>
            </a:r>
            <a:r>
              <a:rPr lang="nb-NO" dirty="0" err="1"/>
              <a:t>continue</a:t>
            </a:r>
            <a:endParaRPr lang="nb-NO" dirty="0"/>
          </a:p>
          <a:p>
            <a:pPr lvl="2"/>
            <a:r>
              <a:rPr lang="nb-NO" dirty="0"/>
              <a:t>Just </a:t>
            </a:r>
            <a:r>
              <a:rPr lang="nb-NO" dirty="0" err="1"/>
              <a:t>accidents</a:t>
            </a:r>
            <a:r>
              <a:rPr lang="nb-NO" dirty="0"/>
              <a:t> in </a:t>
            </a:r>
            <a:r>
              <a:rPr lang="nb-NO" dirty="0" err="1"/>
              <a:t>history</a:t>
            </a:r>
            <a:r>
              <a:rPr lang="nb-NO" dirty="0"/>
              <a:t>? n = 5? 6? </a:t>
            </a:r>
          </a:p>
          <a:p>
            <a:pPr lvl="1"/>
            <a:r>
              <a:rPr lang="nb-NO" dirty="0"/>
              <a:t>Not </a:t>
            </a:r>
            <a:r>
              <a:rPr lang="nb-NO" dirty="0" err="1"/>
              <a:t>nearly</a:t>
            </a:r>
            <a:r>
              <a:rPr lang="nb-NO" dirty="0"/>
              <a:t> as formal and </a:t>
            </a:r>
            <a:r>
              <a:rPr lang="nb-NO" dirty="0" err="1"/>
              <a:t>analytic</a:t>
            </a:r>
            <a:r>
              <a:rPr lang="nb-NO" dirty="0"/>
              <a:t> as </a:t>
            </a:r>
            <a:r>
              <a:rPr lang="nb-NO" dirty="0" err="1"/>
              <a:t>neoclassical</a:t>
            </a:r>
            <a:r>
              <a:rPr lang="nb-NO" dirty="0"/>
              <a:t> </a:t>
            </a:r>
            <a:r>
              <a:rPr lang="nb-NO" dirty="0" err="1"/>
              <a:t>economics</a:t>
            </a:r>
            <a:endParaRPr lang="nb-NO" dirty="0"/>
          </a:p>
          <a:p>
            <a:r>
              <a:rPr lang="nb-NO" dirty="0"/>
              <a:t>How do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know</a:t>
            </a:r>
            <a:r>
              <a:rPr lang="nb-NO" dirty="0"/>
              <a:t>…?!</a:t>
            </a:r>
          </a:p>
          <a:p>
            <a:pPr lvl="1"/>
            <a:r>
              <a:rPr lang="nb-NO" dirty="0" err="1"/>
              <a:t>Seductive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is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any</a:t>
            </a:r>
            <a:r>
              <a:rPr lang="nb-NO" dirty="0"/>
              <a:t> </a:t>
            </a:r>
            <a:r>
              <a:rPr lang="nb-NO" dirty="0" err="1"/>
              <a:t>substance</a:t>
            </a:r>
            <a:r>
              <a:rPr lang="nb-NO" dirty="0"/>
              <a:t>?</a:t>
            </a:r>
          </a:p>
          <a:p>
            <a:pPr lvl="1"/>
            <a:r>
              <a:rPr lang="nb-NO" dirty="0" err="1"/>
              <a:t>Seeing</a:t>
            </a:r>
            <a:r>
              <a:rPr lang="nb-NO" dirty="0"/>
              <a:t> </a:t>
            </a:r>
            <a:r>
              <a:rPr lang="nb-NO" dirty="0" err="1"/>
              <a:t>patterns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aren’t</a:t>
            </a:r>
            <a:r>
              <a:rPr lang="nb-NO" dirty="0"/>
              <a:t> </a:t>
            </a:r>
            <a:r>
              <a:rPr lang="nb-NO" dirty="0" err="1"/>
              <a:t>really</a:t>
            </a:r>
            <a:r>
              <a:rPr lang="nb-NO" dirty="0"/>
              <a:t> </a:t>
            </a:r>
            <a:r>
              <a:rPr lang="nb-NO" dirty="0" err="1"/>
              <a:t>there</a:t>
            </a:r>
            <a:r>
              <a:rPr lang="nb-NO" dirty="0"/>
              <a:t>?</a:t>
            </a:r>
          </a:p>
          <a:p>
            <a:r>
              <a:rPr lang="nb-NO" dirty="0"/>
              <a:t>Not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strong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political</a:t>
            </a:r>
            <a:r>
              <a:rPr lang="nb-NO" dirty="0"/>
              <a:t> and </a:t>
            </a:r>
            <a:r>
              <a:rPr lang="nb-NO" dirty="0" err="1"/>
              <a:t>institutional</a:t>
            </a:r>
            <a:r>
              <a:rPr lang="nb-NO" dirty="0"/>
              <a:t> </a:t>
            </a:r>
            <a:r>
              <a:rPr lang="nb-NO" dirty="0" err="1"/>
              <a:t>mechanisms</a:t>
            </a:r>
            <a:endParaRPr lang="nb-NO" dirty="0"/>
          </a:p>
          <a:p>
            <a:pPr lvl="2"/>
            <a:r>
              <a:rPr lang="nb-NO" dirty="0"/>
              <a:t>Human </a:t>
            </a:r>
            <a:r>
              <a:rPr lang="nb-NO" dirty="0" err="1"/>
              <a:t>capital</a:t>
            </a:r>
            <a:r>
              <a:rPr lang="nb-NO" dirty="0"/>
              <a:t>, </a:t>
            </a:r>
            <a:r>
              <a:rPr lang="nb-NO" dirty="0" err="1"/>
              <a:t>knowledge</a:t>
            </a:r>
            <a:r>
              <a:rPr lang="nb-NO" dirty="0"/>
              <a:t>, </a:t>
            </a:r>
            <a:r>
              <a:rPr lang="nb-NO" dirty="0" err="1"/>
              <a:t>innovation</a:t>
            </a:r>
            <a:r>
              <a:rPr lang="nb-NO" dirty="0"/>
              <a:t>, </a:t>
            </a:r>
            <a:r>
              <a:rPr lang="nb-NO" dirty="0" err="1"/>
              <a:t>technological</a:t>
            </a:r>
            <a:r>
              <a:rPr lang="nb-NO" dirty="0"/>
              <a:t> progress</a:t>
            </a:r>
          </a:p>
        </p:txBody>
      </p:sp>
    </p:spTree>
    <p:extLst>
      <p:ext uri="{BB962C8B-B14F-4D97-AF65-F5344CB8AC3E}">
        <p14:creationId xmlns:p14="http://schemas.microsoft.com/office/powerpoint/2010/main" val="3374593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482" y="277813"/>
            <a:ext cx="8145517" cy="1143000"/>
          </a:xfrm>
        </p:spPr>
        <p:txBody>
          <a:bodyPr>
            <a:normAutofit fontScale="90000"/>
          </a:bodyPr>
          <a:lstStyle/>
          <a:p>
            <a:r>
              <a:rPr lang="nb-NO" dirty="0"/>
              <a:t>Joseph </a:t>
            </a:r>
            <a:r>
              <a:rPr lang="nb-NO" dirty="0" err="1"/>
              <a:t>Schumpeter</a:t>
            </a:r>
            <a:r>
              <a:rPr lang="nb-NO" dirty="0"/>
              <a:t> (+ </a:t>
            </a:r>
            <a:r>
              <a:rPr lang="nb-NO" dirty="0" err="1"/>
              <a:t>Mancur</a:t>
            </a:r>
            <a:r>
              <a:rPr lang="nb-NO" dirty="0"/>
              <a:t> Olson)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076" y="1556792"/>
            <a:ext cx="7943420" cy="4574133"/>
          </a:xfrm>
        </p:spPr>
        <p:txBody>
          <a:bodyPr/>
          <a:lstStyle/>
          <a:p>
            <a:r>
              <a:rPr lang="nb-NO" sz="2400" dirty="0" err="1"/>
              <a:t>Structural</a:t>
            </a:r>
            <a:r>
              <a:rPr lang="nb-NO" sz="2400" dirty="0"/>
              <a:t> </a:t>
            </a:r>
            <a:r>
              <a:rPr lang="nb-NO" sz="2400" dirty="0" err="1"/>
              <a:t>change</a:t>
            </a:r>
            <a:r>
              <a:rPr lang="nb-NO" sz="2400" dirty="0"/>
              <a:t> </a:t>
            </a:r>
            <a:r>
              <a:rPr lang="nb-NO" sz="2400" dirty="0" err="1"/>
              <a:t>difficult</a:t>
            </a:r>
            <a:r>
              <a:rPr lang="nb-NO" sz="2400" dirty="0"/>
              <a:t>! </a:t>
            </a:r>
            <a:r>
              <a:rPr lang="nb-NO" sz="2400" dirty="0" err="1"/>
              <a:t>Winners</a:t>
            </a:r>
            <a:r>
              <a:rPr lang="nb-NO" sz="2400" dirty="0"/>
              <a:t> and losers.</a:t>
            </a:r>
          </a:p>
          <a:p>
            <a:r>
              <a:rPr lang="nb-NO" sz="2400" dirty="0"/>
              <a:t>Mancur Olson, vested </a:t>
            </a:r>
            <a:r>
              <a:rPr lang="nb-NO" sz="2400" dirty="0" err="1"/>
              <a:t>interests</a:t>
            </a:r>
            <a:r>
              <a:rPr lang="nb-NO" sz="2400" dirty="0"/>
              <a:t> [særinteresser] </a:t>
            </a:r>
          </a:p>
          <a:p>
            <a:r>
              <a:rPr lang="nb-NO" sz="2400" dirty="0"/>
              <a:t>Industries </a:t>
            </a:r>
            <a:r>
              <a:rPr lang="nb-NO" sz="2400" dirty="0" err="1"/>
              <a:t>that</a:t>
            </a:r>
            <a:r>
              <a:rPr lang="nb-NO" sz="2400" dirty="0"/>
              <a:t> </a:t>
            </a:r>
            <a:r>
              <a:rPr lang="nb-NO" sz="2400" dirty="0" err="1"/>
              <a:t>grow</a:t>
            </a:r>
            <a:r>
              <a:rPr lang="nb-NO" sz="2400" dirty="0"/>
              <a:t> </a:t>
            </a:r>
            <a:r>
              <a:rPr lang="nb-NO" sz="2400" dirty="0" err="1"/>
              <a:t>economically</a:t>
            </a:r>
            <a:r>
              <a:rPr lang="nb-NO" sz="2400" dirty="0"/>
              <a:t> </a:t>
            </a:r>
            <a:r>
              <a:rPr lang="nb-NO" sz="2400" dirty="0" err="1"/>
              <a:t>gain</a:t>
            </a:r>
            <a:r>
              <a:rPr lang="nb-NO" sz="2400" dirty="0"/>
              <a:t> </a:t>
            </a:r>
            <a:r>
              <a:rPr lang="nb-NO" sz="2400" dirty="0" err="1"/>
              <a:t>political</a:t>
            </a:r>
            <a:r>
              <a:rPr lang="nb-NO" sz="2400" dirty="0"/>
              <a:t> </a:t>
            </a:r>
            <a:r>
              <a:rPr lang="nb-NO" sz="2400" dirty="0" err="1"/>
              <a:t>influence</a:t>
            </a:r>
            <a:endParaRPr lang="nb-NO" sz="2400" dirty="0"/>
          </a:p>
          <a:p>
            <a:r>
              <a:rPr lang="nb-NO" sz="2400" dirty="0" err="1"/>
              <a:t>Influence</a:t>
            </a:r>
            <a:r>
              <a:rPr lang="nb-NO" sz="2400" dirty="0"/>
              <a:t> </a:t>
            </a:r>
            <a:r>
              <a:rPr lang="nb-NO" sz="2400" dirty="0">
                <a:sym typeface="Wingdings" panose="05000000000000000000" pitchFamily="2" charset="2"/>
              </a:rPr>
              <a:t> </a:t>
            </a:r>
            <a:r>
              <a:rPr lang="nb-NO" sz="2400" dirty="0" err="1">
                <a:sym typeface="Wingdings" panose="05000000000000000000" pitchFamily="2" charset="2"/>
              </a:rPr>
              <a:t>get</a:t>
            </a:r>
            <a:r>
              <a:rPr lang="nb-NO" sz="2400" dirty="0">
                <a:sym typeface="Wingdings" panose="05000000000000000000" pitchFamily="2" charset="2"/>
              </a:rPr>
              <a:t> favorable </a:t>
            </a:r>
            <a:r>
              <a:rPr lang="nb-NO" sz="2400" dirty="0" err="1">
                <a:sym typeface="Wingdings" panose="05000000000000000000" pitchFamily="2" charset="2"/>
              </a:rPr>
              <a:t>institutions</a:t>
            </a:r>
            <a:r>
              <a:rPr lang="nb-NO" sz="2400" dirty="0">
                <a:sym typeface="Wingdings" panose="05000000000000000000" pitchFamily="2" charset="2"/>
              </a:rPr>
              <a:t> and </a:t>
            </a:r>
            <a:r>
              <a:rPr lang="nb-NO" sz="2400" dirty="0" err="1">
                <a:sym typeface="Wingdings" panose="05000000000000000000" pitchFamily="2" charset="2"/>
              </a:rPr>
              <a:t>regulations</a:t>
            </a:r>
            <a:endParaRPr lang="nb-NO" sz="2400" dirty="0"/>
          </a:p>
          <a:p>
            <a:r>
              <a:rPr lang="nb-NO" sz="2400" dirty="0" err="1"/>
              <a:t>Eventually</a:t>
            </a:r>
            <a:r>
              <a:rPr lang="nb-NO" sz="2400" dirty="0"/>
              <a:t> </a:t>
            </a:r>
            <a:r>
              <a:rPr lang="nb-NO" sz="2400" dirty="0" err="1"/>
              <a:t>themselves</a:t>
            </a:r>
            <a:r>
              <a:rPr lang="nb-NO" sz="2400" dirty="0"/>
              <a:t> </a:t>
            </a:r>
            <a:r>
              <a:rPr lang="nb-NO" sz="2400" dirty="0" err="1"/>
              <a:t>become</a:t>
            </a:r>
            <a:r>
              <a:rPr lang="nb-NO" sz="2400" dirty="0"/>
              <a:t> </a:t>
            </a:r>
            <a:r>
              <a:rPr lang="nb-NO" sz="2400" dirty="0" err="1"/>
              <a:t>powerful</a:t>
            </a:r>
            <a:r>
              <a:rPr lang="nb-NO" sz="2400" dirty="0"/>
              <a:t> </a:t>
            </a:r>
            <a:r>
              <a:rPr lang="nb-NO" sz="2400" dirty="0" err="1"/>
              <a:t>vested</a:t>
            </a:r>
            <a:r>
              <a:rPr lang="nb-NO" sz="2400" dirty="0"/>
              <a:t> </a:t>
            </a:r>
            <a:r>
              <a:rPr lang="nb-NO" sz="2400" dirty="0" err="1"/>
              <a:t>interest</a:t>
            </a:r>
            <a:r>
              <a:rPr lang="nb-NO" sz="2400" dirty="0"/>
              <a:t> </a:t>
            </a:r>
            <a:r>
              <a:rPr lang="nb-NO" sz="2400" dirty="0" err="1"/>
              <a:t>groups</a:t>
            </a:r>
            <a:endParaRPr lang="nb-NO" sz="2400" dirty="0"/>
          </a:p>
          <a:p>
            <a:pPr lvl="1"/>
            <a:r>
              <a:rPr lang="nb-NO" sz="2000" dirty="0"/>
              <a:t>Block </a:t>
            </a:r>
            <a:r>
              <a:rPr lang="nb-NO" sz="2000" dirty="0" err="1"/>
              <a:t>structural</a:t>
            </a:r>
            <a:r>
              <a:rPr lang="nb-NO" sz="2000" dirty="0"/>
              <a:t> </a:t>
            </a:r>
            <a:r>
              <a:rPr lang="nb-NO" sz="2000" dirty="0" err="1"/>
              <a:t>change</a:t>
            </a:r>
            <a:r>
              <a:rPr lang="nb-NO" sz="2000" dirty="0"/>
              <a:t>. </a:t>
            </a:r>
          </a:p>
          <a:p>
            <a:pPr lvl="1"/>
            <a:r>
              <a:rPr lang="nb-NO" sz="2000" dirty="0"/>
              <a:t>New </a:t>
            </a:r>
            <a:r>
              <a:rPr lang="nb-NO" sz="2000" dirty="0" err="1"/>
              <a:t>industries</a:t>
            </a:r>
            <a:r>
              <a:rPr lang="nb-NO" sz="2000" dirty="0"/>
              <a:t> </a:t>
            </a:r>
            <a:r>
              <a:rPr lang="nb-NO" sz="2000" dirty="0" err="1"/>
              <a:t>need</a:t>
            </a:r>
            <a:r>
              <a:rPr lang="nb-NO" sz="2000" dirty="0"/>
              <a:t> </a:t>
            </a:r>
            <a:r>
              <a:rPr lang="nb-NO" sz="2000" dirty="0" err="1"/>
              <a:t>other</a:t>
            </a:r>
            <a:r>
              <a:rPr lang="nb-NO" sz="2000" dirty="0"/>
              <a:t> </a:t>
            </a:r>
            <a:r>
              <a:rPr lang="nb-NO" sz="2000" dirty="0" err="1"/>
              <a:t>institutions</a:t>
            </a:r>
            <a:r>
              <a:rPr lang="nb-NO" sz="2000" dirty="0"/>
              <a:t>/</a:t>
            </a:r>
            <a:r>
              <a:rPr lang="nb-NO" sz="2000" dirty="0" err="1"/>
              <a:t>regulations</a:t>
            </a:r>
            <a:endParaRPr lang="nb-NO" sz="2000" dirty="0"/>
          </a:p>
          <a:p>
            <a:r>
              <a:rPr lang="nb-NO" sz="2400" dirty="0" err="1"/>
              <a:t>Politically</a:t>
            </a:r>
            <a:r>
              <a:rPr lang="nb-NO" sz="2400" dirty="0"/>
              <a:t> </a:t>
            </a:r>
            <a:r>
              <a:rPr lang="nb-NO" sz="2400" dirty="0" err="1"/>
              <a:t>risky</a:t>
            </a:r>
            <a:r>
              <a:rPr lang="nb-NO" sz="2400" dirty="0"/>
              <a:t> to </a:t>
            </a:r>
            <a:r>
              <a:rPr lang="nb-NO" sz="2400" dirty="0" err="1"/>
              <a:t>go</a:t>
            </a:r>
            <a:r>
              <a:rPr lang="nb-NO" sz="2400" dirty="0"/>
              <a:t> </a:t>
            </a:r>
            <a:r>
              <a:rPr lang="nb-NO" sz="2400" dirty="0" err="1"/>
              <a:t>against</a:t>
            </a:r>
            <a:r>
              <a:rPr lang="nb-NO" sz="2400" dirty="0"/>
              <a:t> </a:t>
            </a:r>
            <a:r>
              <a:rPr lang="nb-NO" sz="2400" dirty="0" err="1"/>
              <a:t>powerful</a:t>
            </a:r>
            <a:r>
              <a:rPr lang="nb-NO" sz="2400" dirty="0"/>
              <a:t> </a:t>
            </a:r>
            <a:r>
              <a:rPr lang="nb-NO" sz="2400" dirty="0" err="1"/>
              <a:t>vested</a:t>
            </a:r>
            <a:r>
              <a:rPr lang="nb-NO" sz="2400" dirty="0"/>
              <a:t> </a:t>
            </a:r>
            <a:r>
              <a:rPr lang="nb-NO" sz="2400" dirty="0" err="1"/>
              <a:t>interests</a:t>
            </a:r>
            <a:r>
              <a:rPr lang="nb-NO" sz="2400" dirty="0"/>
              <a:t>. </a:t>
            </a:r>
          </a:p>
          <a:p>
            <a:r>
              <a:rPr lang="nb-NO" sz="2400" dirty="0"/>
              <a:t>System that «sows the seeds of its own destruction»</a:t>
            </a:r>
          </a:p>
        </p:txBody>
      </p:sp>
    </p:spTree>
    <p:extLst>
      <p:ext uri="{BB962C8B-B14F-4D97-AF65-F5344CB8AC3E}">
        <p14:creationId xmlns:p14="http://schemas.microsoft.com/office/powerpoint/2010/main" val="1536591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Creative </a:t>
            </a:r>
            <a:r>
              <a:rPr lang="nb-NO" dirty="0" err="1"/>
              <a:t>destruction</a:t>
            </a:r>
            <a:r>
              <a:rPr lang="nb-NO" dirty="0"/>
              <a:t> and </a:t>
            </a:r>
            <a:r>
              <a:rPr lang="nb-NO" dirty="0" err="1"/>
              <a:t>institutional</a:t>
            </a:r>
            <a:r>
              <a:rPr lang="nb-NO" dirty="0"/>
              <a:t> </a:t>
            </a:r>
            <a:r>
              <a:rPr lang="nb-NO" dirty="0" err="1"/>
              <a:t>change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/>
              <a:t>Combination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creative</a:t>
            </a:r>
            <a:r>
              <a:rPr lang="nb-NO" dirty="0"/>
              <a:t> </a:t>
            </a:r>
            <a:r>
              <a:rPr lang="nb-NO" dirty="0" err="1"/>
              <a:t>destruction</a:t>
            </a:r>
            <a:r>
              <a:rPr lang="nb-NO" dirty="0"/>
              <a:t> and </a:t>
            </a:r>
            <a:r>
              <a:rPr lang="nb-NO" dirty="0" err="1"/>
              <a:t>institutional</a:t>
            </a:r>
            <a:r>
              <a:rPr lang="nb-NO" dirty="0"/>
              <a:t> </a:t>
            </a:r>
            <a:r>
              <a:rPr lang="nb-NO" dirty="0" err="1"/>
              <a:t>change</a:t>
            </a:r>
            <a:r>
              <a:rPr lang="nb-NO" dirty="0"/>
              <a:t> </a:t>
            </a:r>
            <a:r>
              <a:rPr lang="nb-NO" dirty="0" err="1"/>
              <a:t>something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seen</a:t>
            </a:r>
            <a:r>
              <a:rPr lang="nb-NO" dirty="0"/>
              <a:t> in ever more </a:t>
            </a:r>
            <a:r>
              <a:rPr lang="nb-NO" dirty="0" err="1"/>
              <a:t>books</a:t>
            </a:r>
            <a:r>
              <a:rPr lang="nb-NO" dirty="0"/>
              <a:t> </a:t>
            </a:r>
            <a:r>
              <a:rPr lang="nb-NO" dirty="0" err="1"/>
              <a:t>since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financial</a:t>
            </a:r>
            <a:r>
              <a:rPr lang="nb-NO" dirty="0"/>
              <a:t> </a:t>
            </a:r>
            <a:r>
              <a:rPr lang="nb-NO" dirty="0" err="1"/>
              <a:t>crisis</a:t>
            </a:r>
            <a:r>
              <a:rPr lang="nb-NO" dirty="0"/>
              <a:t>.</a:t>
            </a:r>
          </a:p>
          <a:p>
            <a:pPr lvl="1"/>
            <a:r>
              <a:rPr lang="nb-NO" dirty="0" err="1"/>
              <a:t>Often</a:t>
            </a:r>
            <a:r>
              <a:rPr lang="nb-NO" dirty="0"/>
              <a:t> in combination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social</a:t>
            </a:r>
            <a:r>
              <a:rPr lang="nb-NO" dirty="0"/>
              <a:t> </a:t>
            </a:r>
            <a:r>
              <a:rPr lang="nb-NO" dirty="0" err="1"/>
              <a:t>cohesion</a:t>
            </a:r>
            <a:r>
              <a:rPr lang="nb-NO" dirty="0"/>
              <a:t>/trust</a:t>
            </a:r>
          </a:p>
          <a:p>
            <a:endParaRPr lang="nb-NO" dirty="0"/>
          </a:p>
          <a:p>
            <a:r>
              <a:rPr lang="nb-NO" dirty="0" err="1"/>
              <a:t>Acemoglu</a:t>
            </a:r>
            <a:r>
              <a:rPr lang="nb-NO" dirty="0"/>
              <a:t> &amp; Robinson</a:t>
            </a:r>
          </a:p>
          <a:p>
            <a:r>
              <a:rPr lang="nb-NO" dirty="0"/>
              <a:t>Joel </a:t>
            </a:r>
            <a:r>
              <a:rPr lang="nb-NO" dirty="0" err="1"/>
              <a:t>Mokyr</a:t>
            </a:r>
            <a:r>
              <a:rPr lang="nb-NO" dirty="0"/>
              <a:t> </a:t>
            </a:r>
          </a:p>
          <a:p>
            <a:r>
              <a:rPr lang="nb-NO" dirty="0"/>
              <a:t>Ha-</a:t>
            </a:r>
            <a:r>
              <a:rPr lang="nb-NO" dirty="0" err="1"/>
              <a:t>Joon</a:t>
            </a:r>
            <a:r>
              <a:rPr lang="nb-NO" dirty="0"/>
              <a:t> Chang</a:t>
            </a:r>
          </a:p>
          <a:p>
            <a:r>
              <a:rPr lang="nb-NO" dirty="0" err="1"/>
              <a:t>Deirdrie</a:t>
            </a:r>
            <a:r>
              <a:rPr lang="nb-NO" dirty="0"/>
              <a:t> </a:t>
            </a:r>
            <a:r>
              <a:rPr lang="nb-NO" dirty="0" err="1"/>
              <a:t>McCloskey</a:t>
            </a:r>
            <a:r>
              <a:rPr lang="nb-NO" dirty="0"/>
              <a:t> (</a:t>
            </a:r>
            <a:r>
              <a:rPr lang="nb-NO" dirty="0" err="1"/>
              <a:t>ideas</a:t>
            </a:r>
            <a:r>
              <a:rPr lang="nb-NO" dirty="0"/>
              <a:t> more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institutions</a:t>
            </a:r>
            <a:r>
              <a:rPr lang="nb-NO" dirty="0"/>
              <a:t>) </a:t>
            </a:r>
          </a:p>
          <a:p>
            <a:r>
              <a:rPr lang="nb-NO" dirty="0"/>
              <a:t>Francis Fukuyama (trust and </a:t>
            </a:r>
            <a:r>
              <a:rPr lang="nb-NO" dirty="0" err="1"/>
              <a:t>social</a:t>
            </a:r>
            <a:r>
              <a:rPr lang="nb-NO" dirty="0"/>
              <a:t> </a:t>
            </a:r>
            <a:r>
              <a:rPr lang="nb-NO" dirty="0" err="1"/>
              <a:t>cohesion</a:t>
            </a:r>
            <a:r>
              <a:rPr lang="nb-NO" dirty="0"/>
              <a:t>)</a:t>
            </a:r>
          </a:p>
          <a:p>
            <a:r>
              <a:rPr lang="nb-NO" dirty="0"/>
              <a:t>Niall Ferguson (</a:t>
            </a:r>
            <a:r>
              <a:rPr lang="nb-NO" dirty="0" err="1"/>
              <a:t>institutional</a:t>
            </a:r>
            <a:r>
              <a:rPr lang="nb-NO" dirty="0"/>
              <a:t> </a:t>
            </a:r>
            <a:r>
              <a:rPr lang="nb-NO" dirty="0" err="1"/>
              <a:t>degeneration</a:t>
            </a:r>
            <a:r>
              <a:rPr lang="nb-NO" dirty="0"/>
              <a:t>) </a:t>
            </a:r>
          </a:p>
          <a:p>
            <a:endParaRPr lang="nb-NO" dirty="0"/>
          </a:p>
          <a:p>
            <a:r>
              <a:rPr lang="nb-NO" dirty="0"/>
              <a:t>Moe… </a:t>
            </a:r>
          </a:p>
          <a:p>
            <a:endParaRPr lang="nb-NO" dirty="0"/>
          </a:p>
          <a:p>
            <a:r>
              <a:rPr lang="nb-NO" dirty="0" err="1"/>
              <a:t>Keeping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economy</a:t>
            </a:r>
            <a:r>
              <a:rPr lang="nb-NO" dirty="0"/>
              <a:t> </a:t>
            </a:r>
            <a:r>
              <a:rPr lang="nb-NO" dirty="0" err="1"/>
              <a:t>open</a:t>
            </a:r>
            <a:r>
              <a:rPr lang="nb-NO" dirty="0"/>
              <a:t> to </a:t>
            </a:r>
            <a:r>
              <a:rPr lang="nb-NO" dirty="0" err="1"/>
              <a:t>change</a:t>
            </a:r>
            <a:r>
              <a:rPr lang="nb-N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5651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Acemoglu</a:t>
            </a:r>
            <a:r>
              <a:rPr lang="nb-NO" dirty="0"/>
              <a:t> &amp; Robinson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076" y="1600200"/>
            <a:ext cx="7799404" cy="4530725"/>
          </a:xfrm>
        </p:spPr>
        <p:txBody>
          <a:bodyPr/>
          <a:lstStyle/>
          <a:p>
            <a:r>
              <a:rPr lang="nb-NO" dirty="0" err="1"/>
              <a:t>Extractive</a:t>
            </a:r>
            <a:r>
              <a:rPr lang="nb-NO" dirty="0"/>
              <a:t> vs. </a:t>
            </a:r>
            <a:r>
              <a:rPr lang="nb-NO" dirty="0" err="1"/>
              <a:t>inclusive</a:t>
            </a:r>
            <a:r>
              <a:rPr lang="nb-NO" dirty="0"/>
              <a:t> </a:t>
            </a:r>
            <a:r>
              <a:rPr lang="nb-NO" dirty="0" err="1"/>
              <a:t>institutions</a:t>
            </a:r>
            <a:endParaRPr lang="nb-NO" dirty="0"/>
          </a:p>
          <a:p>
            <a:pPr lvl="1"/>
            <a:r>
              <a:rPr lang="nb-NO" dirty="0"/>
              <a:t>S-Am vs. N-Am.</a:t>
            </a:r>
          </a:p>
          <a:p>
            <a:r>
              <a:rPr lang="nb-NO" dirty="0" err="1"/>
              <a:t>Keeping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economy</a:t>
            </a:r>
            <a:r>
              <a:rPr lang="nb-NO" dirty="0"/>
              <a:t> </a:t>
            </a:r>
            <a:r>
              <a:rPr lang="nb-NO" dirty="0" err="1"/>
              <a:t>open</a:t>
            </a:r>
            <a:r>
              <a:rPr lang="nb-NO" dirty="0"/>
              <a:t> to </a:t>
            </a:r>
            <a:r>
              <a:rPr lang="nb-NO" dirty="0" err="1"/>
              <a:t>change</a:t>
            </a:r>
            <a:endParaRPr lang="nb-NO" dirty="0"/>
          </a:p>
          <a:p>
            <a:r>
              <a:rPr lang="nb-NO" dirty="0" err="1"/>
              <a:t>Dynamic</a:t>
            </a:r>
            <a:r>
              <a:rPr lang="nb-NO" dirty="0"/>
              <a:t>, </a:t>
            </a:r>
            <a:r>
              <a:rPr lang="nb-NO" dirty="0" err="1"/>
              <a:t>circulation</a:t>
            </a:r>
            <a:r>
              <a:rPr lang="nb-NO" dirty="0"/>
              <a:t>.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always</a:t>
            </a:r>
            <a:r>
              <a:rPr lang="nb-NO" dirty="0"/>
              <a:t> an </a:t>
            </a:r>
            <a:r>
              <a:rPr lang="nb-NO" dirty="0" err="1"/>
              <a:t>incentive</a:t>
            </a:r>
            <a:r>
              <a:rPr lang="nb-NO" dirty="0"/>
              <a:t> to stop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dynamic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reached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top</a:t>
            </a:r>
            <a:r>
              <a:rPr lang="nb-NO" dirty="0"/>
              <a:t>!</a:t>
            </a:r>
          </a:p>
          <a:p>
            <a:pPr lvl="1"/>
            <a:r>
              <a:rPr lang="nb-NO" dirty="0" err="1"/>
              <a:t>Incentive</a:t>
            </a:r>
            <a:r>
              <a:rPr lang="nb-NO" dirty="0"/>
              <a:t> to </a:t>
            </a:r>
            <a:r>
              <a:rPr lang="nb-NO" dirty="0" err="1"/>
              <a:t>go</a:t>
            </a:r>
            <a:r>
              <a:rPr lang="nb-NO" dirty="0"/>
              <a:t> for </a:t>
            </a:r>
            <a:r>
              <a:rPr lang="nb-NO" dirty="0" err="1"/>
              <a:t>extractive</a:t>
            </a:r>
            <a:r>
              <a:rPr lang="nb-NO" dirty="0"/>
              <a:t>!</a:t>
            </a:r>
          </a:p>
          <a:p>
            <a:r>
              <a:rPr lang="nb-NO" dirty="0" err="1"/>
              <a:t>Schumpeter</a:t>
            </a:r>
            <a:r>
              <a:rPr lang="nb-NO" dirty="0"/>
              <a:t>: Creative </a:t>
            </a:r>
            <a:r>
              <a:rPr lang="nb-NO" dirty="0" err="1"/>
              <a:t>destruction</a:t>
            </a:r>
            <a:endParaRPr lang="nb-NO" dirty="0"/>
          </a:p>
          <a:p>
            <a:pPr lvl="1"/>
            <a:r>
              <a:rPr lang="nb-NO" dirty="0" err="1"/>
              <a:t>Necessary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dynamic</a:t>
            </a:r>
            <a:r>
              <a:rPr lang="nb-NO" dirty="0"/>
              <a:t> to </a:t>
            </a:r>
            <a:r>
              <a:rPr lang="nb-NO" dirty="0" err="1"/>
              <a:t>continue</a:t>
            </a:r>
            <a:endParaRPr lang="nb-NO" dirty="0"/>
          </a:p>
          <a:p>
            <a:pPr lvl="1"/>
            <a:r>
              <a:rPr lang="nb-NO" dirty="0" err="1"/>
              <a:t>Necessary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circulation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economic</a:t>
            </a:r>
            <a:r>
              <a:rPr lang="nb-NO" dirty="0"/>
              <a:t> elites</a:t>
            </a:r>
          </a:p>
          <a:p>
            <a:pPr lvl="1"/>
            <a:r>
              <a:rPr lang="nb-NO" dirty="0" err="1"/>
              <a:t>Necessary</a:t>
            </a:r>
            <a:r>
              <a:rPr lang="nb-NO" dirty="0"/>
              <a:t> to </a:t>
            </a:r>
            <a:r>
              <a:rPr lang="nb-NO" dirty="0" err="1"/>
              <a:t>prevent</a:t>
            </a:r>
            <a:r>
              <a:rPr lang="nb-NO" dirty="0"/>
              <a:t> </a:t>
            </a:r>
            <a:r>
              <a:rPr lang="nb-NO" dirty="0" err="1"/>
              <a:t>ec</a:t>
            </a:r>
            <a:r>
              <a:rPr lang="nb-NO" dirty="0"/>
              <a:t> elites = pol elites!</a:t>
            </a:r>
          </a:p>
        </p:txBody>
      </p:sp>
    </p:spTree>
    <p:extLst>
      <p:ext uri="{BB962C8B-B14F-4D97-AF65-F5344CB8AC3E}">
        <p14:creationId xmlns:p14="http://schemas.microsoft.com/office/powerpoint/2010/main" val="492318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Schumpeter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future</a:t>
            </a:r>
            <a:r>
              <a:rPr lang="nb-NO" dirty="0"/>
              <a:t> </a:t>
            </a:r>
            <a:r>
              <a:rPr lang="nb-NO" dirty="0" err="1"/>
              <a:t>crises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4530725"/>
          </a:xfrm>
        </p:spPr>
        <p:txBody>
          <a:bodyPr/>
          <a:lstStyle/>
          <a:p>
            <a:r>
              <a:rPr lang="nb-NO" dirty="0"/>
              <a:t>«Will capitalism survive? No, I don’t think it can»</a:t>
            </a:r>
          </a:p>
          <a:p>
            <a:pPr lvl="1"/>
            <a:r>
              <a:rPr lang="nb-NO" dirty="0" err="1"/>
              <a:t>Schumpeter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conditions</a:t>
            </a:r>
            <a:r>
              <a:rPr lang="nb-NO" dirty="0"/>
              <a:t> for </a:t>
            </a:r>
            <a:r>
              <a:rPr lang="nb-NO" dirty="0" err="1"/>
              <a:t>creative</a:t>
            </a:r>
            <a:r>
              <a:rPr lang="nb-NO" dirty="0"/>
              <a:t> </a:t>
            </a:r>
            <a:r>
              <a:rPr lang="nb-NO" dirty="0" err="1"/>
              <a:t>destruction</a:t>
            </a:r>
            <a:r>
              <a:rPr lang="nb-NO" dirty="0"/>
              <a:t> to </a:t>
            </a:r>
            <a:r>
              <a:rPr lang="nb-NO" dirty="0" err="1"/>
              <a:t>disappear</a:t>
            </a:r>
            <a:endParaRPr lang="nb-NO" dirty="0"/>
          </a:p>
          <a:p>
            <a:pPr lvl="2"/>
            <a:r>
              <a:rPr lang="nb-NO" dirty="0" err="1"/>
              <a:t>Socialization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capitalist</a:t>
            </a:r>
            <a:r>
              <a:rPr lang="nb-NO" dirty="0"/>
              <a:t> </a:t>
            </a:r>
            <a:r>
              <a:rPr lang="nb-NO" dirty="0" err="1"/>
              <a:t>economy</a:t>
            </a:r>
            <a:endParaRPr lang="nb-NO" dirty="0"/>
          </a:p>
          <a:p>
            <a:pPr lvl="3"/>
            <a:r>
              <a:rPr lang="nb-NO" dirty="0" err="1"/>
              <a:t>But</a:t>
            </a:r>
            <a:r>
              <a:rPr lang="nb-NO" dirty="0"/>
              <a:t> not </a:t>
            </a:r>
            <a:r>
              <a:rPr lang="nb-NO" dirty="0" err="1"/>
              <a:t>socialism</a:t>
            </a:r>
            <a:r>
              <a:rPr lang="nb-NO" dirty="0"/>
              <a:t>.</a:t>
            </a:r>
          </a:p>
          <a:p>
            <a:pPr lvl="3"/>
            <a:r>
              <a:rPr lang="nb-NO" dirty="0"/>
              <a:t>A </a:t>
            </a:r>
            <a:r>
              <a:rPr lang="nb-NO" dirty="0" err="1"/>
              <a:t>capitalism</a:t>
            </a:r>
            <a:r>
              <a:rPr lang="nb-NO" dirty="0"/>
              <a:t> </a:t>
            </a:r>
            <a:r>
              <a:rPr lang="nb-NO" dirty="0" err="1"/>
              <a:t>Schumpeter</a:t>
            </a:r>
            <a:r>
              <a:rPr lang="nb-NO" dirty="0"/>
              <a:t> </a:t>
            </a:r>
            <a:r>
              <a:rPr lang="nb-NO" dirty="0" err="1"/>
              <a:t>hardly</a:t>
            </a:r>
            <a:r>
              <a:rPr lang="nb-NO" dirty="0"/>
              <a:t> </a:t>
            </a:r>
            <a:r>
              <a:rPr lang="nb-NO" dirty="0" err="1"/>
              <a:t>would</a:t>
            </a:r>
            <a:r>
              <a:rPr lang="nb-NO" dirty="0"/>
              <a:t> have </a:t>
            </a:r>
            <a:r>
              <a:rPr lang="nb-NO" dirty="0" err="1"/>
              <a:t>called</a:t>
            </a:r>
            <a:r>
              <a:rPr lang="nb-NO" dirty="0"/>
              <a:t> </a:t>
            </a:r>
            <a:r>
              <a:rPr lang="nb-NO" dirty="0" err="1"/>
              <a:t>capitalism</a:t>
            </a:r>
            <a:r>
              <a:rPr lang="nb-NO" dirty="0"/>
              <a:t>. </a:t>
            </a:r>
          </a:p>
          <a:p>
            <a:pPr lvl="4"/>
            <a:r>
              <a:rPr lang="nb-NO" dirty="0" err="1"/>
              <a:t>Corporatization</a:t>
            </a:r>
            <a:r>
              <a:rPr lang="nb-NO" dirty="0"/>
              <a:t>, </a:t>
            </a:r>
            <a:r>
              <a:rPr lang="nb-NO" dirty="0" err="1"/>
              <a:t>bureaucratization</a:t>
            </a:r>
            <a:endParaRPr lang="nb-NO" dirty="0"/>
          </a:p>
          <a:p>
            <a:pPr lvl="5"/>
            <a:r>
              <a:rPr lang="nb-NO" dirty="0"/>
              <a:t>«Bureaucratic state collectivism»</a:t>
            </a:r>
          </a:p>
          <a:p>
            <a:pPr lvl="4"/>
            <a:r>
              <a:rPr lang="nb-NO" dirty="0" err="1"/>
              <a:t>Maintain</a:t>
            </a:r>
            <a:r>
              <a:rPr lang="nb-NO" dirty="0"/>
              <a:t> </a:t>
            </a:r>
            <a:r>
              <a:rPr lang="nb-NO" dirty="0" err="1"/>
              <a:t>living</a:t>
            </a:r>
            <a:r>
              <a:rPr lang="nb-NO" dirty="0"/>
              <a:t> standards and </a:t>
            </a:r>
            <a:r>
              <a:rPr lang="nb-NO" dirty="0" err="1"/>
              <a:t>industrial</a:t>
            </a:r>
            <a:r>
              <a:rPr lang="nb-NO" dirty="0"/>
              <a:t> </a:t>
            </a:r>
            <a:r>
              <a:rPr lang="nb-NO" dirty="0" err="1"/>
              <a:t>employment</a:t>
            </a:r>
            <a:r>
              <a:rPr lang="nb-NO" dirty="0"/>
              <a:t> at all </a:t>
            </a:r>
            <a:r>
              <a:rPr lang="nb-NO" dirty="0" err="1"/>
              <a:t>cost</a:t>
            </a:r>
            <a:r>
              <a:rPr lang="nb-NO" dirty="0"/>
              <a:t> and in </a:t>
            </a:r>
            <a:r>
              <a:rPr lang="nb-NO" dirty="0" err="1"/>
              <a:t>every</a:t>
            </a:r>
            <a:r>
              <a:rPr lang="nb-NO" dirty="0"/>
              <a:t> </a:t>
            </a:r>
            <a:r>
              <a:rPr lang="nb-NO" dirty="0" err="1"/>
              <a:t>industry</a:t>
            </a:r>
            <a:endParaRPr lang="nb-NO" dirty="0"/>
          </a:p>
          <a:p>
            <a:pPr lvl="5"/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, </a:t>
            </a:r>
            <a:r>
              <a:rPr lang="nb-NO" dirty="0" err="1"/>
              <a:t>silting</a:t>
            </a:r>
            <a:r>
              <a:rPr lang="nb-NO" dirty="0"/>
              <a:t> up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rigidities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system</a:t>
            </a:r>
          </a:p>
          <a:p>
            <a:pPr lvl="4"/>
            <a:r>
              <a:rPr lang="nb-NO" dirty="0"/>
              <a:t>Loses </a:t>
            </a:r>
            <a:r>
              <a:rPr lang="nb-NO" dirty="0" err="1"/>
              <a:t>its</a:t>
            </a:r>
            <a:r>
              <a:rPr lang="nb-NO" dirty="0"/>
              <a:t> </a:t>
            </a:r>
            <a:r>
              <a:rPr lang="nb-NO" dirty="0" err="1"/>
              <a:t>dynamic</a:t>
            </a:r>
            <a:r>
              <a:rPr lang="nb-NO" dirty="0"/>
              <a:t>, </a:t>
            </a:r>
            <a:r>
              <a:rPr lang="nb-NO" dirty="0" err="1"/>
              <a:t>creativity</a:t>
            </a:r>
            <a:r>
              <a:rPr lang="nb-NO" dirty="0"/>
              <a:t>, </a:t>
            </a:r>
            <a:r>
              <a:rPr lang="nb-NO" dirty="0" err="1"/>
              <a:t>individualism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5070"/>
            <a:ext cx="2312165" cy="350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05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Is </a:t>
            </a:r>
            <a:r>
              <a:rPr lang="nb-NO" dirty="0" err="1"/>
              <a:t>he</a:t>
            </a:r>
            <a:r>
              <a:rPr lang="nb-NO" dirty="0"/>
              <a:t>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628" y="1600200"/>
            <a:ext cx="7287220" cy="4857750"/>
          </a:xfrm>
        </p:spPr>
        <p:txBody>
          <a:bodyPr/>
          <a:lstStyle/>
          <a:p>
            <a:r>
              <a:rPr lang="nb-NO" dirty="0"/>
              <a:t>Rings true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Mediterreanean</a:t>
            </a:r>
            <a:r>
              <a:rPr lang="nb-NO" dirty="0"/>
              <a:t> </a:t>
            </a:r>
            <a:r>
              <a:rPr lang="nb-NO" dirty="0" err="1"/>
              <a:t>countries</a:t>
            </a:r>
            <a:r>
              <a:rPr lang="nb-NO" dirty="0"/>
              <a:t>!</a:t>
            </a:r>
          </a:p>
          <a:p>
            <a:r>
              <a:rPr lang="nb-NO" dirty="0" err="1"/>
              <a:t>Innovation</a:t>
            </a:r>
            <a:r>
              <a:rPr lang="nb-NO" dirty="0"/>
              <a:t> and </a:t>
            </a:r>
            <a:r>
              <a:rPr lang="nb-NO" dirty="0" err="1"/>
              <a:t>change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economic</a:t>
            </a:r>
            <a:r>
              <a:rPr lang="nb-NO" dirty="0"/>
              <a:t> </a:t>
            </a:r>
            <a:r>
              <a:rPr lang="nb-NO" dirty="0" err="1"/>
              <a:t>engine</a:t>
            </a:r>
            <a:endParaRPr lang="nb-NO" dirty="0"/>
          </a:p>
          <a:p>
            <a:pPr lvl="1"/>
            <a:r>
              <a:rPr lang="nb-NO" dirty="0" err="1"/>
              <a:t>Instead</a:t>
            </a:r>
            <a:r>
              <a:rPr lang="nb-NO" dirty="0"/>
              <a:t> </a:t>
            </a:r>
            <a:r>
              <a:rPr lang="nb-NO" dirty="0" err="1"/>
              <a:t>focus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redistribution</a:t>
            </a:r>
            <a:r>
              <a:rPr lang="nb-NO" dirty="0"/>
              <a:t> </a:t>
            </a:r>
            <a:r>
              <a:rPr lang="nb-NO" dirty="0" err="1"/>
              <a:t>rather</a:t>
            </a:r>
            <a:r>
              <a:rPr lang="nb-NO" dirty="0"/>
              <a:t>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production</a:t>
            </a:r>
            <a:endParaRPr lang="nb-NO" dirty="0"/>
          </a:p>
          <a:p>
            <a:pPr lvl="2"/>
            <a:r>
              <a:rPr lang="nb-NO" dirty="0"/>
              <a:t>Huge insider-outsider problems, must be </a:t>
            </a:r>
            <a:r>
              <a:rPr lang="nb-NO" dirty="0" err="1"/>
              <a:t>solved</a:t>
            </a:r>
            <a:endParaRPr lang="nb-NO" dirty="0"/>
          </a:p>
          <a:p>
            <a:pPr lvl="3"/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results</a:t>
            </a:r>
            <a:r>
              <a:rPr lang="nb-NO" dirty="0"/>
              <a:t> in </a:t>
            </a:r>
            <a:r>
              <a:rPr lang="nb-NO" dirty="0" err="1"/>
              <a:t>lower</a:t>
            </a:r>
            <a:r>
              <a:rPr lang="nb-NO" dirty="0"/>
              <a:t> </a:t>
            </a:r>
            <a:r>
              <a:rPr lang="nb-NO" dirty="0" err="1"/>
              <a:t>wages</a:t>
            </a:r>
            <a:r>
              <a:rPr lang="nb-NO" dirty="0"/>
              <a:t>, </a:t>
            </a:r>
            <a:r>
              <a:rPr lang="nb-NO" dirty="0" err="1"/>
              <a:t>higher</a:t>
            </a:r>
            <a:r>
              <a:rPr lang="nb-NO" dirty="0"/>
              <a:t> </a:t>
            </a:r>
            <a:r>
              <a:rPr lang="nb-NO" dirty="0" err="1"/>
              <a:t>retirement</a:t>
            </a:r>
            <a:r>
              <a:rPr lang="nb-NO" dirty="0"/>
              <a:t> age, etc.</a:t>
            </a:r>
          </a:p>
          <a:p>
            <a:pPr lvl="4"/>
            <a:r>
              <a:rPr lang="nb-NO" dirty="0"/>
              <a:t>The </a:t>
            </a:r>
            <a:r>
              <a:rPr lang="nb-NO" dirty="0" err="1"/>
              <a:t>left</a:t>
            </a:r>
            <a:r>
              <a:rPr lang="nb-NO" dirty="0"/>
              <a:t> </a:t>
            </a:r>
            <a:r>
              <a:rPr lang="nb-NO" dirty="0" err="1"/>
              <a:t>fails</a:t>
            </a:r>
            <a:r>
              <a:rPr lang="nb-NO" dirty="0"/>
              <a:t> in </a:t>
            </a:r>
            <a:r>
              <a:rPr lang="nb-NO" dirty="0" err="1"/>
              <a:t>keeping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sacrosanct</a:t>
            </a:r>
            <a:r>
              <a:rPr lang="nb-NO" dirty="0"/>
              <a:t>, </a:t>
            </a:r>
            <a:r>
              <a:rPr lang="nb-NO" dirty="0" err="1"/>
              <a:t>the</a:t>
            </a:r>
            <a:r>
              <a:rPr lang="nb-NO" dirty="0"/>
              <a:t> right </a:t>
            </a:r>
            <a:r>
              <a:rPr lang="nb-NO" dirty="0" err="1"/>
              <a:t>fails</a:t>
            </a:r>
            <a:r>
              <a:rPr lang="nb-NO" dirty="0"/>
              <a:t> in </a:t>
            </a:r>
            <a:r>
              <a:rPr lang="nb-NO" dirty="0" err="1"/>
              <a:t>thinking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whole</a:t>
            </a:r>
            <a:r>
              <a:rPr lang="nb-NO" dirty="0"/>
              <a:t> </a:t>
            </a:r>
            <a:r>
              <a:rPr lang="nb-NO" dirty="0" err="1"/>
              <a:t>solution</a:t>
            </a:r>
            <a:r>
              <a:rPr lang="nb-NO" dirty="0"/>
              <a:t>. </a:t>
            </a:r>
          </a:p>
          <a:p>
            <a:pPr lvl="4"/>
            <a:r>
              <a:rPr lang="nb-NO" dirty="0" err="1"/>
              <a:t>Innovation</a:t>
            </a:r>
            <a:r>
              <a:rPr lang="nb-NO" dirty="0"/>
              <a:t> as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engine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economy</a:t>
            </a:r>
            <a:r>
              <a:rPr lang="nb-NO" dirty="0"/>
              <a:t>, and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engine</a:t>
            </a:r>
            <a:r>
              <a:rPr lang="nb-NO" dirty="0"/>
              <a:t> </a:t>
            </a:r>
            <a:r>
              <a:rPr lang="nb-NO" dirty="0" err="1"/>
              <a:t>doesn’t</a:t>
            </a:r>
            <a:r>
              <a:rPr lang="nb-NO" dirty="0"/>
              <a:t> re-start, </a:t>
            </a:r>
            <a:r>
              <a:rPr lang="nb-NO" dirty="0" err="1"/>
              <a:t>then</a:t>
            </a:r>
            <a:r>
              <a:rPr lang="nb-NO" dirty="0"/>
              <a:t> 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growth</a:t>
            </a:r>
            <a:r>
              <a:rPr lang="nb-NO" dirty="0"/>
              <a:t>…!</a:t>
            </a:r>
          </a:p>
          <a:p>
            <a:pPr lvl="2"/>
            <a:r>
              <a:rPr lang="nb-NO" dirty="0" err="1"/>
              <a:t>Politics</a:t>
            </a:r>
            <a:r>
              <a:rPr lang="nb-NO" dirty="0"/>
              <a:t> </a:t>
            </a:r>
            <a:r>
              <a:rPr lang="nb-NO" dirty="0" err="1"/>
              <a:t>cemented</a:t>
            </a:r>
            <a:r>
              <a:rPr lang="nb-NO" dirty="0"/>
              <a:t> – </a:t>
            </a:r>
            <a:r>
              <a:rPr lang="nb-NO" dirty="0" err="1"/>
              <a:t>old</a:t>
            </a:r>
            <a:r>
              <a:rPr lang="nb-NO" dirty="0"/>
              <a:t> </a:t>
            </a:r>
            <a:r>
              <a:rPr lang="nb-NO" dirty="0" err="1"/>
              <a:t>cleavages</a:t>
            </a:r>
            <a:r>
              <a:rPr lang="nb-NO" dirty="0"/>
              <a:t> permanent</a:t>
            </a:r>
          </a:p>
        </p:txBody>
      </p:sp>
    </p:spTree>
    <p:extLst>
      <p:ext uri="{BB962C8B-B14F-4D97-AF65-F5344CB8AC3E}">
        <p14:creationId xmlns:p14="http://schemas.microsoft.com/office/powerpoint/2010/main" val="4259119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262" y="1"/>
            <a:ext cx="5384818" cy="7372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693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Conclusions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Schumpeterian</a:t>
            </a:r>
            <a:r>
              <a:rPr lang="nb-NO" dirty="0"/>
              <a:t> </a:t>
            </a:r>
            <a:r>
              <a:rPr lang="nb-NO" dirty="0" err="1"/>
              <a:t>growth</a:t>
            </a:r>
            <a:endParaRPr lang="nb-NO" dirty="0"/>
          </a:p>
          <a:p>
            <a:r>
              <a:rPr lang="nb-NO" dirty="0"/>
              <a:t>Long-run</a:t>
            </a:r>
          </a:p>
          <a:p>
            <a:pPr lvl="1"/>
            <a:r>
              <a:rPr lang="nb-NO" dirty="0"/>
              <a:t>50-100 </a:t>
            </a:r>
            <a:r>
              <a:rPr lang="nb-NO" dirty="0" err="1"/>
              <a:t>years</a:t>
            </a:r>
            <a:r>
              <a:rPr lang="nb-NO" dirty="0"/>
              <a:t>. </a:t>
            </a:r>
            <a:r>
              <a:rPr lang="nb-NO" dirty="0" err="1"/>
              <a:t>Historical</a:t>
            </a:r>
            <a:r>
              <a:rPr lang="nb-NO" dirty="0"/>
              <a:t> </a:t>
            </a:r>
            <a:r>
              <a:rPr lang="nb-NO" dirty="0" err="1"/>
              <a:t>analysis</a:t>
            </a:r>
            <a:r>
              <a:rPr lang="nb-NO" dirty="0"/>
              <a:t>. </a:t>
            </a:r>
            <a:r>
              <a:rPr lang="nb-NO" dirty="0" err="1"/>
              <a:t>Path-dependencies</a:t>
            </a:r>
            <a:r>
              <a:rPr lang="nb-NO" dirty="0"/>
              <a:t>.</a:t>
            </a:r>
          </a:p>
          <a:p>
            <a:r>
              <a:rPr lang="nb-NO" dirty="0"/>
              <a:t>Activity-</a:t>
            </a:r>
            <a:r>
              <a:rPr lang="nb-NO" dirty="0" err="1"/>
              <a:t>specific</a:t>
            </a:r>
            <a:endParaRPr lang="nb-NO" dirty="0"/>
          </a:p>
          <a:p>
            <a:r>
              <a:rPr lang="nb-NO" dirty="0" err="1"/>
              <a:t>Free</a:t>
            </a:r>
            <a:r>
              <a:rPr lang="nb-NO" dirty="0"/>
              <a:t> trade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good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not </a:t>
            </a:r>
            <a:r>
              <a:rPr lang="nb-NO" dirty="0" err="1"/>
              <a:t>necessarily</a:t>
            </a:r>
            <a:endParaRPr lang="nb-NO" dirty="0"/>
          </a:p>
          <a:p>
            <a:r>
              <a:rPr lang="nb-NO" dirty="0" err="1"/>
              <a:t>Collusive</a:t>
            </a:r>
            <a:r>
              <a:rPr lang="nb-NO" dirty="0"/>
              <a:t> </a:t>
            </a:r>
            <a:r>
              <a:rPr lang="nb-NO" dirty="0" err="1"/>
              <a:t>growth</a:t>
            </a:r>
            <a:endParaRPr lang="nb-NO" dirty="0"/>
          </a:p>
          <a:p>
            <a:r>
              <a:rPr lang="nb-NO" dirty="0"/>
              <a:t>Production </a:t>
            </a:r>
            <a:r>
              <a:rPr lang="nb-NO" dirty="0" err="1"/>
              <a:t>capital</a:t>
            </a:r>
            <a:r>
              <a:rPr lang="nb-NO" dirty="0"/>
              <a:t> vs. </a:t>
            </a:r>
            <a:r>
              <a:rPr lang="nb-NO" dirty="0" err="1"/>
              <a:t>financial</a:t>
            </a:r>
            <a:r>
              <a:rPr lang="nb-NO" dirty="0"/>
              <a:t> </a:t>
            </a:r>
            <a:r>
              <a:rPr lang="nb-NO" dirty="0" err="1"/>
              <a:t>capital</a:t>
            </a:r>
            <a:endParaRPr lang="nb-NO" dirty="0"/>
          </a:p>
          <a:p>
            <a:r>
              <a:rPr lang="nb-NO" dirty="0"/>
              <a:t>Perfect </a:t>
            </a:r>
            <a:r>
              <a:rPr lang="nb-NO" dirty="0" err="1"/>
              <a:t>competition</a:t>
            </a:r>
            <a:r>
              <a:rPr lang="nb-NO" dirty="0"/>
              <a:t> is </a:t>
            </a:r>
            <a:r>
              <a:rPr lang="nb-NO" dirty="0" err="1"/>
              <a:t>good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dynamic</a:t>
            </a:r>
            <a:r>
              <a:rPr lang="nb-NO" dirty="0"/>
              <a:t> </a:t>
            </a:r>
            <a:r>
              <a:rPr lang="nb-NO" dirty="0" err="1"/>
              <a:t>imperfect</a:t>
            </a:r>
            <a:r>
              <a:rPr lang="nb-NO" dirty="0"/>
              <a:t> </a:t>
            </a:r>
            <a:r>
              <a:rPr lang="nb-NO" dirty="0" err="1"/>
              <a:t>competition</a:t>
            </a:r>
            <a:r>
              <a:rPr lang="nb-NO" dirty="0"/>
              <a:t> is </a:t>
            </a:r>
            <a:r>
              <a:rPr lang="nb-NO" dirty="0" err="1"/>
              <a:t>better</a:t>
            </a:r>
            <a:r>
              <a:rPr lang="nb-NO" dirty="0"/>
              <a:t>!</a:t>
            </a:r>
          </a:p>
          <a:p>
            <a:r>
              <a:rPr lang="nb-NO" dirty="0"/>
              <a:t>(Waves </a:t>
            </a:r>
            <a:r>
              <a:rPr lang="nb-NO" dirty="0" err="1"/>
              <a:t>of</a:t>
            </a:r>
            <a:r>
              <a:rPr lang="nb-NO" dirty="0"/>
              <a:t>) Creative </a:t>
            </a:r>
            <a:r>
              <a:rPr lang="nb-NO" dirty="0" err="1"/>
              <a:t>destruction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9800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94626" y="0"/>
            <a:ext cx="740740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279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How have </a:t>
            </a:r>
            <a:r>
              <a:rPr lang="nb-NO" dirty="0" err="1"/>
              <a:t>countries</a:t>
            </a:r>
            <a:r>
              <a:rPr lang="nb-NO" dirty="0"/>
              <a:t> </a:t>
            </a:r>
            <a:r>
              <a:rPr lang="nb-NO" dirty="0" err="1"/>
              <a:t>grown</a:t>
            </a:r>
            <a:r>
              <a:rPr lang="nb-NO" dirty="0"/>
              <a:t> </a:t>
            </a:r>
            <a:r>
              <a:rPr lang="nb-NO" dirty="0" err="1"/>
              <a:t>historically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Structural</a:t>
            </a:r>
            <a:r>
              <a:rPr lang="nb-NO" dirty="0"/>
              <a:t> </a:t>
            </a:r>
            <a:r>
              <a:rPr lang="nb-NO" dirty="0" err="1"/>
              <a:t>change</a:t>
            </a:r>
            <a:endParaRPr lang="nb-NO" dirty="0"/>
          </a:p>
          <a:p>
            <a:pPr lvl="1"/>
            <a:r>
              <a:rPr lang="nb-NO" dirty="0" err="1"/>
              <a:t>Technologically</a:t>
            </a:r>
            <a:r>
              <a:rPr lang="nb-NO" dirty="0"/>
              <a:t> driven</a:t>
            </a:r>
          </a:p>
          <a:p>
            <a:pPr lvl="1"/>
            <a:r>
              <a:rPr lang="nb-NO" dirty="0"/>
              <a:t>Knowledge driven</a:t>
            </a:r>
          </a:p>
          <a:p>
            <a:r>
              <a:rPr lang="nb-NO" dirty="0" err="1"/>
              <a:t>Free</a:t>
            </a:r>
            <a:r>
              <a:rPr lang="nb-NO" dirty="0"/>
              <a:t> trade?</a:t>
            </a:r>
          </a:p>
          <a:p>
            <a:pPr lvl="1"/>
            <a:r>
              <a:rPr lang="nb-NO" dirty="0" err="1"/>
              <a:t>Only</a:t>
            </a:r>
            <a:r>
              <a:rPr lang="nb-NO" dirty="0"/>
              <a:t> a </a:t>
            </a:r>
            <a:r>
              <a:rPr lang="nb-NO" dirty="0" err="1"/>
              <a:t>tool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most </a:t>
            </a:r>
            <a:r>
              <a:rPr lang="nb-NO" dirty="0" err="1"/>
              <a:t>powerful</a:t>
            </a:r>
            <a:r>
              <a:rPr lang="nb-NO" dirty="0"/>
              <a:t> </a:t>
            </a:r>
            <a:r>
              <a:rPr lang="nb-NO" dirty="0" err="1"/>
              <a:t>nations</a:t>
            </a:r>
            <a:endParaRPr lang="nb-NO" dirty="0"/>
          </a:p>
          <a:p>
            <a:pPr lvl="1"/>
            <a:r>
              <a:rPr lang="nb-NO" dirty="0" err="1"/>
              <a:t>Protectionist</a:t>
            </a:r>
            <a:r>
              <a:rPr lang="nb-NO" dirty="0"/>
              <a:t>, </a:t>
            </a:r>
            <a:r>
              <a:rPr lang="nb-NO" dirty="0" err="1"/>
              <a:t>then</a:t>
            </a:r>
            <a:r>
              <a:rPr lang="nb-NO" dirty="0"/>
              <a:t> </a:t>
            </a:r>
            <a:r>
              <a:rPr lang="nb-NO" dirty="0" err="1"/>
              <a:t>free</a:t>
            </a:r>
            <a:r>
              <a:rPr lang="nb-NO" dirty="0"/>
              <a:t> trade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ready</a:t>
            </a:r>
            <a:r>
              <a:rPr lang="nb-NO" dirty="0"/>
              <a:t> to </a:t>
            </a:r>
            <a:r>
              <a:rPr lang="nb-NO" dirty="0" err="1"/>
              <a:t>compete</a:t>
            </a:r>
            <a:endParaRPr lang="nb-NO" dirty="0"/>
          </a:p>
          <a:p>
            <a:pPr lvl="1"/>
            <a:r>
              <a:rPr lang="nb-NO" dirty="0" err="1"/>
              <a:t>Look</a:t>
            </a:r>
            <a:r>
              <a:rPr lang="nb-NO" dirty="0"/>
              <a:t> at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experiences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countries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have risen </a:t>
            </a:r>
          </a:p>
          <a:p>
            <a:r>
              <a:rPr lang="nb-NO" dirty="0"/>
              <a:t>Capital </a:t>
            </a:r>
            <a:r>
              <a:rPr lang="nb-NO" dirty="0" err="1"/>
              <a:t>important</a:t>
            </a:r>
            <a:r>
              <a:rPr lang="nb-NO" dirty="0"/>
              <a:t>?</a:t>
            </a:r>
          </a:p>
          <a:p>
            <a:pPr lvl="1"/>
            <a:r>
              <a:rPr lang="nb-NO" dirty="0"/>
              <a:t>Production </a:t>
            </a:r>
            <a:r>
              <a:rPr lang="nb-NO" dirty="0" err="1"/>
              <a:t>capitalism</a:t>
            </a:r>
            <a:r>
              <a:rPr lang="nb-NO" dirty="0"/>
              <a:t> vs. </a:t>
            </a:r>
            <a:r>
              <a:rPr lang="nb-NO" dirty="0" err="1"/>
              <a:t>financial</a:t>
            </a:r>
            <a:r>
              <a:rPr lang="nb-NO" dirty="0"/>
              <a:t> </a:t>
            </a:r>
            <a:r>
              <a:rPr lang="nb-NO" dirty="0" err="1"/>
              <a:t>capitalism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974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62" y="290552"/>
            <a:ext cx="7800993" cy="616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9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Tariff rates (%), some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470792"/>
              </p:ext>
            </p:extLst>
          </p:nvPr>
        </p:nvGraphicFramePr>
        <p:xfrm>
          <a:off x="914400" y="1600200"/>
          <a:ext cx="7551867" cy="4370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432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1820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1875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1913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1925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1931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1950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328">
                <a:tc>
                  <a:txBody>
                    <a:bodyPr/>
                    <a:lstStyle/>
                    <a:p>
                      <a:r>
                        <a:rPr lang="nb-NO" sz="1600" dirty="0"/>
                        <a:t>France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12-15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18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328">
                <a:tc>
                  <a:txBody>
                    <a:bodyPr/>
                    <a:lstStyle/>
                    <a:p>
                      <a:r>
                        <a:rPr lang="nb-NO" sz="1600" dirty="0"/>
                        <a:t>Germany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8-12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4-6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26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328">
                <a:tc>
                  <a:txBody>
                    <a:bodyPr/>
                    <a:lstStyle/>
                    <a:p>
                      <a:r>
                        <a:rPr lang="en-US" sz="1600" dirty="0"/>
                        <a:t>Denmark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25-35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235854"/>
                  </a:ext>
                </a:extLst>
              </a:tr>
              <a:tr h="624328">
                <a:tc>
                  <a:txBody>
                    <a:bodyPr/>
                    <a:lstStyle/>
                    <a:p>
                      <a:r>
                        <a:rPr lang="nb-NO" sz="1600" dirty="0"/>
                        <a:t>Sweden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3-5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328">
                <a:tc>
                  <a:txBody>
                    <a:bodyPr/>
                    <a:lstStyle/>
                    <a:p>
                      <a:r>
                        <a:rPr lang="nb-NO" sz="1600" dirty="0">
                          <a:solidFill>
                            <a:srgbClr val="FF0000"/>
                          </a:solidFill>
                        </a:rPr>
                        <a:t>UK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>
                          <a:solidFill>
                            <a:srgbClr val="FF0000"/>
                          </a:solidFill>
                        </a:rPr>
                        <a:t>45-55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328">
                <a:tc>
                  <a:txBody>
                    <a:bodyPr/>
                    <a:lstStyle/>
                    <a:p>
                      <a:r>
                        <a:rPr lang="nb-NO" sz="1600" dirty="0">
                          <a:solidFill>
                            <a:srgbClr val="FF0000"/>
                          </a:solidFill>
                        </a:rPr>
                        <a:t>US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>
                          <a:solidFill>
                            <a:srgbClr val="FF0000"/>
                          </a:solidFill>
                        </a:rPr>
                        <a:t>35-45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>
                          <a:solidFill>
                            <a:srgbClr val="FF0000"/>
                          </a:solidFill>
                        </a:rPr>
                        <a:t>40-50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>
                          <a:solidFill>
                            <a:srgbClr val="FF0000"/>
                          </a:solidFill>
                        </a:rPr>
                        <a:t>44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>
                          <a:solidFill>
                            <a:srgbClr val="FF0000"/>
                          </a:solidFill>
                        </a:rPr>
                        <a:t>37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>
                          <a:solidFill>
                            <a:srgbClr val="FF0000"/>
                          </a:solidFill>
                        </a:rPr>
                        <a:t>48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25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253903"/>
              </p:ext>
            </p:extLst>
          </p:nvPr>
        </p:nvGraphicFramePr>
        <p:xfrm>
          <a:off x="1194756" y="274638"/>
          <a:ext cx="7407276" cy="5986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3638">
                  <a:extLst>
                    <a:ext uri="{9D8B030D-6E8A-4147-A177-3AD203B41FA5}">
                      <a16:colId xmlns:a16="http://schemas.microsoft.com/office/drawing/2014/main" val="3816491923"/>
                    </a:ext>
                  </a:extLst>
                </a:gridCol>
                <a:gridCol w="3703638">
                  <a:extLst>
                    <a:ext uri="{9D8B030D-6E8A-4147-A177-3AD203B41FA5}">
                      <a16:colId xmlns:a16="http://schemas.microsoft.com/office/drawing/2014/main" val="1169652493"/>
                    </a:ext>
                  </a:extLst>
                </a:gridCol>
              </a:tblGrid>
              <a:tr h="331674">
                <a:tc>
                  <a:txBody>
                    <a:bodyPr/>
                    <a:lstStyle/>
                    <a:p>
                      <a:r>
                        <a:rPr lang="nb-NO" sz="1400" dirty="0"/>
                        <a:t>Neo-</a:t>
                      </a:r>
                      <a:r>
                        <a:rPr lang="nb-NO" sz="1400" dirty="0" err="1"/>
                        <a:t>classical</a:t>
                      </a:r>
                      <a:r>
                        <a:rPr lang="nb-NO" sz="1400" dirty="0"/>
                        <a:t>/</a:t>
                      </a:r>
                      <a:r>
                        <a:rPr lang="nb-NO" sz="1400" dirty="0" err="1"/>
                        <a:t>orthodox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/>
                        <a:t>Evolutionary</a:t>
                      </a:r>
                      <a:endParaRPr lang="nb-N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06141"/>
                  </a:ext>
                </a:extLst>
              </a:tr>
              <a:tr h="331674">
                <a:tc>
                  <a:txBody>
                    <a:bodyPr/>
                    <a:lstStyle/>
                    <a:p>
                      <a:r>
                        <a:rPr lang="nb-NO" sz="1400" dirty="0" err="1"/>
                        <a:t>Rationality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/>
                        <a:t>Bounded</a:t>
                      </a:r>
                      <a:r>
                        <a:rPr lang="nb-NO" sz="1400" dirty="0"/>
                        <a:t> </a:t>
                      </a:r>
                      <a:r>
                        <a:rPr lang="nb-NO" sz="1400" dirty="0" err="1"/>
                        <a:t>rationality</a:t>
                      </a:r>
                      <a:endParaRPr lang="nb-N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71247"/>
                  </a:ext>
                </a:extLst>
              </a:tr>
              <a:tr h="558182">
                <a:tc>
                  <a:txBody>
                    <a:bodyPr/>
                    <a:lstStyle/>
                    <a:p>
                      <a:r>
                        <a:rPr lang="nb-NO" sz="1400" dirty="0" err="1"/>
                        <a:t>Competition</a:t>
                      </a:r>
                      <a:r>
                        <a:rPr lang="nb-NO" sz="1400" baseline="0" dirty="0"/>
                        <a:t> for </a:t>
                      </a:r>
                      <a:r>
                        <a:rPr lang="nb-NO" sz="1400" baseline="0" dirty="0" err="1"/>
                        <a:t>scarce</a:t>
                      </a:r>
                      <a:r>
                        <a:rPr lang="nb-NO" sz="1400" baseline="0" dirty="0"/>
                        <a:t> </a:t>
                      </a:r>
                      <a:r>
                        <a:rPr lang="nb-NO" sz="1400" baseline="0" dirty="0" err="1"/>
                        <a:t>resources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/>
                        <a:t>Competition</a:t>
                      </a:r>
                      <a:r>
                        <a:rPr lang="nb-NO" sz="1400" baseline="0" dirty="0"/>
                        <a:t> for </a:t>
                      </a:r>
                      <a:r>
                        <a:rPr lang="nb-NO" sz="1400" baseline="0" dirty="0" err="1"/>
                        <a:t>scarce</a:t>
                      </a:r>
                      <a:r>
                        <a:rPr lang="nb-NO" sz="1400" baseline="0" dirty="0"/>
                        <a:t> </a:t>
                      </a:r>
                      <a:r>
                        <a:rPr lang="nb-NO" sz="1400" baseline="0" dirty="0" err="1"/>
                        <a:t>resources</a:t>
                      </a:r>
                      <a:r>
                        <a:rPr lang="nb-NO" sz="1400" baseline="0" dirty="0"/>
                        <a:t>, </a:t>
                      </a:r>
                      <a:r>
                        <a:rPr lang="nb-NO" sz="1400" baseline="0" dirty="0" err="1"/>
                        <a:t>but</a:t>
                      </a:r>
                      <a:r>
                        <a:rPr lang="nb-NO" sz="1400" baseline="0" dirty="0"/>
                        <a:t> not </a:t>
                      </a:r>
                      <a:r>
                        <a:rPr lang="nb-NO" sz="1400" baseline="0" dirty="0" err="1"/>
                        <a:t>static</a:t>
                      </a:r>
                      <a:r>
                        <a:rPr lang="nb-NO" sz="1400" baseline="0" dirty="0"/>
                        <a:t> – </a:t>
                      </a:r>
                      <a:r>
                        <a:rPr lang="nb-NO" sz="1400" baseline="0" dirty="0" err="1"/>
                        <a:t>the</a:t>
                      </a:r>
                      <a:r>
                        <a:rPr lang="nb-NO" sz="1400" baseline="0" dirty="0"/>
                        <a:t> </a:t>
                      </a:r>
                      <a:r>
                        <a:rPr lang="nb-NO" sz="1400" baseline="0" dirty="0" err="1"/>
                        <a:t>economy</a:t>
                      </a:r>
                      <a:r>
                        <a:rPr lang="nb-NO" sz="1400" baseline="0" dirty="0"/>
                        <a:t> is </a:t>
                      </a:r>
                      <a:r>
                        <a:rPr lang="nb-NO" sz="1400" baseline="0" dirty="0" err="1"/>
                        <a:t>steadily</a:t>
                      </a:r>
                      <a:r>
                        <a:rPr lang="nb-NO" sz="1400" baseline="0" dirty="0"/>
                        <a:t> </a:t>
                      </a:r>
                      <a:r>
                        <a:rPr lang="nb-NO" sz="1400" baseline="0" dirty="0" err="1"/>
                        <a:t>developing</a:t>
                      </a:r>
                      <a:endParaRPr lang="nb-N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797118"/>
                  </a:ext>
                </a:extLst>
              </a:tr>
              <a:tr h="331674">
                <a:tc>
                  <a:txBody>
                    <a:bodyPr/>
                    <a:lstStyle/>
                    <a:p>
                      <a:r>
                        <a:rPr lang="nb-NO" sz="1400" dirty="0" err="1"/>
                        <a:t>Frictionless</a:t>
                      </a:r>
                      <a:r>
                        <a:rPr lang="nb-NO" sz="1400" baseline="0" dirty="0"/>
                        <a:t> </a:t>
                      </a:r>
                      <a:r>
                        <a:rPr lang="nb-NO" sz="1400" baseline="0" dirty="0" err="1"/>
                        <a:t>markets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/>
                        <a:t>Transaction</a:t>
                      </a:r>
                      <a:r>
                        <a:rPr lang="nb-NO" sz="1400" dirty="0"/>
                        <a:t> </a:t>
                      </a:r>
                      <a:r>
                        <a:rPr lang="nb-NO" sz="1400" dirty="0" err="1"/>
                        <a:t>costs</a:t>
                      </a:r>
                      <a:endParaRPr lang="nb-N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802109"/>
                  </a:ext>
                </a:extLst>
              </a:tr>
              <a:tr h="331674">
                <a:tc>
                  <a:txBody>
                    <a:bodyPr/>
                    <a:lstStyle/>
                    <a:p>
                      <a:r>
                        <a:rPr lang="nb-NO" sz="1400" dirty="0"/>
                        <a:t>Full </a:t>
                      </a:r>
                      <a:r>
                        <a:rPr lang="nb-NO" sz="1400" dirty="0" err="1"/>
                        <a:t>information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/>
                        <a:t>Asymmetric</a:t>
                      </a:r>
                      <a:r>
                        <a:rPr lang="nb-NO" sz="1400" dirty="0"/>
                        <a:t> </a:t>
                      </a:r>
                      <a:r>
                        <a:rPr lang="nb-NO" sz="1400" dirty="0" err="1"/>
                        <a:t>information</a:t>
                      </a:r>
                      <a:endParaRPr lang="nb-N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374589"/>
                  </a:ext>
                </a:extLst>
              </a:tr>
              <a:tr h="331674">
                <a:tc>
                  <a:txBody>
                    <a:bodyPr/>
                    <a:lstStyle/>
                    <a:p>
                      <a:r>
                        <a:rPr lang="nb-NO" sz="1400" dirty="0" err="1"/>
                        <a:t>Free</a:t>
                      </a:r>
                      <a:r>
                        <a:rPr lang="nb-NO" sz="1400" dirty="0"/>
                        <a:t> </a:t>
                      </a:r>
                      <a:r>
                        <a:rPr lang="nb-NO" sz="1400" dirty="0" err="1"/>
                        <a:t>information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Information </a:t>
                      </a:r>
                      <a:r>
                        <a:rPr lang="nb-NO" sz="1400" dirty="0" err="1"/>
                        <a:t>costs</a:t>
                      </a:r>
                      <a:endParaRPr lang="nb-N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277449"/>
                  </a:ext>
                </a:extLst>
              </a:tr>
              <a:tr h="331674">
                <a:tc>
                  <a:txBody>
                    <a:bodyPr/>
                    <a:lstStyle/>
                    <a:p>
                      <a:r>
                        <a:rPr lang="nb-NO" sz="1400" dirty="0"/>
                        <a:t>No </a:t>
                      </a:r>
                      <a:r>
                        <a:rPr lang="nb-NO" sz="1400" dirty="0" err="1"/>
                        <a:t>economies</a:t>
                      </a:r>
                      <a:r>
                        <a:rPr lang="nb-NO" sz="1400" baseline="0" dirty="0"/>
                        <a:t> </a:t>
                      </a:r>
                      <a:r>
                        <a:rPr lang="nb-NO" sz="1400" baseline="0" dirty="0" err="1"/>
                        <a:t>of</a:t>
                      </a:r>
                      <a:r>
                        <a:rPr lang="nb-NO" sz="1400" baseline="0" dirty="0"/>
                        <a:t> </a:t>
                      </a:r>
                      <a:r>
                        <a:rPr lang="nb-NO" sz="1400" baseline="0" dirty="0" err="1"/>
                        <a:t>scale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/>
                        <a:t>Economies</a:t>
                      </a:r>
                      <a:r>
                        <a:rPr lang="nb-NO" sz="1400" dirty="0"/>
                        <a:t> </a:t>
                      </a:r>
                      <a:r>
                        <a:rPr lang="nb-NO" sz="1400" dirty="0" err="1"/>
                        <a:t>of</a:t>
                      </a:r>
                      <a:r>
                        <a:rPr lang="nb-NO" sz="1400" dirty="0"/>
                        <a:t> </a:t>
                      </a:r>
                      <a:r>
                        <a:rPr lang="nb-NO" sz="1400" dirty="0" err="1"/>
                        <a:t>scale</a:t>
                      </a:r>
                      <a:endParaRPr lang="nb-N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170812"/>
                  </a:ext>
                </a:extLst>
              </a:tr>
              <a:tr h="558182">
                <a:tc>
                  <a:txBody>
                    <a:bodyPr/>
                    <a:lstStyle/>
                    <a:p>
                      <a:r>
                        <a:rPr lang="nb-NO" sz="1400" dirty="0"/>
                        <a:t>No </a:t>
                      </a:r>
                      <a:r>
                        <a:rPr lang="nb-NO" sz="1400" dirty="0" err="1"/>
                        <a:t>entry</a:t>
                      </a:r>
                      <a:r>
                        <a:rPr lang="nb-NO" sz="1400" dirty="0"/>
                        <a:t> </a:t>
                      </a:r>
                      <a:r>
                        <a:rPr lang="nb-NO" sz="1400" dirty="0" err="1"/>
                        <a:t>barriers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/>
                        <a:t>Entry</a:t>
                      </a:r>
                      <a:r>
                        <a:rPr lang="nb-NO" sz="1400" baseline="0" dirty="0"/>
                        <a:t> </a:t>
                      </a:r>
                      <a:r>
                        <a:rPr lang="nb-NO" sz="1400" baseline="0" dirty="0" err="1"/>
                        <a:t>barriers</a:t>
                      </a:r>
                      <a:r>
                        <a:rPr lang="nb-NO" sz="1400" baseline="0" dirty="0"/>
                        <a:t>, </a:t>
                      </a:r>
                      <a:r>
                        <a:rPr lang="nb-NO" sz="1400" baseline="0" dirty="0" err="1"/>
                        <a:t>typically</a:t>
                      </a:r>
                      <a:r>
                        <a:rPr lang="nb-NO" sz="1400" baseline="0" dirty="0"/>
                        <a:t> in </a:t>
                      </a:r>
                      <a:r>
                        <a:rPr lang="nb-NO" sz="1400" baseline="0" dirty="0" err="1"/>
                        <a:t>the</a:t>
                      </a:r>
                      <a:r>
                        <a:rPr lang="nb-NO" sz="1400" baseline="0" dirty="0"/>
                        <a:t> </a:t>
                      </a:r>
                      <a:r>
                        <a:rPr lang="nb-NO" sz="1400" baseline="0" dirty="0" err="1"/>
                        <a:t>shape</a:t>
                      </a:r>
                      <a:r>
                        <a:rPr lang="nb-NO" sz="1400" baseline="0" dirty="0"/>
                        <a:t> </a:t>
                      </a:r>
                      <a:r>
                        <a:rPr lang="nb-NO" sz="1400" baseline="0" dirty="0" err="1"/>
                        <a:t>of</a:t>
                      </a:r>
                      <a:r>
                        <a:rPr lang="nb-NO" sz="1400" baseline="0" dirty="0"/>
                        <a:t> </a:t>
                      </a:r>
                      <a:r>
                        <a:rPr lang="nb-NO" sz="1400" baseline="0" dirty="0" err="1"/>
                        <a:t>new</a:t>
                      </a:r>
                      <a:r>
                        <a:rPr lang="nb-NO" sz="1400" baseline="0" dirty="0"/>
                        <a:t> </a:t>
                      </a:r>
                      <a:r>
                        <a:rPr lang="nb-NO" sz="1400" baseline="0" dirty="0" err="1"/>
                        <a:t>technology</a:t>
                      </a:r>
                      <a:r>
                        <a:rPr lang="nb-NO" sz="1400" baseline="0" dirty="0"/>
                        <a:t> or </a:t>
                      </a:r>
                      <a:r>
                        <a:rPr lang="nb-NO" sz="1400" baseline="0" dirty="0" err="1"/>
                        <a:t>special</a:t>
                      </a:r>
                      <a:r>
                        <a:rPr lang="nb-NO" sz="1400" baseline="0" dirty="0"/>
                        <a:t> skills</a:t>
                      </a:r>
                      <a:endParaRPr lang="nb-N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939283"/>
                  </a:ext>
                </a:extLst>
              </a:tr>
              <a:tr h="331674">
                <a:tc>
                  <a:txBody>
                    <a:bodyPr/>
                    <a:lstStyle/>
                    <a:p>
                      <a:r>
                        <a:rPr lang="nb-NO" sz="1400" dirty="0" err="1"/>
                        <a:t>Equilibrium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/>
                        <a:t>Disequilibrium</a:t>
                      </a:r>
                      <a:endParaRPr lang="nb-N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70993"/>
                  </a:ext>
                </a:extLst>
              </a:tr>
              <a:tr h="331674">
                <a:tc>
                  <a:txBody>
                    <a:bodyPr/>
                    <a:lstStyle/>
                    <a:p>
                      <a:r>
                        <a:rPr lang="nb-NO" sz="1400" dirty="0"/>
                        <a:t>Exchange-</a:t>
                      </a:r>
                      <a:r>
                        <a:rPr lang="nb-NO" sz="1400" baseline="0" dirty="0"/>
                        <a:t> and trade-</a:t>
                      </a:r>
                      <a:r>
                        <a:rPr lang="nb-NO" sz="1400" baseline="0" dirty="0" err="1"/>
                        <a:t>centered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Production-</a:t>
                      </a:r>
                      <a:r>
                        <a:rPr lang="nb-NO" sz="1400" dirty="0" err="1"/>
                        <a:t>centered</a:t>
                      </a:r>
                      <a:endParaRPr lang="nb-N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364444"/>
                  </a:ext>
                </a:extLst>
              </a:tr>
              <a:tr h="331674">
                <a:tc>
                  <a:txBody>
                    <a:bodyPr/>
                    <a:lstStyle/>
                    <a:p>
                      <a:r>
                        <a:rPr lang="nb-NO" sz="1400" dirty="0"/>
                        <a:t>Growth </a:t>
                      </a:r>
                      <a:r>
                        <a:rPr lang="nb-NO" sz="1400" dirty="0" err="1"/>
                        <a:t>independent</a:t>
                      </a:r>
                      <a:r>
                        <a:rPr lang="nb-NO" sz="1400" dirty="0"/>
                        <a:t> </a:t>
                      </a:r>
                      <a:r>
                        <a:rPr lang="nb-NO" sz="1400" dirty="0" err="1"/>
                        <a:t>of</a:t>
                      </a:r>
                      <a:r>
                        <a:rPr lang="nb-NO" sz="1400" baseline="0" dirty="0"/>
                        <a:t> </a:t>
                      </a:r>
                      <a:r>
                        <a:rPr lang="nb-NO" sz="1400" baseline="0" dirty="0" err="1"/>
                        <a:t>production</a:t>
                      </a:r>
                      <a:r>
                        <a:rPr lang="nb-NO" sz="1400" baseline="0" dirty="0"/>
                        <a:t> </a:t>
                      </a:r>
                      <a:r>
                        <a:rPr lang="nb-NO" sz="1400" baseline="0" dirty="0" err="1"/>
                        <a:t>activity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Growth </a:t>
                      </a:r>
                      <a:r>
                        <a:rPr lang="nb-NO" sz="1400" dirty="0" err="1"/>
                        <a:t>activity-specific</a:t>
                      </a:r>
                      <a:endParaRPr lang="nb-N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759220"/>
                  </a:ext>
                </a:extLst>
              </a:tr>
              <a:tr h="331674">
                <a:tc>
                  <a:txBody>
                    <a:bodyPr/>
                    <a:lstStyle/>
                    <a:p>
                      <a:r>
                        <a:rPr lang="nb-NO" sz="1400" dirty="0"/>
                        <a:t>Technology </a:t>
                      </a:r>
                      <a:r>
                        <a:rPr lang="nb-NO" sz="1400" dirty="0" err="1"/>
                        <a:t>exogenous</a:t>
                      </a:r>
                      <a:r>
                        <a:rPr lang="nb-NO" sz="1400" dirty="0"/>
                        <a:t> (residual)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Technology </a:t>
                      </a:r>
                      <a:r>
                        <a:rPr lang="nb-NO" sz="1400" dirty="0" err="1"/>
                        <a:t>important</a:t>
                      </a:r>
                      <a:r>
                        <a:rPr lang="nb-NO" sz="1400" baseline="0" dirty="0"/>
                        <a:t> </a:t>
                      </a:r>
                      <a:r>
                        <a:rPr lang="nb-NO" sz="1400" baseline="0" dirty="0" err="1"/>
                        <a:t>growth</a:t>
                      </a:r>
                      <a:r>
                        <a:rPr lang="nb-NO" sz="1400" baseline="0" dirty="0"/>
                        <a:t> </a:t>
                      </a:r>
                      <a:r>
                        <a:rPr lang="nb-NO" sz="1400" baseline="0" dirty="0" err="1"/>
                        <a:t>explanation</a:t>
                      </a:r>
                      <a:endParaRPr lang="nb-N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419539"/>
                  </a:ext>
                </a:extLst>
              </a:tr>
              <a:tr h="331674">
                <a:tc>
                  <a:txBody>
                    <a:bodyPr/>
                    <a:lstStyle/>
                    <a:p>
                      <a:r>
                        <a:rPr lang="nb-NO" sz="1400" dirty="0" err="1"/>
                        <a:t>Classical</a:t>
                      </a:r>
                      <a:r>
                        <a:rPr lang="nb-NO" sz="1400" dirty="0"/>
                        <a:t> </a:t>
                      </a:r>
                      <a:r>
                        <a:rPr lang="nb-NO" sz="1400" dirty="0" err="1"/>
                        <a:t>growth</a:t>
                      </a:r>
                      <a:r>
                        <a:rPr lang="nb-NO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/>
                        <a:t>Collusive</a:t>
                      </a:r>
                      <a:r>
                        <a:rPr lang="nb-NO" sz="1400" dirty="0"/>
                        <a:t> </a:t>
                      </a:r>
                      <a:r>
                        <a:rPr lang="nb-NO" sz="1400" dirty="0" err="1"/>
                        <a:t>growth</a:t>
                      </a:r>
                      <a:endParaRPr lang="nb-N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954854"/>
                  </a:ext>
                </a:extLst>
              </a:tr>
              <a:tr h="331674">
                <a:tc>
                  <a:txBody>
                    <a:bodyPr/>
                    <a:lstStyle/>
                    <a:p>
                      <a:r>
                        <a:rPr lang="nb-NO" sz="1400" dirty="0" err="1"/>
                        <a:t>Quantitative</a:t>
                      </a:r>
                      <a:r>
                        <a:rPr lang="nb-NO" sz="1400" dirty="0"/>
                        <a:t> </a:t>
                      </a:r>
                      <a:r>
                        <a:rPr lang="nb-NO" sz="1400" dirty="0" err="1"/>
                        <a:t>change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/>
                        <a:t>Qualitative</a:t>
                      </a:r>
                      <a:r>
                        <a:rPr lang="nb-NO" sz="1400" dirty="0"/>
                        <a:t> </a:t>
                      </a:r>
                      <a:r>
                        <a:rPr lang="nb-NO" sz="1400" dirty="0" err="1"/>
                        <a:t>change</a:t>
                      </a:r>
                      <a:endParaRPr lang="nb-N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655198"/>
                  </a:ext>
                </a:extLst>
              </a:tr>
              <a:tr h="558182">
                <a:tc>
                  <a:txBody>
                    <a:bodyPr/>
                    <a:lstStyle/>
                    <a:p>
                      <a:r>
                        <a:rPr lang="nb-NO" sz="1400" dirty="0" err="1"/>
                        <a:t>Free</a:t>
                      </a:r>
                      <a:r>
                        <a:rPr lang="nb-NO" sz="1400" dirty="0"/>
                        <a:t> trade </a:t>
                      </a:r>
                      <a:r>
                        <a:rPr lang="nb-NO" sz="1400" dirty="0" err="1"/>
                        <a:t>mutually</a:t>
                      </a:r>
                      <a:r>
                        <a:rPr lang="nb-NO" sz="1400" baseline="0" dirty="0"/>
                        <a:t> </a:t>
                      </a:r>
                      <a:r>
                        <a:rPr lang="nb-NO" sz="1400" baseline="0" dirty="0" err="1"/>
                        <a:t>beneficial</a:t>
                      </a:r>
                      <a:r>
                        <a:rPr lang="nb-NO" sz="1400" baseline="0" dirty="0"/>
                        <a:t> to all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Activity-</a:t>
                      </a:r>
                      <a:r>
                        <a:rPr lang="nb-NO" sz="1400" dirty="0" err="1"/>
                        <a:t>specificity</a:t>
                      </a:r>
                      <a:r>
                        <a:rPr lang="nb-NO" sz="1400" baseline="0" dirty="0"/>
                        <a:t> </a:t>
                      </a:r>
                      <a:r>
                        <a:rPr lang="nb-NO" sz="1400" baseline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nb-NO" sz="1400" baseline="0" dirty="0" err="1">
                          <a:sym typeface="Wingdings" panose="05000000000000000000" pitchFamily="2" charset="2"/>
                        </a:rPr>
                        <a:t>free</a:t>
                      </a:r>
                      <a:r>
                        <a:rPr lang="nb-NO" sz="1400" baseline="0" dirty="0">
                          <a:sym typeface="Wingdings" panose="05000000000000000000" pitchFamily="2" charset="2"/>
                        </a:rPr>
                        <a:t> trade not </a:t>
                      </a:r>
                      <a:r>
                        <a:rPr lang="nb-NO" sz="1400" baseline="0" dirty="0" err="1">
                          <a:sym typeface="Wingdings" panose="05000000000000000000" pitchFamily="2" charset="2"/>
                        </a:rPr>
                        <a:t>necessarily</a:t>
                      </a:r>
                      <a:r>
                        <a:rPr lang="nb-NO" sz="1400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nb-NO" sz="1400" baseline="0" dirty="0" err="1">
                          <a:sym typeface="Wingdings" panose="05000000000000000000" pitchFamily="2" charset="2"/>
                        </a:rPr>
                        <a:t>mutually</a:t>
                      </a:r>
                      <a:r>
                        <a:rPr lang="nb-NO" sz="1400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nb-NO" sz="1400" baseline="0" dirty="0" err="1">
                          <a:sym typeface="Wingdings" panose="05000000000000000000" pitchFamily="2" charset="2"/>
                        </a:rPr>
                        <a:t>beneficial</a:t>
                      </a:r>
                      <a:endParaRPr lang="nb-N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456044"/>
                  </a:ext>
                </a:extLst>
              </a:tr>
              <a:tr h="331674">
                <a:tc>
                  <a:txBody>
                    <a:bodyPr/>
                    <a:lstStyle/>
                    <a:p>
                      <a:r>
                        <a:rPr lang="nb-NO" sz="1400" dirty="0"/>
                        <a:t>Long-term:</a:t>
                      </a:r>
                      <a:r>
                        <a:rPr lang="nb-NO" sz="1400" baseline="0" dirty="0"/>
                        <a:t> 5-10 </a:t>
                      </a:r>
                      <a:r>
                        <a:rPr lang="nb-NO" sz="1400" baseline="0" dirty="0" err="1"/>
                        <a:t>years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Long-term</a:t>
                      </a:r>
                      <a:r>
                        <a:rPr lang="nb-NO" sz="1400" baseline="0" dirty="0"/>
                        <a:t>: 50-100 </a:t>
                      </a:r>
                      <a:r>
                        <a:rPr lang="nb-NO" sz="1400" baseline="0" dirty="0" err="1"/>
                        <a:t>years</a:t>
                      </a:r>
                      <a:endParaRPr lang="nb-N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854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77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Types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economic</a:t>
            </a:r>
            <a:r>
              <a:rPr lang="nb-NO" dirty="0"/>
              <a:t> </a:t>
            </a:r>
            <a:r>
              <a:rPr lang="nb-NO" dirty="0" err="1"/>
              <a:t>growth</a:t>
            </a:r>
            <a:r>
              <a:rPr lang="nb-NO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Solovian</a:t>
            </a:r>
            <a:endParaRPr lang="nb-NO" dirty="0"/>
          </a:p>
          <a:p>
            <a:pPr lvl="1"/>
            <a:r>
              <a:rPr lang="nb-NO" dirty="0"/>
              <a:t>Investment </a:t>
            </a:r>
            <a:r>
              <a:rPr lang="nb-NO" dirty="0" err="1"/>
              <a:t>based</a:t>
            </a:r>
            <a:endParaRPr lang="nb-NO" dirty="0"/>
          </a:p>
          <a:p>
            <a:r>
              <a:rPr lang="nb-NO" dirty="0" err="1"/>
              <a:t>Smithian</a:t>
            </a:r>
            <a:endParaRPr lang="nb-NO" dirty="0"/>
          </a:p>
          <a:p>
            <a:pPr lvl="1"/>
            <a:r>
              <a:rPr lang="nb-NO" dirty="0"/>
              <a:t>Trade, </a:t>
            </a:r>
            <a:r>
              <a:rPr lang="nb-NO" dirty="0" err="1"/>
              <a:t>division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labor</a:t>
            </a:r>
            <a:endParaRPr lang="nb-NO" dirty="0"/>
          </a:p>
          <a:p>
            <a:r>
              <a:rPr lang="nb-NO" dirty="0" err="1"/>
              <a:t>Scale</a:t>
            </a:r>
            <a:r>
              <a:rPr lang="nb-NO" dirty="0"/>
              <a:t>/</a:t>
            </a:r>
            <a:r>
              <a:rPr lang="nb-NO" dirty="0" err="1"/>
              <a:t>scope</a:t>
            </a:r>
            <a:endParaRPr lang="nb-NO" dirty="0"/>
          </a:p>
          <a:p>
            <a:endParaRPr lang="nb-NO" dirty="0"/>
          </a:p>
          <a:p>
            <a:r>
              <a:rPr lang="nb-NO" dirty="0" err="1">
                <a:solidFill>
                  <a:srgbClr val="FF0000"/>
                </a:solidFill>
              </a:rPr>
              <a:t>Schumpeterian</a:t>
            </a:r>
            <a:endParaRPr lang="nb-NO" dirty="0">
              <a:solidFill>
                <a:srgbClr val="FF0000"/>
              </a:solidFill>
            </a:endParaRPr>
          </a:p>
          <a:p>
            <a:pPr lvl="1"/>
            <a:r>
              <a:rPr lang="nb-NO" dirty="0"/>
              <a:t>Human </a:t>
            </a:r>
            <a:r>
              <a:rPr lang="nb-NO" dirty="0" err="1"/>
              <a:t>innovation</a:t>
            </a:r>
            <a:r>
              <a:rPr lang="nb-NO" dirty="0"/>
              <a:t>, </a:t>
            </a:r>
            <a:r>
              <a:rPr lang="nb-NO" dirty="0" err="1"/>
              <a:t>technology</a:t>
            </a:r>
            <a:endParaRPr lang="nb-NO" dirty="0"/>
          </a:p>
          <a:p>
            <a:pPr lvl="1"/>
            <a:r>
              <a:rPr lang="nb-NO" dirty="0" err="1"/>
              <a:t>Structural</a:t>
            </a:r>
            <a:r>
              <a:rPr lang="nb-NO" dirty="0"/>
              <a:t> </a:t>
            </a:r>
            <a:r>
              <a:rPr lang="nb-NO" dirty="0" err="1"/>
              <a:t>change</a:t>
            </a:r>
            <a:endParaRPr lang="nb-NO" dirty="0"/>
          </a:p>
          <a:p>
            <a:pPr lvl="1"/>
            <a:r>
              <a:rPr lang="nb-NO" dirty="0"/>
              <a:t>Not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important</a:t>
            </a:r>
            <a:r>
              <a:rPr lang="nb-NO" dirty="0"/>
              <a:t> </a:t>
            </a:r>
            <a:r>
              <a:rPr lang="nb-NO" dirty="0" err="1"/>
              <a:t>before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Industrial </a:t>
            </a:r>
            <a:r>
              <a:rPr lang="nb-NO" dirty="0" err="1"/>
              <a:t>Revolution</a:t>
            </a:r>
            <a:endParaRPr lang="nb-NO" dirty="0"/>
          </a:p>
          <a:p>
            <a:pPr lvl="1"/>
            <a:r>
              <a:rPr lang="nb-NO" dirty="0"/>
              <a:t>Ever more </a:t>
            </a:r>
            <a:r>
              <a:rPr lang="nb-NO" dirty="0" err="1"/>
              <a:t>important</a:t>
            </a:r>
            <a:r>
              <a:rPr lang="nb-NO" dirty="0"/>
              <a:t> </a:t>
            </a:r>
            <a:r>
              <a:rPr lang="nb-NO" dirty="0" err="1"/>
              <a:t>since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Industrial </a:t>
            </a:r>
            <a:r>
              <a:rPr lang="nb-NO" dirty="0" err="1"/>
              <a:t>Revolution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913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The </a:t>
            </a:r>
            <a:r>
              <a:rPr lang="nb-NO" dirty="0" err="1"/>
              <a:t>economy</a:t>
            </a:r>
            <a:r>
              <a:rPr lang="nb-NO" dirty="0"/>
              <a:t> is </a:t>
            </a:r>
            <a:br>
              <a:rPr lang="nb-NO" dirty="0"/>
            </a:br>
            <a:r>
              <a:rPr lang="nb-NO" i="1" dirty="0" err="1"/>
              <a:t>activity-specific</a:t>
            </a:r>
            <a:endParaRPr lang="nb-NO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Focus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production</a:t>
            </a:r>
            <a:r>
              <a:rPr lang="nb-NO" dirty="0"/>
              <a:t>, not </a:t>
            </a:r>
          </a:p>
          <a:p>
            <a:pPr marL="0" indent="0">
              <a:buNone/>
            </a:pPr>
            <a:r>
              <a:rPr lang="nb-NO" dirty="0"/>
              <a:t>    </a:t>
            </a:r>
            <a:r>
              <a:rPr lang="nb-NO" dirty="0" err="1"/>
              <a:t>exhcange</a:t>
            </a:r>
            <a:endParaRPr lang="nb-NO" dirty="0"/>
          </a:p>
          <a:p>
            <a:pPr lvl="1"/>
            <a:r>
              <a:rPr lang="nb-NO" dirty="0"/>
              <a:t>	</a:t>
            </a:r>
            <a:r>
              <a:rPr lang="nb-NO" dirty="0" err="1"/>
              <a:t>Moving</a:t>
            </a:r>
            <a:r>
              <a:rPr lang="nb-NO" dirty="0"/>
              <a:t> up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value-chain</a:t>
            </a:r>
            <a:endParaRPr lang="nb-NO" dirty="0"/>
          </a:p>
          <a:p>
            <a:r>
              <a:rPr lang="nb-NO" dirty="0" err="1"/>
              <a:t>Example</a:t>
            </a:r>
            <a:r>
              <a:rPr lang="nb-NO" dirty="0"/>
              <a:t>: «Resource </a:t>
            </a:r>
            <a:r>
              <a:rPr lang="nb-NO" dirty="0" err="1"/>
              <a:t>curse</a:t>
            </a:r>
            <a:r>
              <a:rPr lang="nb-NO" dirty="0"/>
              <a:t>»</a:t>
            </a:r>
          </a:p>
          <a:p>
            <a:pPr lvl="1"/>
            <a:r>
              <a:rPr lang="nb-NO" dirty="0"/>
              <a:t>Oil </a:t>
            </a:r>
            <a:r>
              <a:rPr lang="nb-NO" dirty="0" err="1"/>
              <a:t>extraction</a:t>
            </a:r>
            <a:r>
              <a:rPr lang="nb-NO" dirty="0"/>
              <a:t>; </a:t>
            </a:r>
            <a:r>
              <a:rPr lang="nb-NO" dirty="0" err="1"/>
              <a:t>why</a:t>
            </a:r>
            <a:r>
              <a:rPr lang="nb-NO" dirty="0"/>
              <a:t> 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resource</a:t>
            </a:r>
            <a:r>
              <a:rPr lang="nb-NO" dirty="0"/>
              <a:t> </a:t>
            </a:r>
          </a:p>
          <a:p>
            <a:pPr marL="457200" lvl="1" indent="0">
              <a:buNone/>
            </a:pPr>
            <a:r>
              <a:rPr lang="nb-NO" dirty="0"/>
              <a:t>     </a:t>
            </a:r>
            <a:r>
              <a:rPr lang="nb-NO" dirty="0" err="1"/>
              <a:t>curse</a:t>
            </a:r>
            <a:r>
              <a:rPr lang="nb-NO" dirty="0"/>
              <a:t> in Norway?</a:t>
            </a:r>
          </a:p>
          <a:p>
            <a:r>
              <a:rPr lang="nb-NO" dirty="0" err="1"/>
              <a:t>Comparative</a:t>
            </a:r>
            <a:r>
              <a:rPr lang="nb-NO" dirty="0"/>
              <a:t> </a:t>
            </a:r>
            <a:r>
              <a:rPr lang="nb-NO" dirty="0" err="1"/>
              <a:t>advantage</a:t>
            </a:r>
            <a:r>
              <a:rPr lang="nb-NO" dirty="0"/>
              <a:t>?</a:t>
            </a:r>
          </a:p>
          <a:p>
            <a:pPr lvl="1"/>
            <a:r>
              <a:rPr lang="nb-NO" dirty="0"/>
              <a:t>Microchips vs. </a:t>
            </a:r>
            <a:r>
              <a:rPr lang="nb-NO" dirty="0" err="1"/>
              <a:t>potato</a:t>
            </a:r>
            <a:r>
              <a:rPr lang="nb-NO" dirty="0"/>
              <a:t> chips</a:t>
            </a:r>
          </a:p>
          <a:p>
            <a:r>
              <a:rPr lang="nb-NO" dirty="0" err="1"/>
              <a:t>Monopolistic</a:t>
            </a:r>
            <a:r>
              <a:rPr lang="nb-NO" dirty="0"/>
              <a:t> </a:t>
            </a:r>
            <a:r>
              <a:rPr lang="nb-NO" dirty="0" err="1"/>
              <a:t>competition</a:t>
            </a:r>
            <a:r>
              <a:rPr lang="nb-NO" dirty="0"/>
              <a:t> and </a:t>
            </a:r>
          </a:p>
          <a:p>
            <a:pPr marL="0" indent="0">
              <a:buNone/>
            </a:pPr>
            <a:r>
              <a:rPr lang="nb-NO" dirty="0"/>
              <a:t>    </a:t>
            </a:r>
            <a:r>
              <a:rPr lang="nb-NO" dirty="0" err="1"/>
              <a:t>collusive</a:t>
            </a:r>
            <a:r>
              <a:rPr lang="nb-NO" dirty="0"/>
              <a:t> </a:t>
            </a:r>
            <a:r>
              <a:rPr lang="nb-NO" dirty="0" err="1"/>
              <a:t>growth</a:t>
            </a:r>
            <a:endParaRPr lang="nb-NO" dirty="0"/>
          </a:p>
          <a:p>
            <a:r>
              <a:rPr lang="nb-NO" dirty="0" err="1"/>
              <a:t>Entry-barriers</a:t>
            </a:r>
            <a:endParaRPr lang="nb-NO" dirty="0"/>
          </a:p>
          <a:p>
            <a:pPr marL="457200" lvl="1" indent="0">
              <a:buNone/>
            </a:pPr>
            <a:endParaRPr lang="nb-N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92" y="4910"/>
            <a:ext cx="3563007" cy="685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035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Economic</a:t>
            </a:r>
            <a:r>
              <a:rPr lang="nb-NO" dirty="0"/>
              <a:t> </a:t>
            </a:r>
            <a:r>
              <a:rPr lang="nb-NO" dirty="0" err="1"/>
              <a:t>growth</a:t>
            </a:r>
            <a:r>
              <a:rPr lang="nb-NO" dirty="0"/>
              <a:t> </a:t>
            </a:r>
            <a:r>
              <a:rPr lang="nb-NO" dirty="0" err="1"/>
              <a:t>waves</a:t>
            </a:r>
            <a:endParaRPr lang="nb-NO" dirty="0"/>
          </a:p>
        </p:txBody>
      </p:sp>
      <p:pic>
        <p:nvPicPr>
          <p:cNvPr id="1026" name="Picture 2" descr="Bilderesultat for carlota perez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0957"/>
            <a:ext cx="9175291" cy="483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04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ntnu_blaa_stripe_eng</Template>
  <TotalTime>0</TotalTime>
  <Words>839</Words>
  <Application>Microsoft Office PowerPoint</Application>
  <PresentationFormat>On-screen Show (4:3)</PresentationFormat>
  <Paragraphs>215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Office-tema</vt:lpstr>
      <vt:lpstr>POL 2012: Theories and Models in Political Economy</vt:lpstr>
      <vt:lpstr>PowerPoint Presentation</vt:lpstr>
      <vt:lpstr>How have countries grown historically</vt:lpstr>
      <vt:lpstr>PowerPoint Presentation</vt:lpstr>
      <vt:lpstr>Tariff rates (%), some examples</vt:lpstr>
      <vt:lpstr>PowerPoint Presentation</vt:lpstr>
      <vt:lpstr>Types of economic growth </vt:lpstr>
      <vt:lpstr>The economy is  activity-specific</vt:lpstr>
      <vt:lpstr>Economic growth waves</vt:lpstr>
      <vt:lpstr>PowerPoint Presentation</vt:lpstr>
      <vt:lpstr>Criticisms</vt:lpstr>
      <vt:lpstr>Joseph Schumpeter (+ Mancur Olson)</vt:lpstr>
      <vt:lpstr>Creative destruction and institutional change</vt:lpstr>
      <vt:lpstr>Acemoglu &amp; Robinson</vt:lpstr>
      <vt:lpstr>Schumpeter on future crises</vt:lpstr>
      <vt:lpstr>Is he right?</vt:lpstr>
      <vt:lpstr>PowerPoint Presentation</vt:lpstr>
      <vt:lpstr>Conclusions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 2012: Theories and Models in Political Economy</dc:title>
  <dc:creator>Espen Moe</dc:creator>
  <cp:lastModifiedBy>Marius Wishman</cp:lastModifiedBy>
  <cp:revision>224</cp:revision>
  <cp:lastPrinted>2016-10-18T09:49:30Z</cp:lastPrinted>
  <dcterms:created xsi:type="dcterms:W3CDTF">2016-08-29T11:20:00Z</dcterms:created>
  <dcterms:modified xsi:type="dcterms:W3CDTF">2019-10-10T07:10:43Z</dcterms:modified>
</cp:coreProperties>
</file>