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50" r:id="rId3"/>
    <p:sldId id="351" r:id="rId4"/>
    <p:sldId id="352" r:id="rId5"/>
    <p:sldId id="353" r:id="rId6"/>
    <p:sldId id="348" r:id="rId7"/>
    <p:sldId id="349" r:id="rId8"/>
    <p:sldId id="332" r:id="rId9"/>
    <p:sldId id="347" r:id="rId10"/>
    <p:sldId id="326" r:id="rId11"/>
    <p:sldId id="334" r:id="rId12"/>
    <p:sldId id="335" r:id="rId13"/>
    <p:sldId id="333" r:id="rId14"/>
    <p:sldId id="327" r:id="rId15"/>
    <p:sldId id="329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5" r:id="rId24"/>
    <p:sldId id="343" r:id="rId25"/>
    <p:sldId id="344" r:id="rId26"/>
  </p:sldIdLst>
  <p:sldSz cx="9144000" cy="6858000" type="screen4x3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4" autoAdjust="0"/>
    <p:restoredTop sz="78544" autoAdjust="0"/>
  </p:normalViewPr>
  <p:slideViewPr>
    <p:cSldViewPr snapToGrid="0" snapToObjects="1">
      <p:cViewPr varScale="1">
        <p:scale>
          <a:sx n="84" d="100"/>
          <a:sy n="84" d="100"/>
        </p:scale>
        <p:origin x="4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39C4-647F-4786-A723-473E6E6CEE05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2407-7851-4BF9-A9D7-A4D332A5EA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83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06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9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280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0537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71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340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921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097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0099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3318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78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5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670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762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7492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142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0538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347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00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53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89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280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69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56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Monetary</a:t>
            </a:r>
            <a:r>
              <a:rPr lang="nb-NO" dirty="0" smtClean="0"/>
              <a:t> National</a:t>
            </a:r>
            <a:r>
              <a:rPr lang="nb-NO" baseline="0" dirty="0" smtClean="0"/>
              <a:t> Income </a:t>
            </a:r>
            <a:r>
              <a:rPr lang="nb-NO" baseline="0" dirty="0" err="1" smtClean="0"/>
              <a:t>Analogue</a:t>
            </a:r>
            <a:r>
              <a:rPr lang="nb-NO" baseline="0" dirty="0" smtClean="0"/>
              <a:t> Computer</a:t>
            </a:r>
          </a:p>
          <a:p>
            <a:r>
              <a:rPr lang="nb-NO" baseline="0" dirty="0" smtClean="0"/>
              <a:t>1949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9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74638"/>
            <a:ext cx="54610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spen.moe@ntnu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POL 2012: </a:t>
            </a:r>
            <a:r>
              <a:rPr lang="nb-NO" dirty="0" err="1" smtClean="0"/>
              <a:t>Theories</a:t>
            </a:r>
            <a:r>
              <a:rPr lang="nb-NO" dirty="0" smtClean="0"/>
              <a:t> and Models in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3265192"/>
          </a:xfrm>
        </p:spPr>
        <p:txBody>
          <a:bodyPr>
            <a:normAutofit lnSpcReduction="10000"/>
          </a:bodyPr>
          <a:lstStyle/>
          <a:p>
            <a:endParaRPr lang="nb-NO" dirty="0"/>
          </a:p>
          <a:p>
            <a:r>
              <a:rPr lang="nb-NO" sz="2400" dirty="0" err="1" smtClean="0"/>
              <a:t>Keynesian</a:t>
            </a:r>
            <a:r>
              <a:rPr lang="nb-NO" sz="2400" dirty="0" smtClean="0"/>
              <a:t> </a:t>
            </a:r>
            <a:r>
              <a:rPr lang="nb-NO" sz="2400" dirty="0" err="1" smtClean="0"/>
              <a:t>economics</a:t>
            </a:r>
            <a:endParaRPr lang="nb-NO" sz="2400" dirty="0" smtClean="0"/>
          </a:p>
          <a:p>
            <a:r>
              <a:rPr lang="nb-NO" sz="2400" dirty="0" smtClean="0"/>
              <a:t>«</a:t>
            </a:r>
            <a:r>
              <a:rPr lang="nb-NO" sz="2400" dirty="0" err="1" smtClean="0"/>
              <a:t>Modern</a:t>
            </a:r>
            <a:r>
              <a:rPr lang="nb-NO" sz="2400" dirty="0" smtClean="0"/>
              <a:t> </a:t>
            </a:r>
            <a:r>
              <a:rPr lang="nb-NO" sz="2400" dirty="0" err="1" smtClean="0"/>
              <a:t>political</a:t>
            </a:r>
            <a:r>
              <a:rPr lang="nb-NO" sz="2400" dirty="0" smtClean="0"/>
              <a:t> </a:t>
            </a:r>
            <a:r>
              <a:rPr lang="nb-NO" sz="2400" dirty="0" err="1" smtClean="0"/>
              <a:t>economy</a:t>
            </a:r>
            <a:r>
              <a:rPr lang="nb-NO" dirty="0" smtClean="0"/>
              <a:t>»</a:t>
            </a:r>
            <a:endParaRPr lang="nb-NO" sz="2400" dirty="0" smtClean="0"/>
          </a:p>
          <a:p>
            <a:endParaRPr lang="nb-NO" dirty="0"/>
          </a:p>
          <a:p>
            <a:endParaRPr lang="nb-NO" sz="2400" dirty="0" smtClean="0"/>
          </a:p>
          <a:p>
            <a:r>
              <a:rPr lang="nb-NO" dirty="0" smtClean="0"/>
              <a:t>Espen Moe</a:t>
            </a:r>
          </a:p>
          <a:p>
            <a:r>
              <a:rPr lang="nb-NO" sz="2400" dirty="0" smtClean="0"/>
              <a:t>Department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Sociology</a:t>
            </a:r>
            <a:r>
              <a:rPr lang="nb-NO" sz="2400" dirty="0" smtClean="0"/>
              <a:t> and </a:t>
            </a:r>
            <a:r>
              <a:rPr lang="nb-NO" sz="2400" dirty="0" err="1" smtClean="0"/>
              <a:t>Political</a:t>
            </a:r>
            <a:r>
              <a:rPr lang="nb-NO" sz="2400" dirty="0" smtClean="0"/>
              <a:t> Science</a:t>
            </a:r>
          </a:p>
          <a:p>
            <a:r>
              <a:rPr lang="nb-NO" dirty="0" smtClean="0">
                <a:hlinkClick r:id="rId3"/>
              </a:rPr>
              <a:t>espen.moe@ntnu.no</a:t>
            </a:r>
            <a:r>
              <a:rPr lang="nb-NO" dirty="0" smtClean="0"/>
              <a:t>, #9587, 73592230</a:t>
            </a:r>
            <a:endParaRPr lang="nb-NO" sz="2400" dirty="0"/>
          </a:p>
        </p:txBody>
      </p:sp>
      <p:pic>
        <p:nvPicPr>
          <p:cNvPr id="4" name="Bilde 3" descr="stripe_tekst_e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«Pre-</a:t>
            </a:r>
            <a:r>
              <a:rPr lang="nb-NO" dirty="0" err="1" smtClean="0"/>
              <a:t>Keynesians</a:t>
            </a:r>
            <a:r>
              <a:rPr lang="nb-NO" dirty="0" smtClean="0"/>
              <a:t>»?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USA: FDR during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depression</a:t>
            </a:r>
            <a:r>
              <a:rPr lang="nb-NO" dirty="0" smtClean="0"/>
              <a:t>. Public </a:t>
            </a:r>
            <a:r>
              <a:rPr lang="nb-NO" dirty="0" err="1" smtClean="0"/>
              <a:t>works</a:t>
            </a:r>
            <a:r>
              <a:rPr lang="nb-NO" dirty="0" smtClean="0"/>
              <a:t> </a:t>
            </a:r>
            <a:r>
              <a:rPr lang="nb-NO" dirty="0" err="1" smtClean="0"/>
              <a:t>projects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Soviet</a:t>
            </a:r>
            <a:r>
              <a:rPr lang="nb-NO" dirty="0" smtClean="0"/>
              <a:t> Union: full </a:t>
            </a:r>
            <a:r>
              <a:rPr lang="nb-NO" dirty="0" err="1" smtClean="0"/>
              <a:t>employment</a:t>
            </a:r>
            <a:r>
              <a:rPr lang="nb-NO" dirty="0" smtClean="0"/>
              <a:t> during Stalin, not </a:t>
            </a:r>
            <a:r>
              <a:rPr lang="nb-NO" dirty="0" err="1" smtClean="0"/>
              <a:t>suffering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crises</a:t>
            </a:r>
            <a:endParaRPr lang="nb-NO" dirty="0" smtClean="0"/>
          </a:p>
          <a:p>
            <a:pPr lvl="1"/>
            <a:r>
              <a:rPr lang="nb-NO" dirty="0" smtClean="0"/>
              <a:t>(</a:t>
            </a:r>
            <a:r>
              <a:rPr lang="nb-NO" dirty="0" err="1" smtClean="0"/>
              <a:t>But</a:t>
            </a:r>
            <a:r>
              <a:rPr lang="nb-NO" dirty="0" smtClean="0"/>
              <a:t>: </a:t>
            </a:r>
            <a:r>
              <a:rPr lang="nb-NO" dirty="0" err="1" smtClean="0"/>
              <a:t>Structural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killed</a:t>
            </a:r>
            <a:r>
              <a:rPr lang="nb-NO" dirty="0" smtClean="0"/>
              <a:t> 10m </a:t>
            </a:r>
            <a:r>
              <a:rPr lang="nb-NO" dirty="0" err="1" smtClean="0"/>
              <a:t>people</a:t>
            </a:r>
            <a:r>
              <a:rPr lang="nb-NO" dirty="0" smtClean="0"/>
              <a:t>)</a:t>
            </a:r>
          </a:p>
          <a:p>
            <a:r>
              <a:rPr lang="nb-NO" dirty="0" smtClean="0"/>
              <a:t>Germany, </a:t>
            </a:r>
            <a:r>
              <a:rPr lang="nb-NO" dirty="0" err="1" smtClean="0"/>
              <a:t>Italy</a:t>
            </a:r>
            <a:endParaRPr lang="nb-NO" dirty="0" smtClean="0"/>
          </a:p>
          <a:p>
            <a:pPr lvl="1"/>
            <a:r>
              <a:rPr lang="nb-NO" dirty="0" err="1" smtClean="0"/>
              <a:t>Government</a:t>
            </a:r>
            <a:r>
              <a:rPr lang="nb-NO" dirty="0" smtClean="0"/>
              <a:t> </a:t>
            </a:r>
            <a:r>
              <a:rPr lang="nb-NO" dirty="0" err="1" smtClean="0"/>
              <a:t>financing</a:t>
            </a:r>
            <a:r>
              <a:rPr lang="nb-NO" dirty="0" smtClean="0"/>
              <a:t> </a:t>
            </a:r>
            <a:r>
              <a:rPr lang="nb-NO" dirty="0" err="1" smtClean="0"/>
              <a:t>construction</a:t>
            </a:r>
            <a:r>
              <a:rPr lang="nb-NO" dirty="0" smtClean="0"/>
              <a:t>: Road </a:t>
            </a:r>
            <a:r>
              <a:rPr lang="nb-NO" dirty="0" err="1" smtClean="0"/>
              <a:t>building</a:t>
            </a:r>
            <a:r>
              <a:rPr lang="nb-NO" dirty="0" smtClean="0"/>
              <a:t>, </a:t>
            </a:r>
            <a:r>
              <a:rPr lang="nb-NO" dirty="0" err="1" smtClean="0"/>
              <a:t>housing</a:t>
            </a:r>
            <a:r>
              <a:rPr lang="nb-NO" dirty="0" smtClean="0"/>
              <a:t> </a:t>
            </a:r>
            <a:r>
              <a:rPr lang="nb-NO" dirty="0" err="1" smtClean="0"/>
              <a:t>construction</a:t>
            </a:r>
            <a:endParaRPr lang="nb-NO" dirty="0" smtClean="0"/>
          </a:p>
          <a:p>
            <a:pPr lvl="1"/>
            <a:r>
              <a:rPr lang="nb-NO" dirty="0" smtClean="0"/>
              <a:t>Production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military</a:t>
            </a:r>
            <a:r>
              <a:rPr lang="nb-NO" dirty="0" smtClean="0"/>
              <a:t> </a:t>
            </a:r>
            <a:r>
              <a:rPr lang="nb-NO" dirty="0" err="1" smtClean="0"/>
              <a:t>equipment</a:t>
            </a:r>
            <a:endParaRPr lang="nb-NO" dirty="0"/>
          </a:p>
          <a:p>
            <a:pPr lvl="1"/>
            <a:r>
              <a:rPr lang="nb-NO" dirty="0" smtClean="0"/>
              <a:t>Steel </a:t>
            </a:r>
            <a:r>
              <a:rPr lang="nb-NO" dirty="0" err="1" smtClean="0"/>
              <a:t>industry</a:t>
            </a:r>
            <a:r>
              <a:rPr lang="nb-NO" dirty="0" smtClean="0"/>
              <a:t> (e.g. Krupp </a:t>
            </a:r>
            <a:r>
              <a:rPr lang="nb-NO" dirty="0" err="1" smtClean="0"/>
              <a:t>Stahl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Enrolling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army</a:t>
            </a:r>
            <a:endParaRPr lang="nb-NO" dirty="0" smtClean="0"/>
          </a:p>
          <a:p>
            <a:r>
              <a:rPr lang="nb-NO" dirty="0" smtClean="0"/>
              <a:t>World </a:t>
            </a:r>
            <a:r>
              <a:rPr lang="nb-NO" dirty="0" err="1" smtClean="0"/>
              <a:t>War</a:t>
            </a:r>
            <a:r>
              <a:rPr lang="nb-NO" dirty="0" smtClean="0"/>
              <a:t> II!!!</a:t>
            </a:r>
          </a:p>
        </p:txBody>
      </p:sp>
    </p:spTree>
    <p:extLst>
      <p:ext uri="{BB962C8B-B14F-4D97-AF65-F5344CB8AC3E}">
        <p14:creationId xmlns:p14="http://schemas.microsoft.com/office/powerpoint/2010/main" val="42096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Monetary</a:t>
            </a:r>
            <a:r>
              <a:rPr lang="nb-NO" dirty="0" smtClean="0"/>
              <a:t> policy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Money not just a medium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exchange</a:t>
            </a:r>
            <a:r>
              <a:rPr lang="nb-NO" dirty="0" smtClean="0"/>
              <a:t> (</a:t>
            </a:r>
            <a:r>
              <a:rPr lang="nb-NO" dirty="0" err="1" smtClean="0"/>
              <a:t>neocl</a:t>
            </a:r>
            <a:r>
              <a:rPr lang="nb-NO" dirty="0" smtClean="0"/>
              <a:t>),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affects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activity</a:t>
            </a:r>
            <a:r>
              <a:rPr lang="nb-NO" dirty="0" smtClean="0"/>
              <a:t>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money</a:t>
            </a:r>
            <a:r>
              <a:rPr lang="nb-NO" dirty="0" smtClean="0"/>
              <a:t> </a:t>
            </a:r>
            <a:r>
              <a:rPr lang="nb-NO" dirty="0" err="1" smtClean="0"/>
              <a:t>supply</a:t>
            </a:r>
            <a:endParaRPr lang="nb-NO" dirty="0" smtClean="0"/>
          </a:p>
          <a:p>
            <a:r>
              <a:rPr lang="nb-NO" dirty="0" err="1" smtClean="0"/>
              <a:t>Neoclassicals</a:t>
            </a:r>
            <a:r>
              <a:rPr lang="nb-NO" dirty="0" smtClean="0"/>
              <a:t>: </a:t>
            </a:r>
            <a:r>
              <a:rPr lang="nb-NO" dirty="0" err="1" smtClean="0"/>
              <a:t>Interest</a:t>
            </a:r>
            <a:r>
              <a:rPr lang="nb-NO" dirty="0" smtClean="0"/>
              <a:t> rates </a:t>
            </a:r>
            <a:r>
              <a:rPr lang="nb-NO" dirty="0" err="1" smtClean="0"/>
              <a:t>changes</a:t>
            </a:r>
            <a:r>
              <a:rPr lang="nb-NO" dirty="0" smtClean="0"/>
              <a:t> to </a:t>
            </a:r>
            <a:r>
              <a:rPr lang="nb-NO" dirty="0" err="1" smtClean="0"/>
              <a:t>provide</a:t>
            </a:r>
            <a:r>
              <a:rPr lang="nb-NO" dirty="0" smtClean="0"/>
              <a:t> a </a:t>
            </a:r>
            <a:r>
              <a:rPr lang="nb-NO" dirty="0" err="1" smtClean="0"/>
              <a:t>balance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savings</a:t>
            </a:r>
            <a:r>
              <a:rPr lang="nb-NO" dirty="0" smtClean="0"/>
              <a:t> and </a:t>
            </a:r>
            <a:r>
              <a:rPr lang="nb-NO" dirty="0" err="1" smtClean="0"/>
              <a:t>investment</a:t>
            </a:r>
            <a:endParaRPr lang="nb-NO" dirty="0" smtClean="0"/>
          </a:p>
          <a:p>
            <a:r>
              <a:rPr lang="nb-NO" dirty="0" err="1" smtClean="0"/>
              <a:t>Keynesians</a:t>
            </a:r>
            <a:r>
              <a:rPr lang="nb-NO" dirty="0" smtClean="0"/>
              <a:t>: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interest</a:t>
            </a:r>
            <a:r>
              <a:rPr lang="nb-NO" dirty="0" smtClean="0"/>
              <a:t> rates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depend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preference</a:t>
            </a:r>
            <a:r>
              <a:rPr lang="nb-NO" dirty="0" smtClean="0"/>
              <a:t> for cash over </a:t>
            </a:r>
            <a:r>
              <a:rPr lang="nb-NO" dirty="0" err="1" smtClean="0"/>
              <a:t>interest-bearing</a:t>
            </a:r>
            <a:r>
              <a:rPr lang="nb-NO" dirty="0" smtClean="0"/>
              <a:t> </a:t>
            </a:r>
            <a:r>
              <a:rPr lang="nb-NO" dirty="0" err="1" smtClean="0"/>
              <a:t>assets</a:t>
            </a:r>
            <a:r>
              <a:rPr lang="nb-NO" dirty="0" smtClean="0"/>
              <a:t>.</a:t>
            </a:r>
          </a:p>
          <a:p>
            <a:pPr lvl="1"/>
            <a:r>
              <a:rPr lang="nb-NO" dirty="0" err="1" smtClean="0"/>
              <a:t>Speculators</a:t>
            </a:r>
            <a:r>
              <a:rPr lang="nb-NO" dirty="0" smtClean="0"/>
              <a:t> </a:t>
            </a:r>
            <a:r>
              <a:rPr lang="nb-NO" dirty="0" err="1" smtClean="0"/>
              <a:t>self-fulfilling</a:t>
            </a:r>
            <a:r>
              <a:rPr lang="nb-NO" dirty="0" smtClean="0"/>
              <a:t>. </a:t>
            </a:r>
            <a:r>
              <a:rPr lang="nb-NO" dirty="0" err="1" smtClean="0"/>
              <a:t>Speculation</a:t>
            </a:r>
            <a:r>
              <a:rPr lang="nb-NO" dirty="0" smtClean="0"/>
              <a:t> has real </a:t>
            </a:r>
            <a:r>
              <a:rPr lang="nb-NO" dirty="0" err="1" smtClean="0"/>
              <a:t>effects</a:t>
            </a:r>
            <a:r>
              <a:rPr lang="nb-NO" dirty="0" smtClean="0"/>
              <a:t>. </a:t>
            </a:r>
            <a:endParaRPr lang="nb-NO" dirty="0"/>
          </a:p>
          <a:p>
            <a:r>
              <a:rPr lang="nb-NO" dirty="0" err="1" smtClean="0"/>
              <a:t>Keynesians</a:t>
            </a:r>
            <a:r>
              <a:rPr lang="nb-NO" dirty="0" smtClean="0"/>
              <a:t>: </a:t>
            </a:r>
            <a:r>
              <a:rPr lang="nb-NO" dirty="0" err="1" smtClean="0"/>
              <a:t>money</a:t>
            </a:r>
            <a:r>
              <a:rPr lang="nb-NO" dirty="0" smtClean="0"/>
              <a:t> </a:t>
            </a:r>
            <a:r>
              <a:rPr lang="nb-NO" dirty="0" err="1" smtClean="0"/>
              <a:t>supply</a:t>
            </a:r>
            <a:r>
              <a:rPr lang="nb-NO" dirty="0" smtClean="0"/>
              <a:t> is a policy variable</a:t>
            </a:r>
          </a:p>
          <a:p>
            <a:pPr lvl="1"/>
            <a:r>
              <a:rPr lang="nb-NO" dirty="0" err="1" smtClean="0"/>
              <a:t>Increasing</a:t>
            </a:r>
            <a:r>
              <a:rPr lang="nb-NO" dirty="0" smtClean="0"/>
              <a:t> </a:t>
            </a:r>
            <a:r>
              <a:rPr lang="nb-NO" dirty="0" err="1" smtClean="0"/>
              <a:t>money</a:t>
            </a:r>
            <a:r>
              <a:rPr lang="nb-NO" dirty="0" smtClean="0"/>
              <a:t> </a:t>
            </a:r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interest</a:t>
            </a:r>
            <a:r>
              <a:rPr lang="nb-NO" dirty="0" smtClean="0">
                <a:sym typeface="Wingdings" panose="05000000000000000000" pitchFamily="2" charset="2"/>
              </a:rPr>
              <a:t> rates </a:t>
            </a:r>
            <a:r>
              <a:rPr lang="nb-NO" dirty="0" err="1" smtClean="0">
                <a:sym typeface="Wingdings" panose="05000000000000000000" pitchFamily="2" charset="2"/>
              </a:rPr>
              <a:t>down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investments</a:t>
            </a:r>
            <a:r>
              <a:rPr lang="nb-NO" dirty="0" smtClean="0">
                <a:sym typeface="Wingdings" panose="05000000000000000000" pitchFamily="2" charset="2"/>
              </a:rPr>
              <a:t> up, </a:t>
            </a:r>
            <a:r>
              <a:rPr lang="nb-NO" dirty="0" err="1" smtClean="0">
                <a:sym typeface="Wingdings" panose="05000000000000000000" pitchFamily="2" charset="2"/>
              </a:rPr>
              <a:t>consumption</a:t>
            </a:r>
            <a:r>
              <a:rPr lang="nb-NO" dirty="0" smtClean="0">
                <a:sym typeface="Wingdings" panose="05000000000000000000" pitchFamily="2" charset="2"/>
              </a:rPr>
              <a:t> up, </a:t>
            </a:r>
            <a:r>
              <a:rPr lang="nb-NO" dirty="0" err="1" smtClean="0">
                <a:sym typeface="Wingdings" panose="05000000000000000000" pitchFamily="2" charset="2"/>
              </a:rPr>
              <a:t>demand</a:t>
            </a:r>
            <a:r>
              <a:rPr lang="nb-NO" dirty="0" smtClean="0">
                <a:sym typeface="Wingdings" panose="05000000000000000000" pitchFamily="2" charset="2"/>
              </a:rPr>
              <a:t> 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35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Managing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7" y="1600200"/>
            <a:ext cx="7615885" cy="4525963"/>
          </a:xfrm>
        </p:spPr>
        <p:txBody>
          <a:bodyPr/>
          <a:lstStyle/>
          <a:p>
            <a:r>
              <a:rPr lang="nb-NO" dirty="0" err="1" smtClean="0"/>
              <a:t>Macroeconomic</a:t>
            </a:r>
            <a:r>
              <a:rPr lang="nb-NO" dirty="0" smtClean="0"/>
              <a:t> policy </a:t>
            </a:r>
            <a:r>
              <a:rPr lang="nb-NO" dirty="0" err="1" smtClean="0"/>
              <a:t>instead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laissez-faire</a:t>
            </a:r>
          </a:p>
          <a:p>
            <a:r>
              <a:rPr lang="nb-NO" dirty="0" err="1" smtClean="0"/>
              <a:t>Govt</a:t>
            </a:r>
            <a:r>
              <a:rPr lang="nb-NO" dirty="0" smtClean="0"/>
              <a:t> </a:t>
            </a:r>
            <a:r>
              <a:rPr lang="nb-NO" dirty="0" err="1" smtClean="0"/>
              <a:t>responsible</a:t>
            </a:r>
            <a:r>
              <a:rPr lang="nb-NO" dirty="0" smtClean="0"/>
              <a:t> for </a:t>
            </a:r>
            <a:r>
              <a:rPr lang="nb-NO" dirty="0" err="1" smtClean="0"/>
              <a:t>national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performance</a:t>
            </a:r>
            <a:endParaRPr lang="nb-NO" dirty="0" smtClean="0"/>
          </a:p>
          <a:p>
            <a:pPr lvl="1"/>
            <a:r>
              <a:rPr lang="nb-NO" dirty="0" err="1" smtClean="0"/>
              <a:t>Capitalist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r>
              <a:rPr lang="nb-NO" dirty="0" smtClean="0"/>
              <a:t> not </a:t>
            </a:r>
            <a:r>
              <a:rPr lang="nb-NO" dirty="0" err="1" smtClean="0"/>
              <a:t>self-regulating</a:t>
            </a:r>
            <a:r>
              <a:rPr lang="nb-NO" dirty="0" smtClean="0"/>
              <a:t> </a:t>
            </a:r>
            <a:r>
              <a:rPr lang="nb-NO" dirty="0" err="1" smtClean="0"/>
              <a:t>enough</a:t>
            </a:r>
            <a:endParaRPr lang="nb-NO" dirty="0" smtClean="0"/>
          </a:p>
          <a:p>
            <a:pPr lvl="1"/>
            <a:r>
              <a:rPr lang="nb-NO" dirty="0" smtClean="0"/>
              <a:t>The </a:t>
            </a:r>
            <a:r>
              <a:rPr lang="nb-NO" dirty="0" err="1" smtClean="0"/>
              <a:t>state</a:t>
            </a:r>
            <a:r>
              <a:rPr lang="nb-NO" dirty="0" smtClean="0"/>
              <a:t> as a instrument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pursuit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goals</a:t>
            </a:r>
          </a:p>
          <a:p>
            <a:pPr lvl="1"/>
            <a:r>
              <a:rPr lang="nb-NO" dirty="0" err="1" smtClean="0"/>
              <a:t>Confidence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National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accounting</a:t>
            </a:r>
            <a:endParaRPr lang="nb-NO" dirty="0" smtClean="0"/>
          </a:p>
          <a:p>
            <a:r>
              <a:rPr lang="nb-NO" dirty="0" smtClean="0"/>
              <a:t>Policy instruments</a:t>
            </a:r>
          </a:p>
          <a:p>
            <a:pPr lvl="1"/>
            <a:r>
              <a:rPr lang="nb-NO" dirty="0" err="1" smtClean="0"/>
              <a:t>Fiscal</a:t>
            </a:r>
            <a:r>
              <a:rPr lang="nb-NO" dirty="0" smtClean="0"/>
              <a:t> policy</a:t>
            </a:r>
          </a:p>
          <a:p>
            <a:pPr lvl="1"/>
            <a:r>
              <a:rPr lang="nb-NO" dirty="0" err="1" smtClean="0"/>
              <a:t>Monetary</a:t>
            </a:r>
            <a:r>
              <a:rPr lang="nb-NO" dirty="0" smtClean="0"/>
              <a:t> policy</a:t>
            </a:r>
          </a:p>
          <a:p>
            <a:pPr lvl="1"/>
            <a:r>
              <a:rPr lang="nb-NO" dirty="0" smtClean="0"/>
              <a:t>Incomes policy</a:t>
            </a:r>
          </a:p>
          <a:p>
            <a:pPr lvl="1"/>
            <a:r>
              <a:rPr lang="nb-NO" dirty="0" smtClean="0"/>
              <a:t>Investment and </a:t>
            </a:r>
            <a:r>
              <a:rPr lang="nb-NO" dirty="0" err="1" smtClean="0"/>
              <a:t>industry</a:t>
            </a:r>
            <a:r>
              <a:rPr lang="nb-NO" dirty="0" smtClean="0"/>
              <a:t> </a:t>
            </a:r>
            <a:r>
              <a:rPr lang="nb-NO" dirty="0" err="1" smtClean="0"/>
              <a:t>policies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6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Keynesians</a:t>
            </a:r>
            <a:r>
              <a:rPr lang="nb-NO" dirty="0" smtClean="0"/>
              <a:t> and </a:t>
            </a:r>
            <a:r>
              <a:rPr lang="nb-NO" dirty="0" err="1" smtClean="0"/>
              <a:t>neoclassicals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407404" cy="4875904"/>
          </a:xfrm>
        </p:spPr>
        <p:txBody>
          <a:bodyPr>
            <a:normAutofit fontScale="92500" lnSpcReduction="20000"/>
          </a:bodyPr>
          <a:lstStyle/>
          <a:p>
            <a:r>
              <a:rPr lang="nb-NO" dirty="0" err="1" smtClean="0"/>
              <a:t>Friends</a:t>
            </a:r>
            <a:r>
              <a:rPr lang="nb-NO" dirty="0" smtClean="0"/>
              <a:t> or </a:t>
            </a:r>
            <a:r>
              <a:rPr lang="nb-NO" dirty="0" err="1" smtClean="0"/>
              <a:t>enemies</a:t>
            </a:r>
            <a:r>
              <a:rPr lang="nb-NO" dirty="0" smtClean="0"/>
              <a:t>? </a:t>
            </a:r>
            <a:r>
              <a:rPr lang="nb-NO" dirty="0" err="1" smtClean="0"/>
              <a:t>Frenemies</a:t>
            </a:r>
            <a:r>
              <a:rPr lang="nb-NO" dirty="0" smtClean="0"/>
              <a:t>…?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synthesis</a:t>
            </a:r>
            <a:r>
              <a:rPr lang="nb-NO" dirty="0" smtClean="0"/>
              <a:t>» (neo-</a:t>
            </a:r>
            <a:r>
              <a:rPr lang="nb-NO" dirty="0" err="1" smtClean="0"/>
              <a:t>Keynesianism</a:t>
            </a:r>
            <a:r>
              <a:rPr lang="nb-NO" dirty="0" smtClean="0"/>
              <a:t>?) an </a:t>
            </a:r>
            <a:r>
              <a:rPr lang="nb-NO" dirty="0" err="1" smtClean="0"/>
              <a:t>uneasy</a:t>
            </a:r>
            <a:r>
              <a:rPr lang="nb-NO" dirty="0" smtClean="0"/>
              <a:t> blend </a:t>
            </a:r>
            <a:r>
              <a:rPr lang="nb-NO" dirty="0" err="1" smtClean="0"/>
              <a:t>of</a:t>
            </a:r>
            <a:r>
              <a:rPr lang="nb-NO" dirty="0" smtClean="0"/>
              <a:t> Keynes (</a:t>
            </a:r>
            <a:r>
              <a:rPr lang="nb-NO" dirty="0" err="1" smtClean="0"/>
              <a:t>macro</a:t>
            </a:r>
            <a:r>
              <a:rPr lang="nb-NO" dirty="0" smtClean="0"/>
              <a:t>) and </a:t>
            </a:r>
            <a:r>
              <a:rPr lang="nb-NO" dirty="0" err="1" smtClean="0"/>
              <a:t>neoclassical</a:t>
            </a:r>
            <a:r>
              <a:rPr lang="nb-NO" dirty="0" smtClean="0"/>
              <a:t> (</a:t>
            </a:r>
            <a:r>
              <a:rPr lang="nb-NO" dirty="0" err="1" smtClean="0"/>
              <a:t>micro</a:t>
            </a:r>
            <a:r>
              <a:rPr lang="nb-NO" dirty="0" smtClean="0"/>
              <a:t>) </a:t>
            </a:r>
            <a:r>
              <a:rPr lang="nb-NO" dirty="0" err="1" smtClean="0"/>
              <a:t>economics</a:t>
            </a:r>
            <a:endParaRPr lang="nb-NO" dirty="0" smtClean="0"/>
          </a:p>
          <a:p>
            <a:pPr lvl="1"/>
            <a:r>
              <a:rPr lang="nb-NO" dirty="0" err="1" smtClean="0"/>
              <a:t>Keynesians</a:t>
            </a:r>
            <a:r>
              <a:rPr lang="nb-NO" dirty="0" smtClean="0"/>
              <a:t> </a:t>
            </a:r>
            <a:r>
              <a:rPr lang="nb-NO" dirty="0" err="1" smtClean="0"/>
              <a:t>accept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adjustment</a:t>
            </a:r>
            <a:r>
              <a:rPr lang="nb-NO" dirty="0" smtClean="0"/>
              <a:t> </a:t>
            </a:r>
            <a:r>
              <a:rPr lang="nb-NO" dirty="0" err="1" smtClean="0"/>
              <a:t>mechanisms</a:t>
            </a:r>
            <a:r>
              <a:rPr lang="nb-NO" dirty="0" smtClean="0"/>
              <a:t>,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there</a:t>
            </a:r>
            <a:r>
              <a:rPr lang="nb-NO" dirty="0" smtClean="0"/>
              <a:t> is a </a:t>
            </a:r>
            <a:r>
              <a:rPr lang="nb-NO" dirty="0" err="1" smtClean="0"/>
              <a:t>walk</a:t>
            </a:r>
            <a:r>
              <a:rPr lang="nb-NO" dirty="0" smtClean="0"/>
              <a:t> </a:t>
            </a:r>
            <a:r>
              <a:rPr lang="nb-NO" dirty="0" err="1" smtClean="0"/>
              <a:t>towards</a:t>
            </a:r>
            <a:r>
              <a:rPr lang="nb-NO" dirty="0" smtClean="0"/>
              <a:t> </a:t>
            </a:r>
            <a:r>
              <a:rPr lang="nb-NO" dirty="0" err="1" smtClean="0"/>
              <a:t>equilibrium</a:t>
            </a:r>
            <a:endParaRPr lang="nb-NO" dirty="0" smtClean="0"/>
          </a:p>
          <a:p>
            <a:pPr lvl="1"/>
            <a:r>
              <a:rPr lang="nb-NO" dirty="0" err="1" smtClean="0"/>
              <a:t>Keynesians</a:t>
            </a:r>
            <a:r>
              <a:rPr lang="nb-NO" dirty="0" smtClean="0"/>
              <a:t> </a:t>
            </a:r>
            <a:r>
              <a:rPr lang="nb-NO" dirty="0" err="1" smtClean="0"/>
              <a:t>accept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microeconomic</a:t>
            </a:r>
            <a:r>
              <a:rPr lang="nb-NO" dirty="0" smtClean="0"/>
              <a:t> </a:t>
            </a:r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basics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supply</a:t>
            </a:r>
            <a:r>
              <a:rPr lang="nb-NO" dirty="0" smtClean="0"/>
              <a:t> and </a:t>
            </a:r>
            <a:r>
              <a:rPr lang="nb-NO" dirty="0" err="1" smtClean="0"/>
              <a:t>demand</a:t>
            </a:r>
            <a:endParaRPr lang="nb-NO" dirty="0" smtClean="0"/>
          </a:p>
          <a:p>
            <a:pPr lvl="1"/>
            <a:r>
              <a:rPr lang="nb-NO" dirty="0" err="1" smtClean="0"/>
              <a:t>Keynesian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r>
              <a:rPr lang="nb-NO" dirty="0" smtClean="0"/>
              <a:t> is </a:t>
            </a:r>
            <a:r>
              <a:rPr lang="nb-NO" dirty="0" err="1" smtClean="0"/>
              <a:t>highly</a:t>
            </a:r>
            <a:r>
              <a:rPr lang="nb-NO" dirty="0" smtClean="0"/>
              <a:t> </a:t>
            </a:r>
            <a:r>
              <a:rPr lang="nb-NO" dirty="0" err="1" smtClean="0"/>
              <a:t>analytical</a:t>
            </a:r>
            <a:r>
              <a:rPr lang="nb-NO" dirty="0" smtClean="0"/>
              <a:t>. May </a:t>
            </a:r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unemployment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does</a:t>
            </a:r>
            <a:r>
              <a:rPr lang="nb-NO" dirty="0" smtClean="0"/>
              <a:t> so </a:t>
            </a:r>
            <a:r>
              <a:rPr lang="nb-NO" dirty="0" err="1" smtClean="0"/>
              <a:t>within</a:t>
            </a:r>
            <a:r>
              <a:rPr lang="nb-NO" dirty="0" smtClean="0"/>
              <a:t> a </a:t>
            </a:r>
            <a:r>
              <a:rPr lang="nb-NO" dirty="0" err="1" smtClean="0"/>
              <a:t>framework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is…</a:t>
            </a:r>
            <a:r>
              <a:rPr lang="nb-NO" dirty="0" err="1" smtClean="0"/>
              <a:t>largely</a:t>
            </a:r>
            <a:r>
              <a:rPr lang="nb-NO" dirty="0" smtClean="0"/>
              <a:t> </a:t>
            </a:r>
            <a:r>
              <a:rPr lang="nb-NO" dirty="0" err="1" smtClean="0"/>
              <a:t>neoclassical</a:t>
            </a:r>
            <a:endParaRPr lang="nb-NO" dirty="0" smtClean="0"/>
          </a:p>
          <a:p>
            <a:pPr lvl="1"/>
            <a:r>
              <a:rPr lang="nb-NO" dirty="0" err="1" smtClean="0"/>
              <a:t>Keyensians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r>
              <a:rPr lang="nb-NO" dirty="0" smtClean="0"/>
              <a:t> for </a:t>
            </a:r>
            <a:r>
              <a:rPr lang="nb-NO" dirty="0" err="1" smtClean="0"/>
              <a:t>granted</a:t>
            </a:r>
            <a:r>
              <a:rPr lang="nb-NO" dirty="0" smtClean="0"/>
              <a:t>. No </a:t>
            </a:r>
            <a:r>
              <a:rPr lang="nb-NO" dirty="0" err="1" smtClean="0"/>
              <a:t>desire</a:t>
            </a:r>
            <a:r>
              <a:rPr lang="nb-NO" dirty="0" smtClean="0"/>
              <a:t> to </a:t>
            </a:r>
            <a:r>
              <a:rPr lang="nb-NO" dirty="0" err="1" smtClean="0"/>
              <a:t>change</a:t>
            </a:r>
            <a:r>
              <a:rPr lang="nb-NO" dirty="0" smtClean="0"/>
              <a:t> it. </a:t>
            </a:r>
            <a:r>
              <a:rPr lang="nb-NO" dirty="0" err="1" smtClean="0"/>
              <a:t>Incremental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. No </a:t>
            </a:r>
            <a:r>
              <a:rPr lang="nb-NO" dirty="0" err="1" smtClean="0"/>
              <a:t>revolution</a:t>
            </a:r>
            <a:r>
              <a:rPr lang="nb-NO" dirty="0" smtClean="0"/>
              <a:t>. No </a:t>
            </a:r>
            <a:r>
              <a:rPr lang="nb-NO" dirty="0" err="1" smtClean="0"/>
              <a:t>classes</a:t>
            </a:r>
            <a:r>
              <a:rPr lang="nb-NO" dirty="0" smtClean="0"/>
              <a:t>. No </a:t>
            </a:r>
            <a:r>
              <a:rPr lang="nb-NO" dirty="0" err="1" smtClean="0"/>
              <a:t>institutions</a:t>
            </a:r>
            <a:r>
              <a:rPr lang="nb-NO" dirty="0" smtClean="0"/>
              <a:t>. </a:t>
            </a:r>
          </a:p>
          <a:p>
            <a:pPr lvl="2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acknowledge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existence</a:t>
            </a:r>
            <a:r>
              <a:rPr lang="nb-NO" dirty="0" smtClean="0"/>
              <a:t> and </a:t>
            </a:r>
            <a:r>
              <a:rPr lang="nb-NO" dirty="0" err="1" smtClean="0"/>
              <a:t>recurrence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shocks</a:t>
            </a:r>
            <a:endParaRPr lang="nb-NO" dirty="0" smtClean="0"/>
          </a:p>
          <a:p>
            <a:pPr lvl="3"/>
            <a:r>
              <a:rPr lang="nb-NO" dirty="0" err="1" smtClean="0"/>
              <a:t>Possibility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suboptimal</a:t>
            </a:r>
            <a:r>
              <a:rPr lang="nb-NO" dirty="0" smtClean="0"/>
              <a:t>, ≈permanent </a:t>
            </a:r>
            <a:r>
              <a:rPr lang="nb-NO" dirty="0" err="1" smtClean="0"/>
              <a:t>equilibria</a:t>
            </a:r>
            <a:endParaRPr lang="nb-NO" dirty="0" smtClean="0"/>
          </a:p>
          <a:p>
            <a:pPr lvl="2"/>
            <a:r>
              <a:rPr lang="nb-NO" dirty="0" smtClean="0"/>
              <a:t>And a </a:t>
            </a:r>
            <a:r>
              <a:rPr lang="nb-NO" dirty="0" err="1" smtClean="0"/>
              <a:t>much</a:t>
            </a:r>
            <a:r>
              <a:rPr lang="nb-NO" dirty="0" smtClean="0"/>
              <a:t> more </a:t>
            </a:r>
            <a:r>
              <a:rPr lang="nb-NO" dirty="0" err="1" smtClean="0"/>
              <a:t>active</a:t>
            </a:r>
            <a:r>
              <a:rPr lang="nb-NO" dirty="0" smtClean="0"/>
              <a:t> </a:t>
            </a:r>
            <a:r>
              <a:rPr lang="nb-NO" dirty="0" err="1" smtClean="0"/>
              <a:t>role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endParaRPr lang="nb-NO" dirty="0" smtClean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60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All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unemployment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407404" cy="4929692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NOPE</a:t>
            </a:r>
          </a:p>
          <a:p>
            <a:r>
              <a:rPr lang="nb-NO" dirty="0" err="1" smtClean="0"/>
              <a:t>Inflation</a:t>
            </a:r>
            <a:endParaRPr lang="nb-NO" dirty="0" smtClean="0"/>
          </a:p>
          <a:p>
            <a:pPr lvl="1"/>
            <a:r>
              <a:rPr lang="nb-NO" dirty="0" smtClean="0"/>
              <a:t>All </a:t>
            </a:r>
            <a:r>
              <a:rPr lang="nb-NO" dirty="0" err="1" smtClean="0"/>
              <a:t>inflation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inflation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consequence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excess</a:t>
            </a:r>
            <a:r>
              <a:rPr lang="nb-NO" dirty="0" smtClean="0"/>
              <a:t> </a:t>
            </a:r>
            <a:r>
              <a:rPr lang="nb-NO" dirty="0" err="1" smtClean="0"/>
              <a:t>aggregate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 </a:t>
            </a:r>
          </a:p>
          <a:p>
            <a:pPr lvl="2"/>
            <a:r>
              <a:rPr lang="nb-NO" dirty="0" smtClean="0"/>
              <a:t>(</a:t>
            </a:r>
            <a:r>
              <a:rPr lang="nb-NO" dirty="0" err="1" smtClean="0"/>
              <a:t>Employment</a:t>
            </a:r>
            <a:r>
              <a:rPr lang="nb-NO" dirty="0" smtClean="0"/>
              <a:t> is 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high</a:t>
            </a:r>
            <a:r>
              <a:rPr lang="nb-NO" dirty="0" smtClean="0"/>
              <a:t>, </a:t>
            </a:r>
            <a:r>
              <a:rPr lang="nb-NO" dirty="0" err="1" smtClean="0"/>
              <a:t>labor</a:t>
            </a:r>
            <a:r>
              <a:rPr lang="nb-NO" dirty="0" smtClean="0"/>
              <a:t> is </a:t>
            </a:r>
            <a:r>
              <a:rPr lang="nb-NO" dirty="0" err="1" smtClean="0"/>
              <a:t>scarce</a:t>
            </a:r>
            <a:r>
              <a:rPr lang="nb-NO" dirty="0" smtClean="0"/>
              <a:t>)</a:t>
            </a:r>
          </a:p>
          <a:p>
            <a:pPr lvl="2"/>
            <a:r>
              <a:rPr lang="nb-NO" dirty="0" err="1" smtClean="0"/>
              <a:t>Fiscal</a:t>
            </a:r>
            <a:r>
              <a:rPr lang="nb-NO" dirty="0" smtClean="0"/>
              <a:t> </a:t>
            </a:r>
            <a:r>
              <a:rPr lang="nb-NO" dirty="0" err="1" smtClean="0"/>
              <a:t>restraint</a:t>
            </a:r>
            <a:endParaRPr lang="nb-NO" dirty="0" smtClean="0"/>
          </a:p>
          <a:p>
            <a:pPr lvl="2"/>
            <a:r>
              <a:rPr lang="nb-NO" dirty="0" err="1" smtClean="0"/>
              <a:t>Reduce</a:t>
            </a:r>
            <a:r>
              <a:rPr lang="nb-NO" dirty="0" smtClean="0"/>
              <a:t> </a:t>
            </a:r>
            <a:r>
              <a:rPr lang="nb-NO" dirty="0" err="1" smtClean="0"/>
              <a:t>government</a:t>
            </a:r>
            <a:r>
              <a:rPr lang="nb-NO" dirty="0" smtClean="0"/>
              <a:t> </a:t>
            </a:r>
            <a:r>
              <a:rPr lang="nb-NO" dirty="0" err="1" smtClean="0"/>
              <a:t>spending</a:t>
            </a:r>
            <a:endParaRPr lang="nb-NO" dirty="0" smtClean="0"/>
          </a:p>
          <a:p>
            <a:pPr lvl="3"/>
            <a:r>
              <a:rPr lang="nb-NO" dirty="0" err="1" smtClean="0"/>
              <a:t>Often</a:t>
            </a:r>
            <a:r>
              <a:rPr lang="nb-NO" dirty="0" smtClean="0"/>
              <a:t> times </a:t>
            </a:r>
            <a:r>
              <a:rPr lang="nb-NO" dirty="0" err="1" smtClean="0"/>
              <a:t>instead</a:t>
            </a:r>
            <a:r>
              <a:rPr lang="nb-NO" dirty="0" smtClean="0"/>
              <a:t>: </a:t>
            </a:r>
            <a:r>
              <a:rPr lang="nb-NO" dirty="0" err="1" smtClean="0"/>
              <a:t>Increase</a:t>
            </a:r>
            <a:r>
              <a:rPr lang="nb-NO" dirty="0" smtClean="0"/>
              <a:t> </a:t>
            </a:r>
            <a:r>
              <a:rPr lang="nb-NO" dirty="0" err="1" smtClean="0"/>
              <a:t>taxes</a:t>
            </a:r>
            <a:endParaRPr lang="nb-NO" dirty="0" smtClean="0"/>
          </a:p>
          <a:p>
            <a:pPr lvl="4"/>
            <a:r>
              <a:rPr lang="nb-NO" dirty="0" err="1" smtClean="0"/>
              <a:t>Often</a:t>
            </a:r>
            <a:r>
              <a:rPr lang="nb-NO" dirty="0" smtClean="0"/>
              <a:t>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reduce</a:t>
            </a:r>
            <a:r>
              <a:rPr lang="nb-NO" dirty="0" smtClean="0"/>
              <a:t> </a:t>
            </a:r>
            <a:r>
              <a:rPr lang="nb-NO" dirty="0" err="1" smtClean="0"/>
              <a:t>spending</a:t>
            </a:r>
            <a:r>
              <a:rPr lang="nb-NO" dirty="0" smtClean="0"/>
              <a:t>. New </a:t>
            </a:r>
            <a:r>
              <a:rPr lang="nb-NO" dirty="0" err="1" smtClean="0"/>
              <a:t>spending</a:t>
            </a:r>
            <a:r>
              <a:rPr lang="nb-NO" dirty="0" smtClean="0"/>
              <a:t> </a:t>
            </a:r>
            <a:r>
              <a:rPr lang="nb-NO" dirty="0" err="1" smtClean="0"/>
              <a:t>often</a:t>
            </a:r>
            <a:r>
              <a:rPr lang="nb-NO" dirty="0" smtClean="0"/>
              <a:t> </a:t>
            </a:r>
            <a:r>
              <a:rPr lang="nb-NO" dirty="0" err="1" smtClean="0"/>
              <a:t>becomes</a:t>
            </a:r>
            <a:r>
              <a:rPr lang="nb-NO" dirty="0" smtClean="0"/>
              <a:t> permanent. Public </a:t>
            </a:r>
            <a:r>
              <a:rPr lang="nb-NO" dirty="0" err="1" smtClean="0"/>
              <a:t>sector</a:t>
            </a:r>
            <a:r>
              <a:rPr lang="nb-NO" dirty="0" smtClean="0"/>
              <a:t> </a:t>
            </a:r>
            <a:r>
              <a:rPr lang="nb-NO" dirty="0" err="1" smtClean="0"/>
              <a:t>jobs</a:t>
            </a:r>
            <a:r>
              <a:rPr lang="nb-NO" dirty="0" smtClean="0"/>
              <a:t> </a:t>
            </a:r>
            <a:r>
              <a:rPr lang="nb-NO" dirty="0" err="1" smtClean="0"/>
              <a:t>often</a:t>
            </a:r>
            <a:r>
              <a:rPr lang="nb-NO" dirty="0" smtClean="0"/>
              <a:t> </a:t>
            </a:r>
            <a:r>
              <a:rPr lang="nb-NO" dirty="0" err="1" smtClean="0"/>
              <a:t>become</a:t>
            </a:r>
            <a:r>
              <a:rPr lang="nb-NO" dirty="0" smtClean="0"/>
              <a:t> permanent</a:t>
            </a:r>
          </a:p>
          <a:p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fiscal</a:t>
            </a:r>
            <a:r>
              <a:rPr lang="nb-NO" dirty="0" smtClean="0"/>
              <a:t> policy?</a:t>
            </a:r>
          </a:p>
          <a:p>
            <a:pPr lvl="1"/>
            <a:r>
              <a:rPr lang="nb-NO" dirty="0" smtClean="0"/>
              <a:t>NOPE, </a:t>
            </a:r>
            <a:r>
              <a:rPr lang="nb-NO" dirty="0" err="1" smtClean="0"/>
              <a:t>monetary</a:t>
            </a:r>
            <a:r>
              <a:rPr lang="nb-NO" dirty="0" smtClean="0"/>
              <a:t> policy as </a:t>
            </a:r>
            <a:r>
              <a:rPr lang="nb-NO" dirty="0" err="1" smtClean="0"/>
              <a:t>well</a:t>
            </a:r>
            <a:endParaRPr lang="nb-NO" dirty="0" smtClean="0"/>
          </a:p>
          <a:p>
            <a:pPr lvl="2"/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restrict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money</a:t>
            </a:r>
            <a:r>
              <a:rPr lang="nb-NO" dirty="0" smtClean="0"/>
              <a:t> </a:t>
            </a:r>
            <a:r>
              <a:rPr lang="nb-NO" dirty="0" err="1" smtClean="0"/>
              <a:t>supply</a:t>
            </a:r>
            <a:r>
              <a:rPr lang="nb-NO" dirty="0" smtClean="0"/>
              <a:t> (</a:t>
            </a:r>
            <a:r>
              <a:rPr lang="nb-NO" dirty="0" err="1" smtClean="0"/>
              <a:t>although</a:t>
            </a:r>
            <a:r>
              <a:rPr lang="nb-NO" dirty="0" smtClean="0"/>
              <a:t> in most </a:t>
            </a:r>
            <a:r>
              <a:rPr lang="nb-NO" dirty="0" err="1" smtClean="0"/>
              <a:t>countries</a:t>
            </a:r>
            <a:r>
              <a:rPr lang="nb-NO" dirty="0" smtClean="0"/>
              <a:t>, </a:t>
            </a:r>
            <a:r>
              <a:rPr lang="nb-NO" dirty="0" err="1" smtClean="0"/>
              <a:t>this</a:t>
            </a:r>
            <a:r>
              <a:rPr lang="nb-NO" dirty="0" smtClean="0"/>
              <a:t> is </a:t>
            </a:r>
            <a:r>
              <a:rPr lang="nb-NO" dirty="0" err="1" smtClean="0"/>
              <a:t>controlled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central</a:t>
            </a:r>
            <a:r>
              <a:rPr lang="nb-NO" dirty="0" smtClean="0"/>
              <a:t> bank)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interest</a:t>
            </a:r>
            <a:r>
              <a:rPr lang="nb-NO" dirty="0" smtClean="0">
                <a:sym typeface="Wingdings" panose="05000000000000000000" pitchFamily="2" charset="2"/>
              </a:rPr>
              <a:t> rates up  </a:t>
            </a:r>
            <a:r>
              <a:rPr lang="nb-NO" dirty="0" err="1" smtClean="0">
                <a:sym typeface="Wingdings" panose="05000000000000000000" pitchFamily="2" charset="2"/>
              </a:rPr>
              <a:t>demand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down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55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does</a:t>
            </a:r>
            <a:r>
              <a:rPr lang="nb-NO" dirty="0" smtClean="0"/>
              <a:t> it not </a:t>
            </a:r>
            <a:r>
              <a:rPr lang="nb-NO" dirty="0" err="1" smtClean="0"/>
              <a:t>work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problem is a different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…</a:t>
            </a:r>
          </a:p>
          <a:p>
            <a:endParaRPr lang="nb-NO" dirty="0"/>
          </a:p>
          <a:p>
            <a:r>
              <a:rPr lang="nb-NO" dirty="0" smtClean="0"/>
              <a:t>If problems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r>
              <a:rPr lang="nb-NO" dirty="0" smtClean="0"/>
              <a:t> </a:t>
            </a:r>
            <a:r>
              <a:rPr lang="nb-NO" dirty="0" err="1" smtClean="0"/>
              <a:t>structural</a:t>
            </a:r>
            <a:r>
              <a:rPr lang="nb-NO" dirty="0" smtClean="0"/>
              <a:t>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-side</a:t>
            </a:r>
          </a:p>
          <a:p>
            <a:pPr lvl="1"/>
            <a:r>
              <a:rPr lang="nb-NO" dirty="0" smtClean="0"/>
              <a:t>Keynes and </a:t>
            </a:r>
            <a:r>
              <a:rPr lang="nb-NO" dirty="0" err="1" smtClean="0"/>
              <a:t>the</a:t>
            </a:r>
            <a:r>
              <a:rPr lang="nb-NO" dirty="0" smtClean="0"/>
              <a:t> (</a:t>
            </a:r>
            <a:r>
              <a:rPr lang="nb-NO" dirty="0" err="1" smtClean="0"/>
              <a:t>current</a:t>
            </a:r>
            <a:r>
              <a:rPr lang="nb-NO" dirty="0" smtClean="0"/>
              <a:t>) </a:t>
            </a:r>
            <a:r>
              <a:rPr lang="nb-NO" dirty="0" err="1" smtClean="0"/>
              <a:t>financial</a:t>
            </a:r>
            <a:r>
              <a:rPr lang="nb-NO" dirty="0" smtClean="0"/>
              <a:t> </a:t>
            </a:r>
            <a:r>
              <a:rPr lang="nb-NO" dirty="0" err="1" smtClean="0"/>
              <a:t>crisis</a:t>
            </a:r>
            <a:endParaRPr lang="nb-NO" dirty="0" smtClean="0"/>
          </a:p>
          <a:p>
            <a:pPr lvl="2"/>
            <a:r>
              <a:rPr lang="nb-NO" dirty="0" err="1" smtClean="0"/>
              <a:t>Austerity</a:t>
            </a:r>
            <a:r>
              <a:rPr lang="nb-NO" dirty="0" smtClean="0"/>
              <a:t> vs. stimulus</a:t>
            </a:r>
          </a:p>
          <a:p>
            <a:r>
              <a:rPr lang="nb-NO" dirty="0" smtClean="0"/>
              <a:t>If </a:t>
            </a:r>
            <a:r>
              <a:rPr lang="nb-NO" dirty="0" err="1" smtClean="0"/>
              <a:t>already</a:t>
            </a:r>
            <a:r>
              <a:rPr lang="nb-NO" dirty="0" smtClean="0"/>
              <a:t> full(</a:t>
            </a:r>
            <a:r>
              <a:rPr lang="nb-NO" dirty="0" err="1" smtClean="0"/>
              <a:t>ish</a:t>
            </a:r>
            <a:r>
              <a:rPr lang="nb-NO" dirty="0" smtClean="0"/>
              <a:t>) </a:t>
            </a:r>
            <a:r>
              <a:rPr lang="nb-NO" dirty="0" err="1" smtClean="0"/>
              <a:t>employment</a:t>
            </a:r>
            <a:r>
              <a:rPr lang="nb-NO" dirty="0" smtClean="0"/>
              <a:t>,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surplus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endParaRPr lang="nb-NO" dirty="0" smtClean="0"/>
          </a:p>
          <a:p>
            <a:pPr lvl="1"/>
            <a:r>
              <a:rPr lang="nb-NO" dirty="0" err="1" smtClean="0"/>
              <a:t>Inflation</a:t>
            </a:r>
            <a:r>
              <a:rPr lang="nb-NO" dirty="0" smtClean="0"/>
              <a:t>/</a:t>
            </a:r>
            <a:r>
              <a:rPr lang="nb-NO" dirty="0" err="1" smtClean="0"/>
              <a:t>increasing</a:t>
            </a:r>
            <a:r>
              <a:rPr lang="nb-NO" dirty="0" smtClean="0"/>
              <a:t> </a:t>
            </a:r>
            <a:r>
              <a:rPr lang="nb-NO" dirty="0" err="1" smtClean="0"/>
              <a:t>wages</a:t>
            </a:r>
            <a:endParaRPr lang="nb-NO" dirty="0" smtClean="0"/>
          </a:p>
          <a:p>
            <a:pPr lvl="1"/>
            <a:r>
              <a:rPr lang="nb-NO" dirty="0" err="1" smtClean="0"/>
              <a:t>Debt</a:t>
            </a:r>
            <a:endParaRPr lang="nb-NO" dirty="0" smtClean="0"/>
          </a:p>
          <a:p>
            <a:r>
              <a:rPr lang="nb-NO" dirty="0" smtClean="0"/>
              <a:t>If </a:t>
            </a:r>
            <a:r>
              <a:rPr lang="nb-NO" dirty="0" err="1" smtClean="0"/>
              <a:t>inflation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Well</a:t>
            </a:r>
            <a:r>
              <a:rPr lang="nb-NO" dirty="0" smtClean="0"/>
              <a:t>, </a:t>
            </a:r>
            <a:r>
              <a:rPr lang="nb-NO" dirty="0" err="1" smtClean="0"/>
              <a:t>contractionary</a:t>
            </a:r>
            <a:r>
              <a:rPr lang="nb-NO" dirty="0" smtClean="0"/>
              <a:t> </a:t>
            </a:r>
            <a:r>
              <a:rPr lang="nb-NO" dirty="0" err="1" smtClean="0"/>
              <a:t>fiscal</a:t>
            </a:r>
            <a:r>
              <a:rPr lang="nb-NO" dirty="0" smtClean="0"/>
              <a:t> policy a </a:t>
            </a:r>
            <a:r>
              <a:rPr lang="nb-NO" dirty="0" err="1" smtClean="0"/>
              <a:t>possibility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7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Legacy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594370" cy="4525963"/>
          </a:xfrm>
        </p:spPr>
        <p:txBody>
          <a:bodyPr>
            <a:normAutofit fontScale="77500" lnSpcReduction="20000"/>
          </a:bodyPr>
          <a:lstStyle/>
          <a:p>
            <a:r>
              <a:rPr lang="nb-NO" dirty="0" err="1" smtClean="0"/>
              <a:t>Interventionism</a:t>
            </a:r>
            <a:endParaRPr lang="nb-NO" dirty="0"/>
          </a:p>
          <a:p>
            <a:r>
              <a:rPr lang="nb-NO" dirty="0"/>
              <a:t>Up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1970s, Keynes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smtClean="0"/>
              <a:t>hero,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then</a:t>
            </a:r>
            <a:r>
              <a:rPr lang="nb-NO" dirty="0" smtClean="0"/>
              <a:t>: </a:t>
            </a:r>
          </a:p>
          <a:p>
            <a:pPr lvl="1"/>
            <a:r>
              <a:rPr lang="nb-NO" dirty="0" err="1" smtClean="0"/>
              <a:t>Stagflation</a:t>
            </a:r>
            <a:r>
              <a:rPr lang="nb-NO" dirty="0" smtClean="0"/>
              <a:t>. </a:t>
            </a:r>
            <a:r>
              <a:rPr lang="nb-NO" dirty="0" err="1" smtClean="0"/>
              <a:t>Unemployment</a:t>
            </a:r>
            <a:r>
              <a:rPr lang="nb-NO" dirty="0" smtClean="0"/>
              <a:t> AND </a:t>
            </a:r>
            <a:r>
              <a:rPr lang="nb-NO" dirty="0" err="1" smtClean="0"/>
              <a:t>inflation</a:t>
            </a:r>
            <a:r>
              <a:rPr lang="nb-NO" dirty="0" smtClean="0"/>
              <a:t>. </a:t>
            </a:r>
          </a:p>
          <a:p>
            <a:pPr lvl="2"/>
            <a:r>
              <a:rPr lang="nb-NO" dirty="0" err="1" smtClean="0"/>
              <a:t>Rational</a:t>
            </a:r>
            <a:r>
              <a:rPr lang="nb-NO" dirty="0" smtClean="0"/>
              <a:t> </a:t>
            </a:r>
            <a:r>
              <a:rPr lang="nb-NO" dirty="0" err="1" smtClean="0"/>
              <a:t>expectations</a:t>
            </a:r>
            <a:r>
              <a:rPr lang="nb-NO" dirty="0" smtClean="0"/>
              <a:t> </a:t>
            </a:r>
            <a:r>
              <a:rPr lang="nb-NO" dirty="0" err="1" smtClean="0"/>
              <a:t>hypothesis</a:t>
            </a:r>
            <a:endParaRPr lang="nb-NO" dirty="0" smtClean="0"/>
          </a:p>
          <a:p>
            <a:pPr lvl="1"/>
            <a:r>
              <a:rPr lang="nb-NO" dirty="0" smtClean="0"/>
              <a:t>Markets </a:t>
            </a:r>
            <a:r>
              <a:rPr lang="nb-NO" dirty="0" err="1" smtClean="0"/>
              <a:t>controlled</a:t>
            </a:r>
            <a:r>
              <a:rPr lang="nb-NO" dirty="0" smtClean="0"/>
              <a:t> and </a:t>
            </a:r>
            <a:r>
              <a:rPr lang="nb-NO" dirty="0" err="1" smtClean="0"/>
              <a:t>regulated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economic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rigidities</a:t>
            </a:r>
            <a:endParaRPr lang="nb-NO" dirty="0" smtClean="0"/>
          </a:p>
          <a:p>
            <a:pPr lvl="1"/>
            <a:r>
              <a:rPr lang="nb-NO" dirty="0" err="1" smtClean="0"/>
              <a:t>Strong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r>
              <a:rPr lang="nb-NO" dirty="0" smtClean="0"/>
              <a:t> unions, </a:t>
            </a:r>
            <a:r>
              <a:rPr lang="nb-NO" dirty="0" err="1" smtClean="0"/>
              <a:t>strikes</a:t>
            </a:r>
            <a:endParaRPr lang="nb-NO" dirty="0" smtClean="0"/>
          </a:p>
          <a:p>
            <a:pPr lvl="1"/>
            <a:r>
              <a:rPr lang="nb-NO" dirty="0" smtClean="0"/>
              <a:t>Budget deficits </a:t>
            </a:r>
          </a:p>
          <a:p>
            <a:r>
              <a:rPr lang="nb-NO" dirty="0" smtClean="0"/>
              <a:t>1980 </a:t>
            </a:r>
            <a:r>
              <a:rPr lang="nb-NO" dirty="0" err="1"/>
              <a:t>until</a:t>
            </a:r>
            <a:r>
              <a:rPr lang="nb-NO" dirty="0"/>
              <a:t> 2008, ever more </a:t>
            </a:r>
            <a:r>
              <a:rPr lang="nb-NO" dirty="0" err="1"/>
              <a:t>market</a:t>
            </a:r>
            <a:r>
              <a:rPr lang="nb-NO" dirty="0"/>
              <a:t>, </a:t>
            </a:r>
            <a:r>
              <a:rPr lang="nb-NO" dirty="0" err="1"/>
              <a:t>supply</a:t>
            </a:r>
            <a:r>
              <a:rPr lang="nb-NO" dirty="0"/>
              <a:t>-side and </a:t>
            </a:r>
            <a:r>
              <a:rPr lang="nb-NO" dirty="0" err="1" smtClean="0"/>
              <a:t>deregulation</a:t>
            </a:r>
            <a:endParaRPr lang="nb-NO" dirty="0" smtClean="0"/>
          </a:p>
          <a:p>
            <a:pPr lvl="1"/>
            <a:r>
              <a:rPr lang="nb-NO" dirty="0" smtClean="0"/>
              <a:t>1980s: </a:t>
            </a:r>
            <a:r>
              <a:rPr lang="nb-NO" dirty="0" err="1" smtClean="0"/>
              <a:t>Monetarism</a:t>
            </a:r>
            <a:r>
              <a:rPr lang="nb-NO" dirty="0" smtClean="0"/>
              <a:t>. Milton </a:t>
            </a:r>
            <a:r>
              <a:rPr lang="nb-NO" dirty="0" err="1" smtClean="0"/>
              <a:t>Friedman</a:t>
            </a:r>
            <a:r>
              <a:rPr lang="nb-NO" dirty="0" smtClean="0"/>
              <a:t>.</a:t>
            </a:r>
          </a:p>
          <a:p>
            <a:pPr lvl="2"/>
            <a:r>
              <a:rPr lang="nb-NO" dirty="0" smtClean="0"/>
              <a:t>Stable </a:t>
            </a:r>
            <a:r>
              <a:rPr lang="nb-NO" dirty="0" err="1" smtClean="0"/>
              <a:t>money</a:t>
            </a:r>
            <a:r>
              <a:rPr lang="nb-NO" dirty="0" smtClean="0"/>
              <a:t> </a:t>
            </a:r>
            <a:r>
              <a:rPr lang="nb-NO" dirty="0" err="1" smtClean="0"/>
              <a:t>supply</a:t>
            </a:r>
            <a:r>
              <a:rPr lang="nb-NO" dirty="0" smtClean="0"/>
              <a:t> (</a:t>
            </a:r>
            <a:r>
              <a:rPr lang="nb-NO" dirty="0" err="1" smtClean="0"/>
              <a:t>slow</a:t>
            </a:r>
            <a:r>
              <a:rPr lang="nb-NO" dirty="0" smtClean="0"/>
              <a:t> and steady </a:t>
            </a:r>
            <a:r>
              <a:rPr lang="nb-NO" dirty="0" err="1" smtClean="0"/>
              <a:t>expansion</a:t>
            </a:r>
            <a:r>
              <a:rPr lang="nb-NO" dirty="0" smtClean="0"/>
              <a:t>) and </a:t>
            </a:r>
            <a:r>
              <a:rPr lang="nb-NO" dirty="0" err="1" smtClean="0"/>
              <a:t>little</a:t>
            </a:r>
            <a:r>
              <a:rPr lang="nb-NO" dirty="0" smtClean="0"/>
              <a:t> </a:t>
            </a:r>
            <a:r>
              <a:rPr lang="nb-NO" dirty="0" err="1" smtClean="0"/>
              <a:t>else</a:t>
            </a:r>
            <a:r>
              <a:rPr lang="nb-NO" dirty="0" smtClean="0"/>
              <a:t>.</a:t>
            </a:r>
          </a:p>
          <a:p>
            <a:pPr lvl="2"/>
            <a:r>
              <a:rPr lang="nb-NO" dirty="0" err="1" smtClean="0"/>
              <a:t>Govt</a:t>
            </a:r>
            <a:r>
              <a:rPr lang="nb-NO" dirty="0" smtClean="0"/>
              <a:t> </a:t>
            </a:r>
            <a:r>
              <a:rPr lang="nb-NO" dirty="0" err="1" smtClean="0"/>
              <a:t>spending</a:t>
            </a:r>
            <a:r>
              <a:rPr lang="nb-NO" dirty="0" smtClean="0"/>
              <a:t> </a:t>
            </a:r>
            <a:r>
              <a:rPr lang="nb-NO" dirty="0" err="1" smtClean="0"/>
              <a:t>crowds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private </a:t>
            </a:r>
            <a:r>
              <a:rPr lang="nb-NO" dirty="0" err="1" smtClean="0"/>
              <a:t>investment</a:t>
            </a:r>
            <a:endParaRPr lang="nb-NO" dirty="0" smtClean="0"/>
          </a:p>
          <a:p>
            <a:pPr lvl="2"/>
            <a:r>
              <a:rPr lang="nb-NO" dirty="0" err="1" smtClean="0"/>
              <a:t>Inflation</a:t>
            </a:r>
            <a:r>
              <a:rPr lang="nb-NO" dirty="0" smtClean="0"/>
              <a:t> first</a:t>
            </a:r>
            <a:endParaRPr lang="nb-NO" dirty="0"/>
          </a:p>
          <a:p>
            <a:r>
              <a:rPr lang="nb-NO" dirty="0" err="1"/>
              <a:t>Since</a:t>
            </a:r>
            <a:r>
              <a:rPr lang="nb-NO" dirty="0"/>
              <a:t> 2008, </a:t>
            </a:r>
            <a:r>
              <a:rPr lang="nb-NO" dirty="0" err="1"/>
              <a:t>state</a:t>
            </a:r>
            <a:r>
              <a:rPr lang="nb-NO" dirty="0"/>
              <a:t> is back in, </a:t>
            </a:r>
            <a:r>
              <a:rPr lang="nb-NO" dirty="0" err="1"/>
              <a:t>but</a:t>
            </a:r>
            <a:r>
              <a:rPr lang="nb-NO" dirty="0"/>
              <a:t> is Keynes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medicine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disease</a:t>
            </a:r>
            <a:r>
              <a:rPr lang="nb-NO" dirty="0"/>
              <a:t>, or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neoclassical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Keynesian</a:t>
            </a:r>
            <a:r>
              <a:rPr lang="nb-NO" dirty="0"/>
              <a:t> </a:t>
            </a:r>
            <a:r>
              <a:rPr lang="nb-NO" dirty="0" err="1"/>
              <a:t>medicine</a:t>
            </a:r>
            <a:r>
              <a:rPr lang="nb-NO" dirty="0"/>
              <a:t> </a:t>
            </a:r>
            <a:r>
              <a:rPr lang="nb-NO" dirty="0" err="1"/>
              <a:t>wrong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Huge (and permanent?) </a:t>
            </a:r>
            <a:r>
              <a:rPr lang="nb-NO" dirty="0" err="1" smtClean="0"/>
              <a:t>budget</a:t>
            </a:r>
            <a:r>
              <a:rPr lang="nb-NO" dirty="0" smtClean="0"/>
              <a:t> deficits and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slow</a:t>
            </a:r>
            <a:r>
              <a:rPr lang="nb-NO" dirty="0" smtClean="0"/>
              <a:t> </a:t>
            </a:r>
            <a:r>
              <a:rPr lang="nb-NO" dirty="0" err="1" smtClean="0"/>
              <a:t>recovery</a:t>
            </a:r>
            <a:endParaRPr lang="nb-NO" dirty="0" smtClean="0"/>
          </a:p>
          <a:p>
            <a:pPr lvl="1"/>
            <a:r>
              <a:rPr lang="nb-NO" dirty="0" smtClean="0"/>
              <a:t>Post-</a:t>
            </a:r>
            <a:r>
              <a:rPr lang="nb-NO" dirty="0" err="1" smtClean="0"/>
              <a:t>Keynesians</a:t>
            </a:r>
            <a:r>
              <a:rPr lang="nb-NO" dirty="0" smtClean="0"/>
              <a:t>?</a:t>
            </a:r>
          </a:p>
          <a:p>
            <a:pPr lvl="2"/>
            <a:r>
              <a:rPr lang="nb-NO" dirty="0" err="1" smtClean="0"/>
              <a:t>Rejection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r>
              <a:rPr lang="nb-NO" dirty="0" smtClean="0"/>
              <a:t> as </a:t>
            </a:r>
            <a:r>
              <a:rPr lang="nb-NO" dirty="0" err="1" smtClean="0"/>
              <a:t>self-regulating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59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Phillips </a:t>
            </a:r>
            <a:r>
              <a:rPr lang="nb-NO" dirty="0" err="1" smtClean="0"/>
              <a:t>curve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26" name="Picture 2" descr="Bilderesultat for phillips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46" y="1339327"/>
            <a:ext cx="8178170" cy="551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6" descr="Bilderesultat for phillips curv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0" y="36944"/>
            <a:ext cx="8035205" cy="641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«</a:t>
            </a:r>
            <a:r>
              <a:rPr lang="nb-NO" dirty="0" err="1" smtClean="0"/>
              <a:t>Modern</a:t>
            </a:r>
            <a:r>
              <a:rPr lang="nb-NO" dirty="0" smtClean="0"/>
              <a:t>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697912" cy="4918934"/>
          </a:xfrm>
        </p:spPr>
        <p:txBody>
          <a:bodyPr>
            <a:normAutofit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is it?</a:t>
            </a:r>
          </a:p>
          <a:p>
            <a:pPr lvl="1"/>
            <a:r>
              <a:rPr lang="nb-NO" dirty="0" err="1" smtClean="0"/>
              <a:t>Exploring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a more </a:t>
            </a:r>
            <a:r>
              <a:rPr lang="nb-NO" dirty="0" err="1" smtClean="0"/>
              <a:t>coherent</a:t>
            </a:r>
            <a:r>
              <a:rPr lang="nb-NO" dirty="0" smtClean="0"/>
              <a:t> </a:t>
            </a:r>
            <a:r>
              <a:rPr lang="nb-NO" dirty="0" err="1" smtClean="0"/>
              <a:t>modern</a:t>
            </a:r>
            <a:r>
              <a:rPr lang="nb-NO" dirty="0" smtClean="0"/>
              <a:t>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developed</a:t>
            </a:r>
            <a:r>
              <a:rPr lang="nb-NO" dirty="0" smtClean="0"/>
              <a:t> by </a:t>
            </a:r>
            <a:r>
              <a:rPr lang="nb-NO" dirty="0" err="1" smtClean="0"/>
              <a:t>drawing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existing</a:t>
            </a:r>
            <a:r>
              <a:rPr lang="nb-NO" dirty="0" smtClean="0"/>
              <a:t> </a:t>
            </a:r>
            <a:r>
              <a:rPr lang="nb-NO" dirty="0" err="1" smtClean="0"/>
              <a:t>schools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thought</a:t>
            </a:r>
            <a:endParaRPr lang="nb-NO" dirty="0" smtClean="0"/>
          </a:p>
          <a:p>
            <a:r>
              <a:rPr lang="nb-NO" dirty="0" err="1" smtClean="0"/>
              <a:t>Objections</a:t>
            </a:r>
            <a:r>
              <a:rPr lang="nb-NO" dirty="0" smtClean="0"/>
              <a:t> </a:t>
            </a:r>
            <a:r>
              <a:rPr lang="nb-NO" dirty="0" err="1" smtClean="0"/>
              <a:t>against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mainstream</a:t>
            </a:r>
            <a:endParaRPr lang="nb-NO" dirty="0" smtClean="0"/>
          </a:p>
          <a:p>
            <a:pPr lvl="1"/>
            <a:r>
              <a:rPr lang="nb-NO" dirty="0" err="1" smtClean="0"/>
              <a:t>Mainstream</a:t>
            </a:r>
            <a:r>
              <a:rPr lang="nb-NO" dirty="0" smtClean="0"/>
              <a:t>: </a:t>
            </a:r>
            <a:r>
              <a:rPr lang="nb-NO" dirty="0" err="1" smtClean="0"/>
              <a:t>Neoclassical</a:t>
            </a:r>
            <a:r>
              <a:rPr lang="nb-NO" dirty="0" smtClean="0"/>
              <a:t> + </a:t>
            </a:r>
            <a:r>
              <a:rPr lang="nb-NO" dirty="0" err="1" smtClean="0"/>
              <a:t>Keynesianism</a:t>
            </a:r>
            <a:r>
              <a:rPr lang="nb-NO" dirty="0" smtClean="0"/>
              <a:t> + </a:t>
            </a:r>
            <a:r>
              <a:rPr lang="nb-NO" dirty="0" err="1" smtClean="0"/>
              <a:t>monetarism</a:t>
            </a:r>
            <a:r>
              <a:rPr lang="nb-NO" dirty="0" smtClean="0"/>
              <a:t> + </a:t>
            </a:r>
            <a:r>
              <a:rPr lang="nb-NO" dirty="0" err="1" smtClean="0"/>
              <a:t>neoliberalism</a:t>
            </a:r>
            <a:endParaRPr lang="nb-NO" dirty="0" smtClean="0"/>
          </a:p>
          <a:p>
            <a:pPr lvl="1"/>
            <a:r>
              <a:rPr lang="nb-NO" dirty="0" smtClean="0"/>
              <a:t>Dissidents: Marxists + </a:t>
            </a:r>
            <a:r>
              <a:rPr lang="nb-NO" dirty="0" err="1" smtClean="0"/>
              <a:t>institutionalists</a:t>
            </a:r>
            <a:r>
              <a:rPr lang="nb-NO" dirty="0" smtClean="0"/>
              <a:t> + (post-)</a:t>
            </a:r>
            <a:r>
              <a:rPr lang="nb-NO" dirty="0" err="1" smtClean="0"/>
              <a:t>Keynesians</a:t>
            </a:r>
            <a:endParaRPr lang="nb-NO" dirty="0" smtClean="0"/>
          </a:p>
          <a:p>
            <a:pPr lvl="2"/>
            <a:r>
              <a:rPr lang="nb-NO" dirty="0" err="1" smtClean="0"/>
              <a:t>Common</a:t>
            </a:r>
            <a:r>
              <a:rPr lang="nb-NO" dirty="0" smtClean="0"/>
              <a:t> </a:t>
            </a:r>
            <a:r>
              <a:rPr lang="nb-NO" dirty="0" err="1" smtClean="0"/>
              <a:t>features</a:t>
            </a:r>
            <a:r>
              <a:rPr lang="nb-NO" dirty="0" smtClean="0"/>
              <a:t>: </a:t>
            </a:r>
          </a:p>
          <a:p>
            <a:pPr lvl="3"/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surplus</a:t>
            </a:r>
            <a:endParaRPr lang="nb-NO" dirty="0" smtClean="0"/>
          </a:p>
          <a:p>
            <a:pPr lvl="3"/>
            <a:r>
              <a:rPr lang="nb-NO" dirty="0" err="1" smtClean="0"/>
              <a:t>Relationship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, </a:t>
            </a:r>
            <a:r>
              <a:rPr lang="nb-NO" dirty="0" err="1" smtClean="0"/>
              <a:t>labor</a:t>
            </a:r>
            <a:r>
              <a:rPr lang="nb-NO" dirty="0" smtClean="0"/>
              <a:t> and </a:t>
            </a:r>
            <a:r>
              <a:rPr lang="nb-NO" dirty="0" err="1" smtClean="0"/>
              <a:t>state</a:t>
            </a:r>
            <a:endParaRPr lang="nb-NO" dirty="0" smtClean="0"/>
          </a:p>
          <a:p>
            <a:pPr lvl="3"/>
            <a:r>
              <a:rPr lang="nb-NO" dirty="0" err="1" smtClean="0"/>
              <a:t>Studying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over time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static</a:t>
            </a:r>
            <a:r>
              <a:rPr lang="nb-NO" dirty="0" smtClean="0"/>
              <a:t> </a:t>
            </a:r>
            <a:r>
              <a:rPr lang="nb-NO" dirty="0" err="1" smtClean="0"/>
              <a:t>equilibrium</a:t>
            </a:r>
            <a:endParaRPr lang="nb-NO" dirty="0" smtClean="0"/>
          </a:p>
          <a:p>
            <a:pPr lvl="3"/>
            <a:r>
              <a:rPr lang="nb-NO" dirty="0" err="1" smtClean="0"/>
              <a:t>Processes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circular</a:t>
            </a:r>
            <a:r>
              <a:rPr lang="nb-NO" dirty="0" smtClean="0"/>
              <a:t> and </a:t>
            </a:r>
            <a:r>
              <a:rPr lang="nb-NO" dirty="0" err="1" smtClean="0"/>
              <a:t>cumulative</a:t>
            </a:r>
            <a:r>
              <a:rPr lang="nb-NO" dirty="0" smtClean="0"/>
              <a:t> </a:t>
            </a:r>
            <a:r>
              <a:rPr lang="nb-NO" dirty="0" err="1" smtClean="0"/>
              <a:t>causation</a:t>
            </a:r>
            <a:endParaRPr lang="nb-NO" dirty="0" smtClean="0"/>
          </a:p>
          <a:p>
            <a:pPr lvl="3"/>
            <a:r>
              <a:rPr lang="nb-NO" dirty="0" smtClean="0"/>
              <a:t>How </a:t>
            </a:r>
            <a:r>
              <a:rPr lang="nb-NO" dirty="0" err="1" smtClean="0"/>
              <a:t>resources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created</a:t>
            </a:r>
            <a:r>
              <a:rPr lang="nb-NO" dirty="0" smtClean="0"/>
              <a:t>/</a:t>
            </a:r>
            <a:r>
              <a:rPr lang="nb-NO" dirty="0" err="1" smtClean="0"/>
              <a:t>destroyed</a:t>
            </a:r>
            <a:r>
              <a:rPr lang="nb-NO" dirty="0" smtClean="0"/>
              <a:t>, not just </a:t>
            </a:r>
            <a:r>
              <a:rPr lang="nb-NO" dirty="0" err="1" smtClean="0"/>
              <a:t>allocated</a:t>
            </a:r>
            <a:endParaRPr lang="nb-NO" dirty="0" smtClean="0"/>
          </a:p>
          <a:p>
            <a:pPr lvl="4"/>
            <a:r>
              <a:rPr lang="nb-NO" dirty="0" err="1" smtClean="0"/>
              <a:t>Exchange</a:t>
            </a:r>
            <a:r>
              <a:rPr lang="nb-NO" dirty="0" err="1" smtClean="0">
                <a:sym typeface="Wingdings" panose="05000000000000000000" pitchFamily="2" charset="2"/>
              </a:rPr>
              <a:t>production</a:t>
            </a:r>
            <a:endParaRPr lang="nb-NO" dirty="0" smtClean="0">
              <a:sym typeface="Wingdings" panose="05000000000000000000" pitchFamily="2" charset="2"/>
            </a:endParaRPr>
          </a:p>
          <a:p>
            <a:pPr lvl="4"/>
            <a:r>
              <a:rPr lang="nb-NO" dirty="0" err="1" smtClean="0">
                <a:sym typeface="Wingdings" panose="05000000000000000000" pitchFamily="2" charset="2"/>
              </a:rPr>
              <a:t>Role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of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politics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242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Keynesian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coherent</a:t>
            </a:r>
            <a:r>
              <a:rPr lang="nb-NO" dirty="0" smtClean="0"/>
              <a:t>, rigid </a:t>
            </a:r>
            <a:r>
              <a:rPr lang="nb-NO" dirty="0" err="1" smtClean="0"/>
              <a:t>school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endParaRPr lang="nb-NO" dirty="0" smtClean="0"/>
          </a:p>
          <a:p>
            <a:r>
              <a:rPr lang="nb-NO" dirty="0" smtClean="0"/>
              <a:t>John Maynard Keynes (1883-1946)</a:t>
            </a:r>
          </a:p>
          <a:p>
            <a:pPr lvl="1"/>
            <a:r>
              <a:rPr lang="nb-NO" i="1" dirty="0" smtClean="0"/>
              <a:t>The </a:t>
            </a:r>
            <a:r>
              <a:rPr lang="nb-NO" dirty="0" smtClean="0"/>
              <a:t>grand </a:t>
            </a:r>
            <a:r>
              <a:rPr lang="nb-NO" dirty="0" err="1" smtClean="0"/>
              <a:t>old</a:t>
            </a:r>
            <a:r>
              <a:rPr lang="nb-NO" dirty="0" smtClean="0"/>
              <a:t> man </a:t>
            </a:r>
            <a:r>
              <a:rPr lang="nb-NO" dirty="0" err="1" smtClean="0"/>
              <a:t>of</a:t>
            </a:r>
            <a:r>
              <a:rPr lang="nb-NO" dirty="0" smtClean="0"/>
              <a:t> 20th c </a:t>
            </a:r>
            <a:r>
              <a:rPr lang="nb-NO" dirty="0" err="1" smtClean="0"/>
              <a:t>economics</a:t>
            </a:r>
            <a:endParaRPr lang="nb-NO" dirty="0" smtClean="0"/>
          </a:p>
          <a:p>
            <a:pPr lvl="1"/>
            <a:r>
              <a:rPr lang="nb-NO" dirty="0" smtClean="0"/>
              <a:t>WWI: Versailles </a:t>
            </a:r>
            <a:r>
              <a:rPr lang="nb-NO" dirty="0" err="1" smtClean="0"/>
              <a:t>Treaty</a:t>
            </a:r>
            <a:endParaRPr lang="nb-NO" dirty="0" smtClean="0"/>
          </a:p>
          <a:p>
            <a:pPr lvl="1"/>
            <a:r>
              <a:rPr lang="nb-NO" dirty="0" err="1" smtClean="0"/>
              <a:t>Capitalism</a:t>
            </a:r>
            <a:r>
              <a:rPr lang="nb-NO" dirty="0" smtClean="0"/>
              <a:t> «</a:t>
            </a:r>
            <a:r>
              <a:rPr lang="nb-NO" dirty="0" err="1" smtClean="0"/>
              <a:t>morally</a:t>
            </a:r>
            <a:r>
              <a:rPr lang="nb-NO" dirty="0" smtClean="0"/>
              <a:t> </a:t>
            </a:r>
            <a:r>
              <a:rPr lang="nb-NO" dirty="0" err="1" smtClean="0"/>
              <a:t>objectionable</a:t>
            </a:r>
            <a:r>
              <a:rPr lang="nb-NO" dirty="0" smtClean="0"/>
              <a:t>»</a:t>
            </a:r>
          </a:p>
          <a:p>
            <a:pPr lvl="1"/>
            <a:r>
              <a:rPr lang="nb-NO" i="1" dirty="0" smtClean="0"/>
              <a:t>A </a:t>
            </a:r>
            <a:r>
              <a:rPr lang="nb-NO" i="1" dirty="0" err="1" smtClean="0"/>
              <a:t>Treatise</a:t>
            </a:r>
            <a:r>
              <a:rPr lang="nb-NO" i="1" dirty="0" smtClean="0"/>
              <a:t> </a:t>
            </a:r>
            <a:r>
              <a:rPr lang="nb-NO" i="1" dirty="0" err="1" smtClean="0"/>
              <a:t>on</a:t>
            </a:r>
            <a:r>
              <a:rPr lang="nb-NO" i="1" dirty="0" smtClean="0"/>
              <a:t> Money </a:t>
            </a:r>
            <a:r>
              <a:rPr lang="nb-NO" dirty="0" smtClean="0"/>
              <a:t>(1930)</a:t>
            </a:r>
          </a:p>
          <a:p>
            <a:pPr lvl="1"/>
            <a:r>
              <a:rPr lang="nb-NO" i="1" dirty="0" smtClean="0"/>
              <a:t>The General </a:t>
            </a:r>
            <a:r>
              <a:rPr lang="nb-NO" i="1" dirty="0" err="1" smtClean="0"/>
              <a:t>Theory</a:t>
            </a:r>
            <a:r>
              <a:rPr lang="nb-NO" i="1" dirty="0" smtClean="0"/>
              <a:t> </a:t>
            </a:r>
            <a:r>
              <a:rPr lang="nb-NO" i="1" dirty="0" err="1" smtClean="0"/>
              <a:t>of</a:t>
            </a:r>
            <a:r>
              <a:rPr lang="nb-NO" i="1" dirty="0" smtClean="0"/>
              <a:t> </a:t>
            </a:r>
            <a:r>
              <a:rPr lang="nb-NO" i="1" dirty="0" err="1" smtClean="0"/>
              <a:t>Employment</a:t>
            </a:r>
            <a:r>
              <a:rPr lang="nb-NO" i="1" dirty="0" smtClean="0"/>
              <a:t>, </a:t>
            </a:r>
            <a:r>
              <a:rPr lang="nb-NO" i="1" dirty="0" err="1" smtClean="0"/>
              <a:t>Interest</a:t>
            </a:r>
            <a:r>
              <a:rPr lang="nb-NO" i="1" dirty="0" smtClean="0"/>
              <a:t> and Money </a:t>
            </a:r>
            <a:r>
              <a:rPr lang="nb-NO" dirty="0" smtClean="0"/>
              <a:t>(1936)</a:t>
            </a:r>
          </a:p>
          <a:p>
            <a:pPr lvl="1"/>
            <a:r>
              <a:rPr lang="nb-NO" dirty="0" err="1" smtClean="0"/>
              <a:t>Extremely</a:t>
            </a:r>
            <a:r>
              <a:rPr lang="nb-NO" dirty="0" smtClean="0"/>
              <a:t> </a:t>
            </a:r>
            <a:r>
              <a:rPr lang="nb-NO" dirty="0" err="1" smtClean="0"/>
              <a:t>influential</a:t>
            </a:r>
            <a:r>
              <a:rPr lang="nb-NO" dirty="0" smtClean="0"/>
              <a:t>. Key to </a:t>
            </a:r>
            <a:r>
              <a:rPr lang="nb-NO" dirty="0" err="1" smtClean="0"/>
              <a:t>understanding</a:t>
            </a:r>
            <a:r>
              <a:rPr lang="nb-NO" dirty="0" smtClean="0"/>
              <a:t> post-</a:t>
            </a:r>
            <a:r>
              <a:rPr lang="nb-NO" dirty="0" err="1" smtClean="0"/>
              <a:t>war</a:t>
            </a:r>
            <a:r>
              <a:rPr lang="nb-NO" dirty="0" smtClean="0"/>
              <a:t> European </a:t>
            </a:r>
            <a:r>
              <a:rPr lang="nb-NO" dirty="0" err="1" smtClean="0"/>
              <a:t>fiscal</a:t>
            </a:r>
            <a:r>
              <a:rPr lang="nb-NO" dirty="0" smtClean="0"/>
              <a:t> policy (and to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extent</a:t>
            </a:r>
            <a:r>
              <a:rPr lang="nb-NO" dirty="0" smtClean="0"/>
              <a:t> US) </a:t>
            </a:r>
          </a:p>
          <a:p>
            <a:r>
              <a:rPr lang="nb-NO" dirty="0" smtClean="0"/>
              <a:t>Reformist</a:t>
            </a:r>
          </a:p>
          <a:p>
            <a:r>
              <a:rPr lang="nb-NO" dirty="0" smtClean="0"/>
              <a:t>Close to a </a:t>
            </a:r>
            <a:r>
              <a:rPr lang="nb-NO" dirty="0" err="1" smtClean="0"/>
              <a:t>synthesis</a:t>
            </a:r>
            <a:r>
              <a:rPr lang="nb-NO" dirty="0" smtClean="0"/>
              <a:t> </a:t>
            </a:r>
            <a:r>
              <a:rPr lang="nb-NO" dirty="0" err="1" smtClean="0"/>
              <a:t>neoclassical-Keynesian</a:t>
            </a:r>
            <a:endParaRPr lang="nb-NO" dirty="0" smtClean="0"/>
          </a:p>
          <a:p>
            <a:pPr lvl="1"/>
            <a:r>
              <a:rPr lang="nb-NO" dirty="0" err="1" smtClean="0"/>
              <a:t>Competitors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populating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same </a:t>
            </a:r>
            <a:r>
              <a:rPr lang="nb-NO" dirty="0" err="1" smtClean="0"/>
              <a:t>analytic</a:t>
            </a:r>
            <a:r>
              <a:rPr lang="nb-NO" dirty="0" smtClean="0"/>
              <a:t> </a:t>
            </a:r>
            <a:r>
              <a:rPr lang="nb-NO" dirty="0" err="1" smtClean="0"/>
              <a:t>universe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12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Is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such</a:t>
            </a:r>
            <a:r>
              <a:rPr lang="nb-NO" dirty="0" smtClean="0"/>
              <a:t> a </a:t>
            </a:r>
            <a:r>
              <a:rPr lang="nb-NO" dirty="0" err="1" smtClean="0"/>
              <a:t>thing</a:t>
            </a:r>
            <a:r>
              <a:rPr lang="nb-NO" dirty="0" smtClean="0"/>
              <a:t> as </a:t>
            </a:r>
            <a:r>
              <a:rPr lang="nb-NO" dirty="0" err="1" smtClean="0"/>
              <a:t>Modern</a:t>
            </a:r>
            <a:r>
              <a:rPr lang="nb-NO" dirty="0" smtClean="0"/>
              <a:t>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Difficult</a:t>
            </a:r>
            <a:r>
              <a:rPr lang="nb-NO" dirty="0" smtClean="0"/>
              <a:t> </a:t>
            </a:r>
            <a:r>
              <a:rPr lang="nb-NO" dirty="0" err="1" smtClean="0"/>
              <a:t>synthesis</a:t>
            </a:r>
            <a:r>
              <a:rPr lang="nb-NO" dirty="0" smtClean="0"/>
              <a:t>…! </a:t>
            </a:r>
          </a:p>
          <a:p>
            <a:pPr lvl="1"/>
            <a:r>
              <a:rPr lang="nb-NO" dirty="0" smtClean="0"/>
              <a:t>Dissident </a:t>
            </a:r>
            <a:r>
              <a:rPr lang="nb-NO" dirty="0" err="1" smtClean="0"/>
              <a:t>schools</a:t>
            </a:r>
            <a:r>
              <a:rPr lang="nb-NO" dirty="0" smtClean="0"/>
              <a:t> a </a:t>
            </a:r>
            <a:r>
              <a:rPr lang="nb-NO" dirty="0" err="1" smtClean="0"/>
              <a:t>number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major </a:t>
            </a:r>
            <a:r>
              <a:rPr lang="nb-NO" dirty="0" err="1" smtClean="0"/>
              <a:t>differences</a:t>
            </a:r>
            <a:endParaRPr lang="nb-NO" dirty="0" smtClean="0"/>
          </a:p>
          <a:p>
            <a:r>
              <a:rPr lang="nb-NO" dirty="0" err="1" smtClean="0"/>
              <a:t>Also</a:t>
            </a:r>
            <a:r>
              <a:rPr lang="nb-NO" dirty="0" smtClean="0"/>
              <a:t>, more dissidents!</a:t>
            </a:r>
          </a:p>
          <a:p>
            <a:pPr lvl="1"/>
            <a:r>
              <a:rPr lang="nb-NO" dirty="0" smtClean="0"/>
              <a:t>Not just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endParaRPr lang="nb-NO" dirty="0" smtClean="0"/>
          </a:p>
          <a:p>
            <a:pPr lvl="2"/>
            <a:r>
              <a:rPr lang="nb-NO" dirty="0" err="1" smtClean="0"/>
              <a:t>Feminism</a:t>
            </a:r>
            <a:r>
              <a:rPr lang="nb-NO" dirty="0" smtClean="0"/>
              <a:t>, </a:t>
            </a:r>
            <a:r>
              <a:rPr lang="nb-NO" dirty="0" err="1" smtClean="0"/>
              <a:t>environmentalism</a:t>
            </a:r>
            <a:endParaRPr lang="nb-NO" dirty="0" smtClean="0"/>
          </a:p>
          <a:p>
            <a:pPr lvl="3"/>
            <a:r>
              <a:rPr lang="nb-NO" dirty="0" err="1" smtClean="0"/>
              <a:t>Strong</a:t>
            </a:r>
            <a:r>
              <a:rPr lang="nb-NO" dirty="0" smtClean="0"/>
              <a:t> normative elements</a:t>
            </a:r>
          </a:p>
          <a:p>
            <a:pPr lvl="2"/>
            <a:r>
              <a:rPr lang="nb-NO" dirty="0" err="1" smtClean="0"/>
              <a:t>Evolutionary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r>
              <a:rPr lang="nb-NO" dirty="0" smtClean="0"/>
              <a:t> (</a:t>
            </a:r>
            <a:r>
              <a:rPr lang="nb-NO" dirty="0" err="1" smtClean="0"/>
              <a:t>next</a:t>
            </a:r>
            <a:r>
              <a:rPr lang="nb-NO" dirty="0" smtClean="0"/>
              <a:t> </a:t>
            </a:r>
            <a:r>
              <a:rPr lang="nb-NO" dirty="0" err="1" smtClean="0"/>
              <a:t>week</a:t>
            </a:r>
            <a:r>
              <a:rPr lang="nb-NO" dirty="0" smtClean="0"/>
              <a:t>)</a:t>
            </a:r>
          </a:p>
          <a:p>
            <a:pPr lvl="2"/>
            <a:r>
              <a:rPr lang="nb-NO" dirty="0" err="1" smtClean="0"/>
              <a:t>Behavioral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endParaRPr lang="nb-NO" dirty="0" smtClean="0"/>
          </a:p>
          <a:p>
            <a:pPr lvl="3"/>
            <a:r>
              <a:rPr lang="nb-NO" dirty="0" smtClean="0"/>
              <a:t>Do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simply</a:t>
            </a:r>
            <a:r>
              <a:rPr lang="nb-NO" dirty="0" smtClean="0"/>
              <a:t> </a:t>
            </a:r>
            <a:r>
              <a:rPr lang="nb-NO" dirty="0" err="1" smtClean="0"/>
              <a:t>maximize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 given a </a:t>
            </a:r>
            <a:r>
              <a:rPr lang="nb-NO" dirty="0" err="1" smtClean="0"/>
              <a:t>budget</a:t>
            </a:r>
            <a:r>
              <a:rPr lang="nb-NO" dirty="0" smtClean="0"/>
              <a:t> </a:t>
            </a:r>
            <a:r>
              <a:rPr lang="nb-NO" dirty="0" err="1" smtClean="0"/>
              <a:t>constraint</a:t>
            </a:r>
            <a:r>
              <a:rPr lang="nb-NO" dirty="0" smtClean="0"/>
              <a:t>?</a:t>
            </a:r>
          </a:p>
          <a:p>
            <a:pPr lvl="4"/>
            <a:r>
              <a:rPr lang="nb-NO" dirty="0" err="1" smtClean="0"/>
              <a:t>Kahneman</a:t>
            </a:r>
            <a:r>
              <a:rPr lang="nb-NO" dirty="0" smtClean="0"/>
              <a:t>: </a:t>
            </a:r>
            <a:r>
              <a:rPr lang="nb-NO" i="1" dirty="0" err="1" smtClean="0"/>
              <a:t>Thinking</a:t>
            </a:r>
            <a:r>
              <a:rPr lang="nb-NO" i="1" dirty="0" smtClean="0"/>
              <a:t> fast and </a:t>
            </a:r>
            <a:r>
              <a:rPr lang="nb-NO" i="1" dirty="0" err="1" smtClean="0"/>
              <a:t>slow</a:t>
            </a:r>
            <a:r>
              <a:rPr lang="nb-NO" dirty="0" smtClean="0"/>
              <a:t>.</a:t>
            </a:r>
          </a:p>
          <a:p>
            <a:pPr lvl="4"/>
            <a:r>
              <a:rPr lang="nb-NO" dirty="0" err="1" smtClean="0"/>
              <a:t>Importance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a </a:t>
            </a:r>
            <a:r>
              <a:rPr lang="nb-NO" dirty="0" err="1" smtClean="0"/>
              <a:t>question</a:t>
            </a:r>
            <a:r>
              <a:rPr lang="nb-NO" dirty="0" smtClean="0"/>
              <a:t>/</a:t>
            </a:r>
            <a:r>
              <a:rPr lang="nb-NO" dirty="0" err="1" smtClean="0"/>
              <a:t>decision</a:t>
            </a:r>
            <a:r>
              <a:rPr lang="nb-NO" dirty="0" smtClean="0"/>
              <a:t> is </a:t>
            </a:r>
            <a:r>
              <a:rPr lang="nb-NO" dirty="0" err="1" smtClean="0"/>
              <a:t>framed</a:t>
            </a:r>
            <a:endParaRPr lang="nb-NO" dirty="0" smtClean="0"/>
          </a:p>
          <a:p>
            <a:pPr lvl="4"/>
            <a:r>
              <a:rPr lang="nb-NO" dirty="0" err="1" smtClean="0"/>
              <a:t>Ciruclar</a:t>
            </a:r>
            <a:r>
              <a:rPr lang="nb-NO" dirty="0" smtClean="0"/>
              <a:t> </a:t>
            </a:r>
            <a:r>
              <a:rPr lang="nb-NO" dirty="0" err="1" smtClean="0"/>
              <a:t>preferences</a:t>
            </a:r>
            <a:endParaRPr lang="nb-NO" dirty="0" smtClean="0"/>
          </a:p>
          <a:p>
            <a:pPr lvl="4"/>
            <a:r>
              <a:rPr lang="nb-NO" dirty="0" err="1" smtClean="0"/>
              <a:t>Altruism</a:t>
            </a:r>
            <a:endParaRPr lang="nb-NO" dirty="0" smtClean="0"/>
          </a:p>
          <a:p>
            <a:pPr lvl="4"/>
            <a:r>
              <a:rPr lang="nb-NO" dirty="0" smtClean="0"/>
              <a:t>Consumer is NOT </a:t>
            </a:r>
            <a:r>
              <a:rPr lang="nb-NO" dirty="0" err="1" smtClean="0"/>
              <a:t>king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825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«New» </a:t>
            </a:r>
            <a:r>
              <a:rPr lang="nb-NO" dirty="0" err="1" smtClean="0"/>
              <a:t>themes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Economy</a:t>
            </a:r>
            <a:r>
              <a:rPr lang="nb-NO" dirty="0" smtClean="0"/>
              <a:t>—nature </a:t>
            </a:r>
          </a:p>
          <a:p>
            <a:endParaRPr lang="nb-NO" dirty="0" smtClean="0"/>
          </a:p>
          <a:p>
            <a:r>
              <a:rPr lang="nb-NO" dirty="0" err="1" smtClean="0"/>
              <a:t>Economy</a:t>
            </a:r>
            <a:r>
              <a:rPr lang="nb-NO" dirty="0" smtClean="0"/>
              <a:t>—</a:t>
            </a:r>
            <a:r>
              <a:rPr lang="nb-NO" dirty="0" err="1" smtClean="0"/>
              <a:t>technology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Economy</a:t>
            </a:r>
            <a:r>
              <a:rPr lang="nb-NO" dirty="0" smtClean="0"/>
              <a:t>—</a:t>
            </a:r>
            <a:r>
              <a:rPr lang="nb-NO" dirty="0" err="1" smtClean="0"/>
              <a:t>society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Economy</a:t>
            </a:r>
            <a:r>
              <a:rPr lang="nb-NO" dirty="0" smtClean="0"/>
              <a:t>—</a:t>
            </a:r>
            <a:r>
              <a:rPr lang="nb-NO" dirty="0" err="1" smtClean="0"/>
              <a:t>state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33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Economy</a:t>
            </a:r>
            <a:r>
              <a:rPr lang="nb-NO" dirty="0" smtClean="0"/>
              <a:t>—nature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7" y="1600200"/>
            <a:ext cx="7680431" cy="4908176"/>
          </a:xfrm>
        </p:spPr>
        <p:txBody>
          <a:bodyPr>
            <a:normAutofit fontScale="85000" lnSpcReduction="10000"/>
          </a:bodyPr>
          <a:lstStyle/>
          <a:p>
            <a:r>
              <a:rPr lang="nb-NO" dirty="0" smtClean="0"/>
              <a:t>«</a:t>
            </a:r>
            <a:r>
              <a:rPr lang="nb-NO" dirty="0" err="1" smtClean="0"/>
              <a:t>Newest</a:t>
            </a:r>
            <a:r>
              <a:rPr lang="nb-NO" dirty="0" smtClean="0"/>
              <a:t>»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trends</a:t>
            </a:r>
          </a:p>
          <a:p>
            <a:pPr lvl="1"/>
            <a:r>
              <a:rPr lang="nb-NO" dirty="0" err="1" smtClean="0"/>
              <a:t>Ecological</a:t>
            </a:r>
            <a:r>
              <a:rPr lang="nb-NO" dirty="0" smtClean="0"/>
              <a:t> problems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past</a:t>
            </a:r>
            <a:r>
              <a:rPr lang="nb-NO" dirty="0" smtClean="0"/>
              <a:t> as </a:t>
            </a:r>
            <a:r>
              <a:rPr lang="nb-NO" dirty="0" err="1" smtClean="0"/>
              <a:t>well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never more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local</a:t>
            </a:r>
            <a:r>
              <a:rPr lang="nb-NO" dirty="0" smtClean="0"/>
              <a:t> or </a:t>
            </a:r>
            <a:r>
              <a:rPr lang="nb-NO" dirty="0" err="1" smtClean="0"/>
              <a:t>temporary</a:t>
            </a:r>
            <a:endParaRPr lang="nb-NO" dirty="0" smtClean="0"/>
          </a:p>
          <a:p>
            <a:pPr lvl="2"/>
            <a:r>
              <a:rPr lang="nb-NO" dirty="0" err="1" smtClean="0"/>
              <a:t>Pollution</a:t>
            </a:r>
            <a:r>
              <a:rPr lang="nb-NO" dirty="0" smtClean="0"/>
              <a:t>, </a:t>
            </a:r>
            <a:r>
              <a:rPr lang="nb-NO" dirty="0" err="1" smtClean="0"/>
              <a:t>overharvesting</a:t>
            </a:r>
            <a:r>
              <a:rPr lang="nb-NO" dirty="0" smtClean="0"/>
              <a:t>, </a:t>
            </a:r>
            <a:r>
              <a:rPr lang="nb-NO" dirty="0" err="1" smtClean="0"/>
              <a:t>floods</a:t>
            </a:r>
            <a:r>
              <a:rPr lang="nb-NO" dirty="0" smtClean="0"/>
              <a:t>, </a:t>
            </a:r>
            <a:r>
              <a:rPr lang="nb-NO" dirty="0" err="1" smtClean="0"/>
              <a:t>draughts</a:t>
            </a:r>
            <a:r>
              <a:rPr lang="nb-NO" dirty="0" smtClean="0"/>
              <a:t>, </a:t>
            </a:r>
            <a:r>
              <a:rPr lang="nb-NO" dirty="0" err="1" smtClean="0"/>
              <a:t>earthquakes</a:t>
            </a:r>
            <a:endParaRPr lang="nb-NO" dirty="0" smtClean="0"/>
          </a:p>
          <a:p>
            <a:pPr lvl="2"/>
            <a:r>
              <a:rPr lang="nb-NO" dirty="0" smtClean="0"/>
              <a:t>Energy </a:t>
            </a:r>
            <a:r>
              <a:rPr lang="nb-NO" dirty="0" err="1" smtClean="0"/>
              <a:t>crises</a:t>
            </a:r>
            <a:r>
              <a:rPr lang="nb-NO" dirty="0" smtClean="0"/>
              <a:t> (</a:t>
            </a:r>
            <a:r>
              <a:rPr lang="nb-NO" dirty="0" err="1" smtClean="0"/>
              <a:t>oil</a:t>
            </a:r>
            <a:r>
              <a:rPr lang="nb-NO" dirty="0" smtClean="0"/>
              <a:t> </a:t>
            </a:r>
            <a:r>
              <a:rPr lang="nb-NO" dirty="0" err="1" smtClean="0"/>
              <a:t>crises</a:t>
            </a:r>
            <a:r>
              <a:rPr lang="nb-NO" dirty="0" smtClean="0"/>
              <a:t>) </a:t>
            </a:r>
          </a:p>
          <a:p>
            <a:pPr lvl="1"/>
            <a:r>
              <a:rPr lang="nb-NO" dirty="0" smtClean="0"/>
              <a:t>For </a:t>
            </a:r>
            <a:r>
              <a:rPr lang="nb-NO" dirty="0" err="1" smtClean="0"/>
              <a:t>the</a:t>
            </a:r>
            <a:r>
              <a:rPr lang="nb-NO" dirty="0" smtClean="0"/>
              <a:t> first time </a:t>
            </a:r>
            <a:r>
              <a:rPr lang="nb-NO" dirty="0" err="1" smtClean="0"/>
              <a:t>bumping</a:t>
            </a:r>
            <a:r>
              <a:rPr lang="nb-NO" dirty="0" smtClean="0"/>
              <a:t> up </a:t>
            </a:r>
            <a:r>
              <a:rPr lang="nb-NO" dirty="0" err="1" smtClean="0"/>
              <a:t>against</a:t>
            </a:r>
            <a:r>
              <a:rPr lang="nb-NO" dirty="0" smtClean="0"/>
              <a:t> global </a:t>
            </a:r>
            <a:r>
              <a:rPr lang="nb-NO" dirty="0" err="1" smtClean="0"/>
              <a:t>physical</a:t>
            </a:r>
            <a:r>
              <a:rPr lang="nb-NO" dirty="0" smtClean="0"/>
              <a:t> limits</a:t>
            </a:r>
          </a:p>
          <a:p>
            <a:pPr lvl="2"/>
            <a:r>
              <a:rPr lang="nb-NO" dirty="0" smtClean="0"/>
              <a:t>Peak </a:t>
            </a:r>
            <a:r>
              <a:rPr lang="nb-NO" dirty="0" err="1" smtClean="0"/>
              <a:t>oil</a:t>
            </a:r>
            <a:r>
              <a:rPr lang="nb-NO" dirty="0" smtClean="0"/>
              <a:t>? (Resource-</a:t>
            </a:r>
            <a:r>
              <a:rPr lang="nb-NO" dirty="0" err="1" smtClean="0"/>
              <a:t>exhaustion</a:t>
            </a:r>
            <a:r>
              <a:rPr lang="nb-NO" dirty="0" smtClean="0"/>
              <a:t> in general.)</a:t>
            </a:r>
          </a:p>
          <a:p>
            <a:pPr lvl="2"/>
            <a:r>
              <a:rPr lang="nb-NO" dirty="0" err="1" smtClean="0"/>
              <a:t>Climate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 smtClean="0"/>
          </a:p>
          <a:p>
            <a:pPr lvl="2"/>
            <a:r>
              <a:rPr lang="nb-NO" dirty="0" err="1" smtClean="0"/>
              <a:t>Population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 </a:t>
            </a:r>
          </a:p>
          <a:p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within</a:t>
            </a:r>
            <a:r>
              <a:rPr lang="nb-NO" dirty="0" smtClean="0"/>
              <a:t> standard </a:t>
            </a:r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framework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Externalities</a:t>
            </a:r>
            <a:endParaRPr lang="nb-NO" dirty="0" smtClean="0"/>
          </a:p>
          <a:p>
            <a:pPr lvl="2"/>
            <a:r>
              <a:rPr lang="nb-NO" dirty="0" smtClean="0"/>
              <a:t>Using </a:t>
            </a:r>
            <a:r>
              <a:rPr lang="nb-NO" dirty="0" err="1" smtClean="0"/>
              <a:t>the</a:t>
            </a:r>
            <a:r>
              <a:rPr lang="nb-NO" dirty="0" smtClean="0"/>
              <a:t> price-</a:t>
            </a:r>
            <a:r>
              <a:rPr lang="nb-NO" dirty="0" err="1" smtClean="0"/>
              <a:t>mechanism</a:t>
            </a:r>
            <a:r>
              <a:rPr lang="nb-NO" dirty="0" smtClean="0"/>
              <a:t>. </a:t>
            </a:r>
            <a:r>
              <a:rPr lang="nb-NO" dirty="0" err="1" smtClean="0"/>
              <a:t>Polluter</a:t>
            </a:r>
            <a:r>
              <a:rPr lang="nb-NO" dirty="0" smtClean="0"/>
              <a:t> </a:t>
            </a:r>
            <a:r>
              <a:rPr lang="nb-NO" dirty="0" err="1" smtClean="0"/>
              <a:t>pays</a:t>
            </a:r>
            <a:r>
              <a:rPr lang="nb-NO" dirty="0" smtClean="0"/>
              <a:t>. </a:t>
            </a:r>
            <a:r>
              <a:rPr lang="nb-NO" dirty="0" err="1" smtClean="0"/>
              <a:t>Tradable</a:t>
            </a:r>
            <a:r>
              <a:rPr lang="nb-NO" dirty="0" smtClean="0"/>
              <a:t> </a:t>
            </a:r>
            <a:r>
              <a:rPr lang="nb-NO" dirty="0" err="1" smtClean="0"/>
              <a:t>permits</a:t>
            </a:r>
            <a:r>
              <a:rPr lang="nb-NO" dirty="0" smtClean="0"/>
              <a:t>. </a:t>
            </a:r>
            <a:r>
              <a:rPr lang="nb-NO" dirty="0" err="1" smtClean="0"/>
              <a:t>Carbon</a:t>
            </a:r>
            <a:r>
              <a:rPr lang="nb-NO" dirty="0" smtClean="0"/>
              <a:t> </a:t>
            </a:r>
            <a:r>
              <a:rPr lang="nb-NO" dirty="0" err="1" smtClean="0"/>
              <a:t>taxes</a:t>
            </a:r>
            <a:endParaRPr lang="nb-NO" dirty="0" smtClean="0"/>
          </a:p>
          <a:p>
            <a:pPr lvl="3"/>
            <a:r>
              <a:rPr lang="nb-NO" dirty="0" smtClean="0"/>
              <a:t>CCS. REDD+.</a:t>
            </a:r>
          </a:p>
          <a:p>
            <a:pPr lvl="2"/>
            <a:r>
              <a:rPr lang="nb-NO" dirty="0" smtClean="0"/>
              <a:t>Natural </a:t>
            </a:r>
            <a:r>
              <a:rPr lang="nb-NO" dirty="0" err="1" smtClean="0"/>
              <a:t>resource</a:t>
            </a:r>
            <a:r>
              <a:rPr lang="nb-NO" dirty="0" smtClean="0"/>
              <a:t> </a:t>
            </a:r>
            <a:r>
              <a:rPr lang="nb-NO" dirty="0" err="1" smtClean="0"/>
              <a:t>accounting</a:t>
            </a:r>
            <a:r>
              <a:rPr lang="nb-NO" dirty="0" smtClean="0"/>
              <a:t> (</a:t>
            </a:r>
            <a:r>
              <a:rPr lang="nb-NO" dirty="0" err="1" smtClean="0"/>
              <a:t>profit</a:t>
            </a:r>
            <a:r>
              <a:rPr lang="nb-NO" dirty="0" smtClean="0"/>
              <a:t> vs. </a:t>
            </a:r>
            <a:r>
              <a:rPr lang="nb-NO" dirty="0" err="1" smtClean="0"/>
              <a:t>wealth</a:t>
            </a:r>
            <a:r>
              <a:rPr lang="nb-NO" dirty="0" smtClean="0"/>
              <a:t>)</a:t>
            </a:r>
          </a:p>
          <a:p>
            <a:pPr lvl="2"/>
            <a:r>
              <a:rPr lang="nb-NO" dirty="0" err="1" smtClean="0"/>
              <a:t>Sustainable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? </a:t>
            </a:r>
          </a:p>
          <a:p>
            <a:pPr lvl="2"/>
            <a:r>
              <a:rPr lang="nb-NO" dirty="0" smtClean="0"/>
              <a:t>Green </a:t>
            </a:r>
            <a:r>
              <a:rPr lang="nb-NO" dirty="0" err="1" smtClean="0"/>
              <a:t>growth</a:t>
            </a:r>
            <a:r>
              <a:rPr lang="nb-NO" dirty="0" smtClean="0"/>
              <a:t>? Green </a:t>
            </a:r>
            <a:r>
              <a:rPr lang="nb-NO" dirty="0" err="1" smtClean="0"/>
              <a:t>jobs</a:t>
            </a:r>
            <a:r>
              <a:rPr lang="nb-NO" dirty="0"/>
              <a:t>?</a:t>
            </a:r>
            <a:endParaRPr lang="nb-NO" dirty="0" smtClean="0"/>
          </a:p>
          <a:p>
            <a:pPr lvl="1"/>
            <a:r>
              <a:rPr lang="nb-NO" dirty="0" err="1" smtClean="0"/>
              <a:t>Ecological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endParaRPr lang="nb-NO" dirty="0" smtClean="0"/>
          </a:p>
          <a:p>
            <a:pPr lvl="2"/>
            <a:r>
              <a:rPr lang="nb-NO" dirty="0" smtClean="0"/>
              <a:t>Zero-</a:t>
            </a:r>
            <a:r>
              <a:rPr lang="nb-NO" dirty="0" err="1" smtClean="0"/>
              <a:t>growth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4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Economy</a:t>
            </a:r>
            <a:r>
              <a:rPr lang="nb-NO" dirty="0" smtClean="0"/>
              <a:t>—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553" y="1610958"/>
            <a:ext cx="7799294" cy="4525963"/>
          </a:xfrm>
        </p:spPr>
        <p:txBody>
          <a:bodyPr>
            <a:normAutofit fontScale="70000" lnSpcReduction="20000"/>
          </a:bodyPr>
          <a:lstStyle/>
          <a:p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governments</a:t>
            </a:r>
            <a:r>
              <a:rPr lang="nb-NO" dirty="0" smtClean="0"/>
              <a:t> to </a:t>
            </a:r>
            <a:r>
              <a:rPr lang="nb-NO" dirty="0" err="1" smtClean="0"/>
              <a:t>deal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problems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today</a:t>
            </a:r>
            <a:r>
              <a:rPr lang="nb-NO" dirty="0" smtClean="0"/>
              <a:t>/</a:t>
            </a:r>
            <a:r>
              <a:rPr lang="nb-NO" dirty="0" err="1" smtClean="0"/>
              <a:t>tomorrow</a:t>
            </a:r>
            <a:endParaRPr lang="nb-NO" dirty="0" smtClean="0"/>
          </a:p>
          <a:p>
            <a:pPr lvl="1"/>
            <a:r>
              <a:rPr lang="nb-NO" dirty="0" smtClean="0"/>
              <a:t>Natural </a:t>
            </a:r>
            <a:r>
              <a:rPr lang="nb-NO" dirty="0" err="1" smtClean="0"/>
              <a:t>world</a:t>
            </a:r>
            <a:r>
              <a:rPr lang="nb-NO" dirty="0" smtClean="0"/>
              <a:t>, </a:t>
            </a:r>
            <a:r>
              <a:rPr lang="nb-NO" dirty="0" err="1" smtClean="0"/>
              <a:t>technology</a:t>
            </a:r>
            <a:r>
              <a:rPr lang="nb-NO" dirty="0" smtClean="0"/>
              <a:t>/</a:t>
            </a:r>
            <a:r>
              <a:rPr lang="nb-NO" dirty="0" err="1" smtClean="0"/>
              <a:t>productivity</a:t>
            </a:r>
            <a:r>
              <a:rPr lang="nb-NO" dirty="0" smtClean="0"/>
              <a:t>, </a:t>
            </a:r>
            <a:r>
              <a:rPr lang="nb-NO" dirty="0" err="1" smtClean="0"/>
              <a:t>class</a:t>
            </a:r>
            <a:r>
              <a:rPr lang="nb-NO" dirty="0" smtClean="0"/>
              <a:t>++</a:t>
            </a:r>
          </a:p>
          <a:p>
            <a:pPr lvl="1"/>
            <a:r>
              <a:rPr lang="nb-NO" dirty="0" smtClean="0"/>
              <a:t>Harder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common</a:t>
            </a:r>
            <a:r>
              <a:rPr lang="nb-NO" dirty="0" smtClean="0"/>
              <a:t> </a:t>
            </a:r>
            <a:r>
              <a:rPr lang="nb-NO" dirty="0" err="1" smtClean="0"/>
              <a:t>ground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endParaRPr lang="nb-NO" dirty="0" smtClean="0"/>
          </a:p>
          <a:p>
            <a:r>
              <a:rPr lang="nb-NO" dirty="0" err="1" smtClean="0"/>
              <a:t>Role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(Neo-)</a:t>
            </a:r>
            <a:r>
              <a:rPr lang="nb-NO" dirty="0" err="1" smtClean="0"/>
              <a:t>Mercantilists</a:t>
            </a:r>
            <a:r>
              <a:rPr lang="nb-NO" dirty="0" smtClean="0"/>
              <a:t>: </a:t>
            </a:r>
            <a:r>
              <a:rPr lang="nb-NO" dirty="0" err="1" smtClean="0"/>
              <a:t>Strong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. Foster </a:t>
            </a:r>
            <a:r>
              <a:rPr lang="nb-NO" dirty="0" err="1" smtClean="0"/>
              <a:t>exports</a:t>
            </a:r>
            <a:r>
              <a:rPr lang="nb-NO" dirty="0" smtClean="0"/>
              <a:t>. </a:t>
            </a:r>
            <a:r>
              <a:rPr lang="nb-NO" dirty="0" err="1" smtClean="0"/>
              <a:t>Regulatory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.</a:t>
            </a:r>
          </a:p>
          <a:p>
            <a:pPr lvl="2"/>
            <a:r>
              <a:rPr lang="nb-NO" dirty="0" smtClean="0"/>
              <a:t>A Smith: </a:t>
            </a:r>
            <a:r>
              <a:rPr lang="nb-NO" dirty="0" err="1" smtClean="0"/>
              <a:t>Regulatory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stifles</a:t>
            </a:r>
            <a:r>
              <a:rPr lang="nb-NO" dirty="0" smtClean="0"/>
              <a:t> </a:t>
            </a:r>
            <a:r>
              <a:rPr lang="nb-NO" dirty="0" err="1" smtClean="0"/>
              <a:t>enterprise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colonialism</a:t>
            </a:r>
            <a:r>
              <a:rPr lang="nb-NO" dirty="0" smtClean="0"/>
              <a:t> </a:t>
            </a:r>
            <a:r>
              <a:rPr lang="nb-NO" dirty="0" err="1" smtClean="0"/>
              <a:t>secures</a:t>
            </a:r>
            <a:r>
              <a:rPr lang="nb-NO" dirty="0" smtClean="0"/>
              <a:t> </a:t>
            </a:r>
            <a:r>
              <a:rPr lang="nb-NO" dirty="0" err="1" smtClean="0"/>
              <a:t>bigger</a:t>
            </a:r>
            <a:r>
              <a:rPr lang="nb-NO" dirty="0" smtClean="0"/>
              <a:t> </a:t>
            </a:r>
            <a:r>
              <a:rPr lang="nb-NO" dirty="0" err="1" smtClean="0"/>
              <a:t>markets</a:t>
            </a:r>
            <a:r>
              <a:rPr lang="nb-NO" dirty="0" smtClean="0"/>
              <a:t>. State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important</a:t>
            </a:r>
            <a:r>
              <a:rPr lang="nb-NO" dirty="0" smtClean="0"/>
              <a:t> for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reasons</a:t>
            </a:r>
            <a:r>
              <a:rPr lang="nb-NO" dirty="0" smtClean="0"/>
              <a:t>. </a:t>
            </a:r>
          </a:p>
          <a:p>
            <a:pPr lvl="1"/>
            <a:r>
              <a:rPr lang="nb-NO" dirty="0" err="1" smtClean="0"/>
              <a:t>Neoclassicals</a:t>
            </a:r>
            <a:r>
              <a:rPr lang="nb-NO" dirty="0" smtClean="0"/>
              <a:t>: </a:t>
            </a:r>
            <a:r>
              <a:rPr lang="nb-NO" dirty="0" err="1" smtClean="0"/>
              <a:t>Free</a:t>
            </a:r>
            <a:r>
              <a:rPr lang="nb-NO" dirty="0" smtClean="0"/>
              <a:t> trade and </a:t>
            </a:r>
            <a:r>
              <a:rPr lang="nb-NO" dirty="0" err="1" smtClean="0"/>
              <a:t>individual</a:t>
            </a:r>
            <a:r>
              <a:rPr lang="nb-NO" dirty="0" smtClean="0"/>
              <a:t> </a:t>
            </a:r>
            <a:r>
              <a:rPr lang="nb-NO" dirty="0" err="1" smtClean="0"/>
              <a:t>enterprise</a:t>
            </a:r>
            <a:r>
              <a:rPr lang="nb-NO" dirty="0" smtClean="0"/>
              <a:t>. </a:t>
            </a:r>
            <a:r>
              <a:rPr lang="nb-NO" dirty="0" err="1" smtClean="0"/>
              <a:t>Govt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</a:t>
            </a:r>
            <a:r>
              <a:rPr lang="nb-NO" dirty="0" err="1" smtClean="0"/>
              <a:t>imperfections</a:t>
            </a:r>
            <a:r>
              <a:rPr lang="nb-NO" dirty="0" smtClean="0"/>
              <a:t> in </a:t>
            </a:r>
            <a:r>
              <a:rPr lang="nb-NO" dirty="0" err="1" smtClean="0"/>
              <a:t>free-market</a:t>
            </a:r>
            <a:r>
              <a:rPr lang="nb-NO" dirty="0" smtClean="0"/>
              <a:t> </a:t>
            </a:r>
            <a:r>
              <a:rPr lang="nb-NO" dirty="0" err="1" smtClean="0"/>
              <a:t>economies</a:t>
            </a:r>
            <a:endParaRPr lang="nb-NO" dirty="0" smtClean="0"/>
          </a:p>
          <a:p>
            <a:pPr lvl="1"/>
            <a:r>
              <a:rPr lang="nb-NO" dirty="0" err="1" smtClean="0"/>
              <a:t>Institutionalists</a:t>
            </a:r>
            <a:r>
              <a:rPr lang="nb-NO" dirty="0" smtClean="0"/>
              <a:t>: </a:t>
            </a:r>
            <a:r>
              <a:rPr lang="nb-NO" dirty="0" err="1" smtClean="0"/>
              <a:t>Consciously</a:t>
            </a:r>
            <a:r>
              <a:rPr lang="nb-NO" dirty="0" smtClean="0"/>
              <a:t> </a:t>
            </a:r>
            <a:r>
              <a:rPr lang="nb-NO" dirty="0" err="1" smtClean="0"/>
              <a:t>engineer</a:t>
            </a:r>
            <a:r>
              <a:rPr lang="nb-NO" dirty="0" smtClean="0"/>
              <a:t> and </a:t>
            </a:r>
            <a:r>
              <a:rPr lang="nb-NO" dirty="0" err="1" smtClean="0"/>
              <a:t>secure</a:t>
            </a:r>
            <a:r>
              <a:rPr lang="nb-NO" dirty="0" smtClean="0"/>
              <a:t> </a:t>
            </a:r>
            <a:r>
              <a:rPr lang="nb-NO" dirty="0" err="1" smtClean="0"/>
              <a:t>cooperation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important</a:t>
            </a:r>
            <a:r>
              <a:rPr lang="nb-NO" dirty="0" smtClean="0"/>
              <a:t> </a:t>
            </a:r>
            <a:r>
              <a:rPr lang="nb-NO" dirty="0" err="1" smtClean="0"/>
              <a:t>interest</a:t>
            </a:r>
            <a:r>
              <a:rPr lang="nb-NO" dirty="0" smtClean="0"/>
              <a:t> </a:t>
            </a:r>
            <a:r>
              <a:rPr lang="nb-NO" dirty="0" err="1" smtClean="0"/>
              <a:t>groups</a:t>
            </a:r>
            <a:r>
              <a:rPr lang="nb-NO" dirty="0" smtClean="0"/>
              <a:t> in </a:t>
            </a:r>
            <a:r>
              <a:rPr lang="nb-NO" dirty="0" err="1" smtClean="0"/>
              <a:t>society</a:t>
            </a:r>
            <a:r>
              <a:rPr lang="nb-NO" dirty="0" smtClean="0"/>
              <a:t>.</a:t>
            </a:r>
          </a:p>
          <a:p>
            <a:pPr lvl="1"/>
            <a:r>
              <a:rPr lang="nb-NO" dirty="0" err="1" smtClean="0"/>
              <a:t>Keynesians</a:t>
            </a:r>
            <a:r>
              <a:rPr lang="nb-NO" dirty="0" smtClean="0"/>
              <a:t>: </a:t>
            </a:r>
            <a:r>
              <a:rPr lang="nb-NO" dirty="0" err="1" smtClean="0"/>
              <a:t>flaws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free-market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r>
              <a:rPr lang="nb-NO" dirty="0" smtClean="0"/>
              <a:t> (i.e. </a:t>
            </a:r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full </a:t>
            </a:r>
            <a:r>
              <a:rPr lang="nb-NO" dirty="0" err="1" smtClean="0"/>
              <a:t>employment</a:t>
            </a:r>
            <a:r>
              <a:rPr lang="nb-NO" dirty="0" smtClean="0"/>
              <a:t>) makes </a:t>
            </a:r>
            <a:r>
              <a:rPr lang="nb-NO" dirty="0" err="1" smtClean="0"/>
              <a:t>intervention</a:t>
            </a:r>
            <a:r>
              <a:rPr lang="nb-NO" dirty="0" smtClean="0"/>
              <a:t> </a:t>
            </a:r>
            <a:r>
              <a:rPr lang="nb-NO" dirty="0" err="1" smtClean="0"/>
              <a:t>necessary</a:t>
            </a:r>
            <a:r>
              <a:rPr lang="nb-NO" dirty="0" smtClean="0"/>
              <a:t>. </a:t>
            </a:r>
            <a:r>
              <a:rPr lang="nb-NO" dirty="0" err="1" smtClean="0"/>
              <a:t>Govt</a:t>
            </a:r>
            <a:r>
              <a:rPr lang="nb-NO" dirty="0" smtClean="0"/>
              <a:t> as </a:t>
            </a:r>
            <a:r>
              <a:rPr lang="nb-NO" dirty="0" err="1" smtClean="0"/>
              <a:t>stabilizer</a:t>
            </a:r>
            <a:r>
              <a:rPr lang="nb-NO" dirty="0" smtClean="0"/>
              <a:t>.</a:t>
            </a:r>
          </a:p>
          <a:p>
            <a:pPr lvl="1"/>
            <a:r>
              <a:rPr lang="nb-NO" dirty="0" smtClean="0"/>
              <a:t>Marxists: State serves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interests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. State </a:t>
            </a:r>
            <a:r>
              <a:rPr lang="nb-NO" dirty="0" err="1" smtClean="0"/>
              <a:t>provides</a:t>
            </a:r>
            <a:r>
              <a:rPr lang="nb-NO" dirty="0" smtClean="0"/>
              <a:t> </a:t>
            </a:r>
            <a:r>
              <a:rPr lang="nb-NO" dirty="0" err="1" smtClean="0"/>
              <a:t>legitimacy</a:t>
            </a:r>
            <a:r>
              <a:rPr lang="nb-NO" dirty="0" smtClean="0"/>
              <a:t> to </a:t>
            </a:r>
            <a:r>
              <a:rPr lang="nb-NO" dirty="0" err="1" smtClean="0"/>
              <a:t>capital</a:t>
            </a:r>
            <a:r>
              <a:rPr lang="nb-NO" dirty="0" smtClean="0"/>
              <a:t> </a:t>
            </a:r>
            <a:r>
              <a:rPr lang="nb-NO" dirty="0" err="1" smtClean="0"/>
              <a:t>interests</a:t>
            </a:r>
            <a:r>
              <a:rPr lang="nb-NO" dirty="0" smtClean="0"/>
              <a:t>. </a:t>
            </a:r>
          </a:p>
          <a:p>
            <a:pPr lvl="2"/>
            <a:r>
              <a:rPr lang="nb-NO" dirty="0" err="1" smtClean="0"/>
              <a:t>Softer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Common</a:t>
            </a:r>
            <a:r>
              <a:rPr lang="nb-NO" dirty="0" smtClean="0"/>
              <a:t> </a:t>
            </a:r>
            <a:r>
              <a:rPr lang="nb-NO" dirty="0" err="1" smtClean="0"/>
              <a:t>interests</a:t>
            </a:r>
            <a:r>
              <a:rPr lang="nb-NO" dirty="0" smtClean="0"/>
              <a:t> and </a:t>
            </a:r>
            <a:r>
              <a:rPr lang="nb-NO" dirty="0" err="1" smtClean="0"/>
              <a:t>values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and </a:t>
            </a:r>
            <a:r>
              <a:rPr lang="nb-NO" dirty="0" err="1" smtClean="0"/>
              <a:t>political</a:t>
            </a:r>
            <a:r>
              <a:rPr lang="nb-NO" dirty="0" smtClean="0"/>
              <a:t> elites. </a:t>
            </a:r>
          </a:p>
          <a:p>
            <a:pPr lvl="3"/>
            <a:r>
              <a:rPr lang="nb-NO" dirty="0" err="1" smtClean="0"/>
              <a:t>Globalization</a:t>
            </a:r>
            <a:r>
              <a:rPr lang="nb-NO" dirty="0" smtClean="0"/>
              <a:t>: </a:t>
            </a:r>
            <a:r>
              <a:rPr lang="nb-NO" dirty="0" err="1" smtClean="0"/>
              <a:t>Threat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 </a:t>
            </a:r>
            <a:r>
              <a:rPr lang="nb-NO" dirty="0" err="1" smtClean="0"/>
              <a:t>flight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bond</a:t>
            </a:r>
            <a:r>
              <a:rPr lang="nb-NO" dirty="0" smtClean="0"/>
              <a:t> </a:t>
            </a:r>
            <a:r>
              <a:rPr lang="nb-NO" dirty="0" err="1" smtClean="0"/>
              <a:t>even</a:t>
            </a:r>
            <a:r>
              <a:rPr lang="nb-NO" dirty="0" smtClean="0"/>
              <a:t> </a:t>
            </a:r>
            <a:r>
              <a:rPr lang="nb-NO" dirty="0" err="1" smtClean="0"/>
              <a:t>stronger</a:t>
            </a:r>
            <a:endParaRPr lang="nb-NO" dirty="0" smtClean="0"/>
          </a:p>
          <a:p>
            <a:pPr lvl="1"/>
            <a:r>
              <a:rPr lang="nb-NO" dirty="0" err="1" smtClean="0"/>
              <a:t>Anarchists</a:t>
            </a:r>
            <a:r>
              <a:rPr lang="nb-NO" dirty="0" smtClean="0"/>
              <a:t>: </a:t>
            </a:r>
            <a:r>
              <a:rPr lang="nb-NO" dirty="0" err="1" smtClean="0"/>
              <a:t>Voluntary</a:t>
            </a:r>
            <a:r>
              <a:rPr lang="nb-NO" dirty="0" smtClean="0"/>
              <a:t> (</a:t>
            </a:r>
            <a:r>
              <a:rPr lang="nb-NO" dirty="0" err="1" smtClean="0"/>
              <a:t>individual</a:t>
            </a:r>
            <a:r>
              <a:rPr lang="nb-NO" dirty="0" smtClean="0"/>
              <a:t>) </a:t>
            </a:r>
            <a:r>
              <a:rPr lang="nb-NO" dirty="0" err="1" smtClean="0"/>
              <a:t>associations</a:t>
            </a:r>
            <a:r>
              <a:rPr lang="nb-NO" dirty="0" smtClean="0"/>
              <a:t> over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coercion</a:t>
            </a:r>
            <a:r>
              <a:rPr lang="nb-NO" dirty="0" smtClean="0"/>
              <a:t>. State is oppressive, </a:t>
            </a:r>
            <a:r>
              <a:rPr lang="nb-NO" dirty="0" err="1" smtClean="0"/>
              <a:t>but</a:t>
            </a:r>
            <a:r>
              <a:rPr lang="nb-NO" dirty="0" smtClean="0"/>
              <a:t> not just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capitalist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. </a:t>
            </a:r>
          </a:p>
          <a:p>
            <a:pPr lvl="1"/>
            <a:r>
              <a:rPr lang="nb-NO" dirty="0" smtClean="0"/>
              <a:t>Public </a:t>
            </a:r>
            <a:r>
              <a:rPr lang="nb-NO" dirty="0" err="1" smtClean="0"/>
              <a:t>choice</a:t>
            </a:r>
            <a:r>
              <a:rPr lang="nb-NO" dirty="0" smtClean="0"/>
              <a:t> </a:t>
            </a:r>
            <a:r>
              <a:rPr lang="nb-NO" dirty="0" err="1" smtClean="0"/>
              <a:t>theory</a:t>
            </a:r>
            <a:r>
              <a:rPr lang="nb-NO" dirty="0" smtClean="0"/>
              <a:t>: State a </a:t>
            </a:r>
            <a:r>
              <a:rPr lang="nb-NO" dirty="0" err="1" smtClean="0"/>
              <a:t>threat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it </a:t>
            </a:r>
            <a:r>
              <a:rPr lang="nb-NO" dirty="0" err="1" smtClean="0"/>
              <a:t>keeps</a:t>
            </a:r>
            <a:r>
              <a:rPr lang="nb-NO" dirty="0" smtClean="0"/>
              <a:t> </a:t>
            </a:r>
            <a:r>
              <a:rPr lang="nb-NO" dirty="0" err="1" smtClean="0"/>
              <a:t>distributing</a:t>
            </a:r>
            <a:r>
              <a:rPr lang="nb-NO" dirty="0" smtClean="0"/>
              <a:t> </a:t>
            </a:r>
            <a:r>
              <a:rPr lang="nb-NO" dirty="0" err="1" smtClean="0"/>
              <a:t>favors</a:t>
            </a:r>
            <a:r>
              <a:rPr lang="nb-NO" dirty="0" smtClean="0"/>
              <a:t> to </a:t>
            </a:r>
            <a:r>
              <a:rPr lang="nb-NO" dirty="0" err="1" smtClean="0"/>
              <a:t>interest</a:t>
            </a:r>
            <a:r>
              <a:rPr lang="nb-NO" dirty="0" smtClean="0"/>
              <a:t> </a:t>
            </a:r>
            <a:r>
              <a:rPr lang="nb-NO" dirty="0" err="1" smtClean="0"/>
              <a:t>groups</a:t>
            </a:r>
            <a:r>
              <a:rPr lang="nb-NO" dirty="0" smtClean="0"/>
              <a:t> in </a:t>
            </a:r>
            <a:r>
              <a:rPr lang="nb-NO" dirty="0" err="1" smtClean="0"/>
              <a:t>return</a:t>
            </a:r>
            <a:r>
              <a:rPr lang="nb-NO" dirty="0" smtClean="0"/>
              <a:t> for </a:t>
            </a:r>
            <a:r>
              <a:rPr lang="nb-NO" dirty="0" err="1" smtClean="0"/>
              <a:t>political</a:t>
            </a:r>
            <a:r>
              <a:rPr lang="nb-NO" dirty="0" smtClean="0"/>
              <a:t> support. </a:t>
            </a:r>
            <a:r>
              <a:rPr lang="nb-NO" dirty="0" err="1" smtClean="0"/>
              <a:t>Govt</a:t>
            </a:r>
            <a:r>
              <a:rPr lang="nb-NO" dirty="0" smtClean="0"/>
              <a:t> </a:t>
            </a:r>
            <a:r>
              <a:rPr lang="nb-NO" dirty="0" err="1" smtClean="0"/>
              <a:t>failure</a:t>
            </a:r>
            <a:r>
              <a:rPr lang="nb-NO" dirty="0" smtClean="0"/>
              <a:t>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failure</a:t>
            </a:r>
            <a:r>
              <a:rPr lang="nb-NO" dirty="0"/>
              <a:t>.</a:t>
            </a:r>
            <a:endParaRPr lang="nb-NO" dirty="0" smtClean="0"/>
          </a:p>
          <a:p>
            <a:r>
              <a:rPr lang="nb-NO" dirty="0" smtClean="0"/>
              <a:t>Arena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struggle</a:t>
            </a:r>
            <a:r>
              <a:rPr lang="nb-NO" dirty="0" smtClean="0"/>
              <a:t>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44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Economy</a:t>
            </a:r>
            <a:r>
              <a:rPr lang="nb-NO" dirty="0" smtClean="0"/>
              <a:t>—</a:t>
            </a:r>
            <a:r>
              <a:rPr lang="nb-NO" dirty="0" err="1" smtClean="0"/>
              <a:t>technology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7" y="1600200"/>
            <a:ext cx="7562097" cy="4779085"/>
          </a:xfrm>
        </p:spPr>
        <p:txBody>
          <a:bodyPr>
            <a:normAutofit fontScale="85000" lnSpcReduction="10000"/>
          </a:bodyPr>
          <a:lstStyle/>
          <a:p>
            <a:r>
              <a:rPr lang="nb-NO" dirty="0" err="1" smtClean="0"/>
              <a:t>Technological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at a </a:t>
            </a:r>
            <a:r>
              <a:rPr lang="nb-NO" dirty="0" err="1" smtClean="0"/>
              <a:t>greater</a:t>
            </a:r>
            <a:r>
              <a:rPr lang="nb-NO" dirty="0" smtClean="0"/>
              <a:t> pace </a:t>
            </a:r>
            <a:r>
              <a:rPr lang="nb-NO" dirty="0" err="1" smtClean="0"/>
              <a:t>than</a:t>
            </a:r>
            <a:r>
              <a:rPr lang="nb-NO" dirty="0" smtClean="0"/>
              <a:t> ever </a:t>
            </a:r>
          </a:p>
          <a:p>
            <a:pPr lvl="1"/>
            <a:r>
              <a:rPr lang="nb-NO" dirty="0" smtClean="0"/>
              <a:t>Classic, </a:t>
            </a:r>
            <a:r>
              <a:rPr lang="nb-NO" dirty="0" err="1" smtClean="0"/>
              <a:t>neoclassic</a:t>
            </a:r>
            <a:r>
              <a:rPr lang="nb-NO" dirty="0" smtClean="0"/>
              <a:t>, </a:t>
            </a:r>
            <a:r>
              <a:rPr lang="nb-NO" dirty="0" err="1" smtClean="0"/>
              <a:t>Marxism</a:t>
            </a:r>
            <a:r>
              <a:rPr lang="nb-NO" dirty="0" smtClean="0"/>
              <a:t>(?), Keynes </a:t>
            </a:r>
            <a:r>
              <a:rPr lang="nb-NO" dirty="0" err="1" smtClean="0"/>
              <a:t>structure</a:t>
            </a:r>
            <a:r>
              <a:rPr lang="nb-NO" dirty="0" smtClean="0"/>
              <a:t> as given</a:t>
            </a:r>
          </a:p>
          <a:p>
            <a:pPr lvl="2"/>
            <a:r>
              <a:rPr lang="nb-NO" dirty="0" err="1" smtClean="0"/>
              <a:t>Institutionalists</a:t>
            </a:r>
            <a:r>
              <a:rPr lang="nb-NO" dirty="0" smtClean="0"/>
              <a:t> </a:t>
            </a:r>
            <a:r>
              <a:rPr lang="nb-NO" dirty="0" err="1" smtClean="0"/>
              <a:t>interested</a:t>
            </a:r>
            <a:r>
              <a:rPr lang="nb-NO" dirty="0" smtClean="0"/>
              <a:t> in </a:t>
            </a:r>
            <a:r>
              <a:rPr lang="nb-NO" dirty="0" err="1" smtClean="0"/>
              <a:t>technological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 smtClean="0"/>
          </a:p>
          <a:p>
            <a:pPr lvl="2"/>
            <a:r>
              <a:rPr lang="nb-NO" dirty="0" err="1" smtClean="0"/>
              <a:t>Evolutionary</a:t>
            </a:r>
            <a:r>
              <a:rPr lang="nb-NO" dirty="0" smtClean="0"/>
              <a:t> </a:t>
            </a:r>
            <a:r>
              <a:rPr lang="nb-NO" dirty="0" err="1" smtClean="0"/>
              <a:t>economists</a:t>
            </a:r>
            <a:r>
              <a:rPr lang="nb-NO" dirty="0" smtClean="0"/>
              <a:t>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interested</a:t>
            </a:r>
            <a:r>
              <a:rPr lang="nb-NO" dirty="0" smtClean="0"/>
              <a:t> in </a:t>
            </a:r>
            <a:r>
              <a:rPr lang="nb-NO" dirty="0" err="1" smtClean="0"/>
              <a:t>tech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 smtClean="0"/>
          </a:p>
          <a:p>
            <a:pPr lvl="1"/>
            <a:r>
              <a:rPr lang="nb-NO" dirty="0" smtClean="0"/>
              <a:t>The driver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 smtClean="0"/>
          </a:p>
          <a:p>
            <a:pPr lvl="1"/>
            <a:r>
              <a:rPr lang="nb-NO" dirty="0" err="1" smtClean="0"/>
              <a:t>Process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constant</a:t>
            </a:r>
            <a:r>
              <a:rPr lang="nb-NO" dirty="0" smtClean="0"/>
              <a:t> </a:t>
            </a:r>
            <a:r>
              <a:rPr lang="nb-NO" dirty="0" err="1" smtClean="0"/>
              <a:t>structural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 smtClean="0"/>
          </a:p>
          <a:p>
            <a:r>
              <a:rPr lang="nb-NO" dirty="0" err="1" smtClean="0"/>
              <a:t>Technological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</a:t>
            </a:r>
            <a:r>
              <a:rPr lang="nb-NO" dirty="0" err="1" smtClean="0"/>
              <a:t>inscribed</a:t>
            </a:r>
            <a:r>
              <a:rPr lang="nb-NO" dirty="0" smtClean="0"/>
              <a:t> in </a:t>
            </a:r>
            <a:r>
              <a:rPr lang="nb-NO" dirty="0" err="1" smtClean="0"/>
              <a:t>institutions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r>
              <a:rPr lang="nb-NO" dirty="0" smtClean="0"/>
              <a:t>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knowledge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 smtClean="0"/>
          </a:p>
          <a:p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does</a:t>
            </a:r>
            <a:r>
              <a:rPr lang="nb-NO" dirty="0" smtClean="0"/>
              <a:t> it </a:t>
            </a:r>
            <a:r>
              <a:rPr lang="nb-NO" dirty="0" err="1" smtClean="0"/>
              <a:t>change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r>
              <a:rPr lang="nb-NO" dirty="0" smtClean="0"/>
              <a:t> </a:t>
            </a:r>
            <a:r>
              <a:rPr lang="nb-NO" dirty="0" err="1" smtClean="0"/>
              <a:t>works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Fordism</a:t>
            </a:r>
            <a:r>
              <a:rPr lang="nb-NO" dirty="0" smtClean="0"/>
              <a:t> and post-</a:t>
            </a:r>
            <a:r>
              <a:rPr lang="nb-NO" dirty="0" err="1" smtClean="0"/>
              <a:t>Fordism</a:t>
            </a:r>
            <a:endParaRPr lang="nb-NO" dirty="0" smtClean="0"/>
          </a:p>
          <a:p>
            <a:pPr lvl="1"/>
            <a:r>
              <a:rPr lang="nb-NO" dirty="0" smtClean="0"/>
              <a:t>Networks, </a:t>
            </a:r>
            <a:r>
              <a:rPr lang="nb-NO" dirty="0" err="1" smtClean="0"/>
              <a:t>niches</a:t>
            </a:r>
            <a:r>
              <a:rPr lang="nb-NO" dirty="0" smtClean="0"/>
              <a:t>, </a:t>
            </a:r>
            <a:r>
              <a:rPr lang="nb-NO" dirty="0" err="1" smtClean="0"/>
              <a:t>low-scale</a:t>
            </a:r>
            <a:r>
              <a:rPr lang="nb-NO" dirty="0" smtClean="0"/>
              <a:t>, hi-skill, </a:t>
            </a:r>
            <a:r>
              <a:rPr lang="nb-NO" dirty="0" err="1" smtClean="0"/>
              <a:t>autonomous</a:t>
            </a:r>
            <a:r>
              <a:rPr lang="nb-NO" dirty="0" smtClean="0"/>
              <a:t>, </a:t>
            </a:r>
            <a:r>
              <a:rPr lang="nb-NO" dirty="0" err="1" smtClean="0"/>
              <a:t>flexibility</a:t>
            </a:r>
            <a:endParaRPr lang="nb-NO" dirty="0" smtClean="0"/>
          </a:p>
          <a:p>
            <a:pPr lvl="1"/>
            <a:r>
              <a:rPr lang="nb-NO" dirty="0" err="1" smtClean="0"/>
              <a:t>Accompanied</a:t>
            </a:r>
            <a:r>
              <a:rPr lang="nb-NO" dirty="0" smtClean="0"/>
              <a:t> by different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policies</a:t>
            </a:r>
            <a:r>
              <a:rPr lang="nb-NO" dirty="0" smtClean="0"/>
              <a:t>(?)</a:t>
            </a:r>
          </a:p>
          <a:p>
            <a:r>
              <a:rPr lang="nb-NO" dirty="0" smtClean="0"/>
              <a:t>Sphere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r>
              <a:rPr lang="nb-NO" dirty="0" smtClean="0"/>
              <a:t> vs. </a:t>
            </a:r>
            <a:r>
              <a:rPr lang="nb-NO" dirty="0" err="1" smtClean="0"/>
              <a:t>sphere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circulation</a:t>
            </a:r>
            <a:endParaRPr lang="nb-NO" dirty="0" smtClean="0"/>
          </a:p>
          <a:p>
            <a:pPr lvl="1"/>
            <a:r>
              <a:rPr lang="nb-NO" dirty="0" err="1" smtClean="0"/>
              <a:t>Financialization</a:t>
            </a:r>
            <a:endParaRPr lang="nb-NO" dirty="0" smtClean="0"/>
          </a:p>
          <a:p>
            <a:pPr lvl="2"/>
            <a:r>
              <a:rPr lang="nb-NO" dirty="0" smtClean="0"/>
              <a:t>Short-</a:t>
            </a:r>
            <a:r>
              <a:rPr lang="nb-NO" dirty="0" err="1" smtClean="0"/>
              <a:t>termism</a:t>
            </a:r>
            <a:r>
              <a:rPr lang="nb-NO" dirty="0" smtClean="0"/>
              <a:t>, </a:t>
            </a:r>
            <a:r>
              <a:rPr lang="nb-NO" dirty="0" err="1" smtClean="0"/>
              <a:t>max</a:t>
            </a:r>
            <a:r>
              <a:rPr lang="nb-NO" dirty="0" smtClean="0"/>
              <a:t> </a:t>
            </a:r>
            <a:r>
              <a:rPr lang="nb-NO" dirty="0" err="1" smtClean="0"/>
              <a:t>shareholder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r>
              <a:rPr lang="nb-NO" dirty="0" smtClean="0"/>
              <a:t> over long-term </a:t>
            </a:r>
            <a:r>
              <a:rPr lang="nb-NO" dirty="0" err="1" smtClean="0"/>
              <a:t>results</a:t>
            </a:r>
            <a:r>
              <a:rPr lang="nb-NO" dirty="0" smtClean="0"/>
              <a:t>.</a:t>
            </a:r>
          </a:p>
          <a:p>
            <a:pPr lvl="2"/>
            <a:r>
              <a:rPr lang="nb-NO" dirty="0" smtClean="0"/>
              <a:t>Market-agenda over long-term </a:t>
            </a:r>
            <a:r>
              <a:rPr lang="nb-NO" dirty="0" err="1" smtClean="0"/>
              <a:t>development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70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Economy</a:t>
            </a:r>
            <a:r>
              <a:rPr lang="nb-NO" dirty="0" smtClean="0"/>
              <a:t>—</a:t>
            </a:r>
            <a:r>
              <a:rPr lang="nb-NO" dirty="0" err="1" smtClean="0"/>
              <a:t>society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583612" cy="4525963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Class, </a:t>
            </a:r>
            <a:r>
              <a:rPr lang="nb-NO" dirty="0" err="1" smtClean="0"/>
              <a:t>gender</a:t>
            </a:r>
            <a:r>
              <a:rPr lang="nb-NO" dirty="0" smtClean="0"/>
              <a:t>, </a:t>
            </a:r>
            <a:r>
              <a:rPr lang="nb-NO" dirty="0" err="1" smtClean="0"/>
              <a:t>ethnicity</a:t>
            </a:r>
            <a:endParaRPr lang="nb-NO" dirty="0" smtClean="0"/>
          </a:p>
          <a:p>
            <a:pPr lvl="1"/>
            <a:r>
              <a:rPr lang="nb-NO" dirty="0" err="1" smtClean="0"/>
              <a:t>Strong</a:t>
            </a:r>
            <a:r>
              <a:rPr lang="nb-NO" dirty="0" smtClean="0"/>
              <a:t> Marxist </a:t>
            </a:r>
            <a:r>
              <a:rPr lang="nb-NO" dirty="0" err="1" smtClean="0"/>
              <a:t>influence</a:t>
            </a:r>
            <a:endParaRPr lang="nb-NO" dirty="0" smtClean="0"/>
          </a:p>
          <a:p>
            <a:pPr lvl="2"/>
            <a:r>
              <a:rPr lang="nb-NO" dirty="0" smtClean="0"/>
              <a:t>Just </a:t>
            </a:r>
            <a:r>
              <a:rPr lang="nb-NO" dirty="0" err="1" smtClean="0"/>
              <a:t>another</a:t>
            </a:r>
            <a:r>
              <a:rPr lang="nb-NO" dirty="0" smtClean="0"/>
              <a:t>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thinking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More </a:t>
            </a:r>
            <a:r>
              <a:rPr lang="nb-NO" dirty="0" err="1" smtClean="0"/>
              <a:t>generally</a:t>
            </a:r>
            <a:r>
              <a:rPr lang="nb-NO" dirty="0" smtClean="0"/>
              <a:t>: </a:t>
            </a:r>
            <a:r>
              <a:rPr lang="nb-NO" dirty="0" err="1" smtClean="0"/>
              <a:t>Socioeconomic</a:t>
            </a:r>
            <a:r>
              <a:rPr lang="nb-NO" dirty="0" smtClean="0"/>
              <a:t> </a:t>
            </a:r>
            <a:r>
              <a:rPr lang="nb-NO" dirty="0" err="1" smtClean="0"/>
              <a:t>inequalities</a:t>
            </a:r>
            <a:endParaRPr lang="nb-NO" dirty="0" smtClean="0"/>
          </a:p>
          <a:p>
            <a:pPr lvl="2"/>
            <a:r>
              <a:rPr lang="nb-NO" dirty="0" smtClean="0"/>
              <a:t>NOT in </a:t>
            </a:r>
            <a:r>
              <a:rPr lang="nb-NO" dirty="0" err="1" smtClean="0"/>
              <a:t>neoclassical</a:t>
            </a:r>
            <a:r>
              <a:rPr lang="nb-NO" dirty="0" smtClean="0"/>
              <a:t> analyses. </a:t>
            </a:r>
          </a:p>
          <a:p>
            <a:pPr lvl="3"/>
            <a:r>
              <a:rPr lang="nb-NO" dirty="0" err="1" smtClean="0"/>
              <a:t>Efficiency</a:t>
            </a:r>
            <a:r>
              <a:rPr lang="nb-NO" dirty="0" smtClean="0"/>
              <a:t>, not </a:t>
            </a:r>
            <a:r>
              <a:rPr lang="nb-NO" dirty="0" err="1" smtClean="0"/>
              <a:t>politics</a:t>
            </a:r>
            <a:r>
              <a:rPr lang="nb-NO" dirty="0" smtClean="0"/>
              <a:t>…</a:t>
            </a:r>
          </a:p>
          <a:p>
            <a:pPr lvl="4"/>
            <a:r>
              <a:rPr lang="nb-NO" dirty="0" err="1" smtClean="0"/>
              <a:t>Implication</a:t>
            </a:r>
            <a:r>
              <a:rPr lang="nb-NO" dirty="0" smtClean="0"/>
              <a:t>: Equity </a:t>
            </a:r>
            <a:r>
              <a:rPr lang="nb-NO" dirty="0" err="1" smtClean="0"/>
              <a:t>comes</a:t>
            </a:r>
            <a:r>
              <a:rPr lang="nb-NO" dirty="0" smtClean="0"/>
              <a:t> at an </a:t>
            </a:r>
            <a:r>
              <a:rPr lang="nb-NO" dirty="0" err="1" smtClean="0"/>
              <a:t>efficiency</a:t>
            </a:r>
            <a:r>
              <a:rPr lang="nb-NO" dirty="0" smtClean="0"/>
              <a:t> </a:t>
            </a:r>
            <a:r>
              <a:rPr lang="nb-NO" dirty="0" err="1" smtClean="0"/>
              <a:t>cost</a:t>
            </a:r>
            <a:r>
              <a:rPr lang="nb-NO" dirty="0" smtClean="0"/>
              <a:t> – trade-</a:t>
            </a:r>
            <a:r>
              <a:rPr lang="nb-NO" dirty="0" err="1" smtClean="0"/>
              <a:t>off</a:t>
            </a:r>
            <a:endParaRPr lang="nb-NO" dirty="0" smtClean="0"/>
          </a:p>
          <a:p>
            <a:r>
              <a:rPr lang="nb-NO" dirty="0" smtClean="0"/>
              <a:t>Class</a:t>
            </a:r>
          </a:p>
          <a:p>
            <a:pPr lvl="1"/>
            <a:r>
              <a:rPr lang="nb-NO" dirty="0" smtClean="0"/>
              <a:t>Marx: Not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income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i="1" dirty="0" err="1" smtClean="0"/>
              <a:t>source</a:t>
            </a:r>
            <a:r>
              <a:rPr lang="nb-NO" i="1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income</a:t>
            </a:r>
            <a:endParaRPr lang="nb-NO" dirty="0" smtClean="0"/>
          </a:p>
          <a:p>
            <a:pPr lvl="1"/>
            <a:r>
              <a:rPr lang="nb-NO" dirty="0" err="1" smtClean="0"/>
              <a:t>But</a:t>
            </a:r>
            <a:r>
              <a:rPr lang="nb-NO" dirty="0" smtClean="0"/>
              <a:t> «</a:t>
            </a:r>
            <a:r>
              <a:rPr lang="nb-NO" dirty="0" err="1" smtClean="0"/>
              <a:t>middle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»? </a:t>
            </a:r>
          </a:p>
          <a:p>
            <a:pPr lvl="2"/>
            <a:r>
              <a:rPr lang="nb-NO" dirty="0" err="1" smtClean="0"/>
              <a:t>Self-identification</a:t>
            </a:r>
            <a:endParaRPr lang="nb-NO" dirty="0"/>
          </a:p>
          <a:p>
            <a:pPr lvl="2"/>
            <a:r>
              <a:rPr lang="nb-NO" dirty="0" smtClean="0"/>
              <a:t>Marx: False!</a:t>
            </a:r>
          </a:p>
          <a:p>
            <a:pPr lvl="3"/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overwhelmingly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 </a:t>
            </a:r>
            <a:r>
              <a:rPr lang="nb-NO" dirty="0" err="1" smtClean="0"/>
              <a:t>who</a:t>
            </a:r>
            <a:r>
              <a:rPr lang="nb-NO" dirty="0" smtClean="0"/>
              <a:t> </a:t>
            </a:r>
            <a:r>
              <a:rPr lang="nb-NO" b="1" dirty="0" err="1" smtClean="0"/>
              <a:t>sell</a:t>
            </a:r>
            <a:r>
              <a:rPr lang="nb-NO" b="1" dirty="0" smtClean="0"/>
              <a:t> </a:t>
            </a:r>
            <a:r>
              <a:rPr lang="nb-NO" b="1" dirty="0" err="1" smtClean="0"/>
              <a:t>their</a:t>
            </a:r>
            <a:r>
              <a:rPr lang="nb-NO" b="1" dirty="0" smtClean="0"/>
              <a:t> </a:t>
            </a:r>
            <a:r>
              <a:rPr lang="nb-NO" b="1" dirty="0" err="1" smtClean="0"/>
              <a:t>labor</a:t>
            </a:r>
            <a:r>
              <a:rPr lang="nb-NO" b="1" dirty="0" smtClean="0"/>
              <a:t> </a:t>
            </a:r>
            <a:r>
              <a:rPr lang="nb-NO" b="1" dirty="0" err="1" smtClean="0"/>
              <a:t>power</a:t>
            </a:r>
            <a:endParaRPr lang="nb-NO" b="1" dirty="0" smtClean="0"/>
          </a:p>
          <a:p>
            <a:pPr lvl="3"/>
            <a:r>
              <a:rPr lang="nb-NO" dirty="0" smtClean="0"/>
              <a:t>Not </a:t>
            </a:r>
            <a:r>
              <a:rPr lang="nb-NO" dirty="0" err="1" smtClean="0"/>
              <a:t>blue-collar</a:t>
            </a:r>
            <a:r>
              <a:rPr lang="nb-NO" dirty="0" smtClean="0"/>
              <a:t> vs. white-</a:t>
            </a:r>
            <a:r>
              <a:rPr lang="nb-NO" dirty="0" err="1" smtClean="0"/>
              <a:t>collar</a:t>
            </a:r>
            <a:r>
              <a:rPr lang="nb-NO" dirty="0" smtClean="0"/>
              <a:t>, </a:t>
            </a:r>
            <a:r>
              <a:rPr lang="nb-NO" dirty="0" err="1" smtClean="0"/>
              <a:t>low-tech</a:t>
            </a:r>
            <a:r>
              <a:rPr lang="nb-NO" dirty="0" smtClean="0"/>
              <a:t> or hi-</a:t>
            </a:r>
            <a:r>
              <a:rPr lang="nb-NO" dirty="0" err="1" smtClean="0"/>
              <a:t>tech</a:t>
            </a:r>
            <a:r>
              <a:rPr lang="nb-NO" dirty="0" smtClean="0"/>
              <a:t>, manual or mental</a:t>
            </a:r>
          </a:p>
          <a:p>
            <a:pPr lvl="2"/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conditions</a:t>
            </a:r>
            <a:r>
              <a:rPr lang="nb-NO" dirty="0" smtClean="0"/>
              <a:t> have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endParaRPr lang="nb-NO" dirty="0"/>
          </a:p>
          <a:p>
            <a:pPr lvl="3"/>
            <a:r>
              <a:rPr lang="nb-NO" dirty="0" err="1" smtClean="0"/>
              <a:t>Privatization</a:t>
            </a:r>
            <a:r>
              <a:rPr lang="nb-NO" dirty="0" smtClean="0"/>
              <a:t> and </a:t>
            </a:r>
            <a:r>
              <a:rPr lang="nb-NO" dirty="0" err="1" smtClean="0"/>
              <a:t>share-ownership</a:t>
            </a:r>
            <a:endParaRPr lang="nb-NO" dirty="0" smtClean="0"/>
          </a:p>
          <a:p>
            <a:pPr lvl="3"/>
            <a:r>
              <a:rPr lang="nb-NO" dirty="0" smtClean="0"/>
              <a:t>High-</a:t>
            </a:r>
            <a:r>
              <a:rPr lang="nb-NO" dirty="0" err="1" smtClean="0"/>
              <a:t>wage</a:t>
            </a:r>
            <a:r>
              <a:rPr lang="nb-NO" dirty="0" smtClean="0"/>
              <a:t> </a:t>
            </a:r>
            <a:r>
              <a:rPr lang="nb-NO" dirty="0" err="1" smtClean="0"/>
              <a:t>specialists</a:t>
            </a:r>
            <a:r>
              <a:rPr lang="nb-NO" dirty="0" smtClean="0"/>
              <a:t> vs. </a:t>
            </a:r>
            <a:r>
              <a:rPr lang="nb-NO" dirty="0" err="1" smtClean="0"/>
              <a:t>low-wage</a:t>
            </a:r>
            <a:r>
              <a:rPr lang="nb-NO" dirty="0" smtClean="0"/>
              <a:t> non-</a:t>
            </a:r>
            <a:r>
              <a:rPr lang="nb-NO" dirty="0" err="1" smtClean="0"/>
              <a:t>specialists</a:t>
            </a:r>
            <a:r>
              <a:rPr lang="nb-NO" dirty="0" smtClean="0"/>
              <a:t> (+ </a:t>
            </a:r>
            <a:r>
              <a:rPr lang="nb-NO" dirty="0" err="1" smtClean="0"/>
              <a:t>tech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Functional</a:t>
            </a:r>
            <a:r>
              <a:rPr lang="nb-NO" dirty="0" smtClean="0"/>
              <a:t> </a:t>
            </a:r>
            <a:r>
              <a:rPr lang="nb-NO" dirty="0" err="1" smtClean="0"/>
              <a:t>relationship</a:t>
            </a:r>
            <a:endParaRPr lang="nb-NO" dirty="0" smtClean="0"/>
          </a:p>
          <a:p>
            <a:pPr lvl="1"/>
            <a:r>
              <a:rPr lang="nb-NO" dirty="0" err="1" smtClean="0"/>
              <a:t>Flexible</a:t>
            </a:r>
            <a:r>
              <a:rPr lang="nb-NO" dirty="0" smtClean="0"/>
              <a:t> </a:t>
            </a:r>
            <a:r>
              <a:rPr lang="nb-NO" dirty="0" err="1" smtClean="0"/>
              <a:t>relationship</a:t>
            </a:r>
            <a:endParaRPr lang="nb-NO" dirty="0" smtClean="0"/>
          </a:p>
          <a:p>
            <a:pPr lvl="1"/>
            <a:r>
              <a:rPr lang="nb-NO" dirty="0" err="1" smtClean="0"/>
              <a:t>Postmodern</a:t>
            </a:r>
            <a:r>
              <a:rPr lang="nb-NO" dirty="0" smtClean="0"/>
              <a:t> </a:t>
            </a:r>
            <a:r>
              <a:rPr lang="nb-NO" dirty="0" err="1" smtClean="0"/>
              <a:t>Marxism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699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Unemployment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 err="1" smtClean="0"/>
              <a:t>Why</a:t>
            </a:r>
            <a:r>
              <a:rPr lang="nb-NO" dirty="0" smtClean="0"/>
              <a:t> bad? </a:t>
            </a:r>
          </a:p>
          <a:p>
            <a:pPr lvl="1"/>
            <a:r>
              <a:rPr lang="nb-NO" dirty="0" err="1" smtClean="0"/>
              <a:t>Because</a:t>
            </a:r>
            <a:r>
              <a:rPr lang="nb-NO" dirty="0" smtClean="0"/>
              <a:t> not </a:t>
            </a:r>
            <a:r>
              <a:rPr lang="nb-NO" dirty="0" err="1" smtClean="0"/>
              <a:t>utilizing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full </a:t>
            </a:r>
            <a:r>
              <a:rPr lang="nb-NO" dirty="0" err="1" smtClean="0"/>
              <a:t>resources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 smtClean="0"/>
          </a:p>
          <a:p>
            <a:pPr lvl="2"/>
            <a:r>
              <a:rPr lang="nb-NO" dirty="0" err="1" smtClean="0"/>
              <a:t>Government</a:t>
            </a:r>
            <a:r>
              <a:rPr lang="nb-NO" dirty="0" smtClean="0"/>
              <a:t> </a:t>
            </a:r>
            <a:r>
              <a:rPr lang="nb-NO" dirty="0" err="1" smtClean="0"/>
              <a:t>income</a:t>
            </a:r>
            <a:r>
              <a:rPr lang="nb-NO" dirty="0" smtClean="0"/>
              <a:t> </a:t>
            </a:r>
            <a:r>
              <a:rPr lang="nb-NO" dirty="0" err="1" smtClean="0"/>
              <a:t>reduced</a:t>
            </a:r>
            <a:endParaRPr lang="nb-NO" dirty="0" smtClean="0"/>
          </a:p>
          <a:p>
            <a:pPr lvl="1"/>
            <a:r>
              <a:rPr lang="nb-NO" dirty="0" err="1" smtClean="0"/>
              <a:t>Social</a:t>
            </a:r>
            <a:r>
              <a:rPr lang="nb-NO" dirty="0" smtClean="0"/>
              <a:t> problems</a:t>
            </a:r>
          </a:p>
          <a:p>
            <a:pPr lvl="2"/>
            <a:r>
              <a:rPr lang="nb-NO" dirty="0" smtClean="0"/>
              <a:t>Medical problems/</a:t>
            </a:r>
            <a:r>
              <a:rPr lang="nb-NO" dirty="0" err="1" smtClean="0"/>
              <a:t>costs</a:t>
            </a:r>
            <a:r>
              <a:rPr lang="nb-NO" dirty="0" smtClean="0"/>
              <a:t> rise</a:t>
            </a:r>
          </a:p>
          <a:p>
            <a:pPr lvl="2"/>
            <a:r>
              <a:rPr lang="nb-NO" dirty="0" smtClean="0"/>
              <a:t>More </a:t>
            </a:r>
            <a:r>
              <a:rPr lang="nb-NO" dirty="0" err="1" smtClean="0"/>
              <a:t>crime</a:t>
            </a:r>
            <a:endParaRPr lang="nb-NO" dirty="0" smtClean="0"/>
          </a:p>
          <a:p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r>
              <a:rPr lang="nb-NO" dirty="0" smtClean="0"/>
              <a:t>: No </a:t>
            </a:r>
            <a:r>
              <a:rPr lang="nb-NO" dirty="0" err="1" smtClean="0"/>
              <a:t>unemployment</a:t>
            </a:r>
            <a:endParaRPr lang="nb-NO" dirty="0" smtClean="0"/>
          </a:p>
          <a:p>
            <a:pPr lvl="1"/>
            <a:r>
              <a:rPr lang="nb-NO" dirty="0" err="1" smtClean="0"/>
              <a:t>Unemployment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wages</a:t>
            </a:r>
            <a:r>
              <a:rPr lang="nb-NO" dirty="0" smtClean="0">
                <a:sym typeface="Wingdings" panose="05000000000000000000" pitchFamily="2" charset="2"/>
              </a:rPr>
              <a:t> dropping  </a:t>
            </a:r>
            <a:r>
              <a:rPr lang="nb-NO" dirty="0" err="1" smtClean="0">
                <a:sym typeface="Wingdings" panose="05000000000000000000" pitchFamily="2" charset="2"/>
              </a:rPr>
              <a:t>profits</a:t>
            </a:r>
            <a:r>
              <a:rPr lang="nb-NO" dirty="0" smtClean="0">
                <a:sym typeface="Wingdings" panose="05000000000000000000" pitchFamily="2" charset="2"/>
              </a:rPr>
              <a:t> rising  </a:t>
            </a:r>
            <a:r>
              <a:rPr lang="nb-NO" dirty="0" err="1" smtClean="0">
                <a:sym typeface="Wingdings" panose="05000000000000000000" pitchFamily="2" charset="2"/>
              </a:rPr>
              <a:t>employers</a:t>
            </a:r>
            <a:r>
              <a:rPr lang="nb-NO" dirty="0" smtClean="0">
                <a:sym typeface="Wingdings" panose="05000000000000000000" pitchFamily="2" charset="2"/>
              </a:rPr>
              <a:t> hire more </a:t>
            </a:r>
            <a:r>
              <a:rPr lang="nb-NO" dirty="0" err="1" smtClean="0">
                <a:sym typeface="Wingdings" panose="05000000000000000000" pitchFamily="2" charset="2"/>
              </a:rPr>
              <a:t>workers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unemployment</a:t>
            </a:r>
            <a:r>
              <a:rPr lang="nb-NO" dirty="0" smtClean="0">
                <a:sym typeface="Wingdings" panose="05000000000000000000" pitchFamily="2" charset="2"/>
              </a:rPr>
              <a:t> is </a:t>
            </a:r>
            <a:r>
              <a:rPr lang="nb-NO" dirty="0" err="1" smtClean="0">
                <a:sym typeface="Wingdings" panose="05000000000000000000" pitchFamily="2" charset="2"/>
              </a:rPr>
              <a:t>eliminated</a:t>
            </a:r>
            <a:endParaRPr lang="nb-NO" dirty="0" smtClean="0">
              <a:sym typeface="Wingdings" panose="05000000000000000000" pitchFamily="2" charset="2"/>
            </a:endParaRPr>
          </a:p>
          <a:p>
            <a:pPr lvl="1"/>
            <a:r>
              <a:rPr lang="nb-NO" dirty="0" smtClean="0"/>
              <a:t>Perfect </a:t>
            </a:r>
            <a:r>
              <a:rPr lang="nb-NO" dirty="0" err="1" smtClean="0"/>
              <a:t>competition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equilibrium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will</a:t>
            </a:r>
            <a:r>
              <a:rPr lang="nb-NO" dirty="0" smtClean="0">
                <a:sym typeface="Wingdings" panose="05000000000000000000" pitchFamily="2" charset="2"/>
              </a:rPr>
              <a:t> be </a:t>
            </a:r>
            <a:r>
              <a:rPr lang="nb-NO" dirty="0" err="1" smtClean="0">
                <a:sym typeface="Wingdings" panose="05000000000000000000" pitchFamily="2" charset="2"/>
              </a:rPr>
              <a:t>reached</a:t>
            </a:r>
            <a:r>
              <a:rPr lang="nb-NO" dirty="0" smtClean="0">
                <a:sym typeface="Wingdings" panose="05000000000000000000" pitchFamily="2" charset="2"/>
              </a:rPr>
              <a:t>, problem </a:t>
            </a:r>
            <a:r>
              <a:rPr lang="nb-NO" dirty="0" err="1" smtClean="0">
                <a:sym typeface="Wingdings" panose="05000000000000000000" pitchFamily="2" charset="2"/>
              </a:rPr>
              <a:t>solved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</a:p>
          <a:p>
            <a:r>
              <a:rPr lang="nb-NO" dirty="0" smtClean="0">
                <a:sym typeface="Wingdings" panose="05000000000000000000" pitchFamily="2" charset="2"/>
              </a:rPr>
              <a:t>Keynes’ </a:t>
            </a:r>
            <a:r>
              <a:rPr lang="nb-NO" dirty="0" err="1" smtClean="0">
                <a:sym typeface="Wingdings" panose="05000000000000000000" pitchFamily="2" charset="2"/>
              </a:rPr>
              <a:t>experience</a:t>
            </a:r>
            <a:endParaRPr lang="nb-NO" dirty="0" smtClean="0">
              <a:sym typeface="Wingdings" panose="05000000000000000000" pitchFamily="2" charset="2"/>
            </a:endParaRPr>
          </a:p>
          <a:p>
            <a:pPr lvl="1"/>
            <a:r>
              <a:rPr lang="nb-NO" dirty="0" smtClean="0">
                <a:sym typeface="Wingdings" panose="05000000000000000000" pitchFamily="2" charset="2"/>
              </a:rPr>
              <a:t>The </a:t>
            </a:r>
            <a:r>
              <a:rPr lang="nb-NO" dirty="0" err="1" smtClean="0">
                <a:sym typeface="Wingdings" panose="05000000000000000000" pitchFamily="2" charset="2"/>
              </a:rPr>
              <a:t>great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crash</a:t>
            </a:r>
            <a:r>
              <a:rPr lang="nb-NO" dirty="0" smtClean="0">
                <a:sym typeface="Wingdings" panose="05000000000000000000" pitchFamily="2" charset="2"/>
              </a:rPr>
              <a:t> (1929)</a:t>
            </a:r>
          </a:p>
          <a:p>
            <a:pPr lvl="2"/>
            <a:r>
              <a:rPr lang="nb-NO" dirty="0" smtClean="0">
                <a:sym typeface="Wingdings" panose="05000000000000000000" pitchFamily="2" charset="2"/>
              </a:rPr>
              <a:t>Lasting </a:t>
            </a:r>
            <a:r>
              <a:rPr lang="nb-NO" dirty="0" err="1" smtClean="0">
                <a:sym typeface="Wingdings" panose="05000000000000000000" pitchFamily="2" charset="2"/>
              </a:rPr>
              <a:t>unemployment</a:t>
            </a:r>
            <a:r>
              <a:rPr lang="nb-NO" dirty="0" smtClean="0">
                <a:sym typeface="Wingdings" panose="05000000000000000000" pitchFamily="2" charset="2"/>
              </a:rPr>
              <a:t> (</a:t>
            </a:r>
            <a:r>
              <a:rPr lang="nb-NO" dirty="0" err="1" smtClean="0">
                <a:sym typeface="Wingdings" panose="05000000000000000000" pitchFamily="2" charset="2"/>
              </a:rPr>
              <a:t>maybe</a:t>
            </a:r>
            <a:r>
              <a:rPr lang="nb-NO" dirty="0" smtClean="0">
                <a:sym typeface="Wingdings" panose="05000000000000000000" pitchFamily="2" charset="2"/>
              </a:rPr>
              <a:t> 30%, most Western </a:t>
            </a:r>
            <a:r>
              <a:rPr lang="nb-NO" dirty="0" err="1" smtClean="0">
                <a:sym typeface="Wingdings" panose="05000000000000000000" pitchFamily="2" charset="2"/>
              </a:rPr>
              <a:t>countries</a:t>
            </a:r>
            <a:r>
              <a:rPr lang="nb-NO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nb-NO" dirty="0" err="1" smtClean="0">
                <a:sym typeface="Wingdings" panose="05000000000000000000" pitchFamily="2" charset="2"/>
              </a:rPr>
              <a:t>Labor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markets</a:t>
            </a:r>
            <a:r>
              <a:rPr lang="nb-NO" dirty="0" smtClean="0">
                <a:sym typeface="Wingdings" panose="05000000000000000000" pitchFamily="2" charset="2"/>
              </a:rPr>
              <a:t> not clearing</a:t>
            </a:r>
          </a:p>
          <a:p>
            <a:pPr lvl="2"/>
            <a:r>
              <a:rPr lang="nb-NO" dirty="0" err="1" smtClean="0">
                <a:sym typeface="Wingdings" panose="05000000000000000000" pitchFamily="2" charset="2"/>
              </a:rPr>
              <a:t>Wages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going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down</a:t>
            </a:r>
            <a:r>
              <a:rPr lang="nb-NO" dirty="0" smtClean="0">
                <a:sym typeface="Wingdings" panose="05000000000000000000" pitchFamily="2" charset="2"/>
              </a:rPr>
              <a:t>, </a:t>
            </a:r>
            <a:r>
              <a:rPr lang="nb-NO" dirty="0" err="1" smtClean="0">
                <a:sym typeface="Wingdings" panose="05000000000000000000" pitchFamily="2" charset="2"/>
              </a:rPr>
              <a:t>but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unemployment</a:t>
            </a:r>
            <a:r>
              <a:rPr lang="nb-NO" dirty="0" smtClean="0">
                <a:sym typeface="Wingdings" panose="05000000000000000000" pitchFamily="2" charset="2"/>
              </a:rPr>
              <a:t> still not </a:t>
            </a:r>
            <a:r>
              <a:rPr lang="nb-NO" dirty="0" err="1" smtClean="0">
                <a:sym typeface="Wingdings" panose="05000000000000000000" pitchFamily="2" charset="2"/>
              </a:rPr>
              <a:t>going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down</a:t>
            </a:r>
            <a:endParaRPr lang="nb-NO" dirty="0" smtClean="0">
              <a:sym typeface="Wingdings" panose="05000000000000000000" pitchFamily="2" charset="2"/>
            </a:endParaRP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60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Historical</a:t>
            </a:r>
            <a:r>
              <a:rPr lang="nb-NO" dirty="0" smtClean="0"/>
              <a:t> </a:t>
            </a:r>
            <a:r>
              <a:rPr lang="nb-NO" dirty="0" err="1" smtClean="0"/>
              <a:t>epoch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407404" cy="4875904"/>
          </a:xfrm>
        </p:spPr>
        <p:txBody>
          <a:bodyPr>
            <a:normAutofit fontScale="77500" lnSpcReduction="20000"/>
          </a:bodyPr>
          <a:lstStyle/>
          <a:p>
            <a:r>
              <a:rPr lang="nb-NO" dirty="0" err="1" smtClean="0"/>
              <a:t>Capitalism</a:t>
            </a:r>
            <a:r>
              <a:rPr lang="nb-NO" dirty="0" smtClean="0"/>
              <a:t> under </a:t>
            </a:r>
            <a:r>
              <a:rPr lang="nb-NO" dirty="0" err="1" smtClean="0"/>
              <a:t>pressure</a:t>
            </a:r>
            <a:endParaRPr lang="nb-NO" dirty="0" smtClean="0"/>
          </a:p>
          <a:p>
            <a:r>
              <a:rPr lang="nb-NO" dirty="0" err="1" smtClean="0"/>
              <a:t>Democracies</a:t>
            </a:r>
            <a:r>
              <a:rPr lang="nb-NO" dirty="0" smtClean="0"/>
              <a:t> under </a:t>
            </a:r>
            <a:r>
              <a:rPr lang="nb-NO" dirty="0" err="1" smtClean="0"/>
              <a:t>pressure</a:t>
            </a:r>
            <a:endParaRPr lang="nb-NO" dirty="0" smtClean="0"/>
          </a:p>
          <a:p>
            <a:r>
              <a:rPr lang="nb-NO" dirty="0" err="1" smtClean="0"/>
              <a:t>Interwar</a:t>
            </a:r>
            <a:r>
              <a:rPr lang="nb-NO" dirty="0" smtClean="0"/>
              <a:t> </a:t>
            </a:r>
            <a:r>
              <a:rPr lang="nb-NO" dirty="0" err="1" smtClean="0"/>
              <a:t>years</a:t>
            </a:r>
            <a:endParaRPr lang="nb-NO" dirty="0" smtClean="0"/>
          </a:p>
          <a:p>
            <a:pPr lvl="1"/>
            <a:r>
              <a:rPr lang="nb-NO" dirty="0" err="1" smtClean="0"/>
              <a:t>Fascism</a:t>
            </a:r>
            <a:endParaRPr lang="nb-NO" dirty="0" smtClean="0"/>
          </a:p>
          <a:p>
            <a:pPr lvl="1"/>
            <a:r>
              <a:rPr lang="nb-NO" dirty="0" err="1" smtClean="0"/>
              <a:t>Socialism</a:t>
            </a:r>
            <a:r>
              <a:rPr lang="nb-NO" dirty="0" smtClean="0"/>
              <a:t>/</a:t>
            </a:r>
            <a:r>
              <a:rPr lang="nb-NO" dirty="0" err="1" smtClean="0"/>
              <a:t>communism</a:t>
            </a:r>
            <a:endParaRPr lang="nb-NO" dirty="0" smtClean="0"/>
          </a:p>
          <a:p>
            <a:pPr lvl="1"/>
            <a:r>
              <a:rPr lang="nb-NO" dirty="0" smtClean="0"/>
              <a:t>Weimar </a:t>
            </a:r>
            <a:r>
              <a:rPr lang="nb-NO" dirty="0"/>
              <a:t>R</a:t>
            </a:r>
            <a:r>
              <a:rPr lang="nb-NO" dirty="0" smtClean="0"/>
              <a:t>epublic </a:t>
            </a:r>
            <a:r>
              <a:rPr lang="nb-NO" dirty="0" err="1" smtClean="0"/>
              <a:t>squeezed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left</a:t>
            </a:r>
            <a:r>
              <a:rPr lang="nb-NO" dirty="0" smtClean="0"/>
              <a:t> and </a:t>
            </a:r>
            <a:r>
              <a:rPr lang="nb-NO" dirty="0" err="1" smtClean="0"/>
              <a:t>the</a:t>
            </a:r>
            <a:r>
              <a:rPr lang="nb-NO" dirty="0" smtClean="0"/>
              <a:t> right</a:t>
            </a:r>
          </a:p>
          <a:p>
            <a:pPr lvl="2"/>
            <a:r>
              <a:rPr lang="nb-NO" dirty="0" err="1" smtClean="0"/>
              <a:t>But</a:t>
            </a:r>
            <a:r>
              <a:rPr lang="nb-NO" dirty="0" smtClean="0"/>
              <a:t> not just in Germany</a:t>
            </a:r>
          </a:p>
          <a:p>
            <a:pPr lvl="1"/>
            <a:r>
              <a:rPr lang="nb-NO" dirty="0" err="1" smtClean="0"/>
              <a:t>Serious</a:t>
            </a:r>
            <a:r>
              <a:rPr lang="nb-NO" dirty="0" smtClean="0"/>
              <a:t> </a:t>
            </a:r>
            <a:r>
              <a:rPr lang="nb-NO" dirty="0" err="1" smtClean="0"/>
              <a:t>ideological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from </a:t>
            </a:r>
            <a:r>
              <a:rPr lang="nb-NO" dirty="0" err="1" smtClean="0"/>
              <a:t>very</a:t>
            </a:r>
            <a:r>
              <a:rPr lang="nb-NO" dirty="0" smtClean="0"/>
              <a:t> different </a:t>
            </a:r>
            <a:r>
              <a:rPr lang="nb-NO" dirty="0" err="1" smtClean="0"/>
              <a:t>political</a:t>
            </a:r>
            <a:r>
              <a:rPr lang="nb-NO" dirty="0" smtClean="0"/>
              <a:t> and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, </a:t>
            </a:r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totalitarian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strong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endParaRPr lang="nb-NO" dirty="0" smtClean="0"/>
          </a:p>
          <a:p>
            <a:pPr lvl="2"/>
            <a:r>
              <a:rPr lang="nb-NO" dirty="0" smtClean="0"/>
              <a:t>Norway </a:t>
            </a:r>
            <a:r>
              <a:rPr lang="nb-NO" dirty="0" err="1" smtClean="0"/>
              <a:t>early</a:t>
            </a:r>
            <a:r>
              <a:rPr lang="nb-NO" dirty="0" smtClean="0"/>
              <a:t> 1930s,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radical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r>
              <a:rPr lang="nb-NO" dirty="0" smtClean="0"/>
              <a:t> party and </a:t>
            </a:r>
            <a:r>
              <a:rPr lang="nb-NO" dirty="0" err="1" smtClean="0"/>
              <a:t>slow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nationalist</a:t>
            </a:r>
            <a:r>
              <a:rPr lang="nb-NO" dirty="0" smtClean="0"/>
              <a:t> </a:t>
            </a:r>
            <a:r>
              <a:rPr lang="nb-NO" dirty="0" err="1" smtClean="0"/>
              <a:t>extreme</a:t>
            </a:r>
            <a:r>
              <a:rPr lang="nb-NO" dirty="0" smtClean="0"/>
              <a:t> right (Nasjonal Samling)</a:t>
            </a:r>
          </a:p>
          <a:p>
            <a:pPr lvl="1"/>
            <a:r>
              <a:rPr lang="nb-NO" dirty="0" err="1" smtClean="0"/>
              <a:t>Depression</a:t>
            </a:r>
            <a:endParaRPr lang="nb-NO" dirty="0" smtClean="0"/>
          </a:p>
          <a:p>
            <a:pPr lvl="2"/>
            <a:r>
              <a:rPr lang="nb-NO" dirty="0" smtClean="0"/>
              <a:t>Massive and persistent </a:t>
            </a:r>
            <a:r>
              <a:rPr lang="nb-NO" dirty="0" err="1" smtClean="0"/>
              <a:t>unemployment</a:t>
            </a:r>
            <a:endParaRPr lang="nb-NO" dirty="0" smtClean="0"/>
          </a:p>
          <a:p>
            <a:pPr lvl="2"/>
            <a:r>
              <a:rPr lang="nb-NO" dirty="0" err="1" smtClean="0"/>
              <a:t>Violence</a:t>
            </a:r>
            <a:r>
              <a:rPr lang="nb-NO" dirty="0" smtClean="0"/>
              <a:t>, </a:t>
            </a:r>
            <a:r>
              <a:rPr lang="nb-NO" dirty="0" err="1" smtClean="0"/>
              <a:t>labor</a:t>
            </a:r>
            <a:r>
              <a:rPr lang="nb-NO" dirty="0" smtClean="0"/>
              <a:t> </a:t>
            </a:r>
            <a:r>
              <a:rPr lang="nb-NO" dirty="0" err="1" smtClean="0"/>
              <a:t>riots</a:t>
            </a:r>
            <a:endParaRPr lang="nb-NO" dirty="0" smtClean="0"/>
          </a:p>
          <a:p>
            <a:pPr lvl="1"/>
            <a:r>
              <a:rPr lang="nb-NO" dirty="0" smtClean="0"/>
              <a:t>From </a:t>
            </a:r>
            <a:r>
              <a:rPr lang="nb-NO" dirty="0" err="1" smtClean="0"/>
              <a:t>free</a:t>
            </a:r>
            <a:r>
              <a:rPr lang="nb-NO" dirty="0" smtClean="0"/>
              <a:t>-trade to </a:t>
            </a:r>
            <a:r>
              <a:rPr lang="nb-NO" dirty="0" err="1" smtClean="0"/>
              <a:t>protectionism</a:t>
            </a:r>
            <a:endParaRPr lang="nb-NO" dirty="0" smtClean="0"/>
          </a:p>
          <a:p>
            <a:pPr lvl="1"/>
            <a:r>
              <a:rPr lang="nb-NO" dirty="0" smtClean="0"/>
              <a:t>Post WWI blues… </a:t>
            </a:r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politically</a:t>
            </a:r>
            <a:r>
              <a:rPr lang="nb-NO" dirty="0" smtClean="0"/>
              <a:t> and </a:t>
            </a:r>
            <a:r>
              <a:rPr lang="nb-NO" dirty="0" err="1" smtClean="0"/>
              <a:t>economically</a:t>
            </a:r>
            <a:endParaRPr lang="nb-NO" dirty="0" smtClean="0"/>
          </a:p>
          <a:p>
            <a:r>
              <a:rPr lang="nb-NO" dirty="0" smtClean="0"/>
              <a:t>Post WWII: </a:t>
            </a:r>
            <a:r>
              <a:rPr lang="nb-NO" dirty="0" err="1" smtClean="0"/>
              <a:t>Need</a:t>
            </a:r>
            <a:r>
              <a:rPr lang="nb-NO" dirty="0" smtClean="0"/>
              <a:t> for </a:t>
            </a:r>
            <a:r>
              <a:rPr lang="nb-NO" dirty="0" err="1" smtClean="0"/>
              <a:t>reconstruction</a:t>
            </a:r>
            <a:r>
              <a:rPr lang="nb-NO" dirty="0" smtClean="0"/>
              <a:t>, </a:t>
            </a:r>
            <a:r>
              <a:rPr lang="nb-NO" dirty="0" err="1" smtClean="0"/>
              <a:t>need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endParaRPr lang="nb-NO" dirty="0" smtClean="0"/>
          </a:p>
          <a:p>
            <a:pPr lvl="1"/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democracy</a:t>
            </a:r>
            <a:r>
              <a:rPr lang="nb-NO" dirty="0" smtClean="0"/>
              <a:t>, full </a:t>
            </a:r>
            <a:r>
              <a:rPr lang="nb-NO" dirty="0" err="1" smtClean="0"/>
              <a:t>employment</a:t>
            </a:r>
            <a:r>
              <a:rPr lang="nb-NO" dirty="0" smtClean="0"/>
              <a:t> as </a:t>
            </a:r>
            <a:r>
              <a:rPr lang="nb-NO" dirty="0" err="1" smtClean="0"/>
              <a:t>political</a:t>
            </a:r>
            <a:r>
              <a:rPr lang="nb-NO" dirty="0" smtClean="0"/>
              <a:t> goal</a:t>
            </a:r>
          </a:p>
          <a:p>
            <a:pPr lvl="1"/>
            <a:r>
              <a:rPr lang="nb-NO" dirty="0" err="1" smtClean="0"/>
              <a:t>Welfare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03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great</a:t>
            </a:r>
            <a:r>
              <a:rPr lang="nb-NO" dirty="0" smtClean="0"/>
              <a:t> </a:t>
            </a:r>
            <a:r>
              <a:rPr lang="nb-NO" dirty="0" err="1" smtClean="0"/>
              <a:t>crash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Neoclassicals</a:t>
            </a:r>
            <a:r>
              <a:rPr lang="nb-NO" dirty="0"/>
              <a:t>? From </a:t>
            </a:r>
            <a:r>
              <a:rPr lang="nb-NO" dirty="0" err="1"/>
              <a:t>crisis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equilibrium</a:t>
            </a:r>
            <a:r>
              <a:rPr lang="nb-NO" dirty="0"/>
              <a:t>. State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stay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and let </a:t>
            </a:r>
            <a:r>
              <a:rPr lang="nb-NO" dirty="0" err="1"/>
              <a:t>markets</a:t>
            </a:r>
            <a:r>
              <a:rPr lang="nb-NO" dirty="0"/>
              <a:t> </a:t>
            </a:r>
            <a:r>
              <a:rPr lang="nb-NO" dirty="0" err="1"/>
              <a:t>adjust</a:t>
            </a:r>
            <a:r>
              <a:rPr lang="nb-NO" dirty="0"/>
              <a:t>.</a:t>
            </a:r>
          </a:p>
          <a:p>
            <a:r>
              <a:rPr lang="nb-NO" dirty="0" smtClean="0"/>
              <a:t>Marxists? </a:t>
            </a:r>
            <a:r>
              <a:rPr lang="nb-NO" dirty="0" err="1" smtClean="0"/>
              <a:t>Capitalist</a:t>
            </a:r>
            <a:r>
              <a:rPr lang="nb-NO" dirty="0" smtClean="0"/>
              <a:t> </a:t>
            </a:r>
            <a:r>
              <a:rPr lang="nb-NO" dirty="0" err="1" smtClean="0"/>
              <a:t>crises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inevitable</a:t>
            </a:r>
            <a:r>
              <a:rPr lang="nb-NO" dirty="0" smtClean="0"/>
              <a:t>. Will </a:t>
            </a:r>
            <a:r>
              <a:rPr lang="nb-NO" dirty="0" err="1" smtClean="0"/>
              <a:t>recur</a:t>
            </a:r>
            <a:r>
              <a:rPr lang="nb-NO" dirty="0" smtClean="0"/>
              <a:t> </a:t>
            </a:r>
            <a:r>
              <a:rPr lang="nb-NO" dirty="0" err="1" smtClean="0"/>
              <a:t>until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end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r>
              <a:rPr lang="nb-NO" dirty="0" smtClean="0"/>
              <a:t>. Solution? </a:t>
            </a:r>
            <a:r>
              <a:rPr lang="nb-NO" dirty="0" err="1" smtClean="0"/>
              <a:t>Revolution</a:t>
            </a:r>
            <a:r>
              <a:rPr lang="nb-NO" dirty="0" smtClean="0"/>
              <a:t> and </a:t>
            </a:r>
            <a:r>
              <a:rPr lang="nb-NO" dirty="0" err="1" smtClean="0"/>
              <a:t>communism</a:t>
            </a:r>
            <a:endParaRPr lang="nb-NO" dirty="0" smtClean="0"/>
          </a:p>
          <a:p>
            <a:r>
              <a:rPr lang="nb-NO" dirty="0" err="1" smtClean="0"/>
              <a:t>Keynesians</a:t>
            </a:r>
            <a:r>
              <a:rPr lang="nb-NO" dirty="0" smtClean="0"/>
              <a:t>? </a:t>
            </a:r>
            <a:r>
              <a:rPr lang="nb-NO" dirty="0" err="1" smtClean="0"/>
              <a:t>Crises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inevitable</a:t>
            </a:r>
            <a:r>
              <a:rPr lang="nb-NO" dirty="0" smtClean="0"/>
              <a:t> UNLESS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becomes</a:t>
            </a:r>
            <a:r>
              <a:rPr lang="nb-NO" dirty="0" smtClean="0"/>
              <a:t> more </a:t>
            </a:r>
            <a:r>
              <a:rPr lang="nb-NO" dirty="0" err="1" smtClean="0"/>
              <a:t>active</a:t>
            </a:r>
            <a:r>
              <a:rPr lang="nb-NO" dirty="0" smtClean="0"/>
              <a:t> by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fiscal</a:t>
            </a:r>
            <a:r>
              <a:rPr lang="nb-NO" dirty="0" smtClean="0"/>
              <a:t> policy to </a:t>
            </a:r>
            <a:r>
              <a:rPr lang="nb-NO" dirty="0" err="1" smtClean="0"/>
              <a:t>stabilize</a:t>
            </a:r>
            <a:r>
              <a:rPr lang="nb-NO" dirty="0" smtClean="0"/>
              <a:t> booms and busts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12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Crisis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417638"/>
            <a:ext cx="7407404" cy="4950889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Focus </a:t>
            </a:r>
            <a:r>
              <a:rPr lang="nb-NO" dirty="0" err="1" smtClean="0"/>
              <a:t>moved</a:t>
            </a:r>
            <a:r>
              <a:rPr lang="nb-NO" dirty="0" smtClean="0"/>
              <a:t> from </a:t>
            </a:r>
            <a:r>
              <a:rPr lang="nb-NO" dirty="0" err="1" smtClean="0"/>
              <a:t>supply</a:t>
            </a:r>
            <a:r>
              <a:rPr lang="nb-NO" dirty="0" smtClean="0"/>
              <a:t> to </a:t>
            </a:r>
            <a:r>
              <a:rPr lang="nb-NO" dirty="0" err="1" smtClean="0"/>
              <a:t>demand</a:t>
            </a:r>
            <a:endParaRPr lang="nb-NO" dirty="0" smtClean="0"/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 is 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low</a:t>
            </a:r>
            <a:r>
              <a:rPr lang="nb-NO" dirty="0" smtClean="0"/>
              <a:t>? </a:t>
            </a:r>
          </a:p>
          <a:p>
            <a:pPr lvl="1"/>
            <a:r>
              <a:rPr lang="nb-NO" dirty="0" smtClean="0"/>
              <a:t>(</a:t>
            </a:r>
            <a:r>
              <a:rPr lang="nb-NO" dirty="0" err="1" smtClean="0"/>
              <a:t>Unemployment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(</a:t>
            </a:r>
            <a:r>
              <a:rPr lang="nb-NO" dirty="0" err="1" smtClean="0"/>
              <a:t>Neoclassicals</a:t>
            </a:r>
            <a:r>
              <a:rPr lang="nb-NO" dirty="0" smtClean="0"/>
              <a:t>: </a:t>
            </a:r>
            <a:r>
              <a:rPr lang="nb-NO" dirty="0" err="1" smtClean="0"/>
              <a:t>wages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go</a:t>
            </a:r>
            <a:r>
              <a:rPr lang="nb-NO" dirty="0" smtClean="0"/>
              <a:t> </a:t>
            </a:r>
            <a:r>
              <a:rPr lang="nb-NO" dirty="0" err="1" smtClean="0"/>
              <a:t>down</a:t>
            </a:r>
            <a:r>
              <a:rPr lang="nb-NO" dirty="0" smtClean="0"/>
              <a:t>, </a:t>
            </a:r>
            <a:r>
              <a:rPr lang="nb-NO" dirty="0" err="1" smtClean="0"/>
              <a:t>employment</a:t>
            </a:r>
            <a:r>
              <a:rPr lang="nb-NO" dirty="0" smtClean="0"/>
              <a:t> up, problem </a:t>
            </a:r>
            <a:r>
              <a:rPr lang="nb-NO" dirty="0" err="1" smtClean="0"/>
              <a:t>solved</a:t>
            </a:r>
            <a:r>
              <a:rPr lang="nb-NO" dirty="0" smtClean="0"/>
              <a:t>. If not, break up unions,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prevent</a:t>
            </a:r>
            <a:r>
              <a:rPr lang="nb-NO" dirty="0" smtClean="0"/>
              <a:t> </a:t>
            </a:r>
            <a:r>
              <a:rPr lang="nb-NO" dirty="0" err="1" smtClean="0"/>
              <a:t>wages</a:t>
            </a:r>
            <a:r>
              <a:rPr lang="nb-NO" dirty="0" smtClean="0"/>
              <a:t> from </a:t>
            </a:r>
            <a:r>
              <a:rPr lang="nb-NO" dirty="0" err="1" smtClean="0"/>
              <a:t>going</a:t>
            </a:r>
            <a:r>
              <a:rPr lang="nb-NO" dirty="0" smtClean="0"/>
              <a:t> </a:t>
            </a:r>
            <a:r>
              <a:rPr lang="nb-NO" dirty="0" err="1" smtClean="0"/>
              <a:t>down</a:t>
            </a:r>
            <a:r>
              <a:rPr lang="nb-NO" dirty="0" smtClean="0"/>
              <a:t>.)</a:t>
            </a:r>
          </a:p>
          <a:p>
            <a:pPr lvl="1"/>
            <a:r>
              <a:rPr lang="nb-NO" dirty="0" err="1" smtClean="0"/>
              <a:t>Keynesians</a:t>
            </a:r>
            <a:endParaRPr lang="nb-NO" dirty="0" smtClean="0"/>
          </a:p>
          <a:p>
            <a:pPr lvl="2"/>
            <a:r>
              <a:rPr lang="nb-NO" dirty="0" err="1" smtClean="0"/>
              <a:t>Unemployment</a:t>
            </a:r>
            <a:endParaRPr lang="nb-NO" dirty="0" smtClean="0"/>
          </a:p>
          <a:p>
            <a:pPr lvl="3"/>
            <a:r>
              <a:rPr lang="nb-NO" dirty="0" smtClean="0"/>
              <a:t>(</a:t>
            </a:r>
            <a:r>
              <a:rPr lang="nb-NO" dirty="0" err="1" smtClean="0"/>
              <a:t>Wages</a:t>
            </a:r>
            <a:r>
              <a:rPr lang="nb-NO" dirty="0" smtClean="0"/>
              <a:t> do NOT </a:t>
            </a:r>
            <a:r>
              <a:rPr lang="nb-NO" dirty="0" err="1" smtClean="0"/>
              <a:t>necessarily</a:t>
            </a:r>
            <a:r>
              <a:rPr lang="nb-NO" dirty="0" smtClean="0"/>
              <a:t> </a:t>
            </a:r>
            <a:r>
              <a:rPr lang="nb-NO" dirty="0" err="1" smtClean="0"/>
              <a:t>go</a:t>
            </a:r>
            <a:r>
              <a:rPr lang="nb-NO" dirty="0" smtClean="0"/>
              <a:t> </a:t>
            </a:r>
            <a:r>
              <a:rPr lang="nb-NO" dirty="0" err="1" smtClean="0"/>
              <a:t>down</a:t>
            </a:r>
            <a:r>
              <a:rPr lang="nb-NO" dirty="0" smtClean="0"/>
              <a:t>. Not </a:t>
            </a:r>
            <a:r>
              <a:rPr lang="nb-NO" dirty="0" err="1" smtClean="0"/>
              <a:t>flexible</a:t>
            </a:r>
            <a:r>
              <a:rPr lang="nb-NO" dirty="0" smtClean="0"/>
              <a:t> </a:t>
            </a:r>
            <a:r>
              <a:rPr lang="nb-NO" dirty="0" err="1" smtClean="0"/>
              <a:t>downwards</a:t>
            </a:r>
            <a:r>
              <a:rPr lang="nb-NO" dirty="0" smtClean="0"/>
              <a:t>.)</a:t>
            </a:r>
          </a:p>
          <a:p>
            <a:pPr lvl="3"/>
            <a:r>
              <a:rPr lang="nb-NO" dirty="0" smtClean="0"/>
              <a:t>If </a:t>
            </a:r>
            <a:r>
              <a:rPr lang="nb-NO" dirty="0" err="1" smtClean="0"/>
              <a:t>wages</a:t>
            </a:r>
            <a:r>
              <a:rPr lang="nb-NO" dirty="0" smtClean="0"/>
              <a:t> </a:t>
            </a:r>
            <a:r>
              <a:rPr lang="nb-NO" dirty="0" err="1" smtClean="0"/>
              <a:t>go</a:t>
            </a:r>
            <a:r>
              <a:rPr lang="nb-NO" dirty="0" smtClean="0"/>
              <a:t> </a:t>
            </a:r>
            <a:r>
              <a:rPr lang="nb-NO" dirty="0" err="1" smtClean="0"/>
              <a:t>down</a:t>
            </a:r>
            <a:r>
              <a:rPr lang="nb-NO" dirty="0" smtClean="0"/>
              <a:t>? Problem </a:t>
            </a:r>
            <a:r>
              <a:rPr lang="nb-NO" dirty="0" err="1" smtClean="0"/>
              <a:t>solved</a:t>
            </a:r>
            <a:r>
              <a:rPr lang="nb-NO" dirty="0" smtClean="0"/>
              <a:t>?</a:t>
            </a:r>
          </a:p>
          <a:p>
            <a:pPr lvl="4"/>
            <a:r>
              <a:rPr lang="nb-NO" dirty="0" smtClean="0"/>
              <a:t>NO! </a:t>
            </a:r>
            <a:r>
              <a:rPr lang="nb-NO" dirty="0" err="1" smtClean="0"/>
              <a:t>Further</a:t>
            </a:r>
            <a:r>
              <a:rPr lang="nb-NO" dirty="0" smtClean="0"/>
              <a:t> </a:t>
            </a:r>
            <a:r>
              <a:rPr lang="nb-NO" dirty="0" err="1" smtClean="0"/>
              <a:t>reducing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 smtClean="0"/>
          </a:p>
          <a:p>
            <a:pPr lvl="4"/>
            <a:r>
              <a:rPr lang="nb-NO" dirty="0" err="1" smtClean="0"/>
              <a:t>Wages</a:t>
            </a:r>
            <a:r>
              <a:rPr lang="nb-NO" dirty="0" smtClean="0"/>
              <a:t> </a:t>
            </a:r>
            <a:r>
              <a:rPr lang="nb-NO" dirty="0" err="1" smtClean="0"/>
              <a:t>down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 </a:t>
            </a:r>
            <a:r>
              <a:rPr lang="nb-NO" dirty="0" err="1" smtClean="0"/>
              <a:t>down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</a:t>
            </a:r>
            <a:r>
              <a:rPr lang="nb-NO" dirty="0" smtClean="0"/>
              <a:t> more </a:t>
            </a:r>
            <a:r>
              <a:rPr lang="nb-NO" dirty="0" err="1" smtClean="0"/>
              <a:t>people</a:t>
            </a:r>
            <a:r>
              <a:rPr lang="nb-NO" dirty="0" smtClean="0"/>
              <a:t> </a:t>
            </a:r>
            <a:r>
              <a:rPr lang="nb-NO" dirty="0" err="1" smtClean="0"/>
              <a:t>unemployed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demand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further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down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even</a:t>
            </a:r>
            <a:r>
              <a:rPr lang="nb-NO" dirty="0" smtClean="0">
                <a:sym typeface="Wingdings" panose="05000000000000000000" pitchFamily="2" charset="2"/>
              </a:rPr>
              <a:t> more </a:t>
            </a:r>
            <a:r>
              <a:rPr lang="nb-NO" dirty="0" err="1" smtClean="0">
                <a:sym typeface="Wingdings" panose="05000000000000000000" pitchFamily="2" charset="2"/>
              </a:rPr>
              <a:t>people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unemployed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demand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even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further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down</a:t>
            </a:r>
            <a:r>
              <a:rPr lang="nb-NO" dirty="0" smtClean="0">
                <a:sym typeface="Wingdings" panose="05000000000000000000" pitchFamily="2" charset="2"/>
              </a:rPr>
              <a:t>  … </a:t>
            </a:r>
            <a:endParaRPr lang="nb-NO" dirty="0" smtClean="0"/>
          </a:p>
          <a:p>
            <a:pPr lvl="4"/>
            <a:r>
              <a:rPr lang="nb-NO" dirty="0" smtClean="0"/>
              <a:t>Vicious </a:t>
            </a:r>
            <a:r>
              <a:rPr lang="nb-NO" dirty="0" err="1" smtClean="0"/>
              <a:t>circle</a:t>
            </a:r>
            <a:r>
              <a:rPr lang="nb-NO" dirty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no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new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equilibrium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with</a:t>
            </a:r>
            <a:r>
              <a:rPr lang="nb-NO" dirty="0" smtClean="0">
                <a:sym typeface="Wingdings" panose="05000000000000000000" pitchFamily="2" charset="2"/>
              </a:rPr>
              <a:t> full </a:t>
            </a:r>
            <a:r>
              <a:rPr lang="nb-NO" dirty="0" err="1" smtClean="0">
                <a:sym typeface="Wingdings" panose="05000000000000000000" pitchFamily="2" charset="2"/>
              </a:rPr>
              <a:t>employment</a:t>
            </a:r>
            <a:r>
              <a:rPr lang="nb-NO" dirty="0" smtClean="0">
                <a:sym typeface="Wingdings" panose="05000000000000000000" pitchFamily="2" charset="2"/>
              </a:rPr>
              <a:t>. </a:t>
            </a:r>
            <a:r>
              <a:rPr lang="nb-NO" dirty="0" err="1" smtClean="0">
                <a:sym typeface="Wingdings" panose="05000000000000000000" pitchFamily="2" charset="2"/>
              </a:rPr>
              <a:t>Multiplier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effect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of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drop</a:t>
            </a:r>
            <a:r>
              <a:rPr lang="nb-NO" dirty="0" smtClean="0">
                <a:sym typeface="Wingdings" panose="05000000000000000000" pitchFamily="2" charset="2"/>
              </a:rPr>
              <a:t> in </a:t>
            </a:r>
            <a:r>
              <a:rPr lang="nb-NO" dirty="0" err="1" smtClean="0">
                <a:sym typeface="Wingdings" panose="05000000000000000000" pitchFamily="2" charset="2"/>
              </a:rPr>
              <a:t>employment</a:t>
            </a:r>
            <a:endParaRPr lang="nb-NO" dirty="0" smtClean="0">
              <a:sym typeface="Wingdings" panose="05000000000000000000" pitchFamily="2" charset="2"/>
            </a:endParaRPr>
          </a:p>
          <a:p>
            <a:pPr lvl="4"/>
            <a:r>
              <a:rPr lang="nb-NO" dirty="0" smtClean="0"/>
              <a:t>Permanent </a:t>
            </a:r>
            <a:r>
              <a:rPr lang="nb-NO" dirty="0" err="1" smtClean="0"/>
              <a:t>underemployment</a:t>
            </a:r>
            <a:endParaRPr lang="nb-NO" dirty="0" smtClean="0"/>
          </a:p>
          <a:p>
            <a:pPr lvl="4"/>
            <a:r>
              <a:rPr lang="nb-NO" dirty="0" err="1" smtClean="0"/>
              <a:t>Lowering</a:t>
            </a:r>
            <a:r>
              <a:rPr lang="nb-NO" dirty="0" smtClean="0"/>
              <a:t> </a:t>
            </a:r>
            <a:r>
              <a:rPr lang="nb-NO" dirty="0" err="1" smtClean="0"/>
              <a:t>wages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just make it </a:t>
            </a:r>
            <a:r>
              <a:rPr lang="nb-NO" dirty="0" err="1" smtClean="0"/>
              <a:t>harder</a:t>
            </a:r>
            <a:r>
              <a:rPr lang="nb-NO" dirty="0" smtClean="0"/>
              <a:t> to break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circle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5318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Solution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600200"/>
            <a:ext cx="7820809" cy="4525963"/>
          </a:xfrm>
        </p:spPr>
        <p:txBody>
          <a:bodyPr/>
          <a:lstStyle/>
          <a:p>
            <a:r>
              <a:rPr lang="nb-NO" dirty="0" err="1" smtClean="0"/>
              <a:t>Increase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endParaRPr lang="nb-NO" dirty="0" smtClean="0"/>
          </a:p>
          <a:p>
            <a:r>
              <a:rPr lang="nb-NO" dirty="0" smtClean="0"/>
              <a:t>How?</a:t>
            </a:r>
          </a:p>
          <a:p>
            <a:pPr lvl="1"/>
            <a:r>
              <a:rPr lang="nb-NO" dirty="0" err="1" smtClean="0"/>
              <a:t>Expand</a:t>
            </a:r>
            <a:r>
              <a:rPr lang="nb-NO" dirty="0" smtClean="0"/>
              <a:t> </a:t>
            </a:r>
            <a:r>
              <a:rPr lang="nb-NO" dirty="0" err="1" smtClean="0"/>
              <a:t>aggregated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 for </a:t>
            </a:r>
            <a:r>
              <a:rPr lang="nb-NO" dirty="0" err="1" smtClean="0"/>
              <a:t>goods</a:t>
            </a:r>
            <a:r>
              <a:rPr lang="nb-NO" dirty="0" smtClean="0"/>
              <a:t> and services</a:t>
            </a:r>
          </a:p>
          <a:p>
            <a:pPr lvl="1"/>
            <a:r>
              <a:rPr lang="nb-NO" dirty="0" err="1" smtClean="0"/>
              <a:t>Government</a:t>
            </a:r>
            <a:r>
              <a:rPr lang="nb-NO" dirty="0" smtClean="0"/>
              <a:t> </a:t>
            </a:r>
            <a:r>
              <a:rPr lang="nb-NO" dirty="0" err="1" smtClean="0"/>
              <a:t>expenditure</a:t>
            </a:r>
            <a:endParaRPr lang="nb-NO" dirty="0" smtClean="0"/>
          </a:p>
          <a:p>
            <a:pPr lvl="2"/>
            <a:r>
              <a:rPr lang="nb-NO" dirty="0" err="1" smtClean="0"/>
              <a:t>Buildings</a:t>
            </a:r>
            <a:r>
              <a:rPr lang="nb-NO" dirty="0" smtClean="0"/>
              <a:t>, </a:t>
            </a:r>
            <a:r>
              <a:rPr lang="nb-NO" dirty="0" err="1" smtClean="0"/>
              <a:t>schools</a:t>
            </a:r>
            <a:r>
              <a:rPr lang="nb-NO" dirty="0" smtClean="0"/>
              <a:t>, </a:t>
            </a:r>
            <a:r>
              <a:rPr lang="nb-NO" dirty="0" err="1" smtClean="0"/>
              <a:t>roads</a:t>
            </a:r>
            <a:r>
              <a:rPr lang="nb-NO" dirty="0" smtClean="0"/>
              <a:t>, </a:t>
            </a:r>
            <a:r>
              <a:rPr lang="nb-NO" dirty="0" err="1" smtClean="0"/>
              <a:t>railroads</a:t>
            </a:r>
            <a:endParaRPr lang="nb-NO" dirty="0" smtClean="0"/>
          </a:p>
          <a:p>
            <a:pPr lvl="3"/>
            <a:r>
              <a:rPr lang="nb-NO" dirty="0" smtClean="0"/>
              <a:t>More </a:t>
            </a:r>
            <a:r>
              <a:rPr lang="nb-NO" dirty="0" err="1" smtClean="0"/>
              <a:t>people</a:t>
            </a:r>
            <a:r>
              <a:rPr lang="nb-NO" dirty="0" smtClean="0"/>
              <a:t> </a:t>
            </a:r>
            <a:r>
              <a:rPr lang="nb-NO" dirty="0" err="1" smtClean="0"/>
              <a:t>employed</a:t>
            </a:r>
            <a:r>
              <a:rPr lang="nb-NO" dirty="0" smtClean="0"/>
              <a:t> in </a:t>
            </a:r>
            <a:r>
              <a:rPr lang="nb-NO" dirty="0" err="1" smtClean="0"/>
              <a:t>construction</a:t>
            </a:r>
            <a:endParaRPr lang="nb-NO" dirty="0" smtClean="0"/>
          </a:p>
          <a:p>
            <a:pPr lvl="4"/>
            <a:r>
              <a:rPr lang="nb-NO" dirty="0" err="1" smtClean="0"/>
              <a:t>Consume</a:t>
            </a:r>
            <a:r>
              <a:rPr lang="nb-NO" dirty="0" smtClean="0"/>
              <a:t> more </a:t>
            </a:r>
            <a:r>
              <a:rPr lang="nb-NO" dirty="0" err="1" smtClean="0"/>
              <a:t>goods</a:t>
            </a:r>
            <a:endParaRPr lang="nb-NO" dirty="0" smtClean="0"/>
          </a:p>
          <a:p>
            <a:pPr lvl="4"/>
            <a:r>
              <a:rPr lang="nb-NO" dirty="0" err="1" smtClean="0"/>
              <a:t>Increasing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 for </a:t>
            </a:r>
            <a:r>
              <a:rPr lang="nb-NO" dirty="0" err="1" smtClean="0"/>
              <a:t>food</a:t>
            </a:r>
            <a:r>
              <a:rPr lang="nb-NO" dirty="0" smtClean="0"/>
              <a:t>, </a:t>
            </a:r>
            <a:r>
              <a:rPr lang="nb-NO" dirty="0" err="1" smtClean="0"/>
              <a:t>clothes</a:t>
            </a:r>
            <a:r>
              <a:rPr lang="nb-NO" dirty="0" smtClean="0"/>
              <a:t>, TVs, </a:t>
            </a:r>
            <a:r>
              <a:rPr lang="nb-NO" dirty="0" err="1" smtClean="0"/>
              <a:t>washing</a:t>
            </a:r>
            <a:r>
              <a:rPr lang="nb-NO" dirty="0" smtClean="0"/>
              <a:t> </a:t>
            </a:r>
            <a:r>
              <a:rPr lang="nb-NO" dirty="0" err="1" smtClean="0"/>
              <a:t>machinges</a:t>
            </a:r>
            <a:r>
              <a:rPr lang="nb-NO" dirty="0" smtClean="0"/>
              <a:t>, etc.</a:t>
            </a:r>
          </a:p>
          <a:p>
            <a:pPr lvl="4"/>
            <a:r>
              <a:rPr lang="nb-NO" dirty="0" err="1" smtClean="0"/>
              <a:t>Extra</a:t>
            </a:r>
            <a:r>
              <a:rPr lang="nb-NO" dirty="0" smtClean="0"/>
              <a:t> </a:t>
            </a:r>
            <a:r>
              <a:rPr lang="nb-NO" dirty="0" err="1" smtClean="0"/>
              <a:t>profits</a:t>
            </a:r>
            <a:r>
              <a:rPr lang="nb-NO" dirty="0" smtClean="0"/>
              <a:t> in </a:t>
            </a:r>
            <a:r>
              <a:rPr lang="nb-NO" dirty="0" err="1" smtClean="0"/>
              <a:t>retailing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more </a:t>
            </a:r>
            <a:r>
              <a:rPr lang="nb-NO" dirty="0" err="1" smtClean="0">
                <a:sym typeface="Wingdings" panose="05000000000000000000" pitchFamily="2" charset="2"/>
              </a:rPr>
              <a:t>jobs</a:t>
            </a:r>
            <a:r>
              <a:rPr lang="nb-NO" dirty="0" smtClean="0">
                <a:sym typeface="Wingdings" panose="05000000000000000000" pitchFamily="2" charset="2"/>
              </a:rPr>
              <a:t> in </a:t>
            </a:r>
            <a:r>
              <a:rPr lang="nb-NO" dirty="0" err="1" smtClean="0">
                <a:sym typeface="Wingdings" panose="05000000000000000000" pitchFamily="2" charset="2"/>
              </a:rPr>
              <a:t>retailing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these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people</a:t>
            </a:r>
            <a:r>
              <a:rPr lang="nb-NO" dirty="0" smtClean="0">
                <a:sym typeface="Wingdings" panose="05000000000000000000" pitchFamily="2" charset="2"/>
              </a:rPr>
              <a:t> spend more </a:t>
            </a:r>
            <a:r>
              <a:rPr lang="nb-NO" dirty="0" err="1" smtClean="0">
                <a:sym typeface="Wingdings" panose="05000000000000000000" pitchFamily="2" charset="2"/>
              </a:rPr>
              <a:t>money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food</a:t>
            </a:r>
            <a:r>
              <a:rPr lang="nb-NO" dirty="0" smtClean="0">
                <a:sym typeface="Wingdings" panose="05000000000000000000" pitchFamily="2" charset="2"/>
              </a:rPr>
              <a:t>, etc.</a:t>
            </a:r>
          </a:p>
          <a:p>
            <a:pPr lvl="4"/>
            <a:r>
              <a:rPr lang="nb-NO" dirty="0" smtClean="0">
                <a:sym typeface="Wingdings" panose="05000000000000000000" pitchFamily="2" charset="2"/>
              </a:rPr>
              <a:t>Henry Ford</a:t>
            </a:r>
          </a:p>
          <a:p>
            <a:pPr lvl="4"/>
            <a:r>
              <a:rPr lang="nb-NO" dirty="0" err="1" smtClean="0">
                <a:sym typeface="Wingdings" panose="05000000000000000000" pitchFamily="2" charset="2"/>
              </a:rPr>
              <a:t>Virtuous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circle</a:t>
            </a:r>
            <a:endParaRPr lang="nb-NO" dirty="0" smtClean="0">
              <a:sym typeface="Wingdings" panose="05000000000000000000" pitchFamily="2" charset="2"/>
            </a:endParaRPr>
          </a:p>
          <a:p>
            <a:pPr lvl="4"/>
            <a:r>
              <a:rPr lang="nb-NO" dirty="0" err="1" smtClean="0">
                <a:sym typeface="Wingdings" panose="05000000000000000000" pitchFamily="2" charset="2"/>
              </a:rPr>
              <a:t>But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also</a:t>
            </a:r>
            <a:r>
              <a:rPr lang="nb-NO" dirty="0" smtClean="0">
                <a:sym typeface="Wingdings" panose="05000000000000000000" pitchFamily="2" charset="2"/>
              </a:rPr>
              <a:t>: </a:t>
            </a:r>
            <a:r>
              <a:rPr lang="nb-NO" dirty="0" err="1" smtClean="0">
                <a:sym typeface="Wingdings" panose="05000000000000000000" pitchFamily="2" charset="2"/>
              </a:rPr>
              <a:t>Certainly</a:t>
            </a:r>
            <a:r>
              <a:rPr lang="nb-NO" dirty="0" smtClean="0">
                <a:sym typeface="Wingdings" panose="05000000000000000000" pitchFamily="2" charset="2"/>
              </a:rPr>
              <a:t> materialist, </a:t>
            </a:r>
            <a:r>
              <a:rPr lang="nb-NO" dirty="0" err="1" smtClean="0">
                <a:sym typeface="Wingdings" panose="05000000000000000000" pitchFamily="2" charset="2"/>
              </a:rPr>
              <a:t>consumerist</a:t>
            </a:r>
            <a:r>
              <a:rPr lang="nb-NO" dirty="0" smtClean="0">
                <a:sym typeface="Wingdings" panose="05000000000000000000" pitchFamily="2" charset="2"/>
              </a:rPr>
              <a:t>. No alternative to </a:t>
            </a:r>
            <a:r>
              <a:rPr lang="nb-NO" dirty="0" err="1" smtClean="0">
                <a:sym typeface="Wingdings" panose="05000000000000000000" pitchFamily="2" charset="2"/>
              </a:rPr>
              <a:t>neoclassic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economics</a:t>
            </a:r>
            <a:r>
              <a:rPr lang="nb-NO" dirty="0" smtClean="0">
                <a:sym typeface="Wingdings" panose="05000000000000000000" pitchFamily="2" charset="2"/>
              </a:rPr>
              <a:t> in </a:t>
            </a:r>
            <a:r>
              <a:rPr lang="nb-NO" dirty="0" err="1" smtClean="0">
                <a:sym typeface="Wingdings" panose="05000000000000000000" pitchFamily="2" charset="2"/>
              </a:rPr>
              <a:t>that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sense</a:t>
            </a:r>
            <a:endParaRPr lang="nb-NO" dirty="0" smtClean="0">
              <a:sym typeface="Wingdings" panose="05000000000000000000" pitchFamily="2" charset="2"/>
            </a:endParaRPr>
          </a:p>
          <a:p>
            <a:pPr lvl="4"/>
            <a:endParaRPr lang="nb-NO" dirty="0" smtClean="0"/>
          </a:p>
          <a:p>
            <a:pPr lvl="4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85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Multiplier</a:t>
            </a:r>
            <a:r>
              <a:rPr lang="nb-NO" dirty="0" smtClean="0"/>
              <a:t> </a:t>
            </a:r>
            <a:r>
              <a:rPr lang="nb-NO" dirty="0" err="1" smtClean="0"/>
              <a:t>effect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Aggregate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r>
              <a:rPr lang="nb-NO" dirty="0" smtClean="0"/>
              <a:t>: Y = C + I + G + </a:t>
            </a:r>
            <a:r>
              <a:rPr lang="nb-NO" dirty="0" err="1" smtClean="0"/>
              <a:t>X</a:t>
            </a:r>
            <a:r>
              <a:rPr lang="nb-NO" dirty="0" smtClean="0"/>
              <a:t> - M</a:t>
            </a:r>
          </a:p>
          <a:p>
            <a:r>
              <a:rPr lang="nb-NO" dirty="0" err="1" smtClean="0"/>
              <a:t>Government</a:t>
            </a:r>
            <a:r>
              <a:rPr lang="nb-NO" dirty="0" smtClean="0"/>
              <a:t> </a:t>
            </a:r>
            <a:r>
              <a:rPr lang="nb-NO" dirty="0" err="1" smtClean="0"/>
              <a:t>expenditure</a:t>
            </a:r>
            <a:r>
              <a:rPr lang="nb-NO" dirty="0" smtClean="0"/>
              <a:t> vs. </a:t>
            </a:r>
            <a:r>
              <a:rPr lang="nb-NO" dirty="0" err="1" smtClean="0"/>
              <a:t>tax</a:t>
            </a:r>
            <a:r>
              <a:rPr lang="nb-NO" dirty="0" smtClean="0"/>
              <a:t> </a:t>
            </a:r>
            <a:r>
              <a:rPr lang="nb-NO" dirty="0" err="1" smtClean="0"/>
              <a:t>cuts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Multiplier</a:t>
            </a:r>
            <a:r>
              <a:rPr lang="nb-NO" dirty="0" smtClean="0"/>
              <a:t> for </a:t>
            </a:r>
            <a:r>
              <a:rPr lang="nb-NO" dirty="0" err="1" smtClean="0"/>
              <a:t>govt</a:t>
            </a:r>
            <a:r>
              <a:rPr lang="nb-NO" dirty="0" smtClean="0"/>
              <a:t> </a:t>
            </a:r>
            <a:r>
              <a:rPr lang="nb-NO" dirty="0" err="1" smtClean="0"/>
              <a:t>spending</a:t>
            </a:r>
            <a:r>
              <a:rPr lang="nb-NO" dirty="0" smtClean="0"/>
              <a:t>: 1/(1-a)</a:t>
            </a:r>
          </a:p>
          <a:p>
            <a:pPr lvl="1"/>
            <a:r>
              <a:rPr lang="nb-NO" dirty="0" err="1" smtClean="0"/>
              <a:t>Multiplier</a:t>
            </a:r>
            <a:r>
              <a:rPr lang="nb-NO" dirty="0" smtClean="0"/>
              <a:t> for </a:t>
            </a:r>
            <a:r>
              <a:rPr lang="nb-NO" dirty="0" err="1" smtClean="0"/>
              <a:t>tax</a:t>
            </a:r>
            <a:r>
              <a:rPr lang="nb-NO" dirty="0" smtClean="0"/>
              <a:t> </a:t>
            </a:r>
            <a:r>
              <a:rPr lang="nb-NO" dirty="0" err="1" smtClean="0"/>
              <a:t>cuts</a:t>
            </a:r>
            <a:r>
              <a:rPr lang="nb-NO" dirty="0" smtClean="0"/>
              <a:t>: a/(1-a)</a:t>
            </a:r>
            <a:endParaRPr lang="nb-NO" dirty="0"/>
          </a:p>
          <a:p>
            <a:r>
              <a:rPr lang="nb-NO" dirty="0" smtClean="0"/>
              <a:t>(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tax</a:t>
            </a:r>
            <a:r>
              <a:rPr lang="nb-NO" dirty="0" smtClean="0"/>
              <a:t> </a:t>
            </a:r>
            <a:r>
              <a:rPr lang="nb-NO" dirty="0" err="1" smtClean="0"/>
              <a:t>cuts</a:t>
            </a:r>
            <a:r>
              <a:rPr lang="nb-NO" dirty="0" smtClean="0"/>
              <a:t> less </a:t>
            </a:r>
            <a:r>
              <a:rPr lang="nb-NO" dirty="0" err="1" smtClean="0"/>
              <a:t>inflationary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Trickle-down</a:t>
            </a:r>
            <a:r>
              <a:rPr lang="nb-NO" dirty="0" smtClean="0"/>
              <a:t>? </a:t>
            </a:r>
          </a:p>
          <a:p>
            <a:r>
              <a:rPr lang="nb-NO" dirty="0" err="1" smtClean="0"/>
              <a:t>Dynamic</a:t>
            </a:r>
            <a:r>
              <a:rPr lang="nb-NO" dirty="0" smtClean="0"/>
              <a:t> </a:t>
            </a:r>
            <a:r>
              <a:rPr lang="nb-NO" dirty="0" err="1" smtClean="0"/>
              <a:t>effects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taxes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people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work</a:t>
            </a:r>
            <a:r>
              <a:rPr lang="nb-NO" dirty="0" smtClean="0">
                <a:sym typeface="Wingdings" panose="05000000000000000000" pitchFamily="2" charset="2"/>
              </a:rPr>
              <a:t> more? </a:t>
            </a:r>
          </a:p>
          <a:p>
            <a:pPr lvl="1"/>
            <a:r>
              <a:rPr lang="nb-NO" dirty="0" err="1" smtClean="0">
                <a:sym typeface="Wingdings" panose="05000000000000000000" pitchFamily="2" charset="2"/>
              </a:rPr>
              <a:t>Lower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taxes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expanding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the</a:t>
            </a:r>
            <a:r>
              <a:rPr lang="nb-NO" dirty="0" smtClean="0">
                <a:sym typeface="Wingdings" panose="05000000000000000000" pitchFamily="2" charset="2"/>
              </a:rPr>
              <a:t> private </a:t>
            </a:r>
            <a:r>
              <a:rPr lang="nb-NO" dirty="0" err="1" smtClean="0">
                <a:sym typeface="Wingdings" panose="05000000000000000000" pitchFamily="2" charset="2"/>
              </a:rPr>
              <a:t>sector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rather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than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the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public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sector</a:t>
            </a:r>
            <a:r>
              <a:rPr lang="nb-NO" dirty="0" smtClean="0">
                <a:sym typeface="Wingdings" panose="05000000000000000000" pitchFamily="2" charset="2"/>
              </a:rPr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999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MONIAC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1949</a:t>
            </a:r>
            <a:endParaRPr lang="nb-NO" dirty="0"/>
          </a:p>
        </p:txBody>
      </p:sp>
      <p:pic>
        <p:nvPicPr>
          <p:cNvPr id="2052" name="Picture 4" descr="Bilderesultat for moni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-27020"/>
            <a:ext cx="5474970" cy="68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44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ntnu_blaa_stripe_eng</Template>
  <TotalTime>0</TotalTime>
  <Words>2003</Words>
  <Application>Microsoft Office PowerPoint</Application>
  <PresentationFormat>On-screen Show (4:3)</PresentationFormat>
  <Paragraphs>315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Office-tema</vt:lpstr>
      <vt:lpstr>POL 2012: Theories and Models in Political Economy</vt:lpstr>
      <vt:lpstr>Keynesian economics </vt:lpstr>
      <vt:lpstr>Unemployment</vt:lpstr>
      <vt:lpstr>Historical epoch</vt:lpstr>
      <vt:lpstr>The great crash</vt:lpstr>
      <vt:lpstr>Crisis of demand</vt:lpstr>
      <vt:lpstr>Solution</vt:lpstr>
      <vt:lpstr>Multiplier effect</vt:lpstr>
      <vt:lpstr>MONIAC</vt:lpstr>
      <vt:lpstr>«Pre-Keynesians»? </vt:lpstr>
      <vt:lpstr>Monetary policy</vt:lpstr>
      <vt:lpstr>Managing capitalism </vt:lpstr>
      <vt:lpstr>Keynesians and neoclassicals</vt:lpstr>
      <vt:lpstr>All about unemployment?</vt:lpstr>
      <vt:lpstr>When does it not work?</vt:lpstr>
      <vt:lpstr>Legacy</vt:lpstr>
      <vt:lpstr>Phillips curve</vt:lpstr>
      <vt:lpstr>PowerPoint Presentation</vt:lpstr>
      <vt:lpstr>«Modern political economy»</vt:lpstr>
      <vt:lpstr>Is there such a thing as Modern political economy?</vt:lpstr>
      <vt:lpstr>«New» themes of political economy</vt:lpstr>
      <vt:lpstr>Economy—nature </vt:lpstr>
      <vt:lpstr>Economy—state </vt:lpstr>
      <vt:lpstr>Economy—technology </vt:lpstr>
      <vt:lpstr>Economy—society 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 2012: Theories and Models in Political Economy</dc:title>
  <dc:creator>Espen Moe</dc:creator>
  <cp:lastModifiedBy>Espen Moe</cp:lastModifiedBy>
  <cp:revision>165</cp:revision>
  <cp:lastPrinted>2017-10-03T11:28:40Z</cp:lastPrinted>
  <dcterms:created xsi:type="dcterms:W3CDTF">2016-08-29T11:20:00Z</dcterms:created>
  <dcterms:modified xsi:type="dcterms:W3CDTF">2017-10-03T16:07:37Z</dcterms:modified>
</cp:coreProperties>
</file>