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475" r:id="rId3"/>
    <p:sldId id="474" r:id="rId4"/>
    <p:sldId id="476" r:id="rId5"/>
    <p:sldId id="478" r:id="rId6"/>
    <p:sldId id="454" r:id="rId7"/>
    <p:sldId id="455" r:id="rId8"/>
    <p:sldId id="479" r:id="rId9"/>
    <p:sldId id="481" r:id="rId10"/>
    <p:sldId id="465" r:id="rId11"/>
    <p:sldId id="482" r:id="rId12"/>
    <p:sldId id="483" r:id="rId13"/>
    <p:sldId id="473" r:id="rId14"/>
    <p:sldId id="470" r:id="rId15"/>
    <p:sldId id="463" r:id="rId16"/>
    <p:sldId id="471" r:id="rId17"/>
    <p:sldId id="472" r:id="rId18"/>
    <p:sldId id="456" r:id="rId19"/>
    <p:sldId id="457" r:id="rId20"/>
    <p:sldId id="459" r:id="rId21"/>
    <p:sldId id="477" r:id="rId22"/>
    <p:sldId id="458" r:id="rId23"/>
  </p:sldIdLst>
  <p:sldSz cx="9144000" cy="6858000" type="screen4x3"/>
  <p:notesSz cx="6797675" cy="9926638"/>
  <p:defaultText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3475"/>
    <a:srgbClr val="BBAC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5" autoAdjust="0"/>
    <p:restoredTop sz="74898" autoAdjust="0"/>
  </p:normalViewPr>
  <p:slideViewPr>
    <p:cSldViewPr snapToGrid="0" snapToObjects="1">
      <p:cViewPr varScale="1">
        <p:scale>
          <a:sx n="98" d="100"/>
          <a:sy n="98" d="100"/>
        </p:scale>
        <p:origin x="184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8056"/>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50444" y="1"/>
            <a:ext cx="2945659" cy="498056"/>
          </a:xfrm>
          <a:prstGeom prst="rect">
            <a:avLst/>
          </a:prstGeom>
        </p:spPr>
        <p:txBody>
          <a:bodyPr vert="horz" lIns="91440" tIns="45720" rIns="91440" bIns="45720" rtlCol="0"/>
          <a:lstStyle>
            <a:lvl1pPr algn="r">
              <a:defRPr sz="1200"/>
            </a:lvl1pPr>
          </a:lstStyle>
          <a:p>
            <a:fld id="{6FD339C4-647F-4786-A723-473E6E6CEE05}" type="datetimeFigureOut">
              <a:rPr lang="nb-NO" smtClean="0"/>
              <a:t>24.11.2017</a:t>
            </a:fld>
            <a:endParaRPr lang="nb-NO"/>
          </a:p>
        </p:txBody>
      </p:sp>
      <p:sp>
        <p:nvSpPr>
          <p:cNvPr id="4" name="Slide Image Placehold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79768" y="4777195"/>
            <a:ext cx="5438140" cy="3908614"/>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50444" y="9428584"/>
            <a:ext cx="2945659" cy="498055"/>
          </a:xfrm>
          <a:prstGeom prst="rect">
            <a:avLst/>
          </a:prstGeom>
        </p:spPr>
        <p:txBody>
          <a:bodyPr vert="horz" lIns="91440" tIns="45720" rIns="91440" bIns="45720" rtlCol="0" anchor="b"/>
          <a:lstStyle>
            <a:lvl1pPr algn="r">
              <a:defRPr sz="1200"/>
            </a:lvl1pPr>
          </a:lstStyle>
          <a:p>
            <a:fld id="{38A02407-7851-4BF9-A9D7-A4D332A5EA73}" type="slidenum">
              <a:rPr lang="nb-NO" smtClean="0"/>
              <a:t>‹#›</a:t>
            </a:fld>
            <a:endParaRPr lang="nb-NO"/>
          </a:p>
        </p:txBody>
      </p:sp>
    </p:spTree>
    <p:extLst>
      <p:ext uri="{BB962C8B-B14F-4D97-AF65-F5344CB8AC3E}">
        <p14:creationId xmlns:p14="http://schemas.microsoft.com/office/powerpoint/2010/main" val="247583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38A02407-7851-4BF9-A9D7-A4D332A5EA73}" type="slidenum">
              <a:rPr lang="nb-NO" smtClean="0"/>
              <a:t>1</a:t>
            </a:fld>
            <a:endParaRPr lang="nb-NO"/>
          </a:p>
        </p:txBody>
      </p:sp>
    </p:spTree>
    <p:extLst>
      <p:ext uri="{BB962C8B-B14F-4D97-AF65-F5344CB8AC3E}">
        <p14:creationId xmlns:p14="http://schemas.microsoft.com/office/powerpoint/2010/main" val="2561060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EA33938D-112A-4584-A67A-E8AD152892B9}" type="slidenum">
              <a:rPr lang="en-US" smtClean="0"/>
              <a:pPr/>
              <a:t>10</a:t>
            </a:fld>
            <a:endParaRPr lang="en-US"/>
          </a:p>
        </p:txBody>
      </p:sp>
    </p:spTree>
    <p:extLst>
      <p:ext uri="{BB962C8B-B14F-4D97-AF65-F5344CB8AC3E}">
        <p14:creationId xmlns:p14="http://schemas.microsoft.com/office/powerpoint/2010/main" val="3962674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38A02407-7851-4BF9-A9D7-A4D332A5EA73}" type="slidenum">
              <a:rPr lang="nb-NO" smtClean="0"/>
              <a:t>11</a:t>
            </a:fld>
            <a:endParaRPr lang="nb-NO"/>
          </a:p>
        </p:txBody>
      </p:sp>
    </p:spTree>
    <p:extLst>
      <p:ext uri="{BB962C8B-B14F-4D97-AF65-F5344CB8AC3E}">
        <p14:creationId xmlns:p14="http://schemas.microsoft.com/office/powerpoint/2010/main" val="3961314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12</a:t>
            </a:fld>
            <a:endParaRPr lang="nb-NO"/>
          </a:p>
        </p:txBody>
      </p:sp>
    </p:spTree>
    <p:extLst>
      <p:ext uri="{BB962C8B-B14F-4D97-AF65-F5344CB8AC3E}">
        <p14:creationId xmlns:p14="http://schemas.microsoft.com/office/powerpoint/2010/main" val="548251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EA33938D-112A-4584-A67A-E8AD152892B9}" type="slidenum">
              <a:rPr lang="en-US" smtClean="0"/>
              <a:pPr/>
              <a:t>13</a:t>
            </a:fld>
            <a:endParaRPr lang="en-US"/>
          </a:p>
        </p:txBody>
      </p:sp>
    </p:spTree>
    <p:extLst>
      <p:ext uri="{BB962C8B-B14F-4D97-AF65-F5344CB8AC3E}">
        <p14:creationId xmlns:p14="http://schemas.microsoft.com/office/powerpoint/2010/main" val="700133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EA33938D-112A-4584-A67A-E8AD152892B9}" type="slidenum">
              <a:rPr lang="en-US" smtClean="0"/>
              <a:pPr/>
              <a:t>14</a:t>
            </a:fld>
            <a:endParaRPr lang="en-US"/>
          </a:p>
        </p:txBody>
      </p:sp>
    </p:spTree>
    <p:extLst>
      <p:ext uri="{BB962C8B-B14F-4D97-AF65-F5344CB8AC3E}">
        <p14:creationId xmlns:p14="http://schemas.microsoft.com/office/powerpoint/2010/main" val="3746402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EA33938D-112A-4584-A67A-E8AD152892B9}" type="slidenum">
              <a:rPr lang="en-US" smtClean="0"/>
              <a:pPr/>
              <a:t>15</a:t>
            </a:fld>
            <a:endParaRPr lang="en-US"/>
          </a:p>
        </p:txBody>
      </p:sp>
    </p:spTree>
    <p:extLst>
      <p:ext uri="{BB962C8B-B14F-4D97-AF65-F5344CB8AC3E}">
        <p14:creationId xmlns:p14="http://schemas.microsoft.com/office/powerpoint/2010/main" val="6858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baseline="0" dirty="0" smtClean="0"/>
          </a:p>
        </p:txBody>
      </p:sp>
      <p:sp>
        <p:nvSpPr>
          <p:cNvPr id="4" name="Slide Number Placeholder 3"/>
          <p:cNvSpPr>
            <a:spLocks noGrp="1"/>
          </p:cNvSpPr>
          <p:nvPr>
            <p:ph type="sldNum" sz="quarter" idx="10"/>
          </p:nvPr>
        </p:nvSpPr>
        <p:spPr/>
        <p:txBody>
          <a:bodyPr/>
          <a:lstStyle/>
          <a:p>
            <a:fld id="{EA33938D-112A-4584-A67A-E8AD152892B9}" type="slidenum">
              <a:rPr lang="en-US" smtClean="0"/>
              <a:pPr/>
              <a:t>16</a:t>
            </a:fld>
            <a:endParaRPr lang="en-US"/>
          </a:p>
        </p:txBody>
      </p:sp>
    </p:spTree>
    <p:extLst>
      <p:ext uri="{BB962C8B-B14F-4D97-AF65-F5344CB8AC3E}">
        <p14:creationId xmlns:p14="http://schemas.microsoft.com/office/powerpoint/2010/main" val="584264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smtClean="0"/>
          </a:p>
        </p:txBody>
      </p:sp>
      <p:sp>
        <p:nvSpPr>
          <p:cNvPr id="4" name="Slide Number Placeholder 3"/>
          <p:cNvSpPr>
            <a:spLocks noGrp="1"/>
          </p:cNvSpPr>
          <p:nvPr>
            <p:ph type="sldNum" sz="quarter" idx="10"/>
          </p:nvPr>
        </p:nvSpPr>
        <p:spPr/>
        <p:txBody>
          <a:bodyPr/>
          <a:lstStyle/>
          <a:p>
            <a:fld id="{EA33938D-112A-4584-A67A-E8AD152892B9}" type="slidenum">
              <a:rPr lang="en-US" smtClean="0"/>
              <a:pPr/>
              <a:t>17</a:t>
            </a:fld>
            <a:endParaRPr lang="en-US"/>
          </a:p>
        </p:txBody>
      </p:sp>
    </p:spTree>
    <p:extLst>
      <p:ext uri="{BB962C8B-B14F-4D97-AF65-F5344CB8AC3E}">
        <p14:creationId xmlns:p14="http://schemas.microsoft.com/office/powerpoint/2010/main" val="2458527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38A02407-7851-4BF9-A9D7-A4D332A5EA73}" type="slidenum">
              <a:rPr lang="nb-NO" smtClean="0"/>
              <a:t>18</a:t>
            </a:fld>
            <a:endParaRPr lang="nb-NO"/>
          </a:p>
        </p:txBody>
      </p:sp>
    </p:spTree>
    <p:extLst>
      <p:ext uri="{BB962C8B-B14F-4D97-AF65-F5344CB8AC3E}">
        <p14:creationId xmlns:p14="http://schemas.microsoft.com/office/powerpoint/2010/main" val="536695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38A02407-7851-4BF9-A9D7-A4D332A5EA73}" type="slidenum">
              <a:rPr lang="nb-NO" smtClean="0"/>
              <a:t>19</a:t>
            </a:fld>
            <a:endParaRPr lang="nb-NO"/>
          </a:p>
        </p:txBody>
      </p:sp>
    </p:spTree>
    <p:extLst>
      <p:ext uri="{BB962C8B-B14F-4D97-AF65-F5344CB8AC3E}">
        <p14:creationId xmlns:p14="http://schemas.microsoft.com/office/powerpoint/2010/main" val="1810692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3938D-112A-4584-A67A-E8AD152892B9}" type="slidenum">
              <a:rPr lang="en-US" smtClean="0"/>
              <a:pPr/>
              <a:t>2</a:t>
            </a:fld>
            <a:endParaRPr lang="en-US"/>
          </a:p>
        </p:txBody>
      </p:sp>
    </p:spTree>
    <p:extLst>
      <p:ext uri="{BB962C8B-B14F-4D97-AF65-F5344CB8AC3E}">
        <p14:creationId xmlns:p14="http://schemas.microsoft.com/office/powerpoint/2010/main" val="3780686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20</a:t>
            </a:fld>
            <a:endParaRPr lang="nb-NO"/>
          </a:p>
        </p:txBody>
      </p:sp>
    </p:spTree>
    <p:extLst>
      <p:ext uri="{BB962C8B-B14F-4D97-AF65-F5344CB8AC3E}">
        <p14:creationId xmlns:p14="http://schemas.microsoft.com/office/powerpoint/2010/main" val="1084111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21</a:t>
            </a:fld>
            <a:endParaRPr lang="nb-NO"/>
          </a:p>
        </p:txBody>
      </p:sp>
    </p:spTree>
    <p:extLst>
      <p:ext uri="{BB962C8B-B14F-4D97-AF65-F5344CB8AC3E}">
        <p14:creationId xmlns:p14="http://schemas.microsoft.com/office/powerpoint/2010/main" val="639035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38A02407-7851-4BF9-A9D7-A4D332A5EA73}" type="slidenum">
              <a:rPr lang="nb-NO" smtClean="0"/>
              <a:t>22</a:t>
            </a:fld>
            <a:endParaRPr lang="nb-NO"/>
          </a:p>
        </p:txBody>
      </p:sp>
    </p:spTree>
    <p:extLst>
      <p:ext uri="{BB962C8B-B14F-4D97-AF65-F5344CB8AC3E}">
        <p14:creationId xmlns:p14="http://schemas.microsoft.com/office/powerpoint/2010/main" val="4238155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EA33938D-112A-4584-A67A-E8AD152892B9}" type="slidenum">
              <a:rPr lang="en-US" smtClean="0"/>
              <a:pPr/>
              <a:t>3</a:t>
            </a:fld>
            <a:endParaRPr lang="en-US"/>
          </a:p>
        </p:txBody>
      </p:sp>
    </p:spTree>
    <p:extLst>
      <p:ext uri="{BB962C8B-B14F-4D97-AF65-F5344CB8AC3E}">
        <p14:creationId xmlns:p14="http://schemas.microsoft.com/office/powerpoint/2010/main" val="3857202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EA33938D-112A-4584-A67A-E8AD152892B9}" type="slidenum">
              <a:rPr lang="en-US" smtClean="0"/>
              <a:pPr/>
              <a:t>4</a:t>
            </a:fld>
            <a:endParaRPr lang="en-US"/>
          </a:p>
        </p:txBody>
      </p:sp>
    </p:spTree>
    <p:extLst>
      <p:ext uri="{BB962C8B-B14F-4D97-AF65-F5344CB8AC3E}">
        <p14:creationId xmlns:p14="http://schemas.microsoft.com/office/powerpoint/2010/main" val="4002451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3938D-112A-4584-A67A-E8AD152892B9}" type="slidenum">
              <a:rPr lang="en-US" smtClean="0"/>
              <a:pPr/>
              <a:t>5</a:t>
            </a:fld>
            <a:endParaRPr lang="en-US"/>
          </a:p>
        </p:txBody>
      </p:sp>
    </p:spTree>
    <p:extLst>
      <p:ext uri="{BB962C8B-B14F-4D97-AF65-F5344CB8AC3E}">
        <p14:creationId xmlns:p14="http://schemas.microsoft.com/office/powerpoint/2010/main" val="3985944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38A02407-7851-4BF9-A9D7-A4D332A5EA73}" type="slidenum">
              <a:rPr lang="nb-NO" smtClean="0"/>
              <a:t>6</a:t>
            </a:fld>
            <a:endParaRPr lang="nb-NO"/>
          </a:p>
        </p:txBody>
      </p:sp>
    </p:spTree>
    <p:extLst>
      <p:ext uri="{BB962C8B-B14F-4D97-AF65-F5344CB8AC3E}">
        <p14:creationId xmlns:p14="http://schemas.microsoft.com/office/powerpoint/2010/main" val="4145281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38A02407-7851-4BF9-A9D7-A4D332A5EA73}" type="slidenum">
              <a:rPr lang="nb-NO" smtClean="0"/>
              <a:t>7</a:t>
            </a:fld>
            <a:endParaRPr lang="nb-NO"/>
          </a:p>
        </p:txBody>
      </p:sp>
    </p:spTree>
    <p:extLst>
      <p:ext uri="{BB962C8B-B14F-4D97-AF65-F5344CB8AC3E}">
        <p14:creationId xmlns:p14="http://schemas.microsoft.com/office/powerpoint/2010/main" val="1562196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baseline="0" dirty="0" smtClean="0"/>
          </a:p>
        </p:txBody>
      </p:sp>
      <p:sp>
        <p:nvSpPr>
          <p:cNvPr id="4" name="Slide Number Placeholder 3"/>
          <p:cNvSpPr>
            <a:spLocks noGrp="1"/>
          </p:cNvSpPr>
          <p:nvPr>
            <p:ph type="sldNum" sz="quarter" idx="10"/>
          </p:nvPr>
        </p:nvSpPr>
        <p:spPr/>
        <p:txBody>
          <a:bodyPr/>
          <a:lstStyle/>
          <a:p>
            <a:fld id="{EA33938D-112A-4584-A67A-E8AD152892B9}" type="slidenum">
              <a:rPr lang="en-US" smtClean="0"/>
              <a:pPr/>
              <a:t>8</a:t>
            </a:fld>
            <a:endParaRPr lang="en-US"/>
          </a:p>
        </p:txBody>
      </p:sp>
    </p:spTree>
    <p:extLst>
      <p:ext uri="{BB962C8B-B14F-4D97-AF65-F5344CB8AC3E}">
        <p14:creationId xmlns:p14="http://schemas.microsoft.com/office/powerpoint/2010/main" val="2062865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baseline="0" dirty="0" smtClean="0"/>
          </a:p>
        </p:txBody>
      </p:sp>
      <p:sp>
        <p:nvSpPr>
          <p:cNvPr id="4" name="Slide Number Placeholder 3"/>
          <p:cNvSpPr>
            <a:spLocks noGrp="1"/>
          </p:cNvSpPr>
          <p:nvPr>
            <p:ph type="sldNum" sz="quarter" idx="10"/>
          </p:nvPr>
        </p:nvSpPr>
        <p:spPr/>
        <p:txBody>
          <a:bodyPr/>
          <a:lstStyle/>
          <a:p>
            <a:fld id="{EA33938D-112A-4584-A67A-E8AD152892B9}" type="slidenum">
              <a:rPr lang="en-US" smtClean="0"/>
              <a:pPr/>
              <a:t>9</a:t>
            </a:fld>
            <a:endParaRPr lang="en-US"/>
          </a:p>
        </p:txBody>
      </p:sp>
    </p:spTree>
    <p:extLst>
      <p:ext uri="{BB962C8B-B14F-4D97-AF65-F5344CB8AC3E}">
        <p14:creationId xmlns:p14="http://schemas.microsoft.com/office/powerpoint/2010/main" val="3654717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1114753" y="2677415"/>
            <a:ext cx="7772400" cy="901094"/>
          </a:xfrm>
        </p:spPr>
        <p:txBody>
          <a:bodyPr anchor="t" anchorCtr="0"/>
          <a:lstStyle/>
          <a:p>
            <a:r>
              <a:rPr lang="en-US" smtClean="0"/>
              <a:t>Click to edit Master title style</a:t>
            </a:r>
            <a:endParaRPr lang="nb-NO" dirty="0"/>
          </a:p>
        </p:txBody>
      </p:sp>
      <p:sp>
        <p:nvSpPr>
          <p:cNvPr id="3" name="Undertittel 2"/>
          <p:cNvSpPr>
            <a:spLocks noGrp="1"/>
          </p:cNvSpPr>
          <p:nvPr>
            <p:ph type="subTitle" idx="1"/>
          </p:nvPr>
        </p:nvSpPr>
        <p:spPr>
          <a:xfrm>
            <a:off x="1114753" y="3645154"/>
            <a:ext cx="77724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b-NO" dirty="0"/>
          </a:p>
        </p:txBody>
      </p:sp>
    </p:spTree>
    <p:extLst>
      <p:ext uri="{BB962C8B-B14F-4D97-AF65-F5344CB8AC3E}">
        <p14:creationId xmlns:p14="http://schemas.microsoft.com/office/powerpoint/2010/main" val="1000159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smtClean="0"/>
              <a:t>Click to edit Master title style</a:t>
            </a:r>
            <a:endParaRPr lang="nb-NO"/>
          </a:p>
        </p:txBody>
      </p:sp>
      <p:sp>
        <p:nvSpPr>
          <p:cNvPr id="3" name="Plassholder for loddrett tekst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Tree>
    <p:extLst>
      <p:ext uri="{BB962C8B-B14F-4D97-AF65-F5344CB8AC3E}">
        <p14:creationId xmlns:p14="http://schemas.microsoft.com/office/powerpoint/2010/main" val="198385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400" y="274638"/>
            <a:ext cx="2057400" cy="5851525"/>
          </a:xfrm>
        </p:spPr>
        <p:txBody>
          <a:bodyPr vert="eaVert"/>
          <a:lstStyle/>
          <a:p>
            <a:r>
              <a:rPr lang="en-US" smtClean="0"/>
              <a:t>Click to edit Master title style</a:t>
            </a:r>
            <a:endParaRPr lang="nb-NO"/>
          </a:p>
        </p:txBody>
      </p:sp>
      <p:sp>
        <p:nvSpPr>
          <p:cNvPr id="3" name="Plassholder for loddrett tekst 2"/>
          <p:cNvSpPr>
            <a:spLocks noGrp="1"/>
          </p:cNvSpPr>
          <p:nvPr>
            <p:ph type="body" orient="vert" idx="1"/>
          </p:nvPr>
        </p:nvSpPr>
        <p:spPr>
          <a:xfrm>
            <a:off x="1016000" y="274638"/>
            <a:ext cx="54610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Tree>
    <p:extLst>
      <p:ext uri="{BB962C8B-B14F-4D97-AF65-F5344CB8AC3E}">
        <p14:creationId xmlns:p14="http://schemas.microsoft.com/office/powerpoint/2010/main" val="3031831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smtClean="0"/>
              <a:t>Click to edit Master title style</a:t>
            </a:r>
            <a:endParaRPr lang="nb-NO"/>
          </a:p>
        </p:txBody>
      </p:sp>
      <p:sp>
        <p:nvSpPr>
          <p:cNvPr id="3" name="Plassholder for innhold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7" name="Plassholder for lysbildenummer 5"/>
          <p:cNvSpPr txBox="1">
            <a:spLocks/>
          </p:cNvSpPr>
          <p:nvPr userDrawn="1"/>
        </p:nvSpPr>
        <p:spPr>
          <a:xfrm>
            <a:off x="-1" y="6421247"/>
            <a:ext cx="862779"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b="1" i="0" smtClean="0">
                <a:latin typeface="Arial"/>
                <a:cs typeface="Arial"/>
              </a:rPr>
              <a:pPr algn="ctr"/>
              <a:t>‹#›</a:t>
            </a:fld>
            <a:endParaRPr lang="nb-NO" b="1" i="0" dirty="0">
              <a:latin typeface="Arial"/>
              <a:cs typeface="Arial"/>
            </a:endParaRPr>
          </a:p>
        </p:txBody>
      </p:sp>
    </p:spTree>
    <p:extLst>
      <p:ext uri="{BB962C8B-B14F-4D97-AF65-F5344CB8AC3E}">
        <p14:creationId xmlns:p14="http://schemas.microsoft.com/office/powerpoint/2010/main" val="206001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1057940" y="4406900"/>
            <a:ext cx="7772400" cy="1362075"/>
          </a:xfrm>
        </p:spPr>
        <p:txBody>
          <a:bodyPr anchor="t"/>
          <a:lstStyle>
            <a:lvl1pPr algn="l">
              <a:defRPr sz="4000" b="1" cap="all"/>
            </a:lvl1pPr>
          </a:lstStyle>
          <a:p>
            <a:r>
              <a:rPr lang="en-US" smtClean="0"/>
              <a:t>Click to edit Master title style</a:t>
            </a:r>
            <a:endParaRPr lang="nb-NO"/>
          </a:p>
        </p:txBody>
      </p:sp>
      <p:sp>
        <p:nvSpPr>
          <p:cNvPr id="3" name="Plassholder for tekst 2"/>
          <p:cNvSpPr>
            <a:spLocks noGrp="1"/>
          </p:cNvSpPr>
          <p:nvPr>
            <p:ph type="body" idx="1"/>
          </p:nvPr>
        </p:nvSpPr>
        <p:spPr>
          <a:xfrm>
            <a:off x="1057940"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298246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 innholdsdeler">
    <p:spTree>
      <p:nvGrpSpPr>
        <p:cNvPr id="1" name=""/>
        <p:cNvGrpSpPr/>
        <p:nvPr/>
      </p:nvGrpSpPr>
      <p:grpSpPr>
        <a:xfrm>
          <a:off x="0" y="0"/>
          <a:ext cx="0" cy="0"/>
          <a:chOff x="0" y="0"/>
          <a:chExt cx="0" cy="0"/>
        </a:xfrm>
      </p:grpSpPr>
      <p:sp>
        <p:nvSpPr>
          <p:cNvPr id="8" name="Tittel 1"/>
          <p:cNvSpPr>
            <a:spLocks noGrp="1"/>
          </p:cNvSpPr>
          <p:nvPr>
            <p:ph type="title"/>
          </p:nvPr>
        </p:nvSpPr>
        <p:spPr>
          <a:xfrm>
            <a:off x="1095551" y="274638"/>
            <a:ext cx="7407404" cy="1143000"/>
          </a:xfrm>
        </p:spPr>
        <p:txBody>
          <a:bodyPr/>
          <a:lstStyle/>
          <a:p>
            <a:r>
              <a:rPr lang="en-US" smtClean="0"/>
              <a:t>Click to edit Master title style</a:t>
            </a:r>
            <a:endParaRPr lang="nb-NO" dirty="0"/>
          </a:p>
        </p:txBody>
      </p:sp>
      <p:sp>
        <p:nvSpPr>
          <p:cNvPr id="9" name="Plassholder for innhold 2"/>
          <p:cNvSpPr>
            <a:spLocks noGrp="1"/>
          </p:cNvSpPr>
          <p:nvPr>
            <p:ph sz="half" idx="1"/>
          </p:nvPr>
        </p:nvSpPr>
        <p:spPr>
          <a:xfrm>
            <a:off x="1114711" y="1600200"/>
            <a:ext cx="366784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10" name="Plassholder for innhold 3"/>
          <p:cNvSpPr>
            <a:spLocks noGrp="1"/>
          </p:cNvSpPr>
          <p:nvPr>
            <p:ph sz="half" idx="2"/>
          </p:nvPr>
        </p:nvSpPr>
        <p:spPr>
          <a:xfrm>
            <a:off x="5305711" y="1600200"/>
            <a:ext cx="367394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dirty="0"/>
          </a:p>
        </p:txBody>
      </p:sp>
    </p:spTree>
    <p:extLst>
      <p:ext uri="{BB962C8B-B14F-4D97-AF65-F5344CB8AC3E}">
        <p14:creationId xmlns:p14="http://schemas.microsoft.com/office/powerpoint/2010/main" val="1372914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10" name="Tittel 1"/>
          <p:cNvSpPr>
            <a:spLocks noGrp="1"/>
          </p:cNvSpPr>
          <p:nvPr>
            <p:ph type="title"/>
          </p:nvPr>
        </p:nvSpPr>
        <p:spPr>
          <a:xfrm>
            <a:off x="1059523" y="274638"/>
            <a:ext cx="7407404" cy="1143000"/>
          </a:xfrm>
        </p:spPr>
        <p:txBody>
          <a:bodyPr/>
          <a:lstStyle>
            <a:lvl1pPr>
              <a:defRPr/>
            </a:lvl1pPr>
          </a:lstStyle>
          <a:p>
            <a:r>
              <a:rPr lang="en-US" smtClean="0"/>
              <a:t>Click to edit Master title style</a:t>
            </a:r>
            <a:endParaRPr lang="nb-NO"/>
          </a:p>
        </p:txBody>
      </p:sp>
      <p:sp>
        <p:nvSpPr>
          <p:cNvPr id="11" name="Plassholder for tekst 2"/>
          <p:cNvSpPr>
            <a:spLocks noGrp="1"/>
          </p:cNvSpPr>
          <p:nvPr>
            <p:ph type="body" idx="1"/>
          </p:nvPr>
        </p:nvSpPr>
        <p:spPr>
          <a:xfrm>
            <a:off x="1069676" y="1535113"/>
            <a:ext cx="37669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Plassholder for innhold 3"/>
          <p:cNvSpPr>
            <a:spLocks noGrp="1"/>
          </p:cNvSpPr>
          <p:nvPr>
            <p:ph sz="half" idx="2"/>
          </p:nvPr>
        </p:nvSpPr>
        <p:spPr>
          <a:xfrm>
            <a:off x="1069676" y="2174875"/>
            <a:ext cx="37669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dirty="0"/>
          </a:p>
        </p:txBody>
      </p:sp>
      <p:sp>
        <p:nvSpPr>
          <p:cNvPr id="13" name="Plassholder for tekst 4"/>
          <p:cNvSpPr>
            <a:spLocks noGrp="1"/>
          </p:cNvSpPr>
          <p:nvPr>
            <p:ph type="body" sz="quarter" idx="3"/>
          </p:nvPr>
        </p:nvSpPr>
        <p:spPr>
          <a:xfrm>
            <a:off x="5257502" y="1535113"/>
            <a:ext cx="38122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4" name="Plassholder for innhold 5"/>
          <p:cNvSpPr>
            <a:spLocks noGrp="1"/>
          </p:cNvSpPr>
          <p:nvPr>
            <p:ph sz="quarter" idx="4"/>
          </p:nvPr>
        </p:nvSpPr>
        <p:spPr>
          <a:xfrm>
            <a:off x="5257501" y="2174875"/>
            <a:ext cx="381221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Tree>
    <p:extLst>
      <p:ext uri="{BB962C8B-B14F-4D97-AF65-F5344CB8AC3E}">
        <p14:creationId xmlns:p14="http://schemas.microsoft.com/office/powerpoint/2010/main" val="70223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smtClean="0"/>
              <a:t>Click to edit Master title style</a:t>
            </a:r>
            <a:endParaRPr lang="nb-NO"/>
          </a:p>
        </p:txBody>
      </p:sp>
    </p:spTree>
    <p:extLst>
      <p:ext uri="{BB962C8B-B14F-4D97-AF65-F5344CB8AC3E}">
        <p14:creationId xmlns:p14="http://schemas.microsoft.com/office/powerpoint/2010/main" val="3172249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971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nhold med tekst">
    <p:spTree>
      <p:nvGrpSpPr>
        <p:cNvPr id="1" name=""/>
        <p:cNvGrpSpPr/>
        <p:nvPr/>
      </p:nvGrpSpPr>
      <p:grpSpPr>
        <a:xfrm>
          <a:off x="0" y="0"/>
          <a:ext cx="0" cy="0"/>
          <a:chOff x="0" y="0"/>
          <a:chExt cx="0" cy="0"/>
        </a:xfrm>
      </p:grpSpPr>
      <p:sp>
        <p:nvSpPr>
          <p:cNvPr id="8" name="Tittel 1"/>
          <p:cNvSpPr>
            <a:spLocks noGrp="1"/>
          </p:cNvSpPr>
          <p:nvPr>
            <p:ph type="title"/>
          </p:nvPr>
        </p:nvSpPr>
        <p:spPr>
          <a:xfrm>
            <a:off x="1024641" y="273050"/>
            <a:ext cx="3008313" cy="1162050"/>
          </a:xfrm>
        </p:spPr>
        <p:txBody>
          <a:bodyPr anchor="b"/>
          <a:lstStyle>
            <a:lvl1pPr algn="l">
              <a:defRPr sz="2000" b="1"/>
            </a:lvl1pPr>
          </a:lstStyle>
          <a:p>
            <a:r>
              <a:rPr lang="en-US" smtClean="0"/>
              <a:t>Click to edit Master title style</a:t>
            </a:r>
            <a:endParaRPr lang="nb-NO"/>
          </a:p>
        </p:txBody>
      </p:sp>
      <p:sp>
        <p:nvSpPr>
          <p:cNvPr id="9" name="Plassholder for innhold 2"/>
          <p:cNvSpPr>
            <a:spLocks noGrp="1"/>
          </p:cNvSpPr>
          <p:nvPr>
            <p:ph idx="1"/>
          </p:nvPr>
        </p:nvSpPr>
        <p:spPr>
          <a:xfrm>
            <a:off x="4142491" y="273050"/>
            <a:ext cx="4765084"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10" name="Plassholder for tekst 3"/>
          <p:cNvSpPr>
            <a:spLocks noGrp="1"/>
          </p:cNvSpPr>
          <p:nvPr>
            <p:ph type="body" sz="half" idx="2"/>
          </p:nvPr>
        </p:nvSpPr>
        <p:spPr>
          <a:xfrm>
            <a:off x="1024641"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59648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b-NO"/>
          </a:p>
        </p:txBody>
      </p:sp>
      <p:sp>
        <p:nvSpPr>
          <p:cNvPr id="3" name="Plassholder for bil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nb-NO"/>
          </a:p>
        </p:txBody>
      </p:sp>
      <p:sp>
        <p:nvSpPr>
          <p:cNvPr id="4" name="Plassholder f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532236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Bilde 3" descr="stripe.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860290" cy="6858000"/>
          </a:xfrm>
          <a:prstGeom prst="rect">
            <a:avLst/>
          </a:prstGeom>
        </p:spPr>
      </p:pic>
      <p:sp>
        <p:nvSpPr>
          <p:cNvPr id="2" name="Plassholder for tittel 1"/>
          <p:cNvSpPr>
            <a:spLocks noGrp="1"/>
          </p:cNvSpPr>
          <p:nvPr>
            <p:ph type="title"/>
          </p:nvPr>
        </p:nvSpPr>
        <p:spPr>
          <a:xfrm>
            <a:off x="1194628" y="274638"/>
            <a:ext cx="7407404" cy="1143000"/>
          </a:xfrm>
          <a:prstGeom prst="rect">
            <a:avLst/>
          </a:prstGeom>
        </p:spPr>
        <p:txBody>
          <a:bodyPr vert="horz" lIns="91440" tIns="45720" rIns="91440" bIns="45720" rtlCol="0" anchor="ctr">
            <a:norm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1194628" y="1600200"/>
            <a:ext cx="7407404" cy="4525963"/>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Tree>
    <p:extLst>
      <p:ext uri="{BB962C8B-B14F-4D97-AF65-F5344CB8AC3E}">
        <p14:creationId xmlns:p14="http://schemas.microsoft.com/office/powerpoint/2010/main" val="5777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spen.moe@ntnu.n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niallferguson.com/journalism/history/turning-point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ted.com/talks/niall_ferguson_the_6_killer_apps_of_prosperity"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Nwc8-X0qSkY"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ed.com/talks/robert_gordon_the_death_of_innovation_the_end_of_growth?language=en"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a:xfrm>
            <a:off x="1267185" y="1467214"/>
            <a:ext cx="7772400" cy="901094"/>
          </a:xfrm>
        </p:spPr>
        <p:txBody>
          <a:bodyPr>
            <a:normAutofit fontScale="90000"/>
          </a:bodyPr>
          <a:lstStyle/>
          <a:p>
            <a:r>
              <a:rPr lang="nb-NO" dirty="0" smtClean="0"/>
              <a:t>POL 2012: </a:t>
            </a:r>
            <a:r>
              <a:rPr lang="nb-NO" dirty="0" err="1" smtClean="0"/>
              <a:t>Theories</a:t>
            </a:r>
            <a:r>
              <a:rPr lang="nb-NO" dirty="0" smtClean="0"/>
              <a:t> and Models in </a:t>
            </a:r>
            <a:r>
              <a:rPr lang="nb-NO" dirty="0" err="1" smtClean="0"/>
              <a:t>Political</a:t>
            </a:r>
            <a:r>
              <a:rPr lang="nb-NO" dirty="0" smtClean="0"/>
              <a:t> </a:t>
            </a:r>
            <a:r>
              <a:rPr lang="nb-NO" dirty="0" err="1" smtClean="0"/>
              <a:t>Economy</a:t>
            </a:r>
            <a:endParaRPr lang="nb-NO" dirty="0"/>
          </a:p>
        </p:txBody>
      </p:sp>
      <p:sp>
        <p:nvSpPr>
          <p:cNvPr id="3" name="Undertittel 2"/>
          <p:cNvSpPr>
            <a:spLocks noGrp="1"/>
          </p:cNvSpPr>
          <p:nvPr>
            <p:ph type="subTitle" idx="1"/>
          </p:nvPr>
        </p:nvSpPr>
        <p:spPr>
          <a:xfrm>
            <a:off x="1267185" y="2104667"/>
            <a:ext cx="7772400" cy="3265192"/>
          </a:xfrm>
        </p:spPr>
        <p:txBody>
          <a:bodyPr>
            <a:normAutofit lnSpcReduction="10000"/>
          </a:bodyPr>
          <a:lstStyle/>
          <a:p>
            <a:endParaRPr lang="nb-NO" dirty="0"/>
          </a:p>
          <a:p>
            <a:endParaRPr lang="nb-NO" dirty="0" smtClean="0"/>
          </a:p>
          <a:p>
            <a:r>
              <a:rPr lang="nb-NO" dirty="0" smtClean="0"/>
              <a:t>Long-term </a:t>
            </a:r>
            <a:r>
              <a:rPr lang="nb-NO" dirty="0" err="1" smtClean="0"/>
              <a:t>growth</a:t>
            </a:r>
            <a:r>
              <a:rPr lang="nb-NO" dirty="0" smtClean="0"/>
              <a:t> and </a:t>
            </a:r>
            <a:r>
              <a:rPr lang="nb-NO" dirty="0" err="1" smtClean="0"/>
              <a:t>development</a:t>
            </a:r>
            <a:endParaRPr lang="nb-NO" dirty="0" smtClean="0"/>
          </a:p>
          <a:p>
            <a:r>
              <a:rPr lang="nb-NO" dirty="0" smtClean="0"/>
              <a:t>and </a:t>
            </a:r>
            <a:r>
              <a:rPr lang="nb-NO" dirty="0" err="1" smtClean="0"/>
              <a:t>stuff</a:t>
            </a:r>
            <a:r>
              <a:rPr lang="nb-NO" dirty="0" smtClean="0"/>
              <a:t>… </a:t>
            </a:r>
            <a:endParaRPr lang="nb-NO" dirty="0"/>
          </a:p>
          <a:p>
            <a:endParaRPr lang="nb-NO" sz="2400" dirty="0" smtClean="0"/>
          </a:p>
          <a:p>
            <a:r>
              <a:rPr lang="nb-NO" dirty="0" smtClean="0"/>
              <a:t>Espen Moe</a:t>
            </a:r>
          </a:p>
          <a:p>
            <a:r>
              <a:rPr lang="nb-NO" sz="2400" dirty="0" smtClean="0"/>
              <a:t>Department </a:t>
            </a:r>
            <a:r>
              <a:rPr lang="nb-NO" sz="2400" dirty="0" err="1" smtClean="0"/>
              <a:t>of</a:t>
            </a:r>
            <a:r>
              <a:rPr lang="nb-NO" sz="2400" dirty="0" smtClean="0"/>
              <a:t> </a:t>
            </a:r>
            <a:r>
              <a:rPr lang="nb-NO" sz="2400" dirty="0" err="1" smtClean="0"/>
              <a:t>Sociology</a:t>
            </a:r>
            <a:r>
              <a:rPr lang="nb-NO" sz="2400" dirty="0" smtClean="0"/>
              <a:t> and </a:t>
            </a:r>
            <a:r>
              <a:rPr lang="nb-NO" sz="2400" dirty="0" err="1" smtClean="0"/>
              <a:t>Political</a:t>
            </a:r>
            <a:r>
              <a:rPr lang="nb-NO" sz="2400" dirty="0" smtClean="0"/>
              <a:t> Science</a:t>
            </a:r>
          </a:p>
          <a:p>
            <a:r>
              <a:rPr lang="nb-NO" dirty="0" smtClean="0">
                <a:hlinkClick r:id="rId3"/>
              </a:rPr>
              <a:t>espen.moe@ntnu.no</a:t>
            </a:r>
            <a:r>
              <a:rPr lang="nb-NO" dirty="0" smtClean="0"/>
              <a:t>, #9587, 73592230</a:t>
            </a:r>
            <a:endParaRPr lang="nb-NO" sz="2400" dirty="0"/>
          </a:p>
        </p:txBody>
      </p:sp>
      <p:pic>
        <p:nvPicPr>
          <p:cNvPr id="4" name="Bilde 3" descr="stripe_tekst_eng.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860290" cy="6858000"/>
          </a:xfrm>
          <a:prstGeom prst="rect">
            <a:avLst/>
          </a:prstGeom>
        </p:spPr>
      </p:pic>
    </p:spTree>
    <p:extLst>
      <p:ext uri="{BB962C8B-B14F-4D97-AF65-F5344CB8AC3E}">
        <p14:creationId xmlns:p14="http://schemas.microsoft.com/office/powerpoint/2010/main" val="32431020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b-NO" dirty="0" err="1" smtClean="0"/>
              <a:t>Structural</a:t>
            </a:r>
            <a:r>
              <a:rPr lang="nb-NO" dirty="0" smtClean="0"/>
              <a:t> </a:t>
            </a:r>
            <a:r>
              <a:rPr lang="nb-NO" dirty="0" err="1" smtClean="0"/>
              <a:t>change</a:t>
            </a:r>
            <a:r>
              <a:rPr lang="nb-NO" dirty="0" smtClean="0"/>
              <a:t>: The case </a:t>
            </a:r>
            <a:r>
              <a:rPr lang="nb-NO" dirty="0" err="1" smtClean="0"/>
              <a:t>of</a:t>
            </a:r>
            <a:r>
              <a:rPr lang="nb-NO" dirty="0" smtClean="0"/>
              <a:t> Japan</a:t>
            </a:r>
            <a:endParaRPr lang="nb-NO" dirty="0"/>
          </a:p>
        </p:txBody>
      </p:sp>
      <p:sp>
        <p:nvSpPr>
          <p:cNvPr id="3" name="Content Placeholder 2"/>
          <p:cNvSpPr>
            <a:spLocks noGrp="1"/>
          </p:cNvSpPr>
          <p:nvPr>
            <p:ph idx="1"/>
          </p:nvPr>
        </p:nvSpPr>
        <p:spPr>
          <a:xfrm>
            <a:off x="1194628" y="1885950"/>
            <a:ext cx="7949372" cy="4244975"/>
          </a:xfrm>
        </p:spPr>
        <p:txBody>
          <a:bodyPr>
            <a:normAutofit fontScale="92500" lnSpcReduction="20000"/>
          </a:bodyPr>
          <a:lstStyle/>
          <a:p>
            <a:r>
              <a:rPr lang="nb-NO" dirty="0" smtClean="0"/>
              <a:t>The </a:t>
            </a:r>
            <a:r>
              <a:rPr lang="nb-NO" dirty="0" err="1" smtClean="0"/>
              <a:t>previous</a:t>
            </a:r>
            <a:r>
              <a:rPr lang="nb-NO" dirty="0" smtClean="0"/>
              <a:t> </a:t>
            </a:r>
            <a:r>
              <a:rPr lang="nb-NO" dirty="0" err="1" smtClean="0"/>
              <a:t>challenger</a:t>
            </a:r>
            <a:endParaRPr lang="nb-NO" dirty="0" smtClean="0"/>
          </a:p>
          <a:p>
            <a:r>
              <a:rPr lang="nb-NO" dirty="0" err="1" smtClean="0"/>
              <a:t>Explosive</a:t>
            </a:r>
            <a:r>
              <a:rPr lang="nb-NO" dirty="0" smtClean="0"/>
              <a:t> post-</a:t>
            </a:r>
            <a:r>
              <a:rPr lang="nb-NO" dirty="0" err="1" smtClean="0"/>
              <a:t>war</a:t>
            </a:r>
            <a:r>
              <a:rPr lang="nb-NO" dirty="0" smtClean="0"/>
              <a:t> </a:t>
            </a:r>
            <a:r>
              <a:rPr lang="nb-NO" dirty="0" err="1" smtClean="0"/>
              <a:t>growth</a:t>
            </a:r>
            <a:endParaRPr lang="nb-NO" dirty="0" smtClean="0"/>
          </a:p>
          <a:p>
            <a:r>
              <a:rPr lang="nb-NO" dirty="0" smtClean="0"/>
              <a:t>Paul Kennedy: ‘How </a:t>
            </a:r>
            <a:r>
              <a:rPr lang="nb-NO" dirty="0" err="1" smtClean="0"/>
              <a:t>powerful</a:t>
            </a:r>
            <a:r>
              <a:rPr lang="nb-NO" dirty="0" smtClean="0"/>
              <a:t> </a:t>
            </a:r>
            <a:r>
              <a:rPr lang="nb-NO" dirty="0" err="1" smtClean="0"/>
              <a:t>will</a:t>
            </a:r>
            <a:r>
              <a:rPr lang="nb-NO" dirty="0" smtClean="0"/>
              <a:t> Japan be? </a:t>
            </a:r>
            <a:r>
              <a:rPr lang="nb-NO" dirty="0" err="1" smtClean="0"/>
              <a:t>Much</a:t>
            </a:r>
            <a:r>
              <a:rPr lang="nb-NO" dirty="0" smtClean="0"/>
              <a:t> more </a:t>
            </a:r>
            <a:r>
              <a:rPr lang="nb-NO" dirty="0" err="1" smtClean="0"/>
              <a:t>powerful</a:t>
            </a:r>
            <a:r>
              <a:rPr lang="nb-NO" dirty="0" smtClean="0"/>
              <a:t>!’</a:t>
            </a:r>
          </a:p>
          <a:p>
            <a:pPr lvl="1"/>
            <a:r>
              <a:rPr lang="nb-NO" dirty="0" smtClean="0"/>
              <a:t>Growth </a:t>
            </a:r>
            <a:r>
              <a:rPr lang="nb-NO" dirty="0" err="1" smtClean="0"/>
              <a:t>industries</a:t>
            </a:r>
            <a:endParaRPr lang="nb-NO" dirty="0" smtClean="0"/>
          </a:p>
          <a:p>
            <a:pPr lvl="1"/>
            <a:r>
              <a:rPr lang="nb-NO" dirty="0" smtClean="0"/>
              <a:t>GDP/</a:t>
            </a:r>
            <a:r>
              <a:rPr lang="nb-NO" dirty="0" err="1" smtClean="0"/>
              <a:t>cap</a:t>
            </a:r>
            <a:r>
              <a:rPr lang="nb-NO" dirty="0" smtClean="0"/>
              <a:t> </a:t>
            </a:r>
            <a:r>
              <a:rPr lang="nb-NO" dirty="0" err="1" smtClean="0"/>
              <a:t>already</a:t>
            </a:r>
            <a:r>
              <a:rPr lang="nb-NO" dirty="0" smtClean="0"/>
              <a:t> </a:t>
            </a:r>
            <a:r>
              <a:rPr lang="nb-NO" dirty="0" err="1" smtClean="0"/>
              <a:t>beyond</a:t>
            </a:r>
            <a:r>
              <a:rPr lang="nb-NO" dirty="0" smtClean="0"/>
              <a:t> </a:t>
            </a:r>
            <a:r>
              <a:rPr lang="nb-NO" dirty="0" err="1" smtClean="0"/>
              <a:t>that</a:t>
            </a:r>
            <a:r>
              <a:rPr lang="nb-NO" dirty="0" smtClean="0"/>
              <a:t> </a:t>
            </a:r>
            <a:r>
              <a:rPr lang="nb-NO" dirty="0" err="1" smtClean="0"/>
              <a:t>of</a:t>
            </a:r>
            <a:r>
              <a:rPr lang="nb-NO" dirty="0" smtClean="0"/>
              <a:t> </a:t>
            </a:r>
            <a:r>
              <a:rPr lang="nb-NO" dirty="0" err="1" smtClean="0"/>
              <a:t>the</a:t>
            </a:r>
            <a:r>
              <a:rPr lang="nb-NO" dirty="0" smtClean="0"/>
              <a:t> West (1989).</a:t>
            </a:r>
          </a:p>
          <a:p>
            <a:pPr lvl="1"/>
            <a:r>
              <a:rPr lang="nb-NO" dirty="0" smtClean="0"/>
              <a:t>1951: GDP = 1/3 </a:t>
            </a:r>
            <a:r>
              <a:rPr lang="nb-NO" dirty="0" err="1" smtClean="0"/>
              <a:t>of</a:t>
            </a:r>
            <a:r>
              <a:rPr lang="nb-NO" dirty="0" smtClean="0"/>
              <a:t> </a:t>
            </a:r>
            <a:r>
              <a:rPr lang="nb-NO" dirty="0" err="1" smtClean="0"/>
              <a:t>the</a:t>
            </a:r>
            <a:r>
              <a:rPr lang="nb-NO" dirty="0" smtClean="0"/>
              <a:t> UK. 1989 = 2*UK</a:t>
            </a:r>
          </a:p>
          <a:p>
            <a:pPr lvl="2"/>
            <a:r>
              <a:rPr lang="nb-NO" dirty="0" smtClean="0"/>
              <a:t>Growth </a:t>
            </a:r>
            <a:r>
              <a:rPr lang="nb-NO" dirty="0" err="1" smtClean="0"/>
              <a:t>will</a:t>
            </a:r>
            <a:r>
              <a:rPr lang="nb-NO" dirty="0" smtClean="0"/>
              <a:t> </a:t>
            </a:r>
            <a:r>
              <a:rPr lang="nb-NO" dirty="0" err="1" smtClean="0"/>
              <a:t>continue</a:t>
            </a:r>
            <a:r>
              <a:rPr lang="nb-NO" dirty="0" smtClean="0"/>
              <a:t>. 1.5-2% </a:t>
            </a:r>
            <a:r>
              <a:rPr lang="nb-NO" dirty="0" err="1" smtClean="0"/>
              <a:t>higher</a:t>
            </a:r>
            <a:r>
              <a:rPr lang="nb-NO" dirty="0" smtClean="0"/>
              <a:t> </a:t>
            </a:r>
            <a:r>
              <a:rPr lang="nb-NO" dirty="0" err="1" smtClean="0"/>
              <a:t>than</a:t>
            </a:r>
            <a:r>
              <a:rPr lang="nb-NO" dirty="0" smtClean="0"/>
              <a:t> </a:t>
            </a:r>
            <a:r>
              <a:rPr lang="nb-NO" dirty="0" err="1" smtClean="0"/>
              <a:t>the</a:t>
            </a:r>
            <a:r>
              <a:rPr lang="nb-NO" dirty="0" smtClean="0"/>
              <a:t> West. </a:t>
            </a:r>
          </a:p>
          <a:p>
            <a:pPr lvl="2"/>
            <a:r>
              <a:rPr lang="nb-NO" dirty="0" smtClean="0"/>
              <a:t>Japan </a:t>
            </a:r>
            <a:r>
              <a:rPr lang="nb-NO" dirty="0" smtClean="0">
                <a:sym typeface="Wingdings" panose="05000000000000000000" pitchFamily="2" charset="2"/>
              </a:rPr>
              <a:t> </a:t>
            </a:r>
            <a:r>
              <a:rPr lang="nb-NO" dirty="0" err="1" smtClean="0">
                <a:sym typeface="Wingdings" panose="05000000000000000000" pitchFamily="2" charset="2"/>
              </a:rPr>
              <a:t>economically</a:t>
            </a:r>
            <a:r>
              <a:rPr lang="nb-NO" dirty="0" smtClean="0">
                <a:sym typeface="Wingdings" panose="05000000000000000000" pitchFamily="2" charset="2"/>
              </a:rPr>
              <a:t> no.</a:t>
            </a:r>
            <a:r>
              <a:rPr lang="nb-NO" dirty="0" smtClean="0"/>
              <a:t>1, </a:t>
            </a:r>
            <a:r>
              <a:rPr lang="nb-NO" dirty="0" err="1" smtClean="0"/>
              <a:t>early</a:t>
            </a:r>
            <a:r>
              <a:rPr lang="nb-NO" dirty="0" smtClean="0"/>
              <a:t> 2000s.</a:t>
            </a:r>
          </a:p>
          <a:p>
            <a:pPr lvl="1"/>
            <a:r>
              <a:rPr lang="nb-NO" dirty="0" err="1" smtClean="0"/>
              <a:t>Systemic</a:t>
            </a:r>
            <a:r>
              <a:rPr lang="nb-NO" dirty="0" smtClean="0"/>
              <a:t> </a:t>
            </a:r>
            <a:r>
              <a:rPr lang="nb-NO" dirty="0" err="1" smtClean="0"/>
              <a:t>conditions</a:t>
            </a:r>
            <a:r>
              <a:rPr lang="nb-NO" dirty="0" smtClean="0"/>
              <a:t> for Japanese </a:t>
            </a:r>
            <a:r>
              <a:rPr lang="nb-NO" dirty="0" err="1" smtClean="0"/>
              <a:t>growth</a:t>
            </a:r>
            <a:endParaRPr lang="nb-NO" dirty="0" smtClean="0"/>
          </a:p>
          <a:p>
            <a:r>
              <a:rPr lang="nb-NO" dirty="0" smtClean="0"/>
              <a:t>From </a:t>
            </a:r>
            <a:r>
              <a:rPr lang="nb-NO" dirty="0" err="1" smtClean="0"/>
              <a:t>mass</a:t>
            </a:r>
            <a:r>
              <a:rPr lang="nb-NO" dirty="0" smtClean="0"/>
              <a:t> </a:t>
            </a:r>
            <a:r>
              <a:rPr lang="nb-NO" dirty="0" err="1" smtClean="0"/>
              <a:t>production</a:t>
            </a:r>
            <a:r>
              <a:rPr lang="nb-NO" dirty="0" smtClean="0"/>
              <a:t> </a:t>
            </a:r>
            <a:r>
              <a:rPr lang="nb-NO" dirty="0" err="1" smtClean="0"/>
              <a:t>paradigm</a:t>
            </a:r>
            <a:r>
              <a:rPr lang="nb-NO" dirty="0" smtClean="0"/>
              <a:t> to </a:t>
            </a:r>
            <a:r>
              <a:rPr lang="nb-NO" dirty="0" err="1" smtClean="0"/>
              <a:t>knowledge-based</a:t>
            </a:r>
            <a:r>
              <a:rPr lang="nb-NO" dirty="0" smtClean="0"/>
              <a:t> services</a:t>
            </a:r>
          </a:p>
          <a:p>
            <a:pPr lvl="1"/>
            <a:r>
              <a:rPr lang="nb-NO" dirty="0" smtClean="0"/>
              <a:t>Creative </a:t>
            </a:r>
            <a:r>
              <a:rPr lang="nb-NO" dirty="0" err="1" smtClean="0"/>
              <a:t>destruction</a:t>
            </a:r>
            <a:r>
              <a:rPr lang="nb-NO" dirty="0" smtClean="0"/>
              <a:t>?</a:t>
            </a:r>
          </a:p>
          <a:p>
            <a:endParaRPr lang="nb-NO" dirty="0" smtClean="0"/>
          </a:p>
          <a:p>
            <a:endParaRPr lang="nb-NO" dirty="0"/>
          </a:p>
        </p:txBody>
      </p:sp>
    </p:spTree>
    <p:extLst>
      <p:ext uri="{BB962C8B-B14F-4D97-AF65-F5344CB8AC3E}">
        <p14:creationId xmlns:p14="http://schemas.microsoft.com/office/powerpoint/2010/main" val="2371614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Japan and </a:t>
            </a:r>
            <a:r>
              <a:rPr lang="nb-NO" dirty="0" err="1" smtClean="0"/>
              <a:t>economic</a:t>
            </a:r>
            <a:r>
              <a:rPr lang="nb-NO" dirty="0" smtClean="0"/>
              <a:t> </a:t>
            </a:r>
            <a:r>
              <a:rPr lang="nb-NO" dirty="0" err="1" smtClean="0"/>
              <a:t>growth</a:t>
            </a:r>
            <a:endParaRPr lang="nb-NO" dirty="0"/>
          </a:p>
        </p:txBody>
      </p:sp>
      <p:pic>
        <p:nvPicPr>
          <p:cNvPr id="5" name="Content Placeholder 4" descr="http://upload.wikimedia.org/wikipedia/commons/4/46/Real_GDP_growth_rate_in_Japan_%281956-2008%29.png"/>
          <p:cNvPicPr>
            <a:picLocks noGrp="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880110" y="2023110"/>
            <a:ext cx="4217671" cy="3714750"/>
          </a:xfrm>
          <a:prstGeom prst="rect">
            <a:avLst/>
          </a:prstGeom>
          <a:noFill/>
          <a:ln>
            <a:noFill/>
          </a:ln>
        </p:spPr>
      </p:pic>
      <p:pic>
        <p:nvPicPr>
          <p:cNvPr id="6" name="Content Placeholder 5" descr="http://4.bp.blogspot.com/-Dy8soSmsiKw/T5sd3ElX_EI/AAAAAAAABTc/k7QLns3436A/s1600/gdp+japan+south+korea.png"/>
          <p:cNvPicPr>
            <a:picLocks noGrp="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5097781" y="2023110"/>
            <a:ext cx="4046219" cy="3714750"/>
          </a:xfrm>
          <a:prstGeom prst="rect">
            <a:avLst/>
          </a:prstGeom>
          <a:noFill/>
          <a:ln w="9525">
            <a:noFill/>
            <a:miter lim="800000"/>
            <a:headEnd/>
            <a:tailEnd/>
          </a:ln>
          <a:effectLst/>
        </p:spPr>
      </p:pic>
    </p:spTree>
    <p:extLst>
      <p:ext uri="{BB962C8B-B14F-4D97-AF65-F5344CB8AC3E}">
        <p14:creationId xmlns:p14="http://schemas.microsoft.com/office/powerpoint/2010/main" val="1107453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Finance?</a:t>
            </a:r>
            <a:endParaRPr lang="nb-NO" dirty="0"/>
          </a:p>
        </p:txBody>
      </p:sp>
      <p:sp>
        <p:nvSpPr>
          <p:cNvPr id="3" name="Content Placeholder 2"/>
          <p:cNvSpPr>
            <a:spLocks noGrp="1"/>
          </p:cNvSpPr>
          <p:nvPr>
            <p:ph idx="1"/>
          </p:nvPr>
        </p:nvSpPr>
        <p:spPr>
          <a:xfrm>
            <a:off x="1194628" y="1417638"/>
            <a:ext cx="7407404" cy="5303202"/>
          </a:xfrm>
        </p:spPr>
        <p:txBody>
          <a:bodyPr>
            <a:normAutofit fontScale="85000" lnSpcReduction="20000"/>
          </a:bodyPr>
          <a:lstStyle/>
          <a:p>
            <a:r>
              <a:rPr lang="nb-NO" dirty="0" smtClean="0"/>
              <a:t>US </a:t>
            </a:r>
            <a:r>
              <a:rPr lang="nb-NO" dirty="0" err="1" smtClean="0"/>
              <a:t>finance</a:t>
            </a:r>
            <a:r>
              <a:rPr lang="nb-NO" dirty="0" smtClean="0"/>
              <a:t> </a:t>
            </a:r>
            <a:r>
              <a:rPr lang="nb-NO" dirty="0" err="1" smtClean="0"/>
              <a:t>sector</a:t>
            </a:r>
            <a:r>
              <a:rPr lang="nb-NO" dirty="0" smtClean="0"/>
              <a:t>: 1950s, 3.7% </a:t>
            </a:r>
            <a:r>
              <a:rPr lang="nb-NO" dirty="0" err="1" smtClean="0"/>
              <a:t>of</a:t>
            </a:r>
            <a:r>
              <a:rPr lang="nb-NO" dirty="0" smtClean="0"/>
              <a:t> </a:t>
            </a:r>
            <a:r>
              <a:rPr lang="nb-NO" dirty="0" err="1" smtClean="0"/>
              <a:t>the</a:t>
            </a:r>
            <a:r>
              <a:rPr lang="nb-NO" dirty="0" smtClean="0"/>
              <a:t> </a:t>
            </a:r>
            <a:r>
              <a:rPr lang="nb-NO" dirty="0" err="1" smtClean="0"/>
              <a:t>economy</a:t>
            </a:r>
            <a:r>
              <a:rPr lang="nb-NO" dirty="0" smtClean="0"/>
              <a:t>; </a:t>
            </a:r>
            <a:r>
              <a:rPr lang="nb-NO" dirty="0" err="1" smtClean="0"/>
              <a:t>today</a:t>
            </a:r>
            <a:r>
              <a:rPr lang="nb-NO" dirty="0" smtClean="0"/>
              <a:t> 8.5%</a:t>
            </a:r>
          </a:p>
          <a:p>
            <a:r>
              <a:rPr lang="nb-NO" dirty="0" smtClean="0"/>
              <a:t>Paul </a:t>
            </a:r>
            <a:r>
              <a:rPr lang="nb-NO" dirty="0" err="1" smtClean="0"/>
              <a:t>Volcker</a:t>
            </a:r>
            <a:r>
              <a:rPr lang="nb-NO" dirty="0" smtClean="0"/>
              <a:t> (</a:t>
            </a:r>
            <a:r>
              <a:rPr lang="nb-NO" dirty="0" err="1" smtClean="0"/>
              <a:t>Chairman</a:t>
            </a:r>
            <a:r>
              <a:rPr lang="nb-NO" dirty="0" smtClean="0"/>
              <a:t> </a:t>
            </a:r>
            <a:r>
              <a:rPr lang="nb-NO" dirty="0" err="1" smtClean="0"/>
              <a:t>of</a:t>
            </a:r>
            <a:r>
              <a:rPr lang="nb-NO" dirty="0" smtClean="0"/>
              <a:t> </a:t>
            </a:r>
            <a:r>
              <a:rPr lang="nb-NO" dirty="0" err="1" smtClean="0"/>
              <a:t>the</a:t>
            </a:r>
            <a:r>
              <a:rPr lang="nb-NO" dirty="0" smtClean="0"/>
              <a:t> </a:t>
            </a:r>
            <a:r>
              <a:rPr lang="nb-NO" dirty="0" err="1" smtClean="0"/>
              <a:t>Fed</a:t>
            </a:r>
            <a:r>
              <a:rPr lang="nb-NO" dirty="0" smtClean="0"/>
              <a:t>, 1979-87): </a:t>
            </a:r>
            <a:r>
              <a:rPr lang="nb-NO" dirty="0" err="1" smtClean="0"/>
              <a:t>Can’t</a:t>
            </a:r>
            <a:r>
              <a:rPr lang="nb-NO" dirty="0" smtClean="0"/>
              <a:t> </a:t>
            </a:r>
            <a:r>
              <a:rPr lang="nb-NO" dirty="0" err="1" smtClean="0"/>
              <a:t>eat</a:t>
            </a:r>
            <a:r>
              <a:rPr lang="nb-NO" dirty="0" smtClean="0"/>
              <a:t> </a:t>
            </a:r>
            <a:r>
              <a:rPr lang="nb-NO" dirty="0" err="1" smtClean="0"/>
              <a:t>finance</a:t>
            </a:r>
            <a:r>
              <a:rPr lang="nb-NO" dirty="0" smtClean="0"/>
              <a:t>… </a:t>
            </a:r>
          </a:p>
          <a:p>
            <a:pPr lvl="1"/>
            <a:r>
              <a:rPr lang="nb-NO" dirty="0" smtClean="0"/>
              <a:t>ATM </a:t>
            </a:r>
            <a:r>
              <a:rPr lang="nb-NO" dirty="0" err="1" smtClean="0"/>
              <a:t>the</a:t>
            </a:r>
            <a:r>
              <a:rPr lang="nb-NO" dirty="0" smtClean="0"/>
              <a:t> </a:t>
            </a:r>
            <a:r>
              <a:rPr lang="nb-NO" dirty="0" err="1" smtClean="0"/>
              <a:t>only</a:t>
            </a:r>
            <a:r>
              <a:rPr lang="nb-NO" dirty="0" smtClean="0"/>
              <a:t> </a:t>
            </a:r>
            <a:r>
              <a:rPr lang="nb-NO" dirty="0" err="1" smtClean="0"/>
              <a:t>useful</a:t>
            </a:r>
            <a:r>
              <a:rPr lang="nb-NO" dirty="0" smtClean="0"/>
              <a:t> </a:t>
            </a:r>
            <a:r>
              <a:rPr lang="nb-NO" dirty="0" err="1" smtClean="0"/>
              <a:t>innovation</a:t>
            </a:r>
            <a:r>
              <a:rPr lang="nb-NO" dirty="0" smtClean="0"/>
              <a:t> in </a:t>
            </a:r>
            <a:r>
              <a:rPr lang="nb-NO" dirty="0" err="1" smtClean="0"/>
              <a:t>finance</a:t>
            </a:r>
            <a:r>
              <a:rPr lang="nb-NO" dirty="0"/>
              <a:t> </a:t>
            </a:r>
            <a:r>
              <a:rPr lang="nb-NO" dirty="0" err="1"/>
              <a:t>p</a:t>
            </a:r>
            <a:r>
              <a:rPr lang="nb-NO" dirty="0" err="1" smtClean="0"/>
              <a:t>ast</a:t>
            </a:r>
            <a:r>
              <a:rPr lang="nb-NO" dirty="0" smtClean="0"/>
              <a:t> 30 </a:t>
            </a:r>
            <a:r>
              <a:rPr lang="nb-NO" dirty="0" err="1" smtClean="0"/>
              <a:t>years</a:t>
            </a:r>
            <a:r>
              <a:rPr lang="nb-NO" dirty="0" smtClean="0"/>
              <a:t>!</a:t>
            </a:r>
          </a:p>
          <a:p>
            <a:pPr lvl="1"/>
            <a:r>
              <a:rPr lang="nb-NO" dirty="0" smtClean="0"/>
              <a:t>1% is </a:t>
            </a:r>
            <a:r>
              <a:rPr lang="nb-NO" dirty="0" err="1" smtClean="0"/>
              <a:t>useful</a:t>
            </a:r>
            <a:r>
              <a:rPr lang="nb-NO" dirty="0" smtClean="0"/>
              <a:t>, 99% is just trading </a:t>
            </a:r>
            <a:r>
              <a:rPr lang="nb-NO" dirty="0" err="1" smtClean="0"/>
              <a:t>between</a:t>
            </a:r>
            <a:r>
              <a:rPr lang="nb-NO" dirty="0" smtClean="0"/>
              <a:t> </a:t>
            </a:r>
            <a:r>
              <a:rPr lang="nb-NO" dirty="0" err="1" smtClean="0"/>
              <a:t>intermediaries</a:t>
            </a:r>
            <a:r>
              <a:rPr lang="nb-NO" dirty="0" smtClean="0"/>
              <a:t> </a:t>
            </a:r>
          </a:p>
          <a:p>
            <a:pPr lvl="1"/>
            <a:r>
              <a:rPr lang="nb-NO" dirty="0" smtClean="0"/>
              <a:t>1945-85: </a:t>
            </a:r>
            <a:r>
              <a:rPr lang="nb-NO" dirty="0" err="1" smtClean="0"/>
              <a:t>financial</a:t>
            </a:r>
            <a:r>
              <a:rPr lang="nb-NO" dirty="0" smtClean="0"/>
              <a:t> </a:t>
            </a:r>
            <a:r>
              <a:rPr lang="nb-NO" dirty="0" err="1" smtClean="0"/>
              <a:t>firm</a:t>
            </a:r>
            <a:r>
              <a:rPr lang="nb-NO" dirty="0" smtClean="0"/>
              <a:t> </a:t>
            </a:r>
            <a:r>
              <a:rPr lang="nb-NO" dirty="0" err="1" smtClean="0"/>
              <a:t>profits</a:t>
            </a:r>
            <a:r>
              <a:rPr lang="nb-NO" dirty="0" smtClean="0"/>
              <a:t> = 10-15% </a:t>
            </a:r>
            <a:r>
              <a:rPr lang="nb-NO" dirty="0" err="1" smtClean="0"/>
              <a:t>of</a:t>
            </a:r>
            <a:r>
              <a:rPr lang="nb-NO" dirty="0" smtClean="0"/>
              <a:t> total </a:t>
            </a:r>
            <a:r>
              <a:rPr lang="nb-NO" dirty="0" err="1" smtClean="0"/>
              <a:t>corporate</a:t>
            </a:r>
            <a:r>
              <a:rPr lang="nb-NO" dirty="0" smtClean="0"/>
              <a:t> </a:t>
            </a:r>
            <a:r>
              <a:rPr lang="nb-NO" dirty="0" err="1" smtClean="0"/>
              <a:t>profits</a:t>
            </a:r>
            <a:endParaRPr lang="nb-NO" dirty="0" smtClean="0"/>
          </a:p>
          <a:p>
            <a:pPr lvl="1"/>
            <a:r>
              <a:rPr lang="nb-NO" dirty="0" smtClean="0"/>
              <a:t>2007: </a:t>
            </a:r>
            <a:r>
              <a:rPr lang="nb-NO" dirty="0" err="1" smtClean="0"/>
              <a:t>financial</a:t>
            </a:r>
            <a:r>
              <a:rPr lang="nb-NO" dirty="0" smtClean="0"/>
              <a:t> </a:t>
            </a:r>
            <a:r>
              <a:rPr lang="nb-NO" dirty="0" err="1" smtClean="0"/>
              <a:t>firm</a:t>
            </a:r>
            <a:r>
              <a:rPr lang="nb-NO" dirty="0" smtClean="0"/>
              <a:t> </a:t>
            </a:r>
            <a:r>
              <a:rPr lang="nb-NO" dirty="0" err="1" smtClean="0"/>
              <a:t>profits</a:t>
            </a:r>
            <a:r>
              <a:rPr lang="nb-NO" dirty="0" smtClean="0"/>
              <a:t> = 50% </a:t>
            </a:r>
            <a:r>
              <a:rPr lang="nb-NO" dirty="0" err="1" smtClean="0"/>
              <a:t>of</a:t>
            </a:r>
            <a:r>
              <a:rPr lang="nb-NO" dirty="0" smtClean="0"/>
              <a:t> total </a:t>
            </a:r>
            <a:r>
              <a:rPr lang="nb-NO" dirty="0" err="1" smtClean="0"/>
              <a:t>corporate</a:t>
            </a:r>
            <a:r>
              <a:rPr lang="nb-NO" dirty="0" smtClean="0"/>
              <a:t> </a:t>
            </a:r>
            <a:r>
              <a:rPr lang="nb-NO" dirty="0" err="1" smtClean="0"/>
              <a:t>profits</a:t>
            </a:r>
            <a:endParaRPr lang="nb-NO" dirty="0" smtClean="0"/>
          </a:p>
          <a:p>
            <a:r>
              <a:rPr lang="nb-NO" dirty="0" err="1" smtClean="0"/>
              <a:t>Recent</a:t>
            </a:r>
            <a:r>
              <a:rPr lang="nb-NO" dirty="0" smtClean="0"/>
              <a:t> </a:t>
            </a:r>
            <a:r>
              <a:rPr lang="nb-NO" dirty="0" err="1" smtClean="0"/>
              <a:t>cause</a:t>
            </a:r>
            <a:r>
              <a:rPr lang="nb-NO" dirty="0" smtClean="0"/>
              <a:t> </a:t>
            </a:r>
            <a:r>
              <a:rPr lang="nb-NO" dirty="0" err="1" smtClean="0"/>
              <a:t>of</a:t>
            </a:r>
            <a:r>
              <a:rPr lang="nb-NO" dirty="0" smtClean="0"/>
              <a:t> </a:t>
            </a:r>
            <a:r>
              <a:rPr lang="nb-NO" dirty="0" err="1" smtClean="0"/>
              <a:t>inequality</a:t>
            </a:r>
            <a:r>
              <a:rPr lang="nb-NO" dirty="0" smtClean="0"/>
              <a:t> and </a:t>
            </a:r>
            <a:r>
              <a:rPr lang="nb-NO" dirty="0" err="1" smtClean="0"/>
              <a:t>reduced</a:t>
            </a:r>
            <a:r>
              <a:rPr lang="nb-NO" dirty="0" smtClean="0"/>
              <a:t> </a:t>
            </a:r>
            <a:r>
              <a:rPr lang="nb-NO" dirty="0" err="1" smtClean="0"/>
              <a:t>growth</a:t>
            </a:r>
            <a:r>
              <a:rPr lang="nb-NO" dirty="0" smtClean="0"/>
              <a:t> </a:t>
            </a:r>
          </a:p>
          <a:p>
            <a:r>
              <a:rPr lang="nb-NO" dirty="0" smtClean="0"/>
              <a:t>Is </a:t>
            </a:r>
            <a:r>
              <a:rPr lang="nb-NO" dirty="0" err="1" smtClean="0"/>
              <a:t>finance</a:t>
            </a:r>
            <a:r>
              <a:rPr lang="nb-NO" dirty="0" smtClean="0"/>
              <a:t> </a:t>
            </a:r>
            <a:r>
              <a:rPr lang="nb-NO" dirty="0" err="1" smtClean="0"/>
              <a:t>today</a:t>
            </a:r>
            <a:r>
              <a:rPr lang="nb-NO" dirty="0" smtClean="0"/>
              <a:t> a </a:t>
            </a:r>
            <a:r>
              <a:rPr lang="nb-NO" dirty="0" err="1" smtClean="0"/>
              <a:t>better</a:t>
            </a:r>
            <a:r>
              <a:rPr lang="nb-NO" dirty="0" smtClean="0"/>
              <a:t> medium </a:t>
            </a:r>
            <a:r>
              <a:rPr lang="nb-NO" dirty="0" err="1" smtClean="0"/>
              <a:t>than</a:t>
            </a:r>
            <a:r>
              <a:rPr lang="nb-NO" dirty="0" smtClean="0"/>
              <a:t> in </a:t>
            </a:r>
            <a:r>
              <a:rPr lang="nb-NO" dirty="0" err="1" smtClean="0"/>
              <a:t>the</a:t>
            </a:r>
            <a:r>
              <a:rPr lang="nb-NO" dirty="0" smtClean="0"/>
              <a:t> </a:t>
            </a:r>
            <a:r>
              <a:rPr lang="nb-NO" dirty="0" err="1" smtClean="0"/>
              <a:t>past</a:t>
            </a:r>
            <a:r>
              <a:rPr lang="nb-NO" dirty="0" smtClean="0"/>
              <a:t>?</a:t>
            </a:r>
          </a:p>
          <a:p>
            <a:pPr lvl="1"/>
            <a:r>
              <a:rPr lang="nb-NO" dirty="0" err="1" smtClean="0"/>
              <a:t>Deregulated</a:t>
            </a:r>
            <a:r>
              <a:rPr lang="nb-NO" dirty="0"/>
              <a:t> </a:t>
            </a:r>
            <a:r>
              <a:rPr lang="nb-NO" dirty="0" smtClean="0"/>
              <a:t>= </a:t>
            </a:r>
            <a:r>
              <a:rPr lang="nb-NO" dirty="0" err="1" smtClean="0"/>
              <a:t>good</a:t>
            </a:r>
            <a:r>
              <a:rPr lang="nb-NO" dirty="0" smtClean="0"/>
              <a:t>? </a:t>
            </a:r>
          </a:p>
          <a:p>
            <a:pPr lvl="2"/>
            <a:r>
              <a:rPr lang="nb-NO" dirty="0" err="1" smtClean="0"/>
              <a:t>Deliberate</a:t>
            </a:r>
            <a:r>
              <a:rPr lang="nb-NO" dirty="0" smtClean="0"/>
              <a:t> </a:t>
            </a:r>
            <a:r>
              <a:rPr lang="nb-NO" dirty="0" err="1" smtClean="0"/>
              <a:t>political</a:t>
            </a:r>
            <a:r>
              <a:rPr lang="nb-NO" dirty="0" smtClean="0"/>
              <a:t> </a:t>
            </a:r>
            <a:r>
              <a:rPr lang="nb-NO" dirty="0" err="1" smtClean="0"/>
              <a:t>choices</a:t>
            </a:r>
            <a:r>
              <a:rPr lang="nb-NO" dirty="0" smtClean="0"/>
              <a:t>, </a:t>
            </a:r>
            <a:r>
              <a:rPr lang="nb-NO" dirty="0" err="1" smtClean="0"/>
              <a:t>pushed</a:t>
            </a:r>
            <a:r>
              <a:rPr lang="nb-NO" dirty="0" smtClean="0"/>
              <a:t> by </a:t>
            </a:r>
            <a:r>
              <a:rPr lang="nb-NO" dirty="0" err="1" smtClean="0"/>
              <a:t>the</a:t>
            </a:r>
            <a:r>
              <a:rPr lang="nb-NO" dirty="0" smtClean="0"/>
              <a:t> </a:t>
            </a:r>
            <a:r>
              <a:rPr lang="nb-NO" dirty="0" err="1" smtClean="0"/>
              <a:t>finance</a:t>
            </a:r>
            <a:r>
              <a:rPr lang="nb-NO" dirty="0" smtClean="0"/>
              <a:t> </a:t>
            </a:r>
            <a:r>
              <a:rPr lang="nb-NO" dirty="0" err="1" smtClean="0"/>
              <a:t>industry</a:t>
            </a:r>
            <a:endParaRPr lang="nb-NO" dirty="0" smtClean="0"/>
          </a:p>
          <a:p>
            <a:pPr lvl="2"/>
            <a:r>
              <a:rPr lang="nb-NO" dirty="0" smtClean="0"/>
              <a:t>Real </a:t>
            </a:r>
            <a:r>
              <a:rPr lang="nb-NO" dirty="0" err="1" smtClean="0"/>
              <a:t>estate</a:t>
            </a:r>
            <a:r>
              <a:rPr lang="nb-NO" dirty="0" smtClean="0"/>
              <a:t> </a:t>
            </a:r>
            <a:r>
              <a:rPr lang="nb-NO" dirty="0" err="1" smtClean="0"/>
              <a:t>prices</a:t>
            </a:r>
            <a:r>
              <a:rPr lang="nb-NO" dirty="0" smtClean="0"/>
              <a:t> </a:t>
            </a:r>
            <a:r>
              <a:rPr lang="nb-NO" dirty="0" err="1" smtClean="0"/>
              <a:t>soar</a:t>
            </a:r>
            <a:r>
              <a:rPr lang="nb-NO" dirty="0" smtClean="0"/>
              <a:t> – </a:t>
            </a:r>
            <a:r>
              <a:rPr lang="nb-NO" dirty="0" err="1" smtClean="0"/>
              <a:t>did</a:t>
            </a:r>
            <a:r>
              <a:rPr lang="nb-NO" dirty="0"/>
              <a:t> </a:t>
            </a:r>
            <a:r>
              <a:rPr lang="nb-NO" dirty="0" err="1" smtClean="0"/>
              <a:t>we</a:t>
            </a:r>
            <a:r>
              <a:rPr lang="nb-NO" dirty="0" smtClean="0"/>
              <a:t> </a:t>
            </a:r>
            <a:r>
              <a:rPr lang="nb-NO" dirty="0" err="1" smtClean="0"/>
              <a:t>get</a:t>
            </a:r>
            <a:r>
              <a:rPr lang="nb-NO" dirty="0" smtClean="0"/>
              <a:t> </a:t>
            </a:r>
            <a:r>
              <a:rPr lang="nb-NO" dirty="0" err="1" smtClean="0"/>
              <a:t>wealthier</a:t>
            </a:r>
            <a:r>
              <a:rPr lang="nb-NO" dirty="0"/>
              <a:t>?</a:t>
            </a:r>
            <a:endParaRPr lang="nb-NO" dirty="0" smtClean="0"/>
          </a:p>
          <a:p>
            <a:pPr lvl="1"/>
            <a:r>
              <a:rPr lang="nb-NO" dirty="0"/>
              <a:t>Faster </a:t>
            </a:r>
            <a:r>
              <a:rPr lang="nb-NO" dirty="0" err="1"/>
              <a:t>growth</a:t>
            </a:r>
            <a:r>
              <a:rPr lang="nb-NO" dirty="0"/>
              <a:t>? </a:t>
            </a:r>
            <a:r>
              <a:rPr lang="nb-NO" dirty="0" smtClean="0"/>
              <a:t>NO</a:t>
            </a:r>
            <a:endParaRPr lang="nb-NO" dirty="0"/>
          </a:p>
          <a:p>
            <a:pPr lvl="1"/>
            <a:r>
              <a:rPr lang="nb-NO" dirty="0"/>
              <a:t>More rapid </a:t>
            </a:r>
            <a:r>
              <a:rPr lang="nb-NO" dirty="0" err="1"/>
              <a:t>structural</a:t>
            </a:r>
            <a:r>
              <a:rPr lang="nb-NO" dirty="0"/>
              <a:t> </a:t>
            </a:r>
            <a:r>
              <a:rPr lang="nb-NO" dirty="0" err="1"/>
              <a:t>economic</a:t>
            </a:r>
            <a:r>
              <a:rPr lang="nb-NO" dirty="0"/>
              <a:t> </a:t>
            </a:r>
            <a:r>
              <a:rPr lang="nb-NO" dirty="0" err="1"/>
              <a:t>transformation</a:t>
            </a:r>
            <a:r>
              <a:rPr lang="nb-NO" dirty="0"/>
              <a:t>? </a:t>
            </a:r>
            <a:r>
              <a:rPr lang="nb-NO" dirty="0" smtClean="0"/>
              <a:t>NO</a:t>
            </a:r>
            <a:endParaRPr lang="nb-NO" dirty="0"/>
          </a:p>
          <a:p>
            <a:pPr lvl="1"/>
            <a:r>
              <a:rPr lang="nb-NO" dirty="0"/>
              <a:t>Better </a:t>
            </a:r>
            <a:r>
              <a:rPr lang="nb-NO" dirty="0" err="1"/>
              <a:t>allocation</a:t>
            </a:r>
            <a:r>
              <a:rPr lang="nb-NO" dirty="0"/>
              <a:t> </a:t>
            </a:r>
            <a:r>
              <a:rPr lang="nb-NO" dirty="0" err="1"/>
              <a:t>of</a:t>
            </a:r>
            <a:r>
              <a:rPr lang="nb-NO" dirty="0"/>
              <a:t> </a:t>
            </a:r>
            <a:r>
              <a:rPr lang="nb-NO" dirty="0" err="1"/>
              <a:t>capital</a:t>
            </a:r>
            <a:r>
              <a:rPr lang="nb-NO" dirty="0"/>
              <a:t>? Not </a:t>
            </a:r>
            <a:r>
              <a:rPr lang="nb-NO" dirty="0" err="1"/>
              <a:t>obvious</a:t>
            </a:r>
            <a:endParaRPr lang="nb-NO" dirty="0"/>
          </a:p>
          <a:p>
            <a:pPr lvl="1"/>
            <a:r>
              <a:rPr lang="nb-NO" dirty="0"/>
              <a:t>Better managers for </a:t>
            </a:r>
            <a:r>
              <a:rPr lang="nb-NO" dirty="0" err="1"/>
              <a:t>large</a:t>
            </a:r>
            <a:r>
              <a:rPr lang="nb-NO" dirty="0"/>
              <a:t> </a:t>
            </a:r>
            <a:r>
              <a:rPr lang="nb-NO" dirty="0" err="1"/>
              <a:t>corporations</a:t>
            </a:r>
            <a:r>
              <a:rPr lang="nb-NO" dirty="0"/>
              <a:t>? Not </a:t>
            </a:r>
            <a:r>
              <a:rPr lang="nb-NO" dirty="0" err="1"/>
              <a:t>obvious</a:t>
            </a:r>
            <a:r>
              <a:rPr lang="nb-NO" dirty="0"/>
              <a:t>.</a:t>
            </a:r>
          </a:p>
          <a:p>
            <a:pPr lvl="1"/>
            <a:r>
              <a:rPr lang="nb-NO" dirty="0"/>
              <a:t>Not </a:t>
            </a:r>
            <a:r>
              <a:rPr lang="nb-NO" dirty="0" err="1"/>
              <a:t>obvious</a:t>
            </a:r>
            <a:r>
              <a:rPr lang="nb-NO" dirty="0"/>
              <a:t> </a:t>
            </a:r>
            <a:r>
              <a:rPr lang="nb-NO" dirty="0" err="1"/>
              <a:t>that</a:t>
            </a:r>
            <a:r>
              <a:rPr lang="nb-NO" dirty="0"/>
              <a:t> </a:t>
            </a:r>
            <a:r>
              <a:rPr lang="nb-NO" dirty="0" err="1"/>
              <a:t>the</a:t>
            </a:r>
            <a:r>
              <a:rPr lang="nb-NO" dirty="0"/>
              <a:t> </a:t>
            </a:r>
            <a:r>
              <a:rPr lang="nb-NO" dirty="0" err="1"/>
              <a:t>financial</a:t>
            </a:r>
            <a:r>
              <a:rPr lang="nb-NO" dirty="0"/>
              <a:t> system </a:t>
            </a:r>
            <a:r>
              <a:rPr lang="nb-NO" dirty="0" err="1"/>
              <a:t>today</a:t>
            </a:r>
            <a:r>
              <a:rPr lang="nb-NO" dirty="0"/>
              <a:t> is </a:t>
            </a:r>
            <a:r>
              <a:rPr lang="nb-NO" dirty="0" err="1"/>
              <a:t>better</a:t>
            </a:r>
            <a:r>
              <a:rPr lang="nb-NO" dirty="0"/>
              <a:t> at </a:t>
            </a:r>
            <a:r>
              <a:rPr lang="nb-NO" dirty="0" err="1"/>
              <a:t>what</a:t>
            </a:r>
            <a:r>
              <a:rPr lang="nb-NO" dirty="0"/>
              <a:t> it is </a:t>
            </a:r>
            <a:r>
              <a:rPr lang="nb-NO" dirty="0" err="1"/>
              <a:t>supposed</a:t>
            </a:r>
            <a:r>
              <a:rPr lang="nb-NO" dirty="0"/>
              <a:t> to do (</a:t>
            </a:r>
            <a:r>
              <a:rPr lang="nb-NO" dirty="0" err="1"/>
              <a:t>transferring</a:t>
            </a:r>
            <a:r>
              <a:rPr lang="nb-NO" dirty="0"/>
              <a:t> </a:t>
            </a:r>
            <a:r>
              <a:rPr lang="nb-NO" dirty="0" err="1"/>
              <a:t>funds</a:t>
            </a:r>
            <a:r>
              <a:rPr lang="nb-NO" dirty="0"/>
              <a:t> from savers to </a:t>
            </a:r>
            <a:r>
              <a:rPr lang="nb-NO" dirty="0" err="1"/>
              <a:t>borrowers</a:t>
            </a:r>
            <a:r>
              <a:rPr lang="nb-NO" dirty="0"/>
              <a:t>), </a:t>
            </a:r>
            <a:r>
              <a:rPr lang="nb-NO" dirty="0" err="1"/>
              <a:t>than</a:t>
            </a:r>
            <a:r>
              <a:rPr lang="nb-NO" dirty="0"/>
              <a:t> it </a:t>
            </a:r>
            <a:r>
              <a:rPr lang="nb-NO" dirty="0" err="1"/>
              <a:t>was</a:t>
            </a:r>
            <a:r>
              <a:rPr lang="nb-NO" dirty="0"/>
              <a:t> in </a:t>
            </a:r>
            <a:r>
              <a:rPr lang="nb-NO" dirty="0" smtClean="0"/>
              <a:t>1910.</a:t>
            </a:r>
            <a:endParaRPr lang="nb-NO" dirty="0"/>
          </a:p>
        </p:txBody>
      </p:sp>
    </p:spTree>
    <p:extLst>
      <p:ext uri="{BB962C8B-B14F-4D97-AF65-F5344CB8AC3E}">
        <p14:creationId xmlns:p14="http://schemas.microsoft.com/office/powerpoint/2010/main" val="73936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610" y="277813"/>
            <a:ext cx="7440870" cy="1143000"/>
          </a:xfrm>
        </p:spPr>
        <p:txBody>
          <a:bodyPr>
            <a:normAutofit fontScale="90000"/>
          </a:bodyPr>
          <a:lstStyle/>
          <a:p>
            <a:r>
              <a:rPr lang="nb-NO" dirty="0" err="1" smtClean="0"/>
              <a:t>Institutions</a:t>
            </a:r>
            <a:r>
              <a:rPr lang="nb-NO" dirty="0" smtClean="0"/>
              <a:t>, </a:t>
            </a:r>
            <a:r>
              <a:rPr lang="nb-NO" dirty="0" err="1" smtClean="0"/>
              <a:t>institutions</a:t>
            </a:r>
            <a:r>
              <a:rPr lang="nb-NO" dirty="0" smtClean="0"/>
              <a:t>, </a:t>
            </a:r>
            <a:r>
              <a:rPr lang="nb-NO" dirty="0" err="1" smtClean="0"/>
              <a:t>institutions</a:t>
            </a:r>
            <a:endParaRPr lang="nb-NO" dirty="0"/>
          </a:p>
        </p:txBody>
      </p:sp>
      <p:sp>
        <p:nvSpPr>
          <p:cNvPr id="3" name="Content Placeholder 2"/>
          <p:cNvSpPr>
            <a:spLocks noGrp="1"/>
          </p:cNvSpPr>
          <p:nvPr>
            <p:ph idx="1"/>
          </p:nvPr>
        </p:nvSpPr>
        <p:spPr>
          <a:xfrm>
            <a:off x="1131570" y="1600200"/>
            <a:ext cx="7760910" cy="4530725"/>
          </a:xfrm>
        </p:spPr>
        <p:txBody>
          <a:bodyPr>
            <a:normAutofit lnSpcReduction="10000"/>
          </a:bodyPr>
          <a:lstStyle/>
          <a:p>
            <a:r>
              <a:rPr lang="nb-NO" dirty="0" smtClean="0"/>
              <a:t>North: </a:t>
            </a:r>
            <a:r>
              <a:rPr lang="nb-NO" dirty="0" err="1" smtClean="0"/>
              <a:t>Institutions</a:t>
            </a:r>
            <a:r>
              <a:rPr lang="nb-NO" dirty="0" smtClean="0"/>
              <a:t> = </a:t>
            </a:r>
            <a:r>
              <a:rPr lang="nb-NO" dirty="0" err="1" smtClean="0"/>
              <a:t>the</a:t>
            </a:r>
            <a:r>
              <a:rPr lang="nb-NO" dirty="0" smtClean="0"/>
              <a:t> </a:t>
            </a:r>
            <a:r>
              <a:rPr lang="nb-NO" dirty="0" err="1" smtClean="0"/>
              <a:t>rules</a:t>
            </a:r>
            <a:r>
              <a:rPr lang="nb-NO" dirty="0" smtClean="0"/>
              <a:t> </a:t>
            </a:r>
            <a:r>
              <a:rPr lang="nb-NO" dirty="0" err="1" smtClean="0"/>
              <a:t>of</a:t>
            </a:r>
            <a:r>
              <a:rPr lang="nb-NO" dirty="0" smtClean="0"/>
              <a:t> </a:t>
            </a:r>
            <a:r>
              <a:rPr lang="nb-NO" dirty="0" err="1" smtClean="0"/>
              <a:t>the</a:t>
            </a:r>
            <a:r>
              <a:rPr lang="nb-NO" dirty="0" smtClean="0"/>
              <a:t> game</a:t>
            </a:r>
          </a:p>
          <a:p>
            <a:r>
              <a:rPr lang="nb-NO" dirty="0" smtClean="0"/>
              <a:t>Attack </a:t>
            </a:r>
            <a:r>
              <a:rPr lang="nb-NO" dirty="0" err="1" smtClean="0"/>
              <a:t>on</a:t>
            </a:r>
            <a:r>
              <a:rPr lang="nb-NO" dirty="0" smtClean="0"/>
              <a:t> </a:t>
            </a:r>
            <a:r>
              <a:rPr lang="nb-NO" dirty="0" err="1" smtClean="0"/>
              <a:t>neoclassical</a:t>
            </a:r>
            <a:r>
              <a:rPr lang="nb-NO" dirty="0" smtClean="0"/>
              <a:t> </a:t>
            </a:r>
            <a:r>
              <a:rPr lang="nb-NO" dirty="0" err="1" smtClean="0"/>
              <a:t>economics</a:t>
            </a:r>
            <a:r>
              <a:rPr lang="nb-NO" dirty="0" smtClean="0"/>
              <a:t>. </a:t>
            </a:r>
            <a:r>
              <a:rPr lang="nb-NO" dirty="0" err="1" smtClean="0"/>
              <a:t>Cannot</a:t>
            </a:r>
            <a:r>
              <a:rPr lang="nb-NO" dirty="0" smtClean="0"/>
              <a:t> just </a:t>
            </a:r>
            <a:r>
              <a:rPr lang="nb-NO" dirty="0" err="1" smtClean="0"/>
              <a:t>copy</a:t>
            </a:r>
            <a:r>
              <a:rPr lang="nb-NO" dirty="0" smtClean="0"/>
              <a:t> </a:t>
            </a:r>
            <a:r>
              <a:rPr lang="nb-NO" dirty="0" err="1" smtClean="0"/>
              <a:t>others</a:t>
            </a:r>
            <a:r>
              <a:rPr lang="nb-NO" dirty="0" smtClean="0"/>
              <a:t> and </a:t>
            </a:r>
            <a:r>
              <a:rPr lang="nb-NO" dirty="0" err="1" smtClean="0"/>
              <a:t>whoops</a:t>
            </a:r>
            <a:r>
              <a:rPr lang="nb-NO" dirty="0" smtClean="0"/>
              <a:t>...</a:t>
            </a:r>
          </a:p>
          <a:p>
            <a:r>
              <a:rPr lang="nb-NO" dirty="0" err="1" smtClean="0"/>
              <a:t>Institutions</a:t>
            </a:r>
            <a:r>
              <a:rPr lang="nb-NO" dirty="0" smtClean="0"/>
              <a:t> </a:t>
            </a:r>
            <a:r>
              <a:rPr lang="nb-NO" dirty="0" err="1" smtClean="0"/>
              <a:t>create</a:t>
            </a:r>
            <a:r>
              <a:rPr lang="nb-NO" dirty="0"/>
              <a:t> </a:t>
            </a:r>
            <a:r>
              <a:rPr lang="nb-NO" dirty="0" err="1" smtClean="0"/>
              <a:t>incentive</a:t>
            </a:r>
            <a:r>
              <a:rPr lang="nb-NO" dirty="0" smtClean="0"/>
              <a:t> systems</a:t>
            </a:r>
          </a:p>
          <a:p>
            <a:r>
              <a:rPr lang="nb-NO" dirty="0" err="1" smtClean="0"/>
              <a:t>Reducing</a:t>
            </a:r>
            <a:r>
              <a:rPr lang="nb-NO" dirty="0" smtClean="0"/>
              <a:t> </a:t>
            </a:r>
            <a:r>
              <a:rPr lang="nb-NO" dirty="0" err="1" smtClean="0"/>
              <a:t>transaction</a:t>
            </a:r>
            <a:r>
              <a:rPr lang="nb-NO" dirty="0" smtClean="0"/>
              <a:t> </a:t>
            </a:r>
            <a:r>
              <a:rPr lang="nb-NO" dirty="0" err="1" smtClean="0"/>
              <a:t>costs</a:t>
            </a:r>
            <a:endParaRPr lang="nb-NO" dirty="0" smtClean="0"/>
          </a:p>
          <a:p>
            <a:r>
              <a:rPr lang="nb-NO" dirty="0" err="1" smtClean="0"/>
              <a:t>Institutions</a:t>
            </a:r>
            <a:r>
              <a:rPr lang="nb-NO" dirty="0" smtClean="0"/>
              <a:t> </a:t>
            </a:r>
            <a:r>
              <a:rPr lang="nb-NO" dirty="0" err="1" smtClean="0"/>
              <a:t>something</a:t>
            </a:r>
            <a:r>
              <a:rPr lang="nb-NO" dirty="0" smtClean="0"/>
              <a:t> </a:t>
            </a:r>
            <a:r>
              <a:rPr lang="nb-NO" dirty="0" err="1" smtClean="0"/>
              <a:t>geography</a:t>
            </a:r>
            <a:r>
              <a:rPr lang="nb-NO" dirty="0" smtClean="0"/>
              <a:t>, </a:t>
            </a:r>
            <a:r>
              <a:rPr lang="nb-NO" dirty="0" err="1" smtClean="0"/>
              <a:t>resources</a:t>
            </a:r>
            <a:r>
              <a:rPr lang="nb-NO" dirty="0" smtClean="0"/>
              <a:t>, </a:t>
            </a:r>
            <a:r>
              <a:rPr lang="nb-NO" dirty="0" err="1" smtClean="0"/>
              <a:t>culture</a:t>
            </a:r>
            <a:r>
              <a:rPr lang="nb-NO" dirty="0" smtClean="0"/>
              <a:t>, etc. </a:t>
            </a:r>
            <a:r>
              <a:rPr lang="nb-NO" dirty="0" err="1" smtClean="0"/>
              <a:t>works</a:t>
            </a:r>
            <a:r>
              <a:rPr lang="nb-NO" dirty="0" smtClean="0"/>
              <a:t> </a:t>
            </a:r>
            <a:r>
              <a:rPr lang="nb-NO" dirty="0" err="1" smtClean="0"/>
              <a:t>through</a:t>
            </a:r>
            <a:r>
              <a:rPr lang="nb-NO" dirty="0" smtClean="0"/>
              <a:t>.</a:t>
            </a:r>
          </a:p>
          <a:p>
            <a:r>
              <a:rPr lang="nb-NO" dirty="0" err="1" smtClean="0"/>
              <a:t>Acemoglu</a:t>
            </a:r>
            <a:r>
              <a:rPr lang="nb-NO" dirty="0" smtClean="0"/>
              <a:t> and Robinson</a:t>
            </a:r>
          </a:p>
          <a:p>
            <a:pPr lvl="1"/>
            <a:r>
              <a:rPr lang="nb-NO" dirty="0" err="1" smtClean="0"/>
              <a:t>Extractive</a:t>
            </a:r>
            <a:r>
              <a:rPr lang="nb-NO" dirty="0" smtClean="0"/>
              <a:t> </a:t>
            </a:r>
            <a:r>
              <a:rPr lang="nb-NO" dirty="0" err="1" smtClean="0"/>
              <a:t>institutions</a:t>
            </a:r>
            <a:r>
              <a:rPr lang="nb-NO" dirty="0" smtClean="0"/>
              <a:t> vs. </a:t>
            </a:r>
            <a:r>
              <a:rPr lang="nb-NO" dirty="0" err="1" smtClean="0"/>
              <a:t>inclusive</a:t>
            </a:r>
            <a:r>
              <a:rPr lang="nb-NO" dirty="0" smtClean="0"/>
              <a:t> </a:t>
            </a:r>
            <a:r>
              <a:rPr lang="nb-NO" dirty="0" err="1" smtClean="0"/>
              <a:t>institutions</a:t>
            </a:r>
            <a:endParaRPr lang="nb-NO" dirty="0" smtClean="0"/>
          </a:p>
          <a:p>
            <a:pPr lvl="2"/>
            <a:r>
              <a:rPr lang="nb-NO" dirty="0" err="1" smtClean="0"/>
              <a:t>Extractive</a:t>
            </a:r>
            <a:r>
              <a:rPr lang="nb-NO" dirty="0" smtClean="0"/>
              <a:t> </a:t>
            </a:r>
            <a:r>
              <a:rPr lang="nb-NO" dirty="0" err="1" smtClean="0"/>
              <a:t>institutions</a:t>
            </a:r>
            <a:r>
              <a:rPr lang="nb-NO" dirty="0" smtClean="0"/>
              <a:t> do not lead to </a:t>
            </a:r>
            <a:r>
              <a:rPr lang="nb-NO" dirty="0" err="1" smtClean="0"/>
              <a:t>creative</a:t>
            </a:r>
            <a:r>
              <a:rPr lang="nb-NO" dirty="0" smtClean="0"/>
              <a:t> </a:t>
            </a:r>
            <a:r>
              <a:rPr lang="nb-NO" dirty="0" err="1" smtClean="0"/>
              <a:t>destruction</a:t>
            </a:r>
            <a:endParaRPr lang="nb-NO" dirty="0" smtClean="0"/>
          </a:p>
          <a:p>
            <a:pPr lvl="2"/>
            <a:r>
              <a:rPr lang="nb-NO" dirty="0" err="1" smtClean="0"/>
              <a:t>Extractive</a:t>
            </a:r>
            <a:r>
              <a:rPr lang="nb-NO" dirty="0" smtClean="0"/>
              <a:t> </a:t>
            </a:r>
            <a:r>
              <a:rPr lang="nb-NO" dirty="0" err="1" smtClean="0"/>
              <a:t>institutions</a:t>
            </a:r>
            <a:r>
              <a:rPr lang="nb-NO" dirty="0" smtClean="0"/>
              <a:t> do not lead to elite </a:t>
            </a:r>
            <a:r>
              <a:rPr lang="nb-NO" dirty="0" err="1" smtClean="0"/>
              <a:t>circulation</a:t>
            </a:r>
            <a:endParaRPr lang="nb-NO" dirty="0" smtClean="0"/>
          </a:p>
          <a:p>
            <a:pPr lvl="3"/>
            <a:r>
              <a:rPr lang="nb-NO" dirty="0" err="1" smtClean="0"/>
              <a:t>Desire</a:t>
            </a:r>
            <a:r>
              <a:rPr lang="nb-NO" dirty="0" smtClean="0"/>
              <a:t> for </a:t>
            </a:r>
            <a:r>
              <a:rPr lang="nb-NO" dirty="0" err="1" smtClean="0"/>
              <a:t>stability</a:t>
            </a:r>
            <a:r>
              <a:rPr lang="nb-NO" dirty="0" smtClean="0"/>
              <a:t>: </a:t>
            </a:r>
            <a:r>
              <a:rPr lang="nb-NO" dirty="0" err="1" smtClean="0"/>
              <a:t>Nothing</a:t>
            </a:r>
            <a:r>
              <a:rPr lang="nb-NO" dirty="0" smtClean="0"/>
              <a:t> more </a:t>
            </a:r>
            <a:r>
              <a:rPr lang="nb-NO" dirty="0" err="1" smtClean="0"/>
              <a:t>threatening</a:t>
            </a:r>
            <a:r>
              <a:rPr lang="nb-NO" dirty="0" smtClean="0"/>
              <a:t> to a </a:t>
            </a:r>
            <a:r>
              <a:rPr lang="nb-NO" dirty="0" err="1" smtClean="0"/>
              <a:t>dictator</a:t>
            </a:r>
            <a:r>
              <a:rPr lang="nb-NO" dirty="0" smtClean="0"/>
              <a:t> </a:t>
            </a:r>
            <a:r>
              <a:rPr lang="nb-NO" dirty="0" err="1" smtClean="0"/>
              <a:t>than</a:t>
            </a:r>
            <a:r>
              <a:rPr lang="nb-NO" dirty="0" smtClean="0"/>
              <a:t> </a:t>
            </a:r>
            <a:r>
              <a:rPr lang="nb-NO" dirty="0" err="1" smtClean="0"/>
              <a:t>growth</a:t>
            </a:r>
            <a:r>
              <a:rPr lang="nb-NO" dirty="0" smtClean="0"/>
              <a:t>! </a:t>
            </a:r>
          </a:p>
        </p:txBody>
      </p:sp>
    </p:spTree>
    <p:extLst>
      <p:ext uri="{BB962C8B-B14F-4D97-AF65-F5344CB8AC3E}">
        <p14:creationId xmlns:p14="http://schemas.microsoft.com/office/powerpoint/2010/main" val="40780158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Six Drivers of Historical </a:t>
            </a:r>
            <a:r>
              <a:rPr lang="en-US" dirty="0" smtClean="0"/>
              <a:t>Change (Ferguson)</a:t>
            </a:r>
            <a:endParaRPr lang="nb-NO" dirty="0"/>
          </a:p>
        </p:txBody>
      </p:sp>
      <p:sp>
        <p:nvSpPr>
          <p:cNvPr id="3" name="Content Placeholder 2"/>
          <p:cNvSpPr>
            <a:spLocks noGrp="1"/>
          </p:cNvSpPr>
          <p:nvPr>
            <p:ph idx="1"/>
          </p:nvPr>
        </p:nvSpPr>
        <p:spPr>
          <a:xfrm>
            <a:off x="1194628" y="1600200"/>
            <a:ext cx="7769860" cy="4530725"/>
          </a:xfrm>
        </p:spPr>
        <p:txBody>
          <a:bodyPr>
            <a:normAutofit fontScale="92500" lnSpcReduction="10000"/>
          </a:bodyPr>
          <a:lstStyle/>
          <a:p>
            <a:pPr marL="0" indent="0">
              <a:buNone/>
            </a:pPr>
            <a:r>
              <a:rPr lang="en-US" sz="1200" dirty="0" smtClean="0"/>
              <a:t>There </a:t>
            </a:r>
            <a:r>
              <a:rPr lang="en-US" sz="1200" dirty="0"/>
              <a:t>are six slow-acting drivers of historical change in our time, as in most of recorded history. A common error is to focus on only one. They are:</a:t>
            </a:r>
          </a:p>
          <a:p>
            <a:pPr marL="0" indent="0">
              <a:buNone/>
            </a:pPr>
            <a:r>
              <a:rPr lang="en-US" sz="1200" dirty="0"/>
              <a:t>1. Technological innovation;</a:t>
            </a:r>
          </a:p>
          <a:p>
            <a:pPr marL="0" indent="0">
              <a:buNone/>
            </a:pPr>
            <a:r>
              <a:rPr lang="en-US" sz="1200" dirty="0"/>
              <a:t>2. The spread of ideas and institutions;</a:t>
            </a:r>
          </a:p>
          <a:p>
            <a:pPr marL="0" indent="0">
              <a:buNone/>
            </a:pPr>
            <a:r>
              <a:rPr lang="en-US" sz="1200" dirty="0"/>
              <a:t>3. The tendency of even good political systems to degenerate;</a:t>
            </a:r>
          </a:p>
          <a:p>
            <a:pPr marL="0" indent="0">
              <a:buNone/>
            </a:pPr>
            <a:r>
              <a:rPr lang="en-US" sz="1200" dirty="0"/>
              <a:t>4. Demographics;</a:t>
            </a:r>
          </a:p>
          <a:p>
            <a:pPr marL="0" indent="0">
              <a:buNone/>
            </a:pPr>
            <a:r>
              <a:rPr lang="en-US" sz="1200" dirty="0"/>
              <a:t>5. Supplies of essential commodities;</a:t>
            </a:r>
          </a:p>
          <a:p>
            <a:pPr marL="0" indent="0">
              <a:buNone/>
            </a:pPr>
            <a:r>
              <a:rPr lang="en-US" sz="1200" dirty="0"/>
              <a:t>6. Climate change.</a:t>
            </a:r>
          </a:p>
          <a:p>
            <a:pPr marL="0" indent="0">
              <a:buNone/>
            </a:pPr>
            <a:r>
              <a:rPr lang="en-US" sz="1200" b="1" dirty="0" smtClean="0"/>
              <a:t>The </a:t>
            </a:r>
            <a:r>
              <a:rPr lang="en-US" sz="1200" b="1" dirty="0"/>
              <a:t>third driver of change — nearly always overlooked by political scientists </a:t>
            </a:r>
            <a:r>
              <a:rPr lang="en-US" sz="1200" dirty="0"/>
              <a:t>— is the tendency of even the best systems to degenerate as rent-seeking special interests grow on the body politic like barnacles on a ship’s hull, and civic virtue yields to human frailty. Westerners are justly proud of their various democratic systems, and Americans in particular regard their Constitution as the world’s best. Yet every comparative study of institutional quality — from the World Economic Forum’s Global Competitiveness Index to the World Bank’s Worldwide Governance Indicators — tells the same depressing story. In many Western countries there has been a perceptible decline in the rule of law. Among the worst cases are South European “cradles of democracy,” Greece and Italy, which receive shockingly bad scores from the World Economic Forum. In the United States, meanwhile, the World Bank reports marked declines since 2000 in the control of corruption, regulatory quality, accountability and government effectiveness.</a:t>
            </a:r>
          </a:p>
          <a:p>
            <a:pPr marL="0" indent="0">
              <a:buNone/>
            </a:pPr>
            <a:r>
              <a:rPr lang="en-US" sz="1200" dirty="0"/>
              <a:t>This “great degeneration” helps explain the slowdown in growth and productivity we have witnessed in the West in the past decade. We cannot blame it solely on the financial crisis, nor on the fact that (as the economist Robert Gordon recently argued) the information technology revolution has delivered much less than its own hype led us to expect. The world is changing not just because the Rest have got better, but also because — quite independently — the West has got worse. Indeed, much of the developed world today reminds me of what Adam Smith said about China in “The Wealth of Nations”: It has reached a “stationary” state in which growth is near zero and prosperity is enjoyed only by a corrupt bureaucratic elite</a:t>
            </a:r>
            <a:r>
              <a:rPr lang="en-US" sz="1200" dirty="0" smtClean="0"/>
              <a:t>.</a:t>
            </a:r>
          </a:p>
          <a:p>
            <a:pPr marL="0" indent="0">
              <a:buNone/>
            </a:pPr>
            <a:r>
              <a:rPr lang="en-US" sz="1200" dirty="0">
                <a:hlinkClick r:id="rId3"/>
              </a:rPr>
              <a:t>http://</a:t>
            </a:r>
            <a:r>
              <a:rPr lang="en-US" sz="1200" dirty="0" smtClean="0">
                <a:hlinkClick r:id="rId3"/>
              </a:rPr>
              <a:t>www.niallferguson.com/journalism/history/turning-points</a:t>
            </a:r>
            <a:r>
              <a:rPr lang="en-US" sz="1200" dirty="0" smtClean="0"/>
              <a:t> </a:t>
            </a:r>
          </a:p>
          <a:p>
            <a:pPr marL="0" indent="0">
              <a:buNone/>
            </a:pPr>
            <a:r>
              <a:rPr lang="en-US" sz="1200" dirty="0">
                <a:hlinkClick r:id="rId4"/>
              </a:rPr>
              <a:t>https://</a:t>
            </a:r>
            <a:r>
              <a:rPr lang="en-US" sz="1200" dirty="0" smtClean="0">
                <a:hlinkClick r:id="rId4"/>
              </a:rPr>
              <a:t>www.ted.com/talks/niall_ferguson_the_6_killer_apps_of_prosperity</a:t>
            </a:r>
            <a:r>
              <a:rPr lang="en-US" sz="1200" dirty="0" smtClean="0"/>
              <a:t> </a:t>
            </a:r>
            <a:endParaRPr lang="en-US" sz="1200" dirty="0"/>
          </a:p>
          <a:p>
            <a:endParaRPr lang="nb-NO" dirty="0"/>
          </a:p>
        </p:txBody>
      </p:sp>
    </p:spTree>
    <p:extLst>
      <p:ext uri="{BB962C8B-B14F-4D97-AF65-F5344CB8AC3E}">
        <p14:creationId xmlns:p14="http://schemas.microsoft.com/office/powerpoint/2010/main" val="34063582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b-NO" dirty="0" smtClean="0"/>
              <a:t>Institutional </a:t>
            </a:r>
            <a:r>
              <a:rPr lang="nb-NO" dirty="0" err="1" smtClean="0"/>
              <a:t>decay</a:t>
            </a:r>
            <a:r>
              <a:rPr lang="nb-NO" dirty="0" smtClean="0"/>
              <a:t>, </a:t>
            </a:r>
            <a:r>
              <a:rPr lang="nb-NO" dirty="0" err="1" smtClean="0"/>
              <a:t>institutional</a:t>
            </a:r>
            <a:r>
              <a:rPr lang="nb-NO" dirty="0" smtClean="0"/>
              <a:t> </a:t>
            </a:r>
            <a:r>
              <a:rPr lang="nb-NO" dirty="0" err="1" smtClean="0"/>
              <a:t>degeneration</a:t>
            </a:r>
            <a:endParaRPr lang="nb-NO" dirty="0"/>
          </a:p>
        </p:txBody>
      </p:sp>
      <p:sp>
        <p:nvSpPr>
          <p:cNvPr id="3" name="Content Placeholder 2"/>
          <p:cNvSpPr>
            <a:spLocks noGrp="1"/>
          </p:cNvSpPr>
          <p:nvPr>
            <p:ph idx="1"/>
          </p:nvPr>
        </p:nvSpPr>
        <p:spPr>
          <a:xfrm>
            <a:off x="1194628" y="1737360"/>
            <a:ext cx="7769860" cy="4331970"/>
          </a:xfrm>
        </p:spPr>
        <p:txBody>
          <a:bodyPr>
            <a:normAutofit/>
          </a:bodyPr>
          <a:lstStyle/>
          <a:p>
            <a:r>
              <a:rPr lang="nb-NO" dirty="0" err="1" smtClean="0"/>
              <a:t>Acemoglu</a:t>
            </a:r>
            <a:r>
              <a:rPr lang="nb-NO" dirty="0" smtClean="0"/>
              <a:t> &amp; Robinson, Fukuyama, Ferguson</a:t>
            </a:r>
          </a:p>
          <a:p>
            <a:pPr lvl="1"/>
            <a:r>
              <a:rPr lang="nb-NO" dirty="0" err="1" smtClean="0"/>
              <a:t>Institutions</a:t>
            </a:r>
            <a:r>
              <a:rPr lang="nb-NO" dirty="0" smtClean="0"/>
              <a:t> </a:t>
            </a:r>
            <a:r>
              <a:rPr lang="nb-NO" dirty="0" err="1" smtClean="0"/>
              <a:t>become</a:t>
            </a:r>
            <a:r>
              <a:rPr lang="nb-NO" dirty="0" smtClean="0"/>
              <a:t> rigid</a:t>
            </a:r>
          </a:p>
          <a:p>
            <a:pPr lvl="1"/>
            <a:r>
              <a:rPr lang="nb-NO" dirty="0" smtClean="0"/>
              <a:t>Institutional </a:t>
            </a:r>
            <a:r>
              <a:rPr lang="nb-NO" dirty="0" err="1" smtClean="0"/>
              <a:t>change</a:t>
            </a:r>
            <a:r>
              <a:rPr lang="nb-NO" dirty="0" smtClean="0"/>
              <a:t> </a:t>
            </a:r>
            <a:r>
              <a:rPr lang="nb-NO" dirty="0" err="1" smtClean="0"/>
              <a:t>glacial</a:t>
            </a:r>
            <a:r>
              <a:rPr lang="nb-NO" dirty="0" smtClean="0"/>
              <a:t>, </a:t>
            </a:r>
            <a:r>
              <a:rPr lang="nb-NO" dirty="0" err="1" smtClean="0"/>
              <a:t>technological</a:t>
            </a:r>
            <a:r>
              <a:rPr lang="nb-NO" dirty="0" smtClean="0"/>
              <a:t> </a:t>
            </a:r>
            <a:r>
              <a:rPr lang="nb-NO" dirty="0" err="1" smtClean="0"/>
              <a:t>change</a:t>
            </a:r>
            <a:r>
              <a:rPr lang="nb-NO" dirty="0" smtClean="0"/>
              <a:t> fast</a:t>
            </a:r>
          </a:p>
          <a:p>
            <a:pPr lvl="2"/>
            <a:r>
              <a:rPr lang="nb-NO" dirty="0" smtClean="0"/>
              <a:t>Mismatch </a:t>
            </a:r>
            <a:r>
              <a:rPr lang="nb-NO" dirty="0" err="1" smtClean="0"/>
              <a:t>institutions</a:t>
            </a:r>
            <a:r>
              <a:rPr lang="nb-NO" dirty="0" smtClean="0"/>
              <a:t>/</a:t>
            </a:r>
            <a:r>
              <a:rPr lang="nb-NO" dirty="0" err="1" smtClean="0"/>
              <a:t>politics</a:t>
            </a:r>
            <a:r>
              <a:rPr lang="nb-NO" dirty="0" smtClean="0"/>
              <a:t> og </a:t>
            </a:r>
            <a:r>
              <a:rPr lang="nb-NO" dirty="0" err="1" smtClean="0"/>
              <a:t>technology</a:t>
            </a:r>
            <a:r>
              <a:rPr lang="nb-NO" dirty="0" smtClean="0"/>
              <a:t>/</a:t>
            </a:r>
            <a:r>
              <a:rPr lang="nb-NO" dirty="0" err="1" smtClean="0"/>
              <a:t>social</a:t>
            </a:r>
            <a:r>
              <a:rPr lang="nb-NO" dirty="0" smtClean="0"/>
              <a:t> </a:t>
            </a:r>
            <a:r>
              <a:rPr lang="nb-NO" dirty="0" err="1" smtClean="0"/>
              <a:t>development</a:t>
            </a:r>
            <a:endParaRPr lang="nb-NO" dirty="0" smtClean="0"/>
          </a:p>
          <a:p>
            <a:pPr lvl="1"/>
            <a:r>
              <a:rPr lang="nb-NO" dirty="0" smtClean="0"/>
              <a:t>Institutional </a:t>
            </a:r>
            <a:r>
              <a:rPr lang="nb-NO" dirty="0" err="1" smtClean="0"/>
              <a:t>interests</a:t>
            </a:r>
            <a:r>
              <a:rPr lang="nb-NO" dirty="0" smtClean="0"/>
              <a:t> </a:t>
            </a:r>
            <a:r>
              <a:rPr lang="nb-NO" dirty="0" err="1" smtClean="0"/>
              <a:t>defending</a:t>
            </a:r>
            <a:r>
              <a:rPr lang="nb-NO" dirty="0" smtClean="0"/>
              <a:t> </a:t>
            </a:r>
            <a:r>
              <a:rPr lang="nb-NO" dirty="0" err="1" smtClean="0"/>
              <a:t>institutions</a:t>
            </a:r>
            <a:r>
              <a:rPr lang="nb-NO" dirty="0" smtClean="0"/>
              <a:t> </a:t>
            </a:r>
            <a:r>
              <a:rPr lang="nb-NO" dirty="0" err="1" smtClean="0"/>
              <a:t>long</a:t>
            </a:r>
            <a:r>
              <a:rPr lang="nb-NO" dirty="0" smtClean="0"/>
              <a:t> </a:t>
            </a:r>
            <a:r>
              <a:rPr lang="nb-NO" dirty="0" err="1" smtClean="0"/>
              <a:t>after</a:t>
            </a:r>
            <a:r>
              <a:rPr lang="nb-NO" dirty="0" smtClean="0"/>
              <a:t> </a:t>
            </a:r>
            <a:r>
              <a:rPr lang="nb-NO" dirty="0" err="1" smtClean="0"/>
              <a:t>they</a:t>
            </a:r>
            <a:r>
              <a:rPr lang="nb-NO" dirty="0" smtClean="0"/>
              <a:t> have </a:t>
            </a:r>
            <a:r>
              <a:rPr lang="nb-NO" dirty="0" err="1" smtClean="0"/>
              <a:t>become</a:t>
            </a:r>
            <a:r>
              <a:rPr lang="nb-NO" dirty="0" smtClean="0"/>
              <a:t> obsolete. </a:t>
            </a:r>
          </a:p>
          <a:p>
            <a:pPr lvl="1"/>
            <a:r>
              <a:rPr lang="nb-NO" dirty="0" err="1" smtClean="0"/>
              <a:t>Bureaucratization</a:t>
            </a:r>
            <a:endParaRPr lang="nb-NO" dirty="0" smtClean="0"/>
          </a:p>
          <a:p>
            <a:pPr lvl="1"/>
            <a:r>
              <a:rPr lang="nb-NO" dirty="0" err="1" smtClean="0"/>
              <a:t>Need</a:t>
            </a:r>
            <a:r>
              <a:rPr lang="nb-NO" dirty="0" smtClean="0"/>
              <a:t> </a:t>
            </a:r>
            <a:r>
              <a:rPr lang="nb-NO" dirty="0" err="1" smtClean="0"/>
              <a:t>institutions</a:t>
            </a:r>
            <a:r>
              <a:rPr lang="nb-NO" dirty="0" smtClean="0"/>
              <a:t> </a:t>
            </a:r>
            <a:r>
              <a:rPr lang="nb-NO" dirty="0" err="1" smtClean="0"/>
              <a:t>that</a:t>
            </a:r>
            <a:r>
              <a:rPr lang="nb-NO" dirty="0" smtClean="0"/>
              <a:t> </a:t>
            </a:r>
            <a:r>
              <a:rPr lang="nb-NO" dirty="0" err="1" smtClean="0"/>
              <a:t>strong</a:t>
            </a:r>
            <a:r>
              <a:rPr lang="nb-NO" dirty="0" smtClean="0"/>
              <a:t> AND FLEXIBLE</a:t>
            </a:r>
          </a:p>
          <a:p>
            <a:pPr lvl="1"/>
            <a:r>
              <a:rPr lang="nb-NO" dirty="0"/>
              <a:t>From </a:t>
            </a:r>
            <a:r>
              <a:rPr lang="nb-NO" dirty="0" err="1"/>
              <a:t>the</a:t>
            </a:r>
            <a:r>
              <a:rPr lang="nb-NO" dirty="0"/>
              <a:t> </a:t>
            </a:r>
            <a:r>
              <a:rPr lang="nb-NO" dirty="0" err="1"/>
              <a:t>rule</a:t>
            </a:r>
            <a:r>
              <a:rPr lang="nb-NO" dirty="0"/>
              <a:t> </a:t>
            </a:r>
            <a:r>
              <a:rPr lang="nb-NO" dirty="0" err="1"/>
              <a:t>of</a:t>
            </a:r>
            <a:r>
              <a:rPr lang="nb-NO" dirty="0"/>
              <a:t> </a:t>
            </a:r>
            <a:r>
              <a:rPr lang="nb-NO" dirty="0" err="1"/>
              <a:t>law</a:t>
            </a:r>
            <a:r>
              <a:rPr lang="nb-NO" dirty="0"/>
              <a:t> to </a:t>
            </a:r>
            <a:r>
              <a:rPr lang="nb-NO" dirty="0" err="1"/>
              <a:t>the</a:t>
            </a:r>
            <a:r>
              <a:rPr lang="nb-NO" dirty="0"/>
              <a:t> </a:t>
            </a:r>
            <a:r>
              <a:rPr lang="nb-NO" dirty="0" err="1"/>
              <a:t>rule</a:t>
            </a:r>
            <a:r>
              <a:rPr lang="nb-NO" dirty="0"/>
              <a:t> </a:t>
            </a:r>
            <a:r>
              <a:rPr lang="nb-NO" dirty="0" err="1"/>
              <a:t>of</a:t>
            </a:r>
            <a:r>
              <a:rPr lang="nb-NO" dirty="0"/>
              <a:t> </a:t>
            </a:r>
            <a:r>
              <a:rPr lang="nb-NO" dirty="0" err="1"/>
              <a:t>lawyers</a:t>
            </a:r>
            <a:endParaRPr lang="nb-NO" dirty="0"/>
          </a:p>
          <a:p>
            <a:pPr lvl="2"/>
            <a:r>
              <a:rPr lang="nb-NO" dirty="0" smtClean="0">
                <a:hlinkClick r:id="rId3"/>
              </a:rPr>
              <a:t>https</a:t>
            </a:r>
            <a:r>
              <a:rPr lang="nb-NO" dirty="0">
                <a:hlinkClick r:id="rId3"/>
              </a:rPr>
              <a:t>://</a:t>
            </a:r>
            <a:r>
              <a:rPr lang="nb-NO" dirty="0" smtClean="0">
                <a:hlinkClick r:id="rId3"/>
              </a:rPr>
              <a:t>www.youtube.com/watch?v=Nwc8-X0qSkY</a:t>
            </a:r>
            <a:r>
              <a:rPr lang="nb-NO" dirty="0" smtClean="0"/>
              <a:t> </a:t>
            </a:r>
            <a:endParaRPr lang="nb-NO" dirty="0"/>
          </a:p>
        </p:txBody>
      </p:sp>
    </p:spTree>
    <p:extLst>
      <p:ext uri="{BB962C8B-B14F-4D97-AF65-F5344CB8AC3E}">
        <p14:creationId xmlns:p14="http://schemas.microsoft.com/office/powerpoint/2010/main" val="3484687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b-NO" dirty="0" smtClean="0"/>
              <a:t>(A </a:t>
            </a:r>
            <a:r>
              <a:rPr lang="nb-NO" dirty="0" err="1" smtClean="0"/>
              <a:t>certain</a:t>
            </a:r>
            <a:r>
              <a:rPr lang="nb-NO" dirty="0" smtClean="0"/>
              <a:t>) </a:t>
            </a:r>
            <a:r>
              <a:rPr lang="nb-NO" dirty="0" err="1" smtClean="0"/>
              <a:t>academic</a:t>
            </a:r>
            <a:r>
              <a:rPr lang="nb-NO" dirty="0" smtClean="0"/>
              <a:t> </a:t>
            </a:r>
            <a:r>
              <a:rPr lang="nb-NO" dirty="0" err="1" smtClean="0"/>
              <a:t>convergence</a:t>
            </a:r>
            <a:endParaRPr lang="en-US" dirty="0"/>
          </a:p>
        </p:txBody>
      </p:sp>
      <p:sp>
        <p:nvSpPr>
          <p:cNvPr id="3" name="Content Placeholder 2"/>
          <p:cNvSpPr>
            <a:spLocks noGrp="1"/>
          </p:cNvSpPr>
          <p:nvPr>
            <p:ph idx="1"/>
          </p:nvPr>
        </p:nvSpPr>
        <p:spPr>
          <a:xfrm>
            <a:off x="1194628" y="1600200"/>
            <a:ext cx="7841868" cy="4530725"/>
          </a:xfrm>
        </p:spPr>
        <p:txBody>
          <a:bodyPr/>
          <a:lstStyle/>
          <a:p>
            <a:r>
              <a:rPr lang="nb-NO" dirty="0" err="1" smtClean="0"/>
              <a:t>Explanations</a:t>
            </a:r>
            <a:r>
              <a:rPr lang="nb-NO" dirty="0" smtClean="0"/>
              <a:t> </a:t>
            </a:r>
            <a:r>
              <a:rPr lang="nb-NO" dirty="0" err="1" smtClean="0"/>
              <a:t>anchored</a:t>
            </a:r>
            <a:r>
              <a:rPr lang="nb-NO" dirty="0" smtClean="0"/>
              <a:t> in </a:t>
            </a:r>
            <a:r>
              <a:rPr lang="nb-NO" dirty="0" err="1" smtClean="0"/>
              <a:t>political</a:t>
            </a:r>
            <a:r>
              <a:rPr lang="nb-NO" dirty="0" smtClean="0"/>
              <a:t> </a:t>
            </a:r>
            <a:r>
              <a:rPr lang="nb-NO" dirty="0" err="1" smtClean="0"/>
              <a:t>economy</a:t>
            </a:r>
            <a:endParaRPr lang="nb-NO" dirty="0" smtClean="0"/>
          </a:p>
          <a:p>
            <a:pPr lvl="1"/>
            <a:r>
              <a:rPr lang="nb-NO" dirty="0" smtClean="0"/>
              <a:t>Creative </a:t>
            </a:r>
            <a:r>
              <a:rPr lang="nb-NO" dirty="0" err="1" smtClean="0"/>
              <a:t>destruction</a:t>
            </a:r>
            <a:r>
              <a:rPr lang="nb-NO" dirty="0" smtClean="0"/>
              <a:t> in combination </a:t>
            </a:r>
            <a:r>
              <a:rPr lang="nb-NO" dirty="0" err="1" smtClean="0"/>
              <a:t>with</a:t>
            </a:r>
            <a:r>
              <a:rPr lang="nb-NO" dirty="0" smtClean="0"/>
              <a:t> (</a:t>
            </a:r>
            <a:r>
              <a:rPr lang="nb-NO" dirty="0" err="1" smtClean="0"/>
              <a:t>the</a:t>
            </a:r>
            <a:r>
              <a:rPr lang="nb-NO" dirty="0" smtClean="0"/>
              <a:t> </a:t>
            </a:r>
            <a:r>
              <a:rPr lang="nb-NO" dirty="0" err="1" smtClean="0"/>
              <a:t>ability</a:t>
            </a:r>
            <a:r>
              <a:rPr lang="nb-NO" dirty="0" smtClean="0"/>
              <a:t> to) </a:t>
            </a:r>
            <a:r>
              <a:rPr lang="nb-NO" dirty="0" err="1" smtClean="0"/>
              <a:t>institutional</a:t>
            </a:r>
            <a:r>
              <a:rPr lang="nb-NO" dirty="0" smtClean="0"/>
              <a:t> </a:t>
            </a:r>
            <a:r>
              <a:rPr lang="nb-NO" dirty="0" err="1" smtClean="0"/>
              <a:t>change</a:t>
            </a:r>
            <a:endParaRPr lang="nb-NO" dirty="0" smtClean="0"/>
          </a:p>
          <a:p>
            <a:pPr lvl="2"/>
            <a:r>
              <a:rPr lang="nb-NO" dirty="0" smtClean="0"/>
              <a:t>(Major </a:t>
            </a:r>
            <a:r>
              <a:rPr lang="nb-NO" dirty="0" err="1" smtClean="0"/>
              <a:t>upswing</a:t>
            </a:r>
            <a:r>
              <a:rPr lang="nb-NO" dirty="0" smtClean="0"/>
              <a:t> </a:t>
            </a:r>
            <a:r>
              <a:rPr lang="nb-NO" dirty="0" err="1" smtClean="0"/>
              <a:t>since</a:t>
            </a:r>
            <a:r>
              <a:rPr lang="nb-NO" dirty="0" smtClean="0"/>
              <a:t> </a:t>
            </a:r>
            <a:r>
              <a:rPr lang="nb-NO" dirty="0" err="1" smtClean="0"/>
              <a:t>the</a:t>
            </a:r>
            <a:r>
              <a:rPr lang="nb-NO" dirty="0" smtClean="0"/>
              <a:t> </a:t>
            </a:r>
            <a:r>
              <a:rPr lang="nb-NO" dirty="0" err="1" smtClean="0"/>
              <a:t>financial</a:t>
            </a:r>
            <a:r>
              <a:rPr lang="nb-NO" dirty="0" smtClean="0"/>
              <a:t> </a:t>
            </a:r>
            <a:r>
              <a:rPr lang="nb-NO" dirty="0" err="1" smtClean="0"/>
              <a:t>crisis</a:t>
            </a:r>
            <a:r>
              <a:rPr lang="nb-NO" dirty="0" smtClean="0"/>
              <a:t>.)</a:t>
            </a:r>
          </a:p>
          <a:p>
            <a:pPr lvl="2"/>
            <a:r>
              <a:rPr lang="nb-NO" dirty="0" err="1" smtClean="0"/>
              <a:t>Structural</a:t>
            </a:r>
            <a:r>
              <a:rPr lang="nb-NO" dirty="0" smtClean="0"/>
              <a:t> </a:t>
            </a:r>
            <a:r>
              <a:rPr lang="nb-NO" dirty="0" err="1" smtClean="0"/>
              <a:t>change</a:t>
            </a:r>
            <a:r>
              <a:rPr lang="nb-NO" dirty="0" smtClean="0"/>
              <a:t> as </a:t>
            </a:r>
            <a:r>
              <a:rPr lang="nb-NO" dirty="0" err="1" smtClean="0"/>
              <a:t>the</a:t>
            </a:r>
            <a:r>
              <a:rPr lang="nb-NO" dirty="0" smtClean="0"/>
              <a:t> driver </a:t>
            </a:r>
            <a:r>
              <a:rPr lang="nb-NO" dirty="0" err="1" smtClean="0"/>
              <a:t>of</a:t>
            </a:r>
            <a:r>
              <a:rPr lang="nb-NO" dirty="0" smtClean="0"/>
              <a:t> </a:t>
            </a:r>
            <a:r>
              <a:rPr lang="nb-NO" dirty="0" err="1" smtClean="0"/>
              <a:t>economic</a:t>
            </a:r>
            <a:r>
              <a:rPr lang="nb-NO" dirty="0" smtClean="0"/>
              <a:t> </a:t>
            </a:r>
            <a:r>
              <a:rPr lang="nb-NO" dirty="0" err="1" smtClean="0"/>
              <a:t>growth</a:t>
            </a:r>
            <a:endParaRPr lang="nb-NO" dirty="0" smtClean="0"/>
          </a:p>
          <a:p>
            <a:pPr lvl="3"/>
            <a:r>
              <a:rPr lang="nb-NO" dirty="0" err="1" smtClean="0"/>
              <a:t>Acemoglu</a:t>
            </a:r>
            <a:r>
              <a:rPr lang="nb-NO" dirty="0" smtClean="0"/>
              <a:t> &amp; Robinson: back to </a:t>
            </a:r>
            <a:r>
              <a:rPr lang="nb-NO" dirty="0" err="1" smtClean="0"/>
              <a:t>the</a:t>
            </a:r>
            <a:r>
              <a:rPr lang="nb-NO" dirty="0" smtClean="0"/>
              <a:t> Roman Empire (pre-</a:t>
            </a:r>
            <a:r>
              <a:rPr lang="nb-NO" dirty="0" err="1" smtClean="0"/>
              <a:t>industrial</a:t>
            </a:r>
            <a:r>
              <a:rPr lang="nb-NO" dirty="0" smtClean="0"/>
              <a:t> </a:t>
            </a:r>
            <a:r>
              <a:rPr lang="nb-NO" dirty="0" err="1" smtClean="0"/>
              <a:t>growth</a:t>
            </a:r>
            <a:r>
              <a:rPr lang="nb-NO" dirty="0" smtClean="0"/>
              <a:t>); inclusive vs. </a:t>
            </a:r>
            <a:r>
              <a:rPr lang="nb-NO" dirty="0" err="1" smtClean="0"/>
              <a:t>extractive</a:t>
            </a:r>
            <a:r>
              <a:rPr lang="nb-NO" dirty="0" smtClean="0"/>
              <a:t> </a:t>
            </a:r>
            <a:r>
              <a:rPr lang="nb-NO" dirty="0" err="1" smtClean="0"/>
              <a:t>institutions</a:t>
            </a:r>
            <a:r>
              <a:rPr lang="nb-NO" dirty="0" smtClean="0"/>
              <a:t>. </a:t>
            </a:r>
          </a:p>
          <a:p>
            <a:pPr lvl="3"/>
            <a:r>
              <a:rPr lang="nb-NO" dirty="0"/>
              <a:t>North: </a:t>
            </a:r>
            <a:r>
              <a:rPr lang="nb-NO" dirty="0" smtClean="0"/>
              <a:t>Open-access orders </a:t>
            </a:r>
            <a:r>
              <a:rPr lang="nb-NO" dirty="0"/>
              <a:t>vs. </a:t>
            </a:r>
            <a:r>
              <a:rPr lang="nb-NO" dirty="0" smtClean="0"/>
              <a:t>limited-access orders</a:t>
            </a:r>
            <a:endParaRPr lang="en-US" dirty="0"/>
          </a:p>
          <a:p>
            <a:pPr lvl="3"/>
            <a:r>
              <a:rPr lang="nb-NO" dirty="0" smtClean="0"/>
              <a:t>Fukuyama: From «</a:t>
            </a:r>
            <a:r>
              <a:rPr lang="nb-NO" dirty="0" err="1" smtClean="0"/>
              <a:t>neutral</a:t>
            </a:r>
            <a:r>
              <a:rPr lang="nb-NO" dirty="0" smtClean="0"/>
              <a:t>» </a:t>
            </a:r>
            <a:r>
              <a:rPr lang="nb-NO" dirty="0" err="1" smtClean="0"/>
              <a:t>institutions</a:t>
            </a:r>
            <a:r>
              <a:rPr lang="nb-NO" dirty="0" smtClean="0"/>
              <a:t> back to patron-client. Political decay. </a:t>
            </a:r>
            <a:r>
              <a:rPr lang="nb-NO" dirty="0" err="1" smtClean="0"/>
              <a:t>Corrupts</a:t>
            </a:r>
            <a:r>
              <a:rPr lang="nb-NO" dirty="0" smtClean="0"/>
              <a:t> </a:t>
            </a:r>
            <a:r>
              <a:rPr lang="nb-NO" dirty="0" err="1" smtClean="0"/>
              <a:t>the</a:t>
            </a:r>
            <a:r>
              <a:rPr lang="nb-NO" dirty="0" smtClean="0"/>
              <a:t> </a:t>
            </a:r>
            <a:r>
              <a:rPr lang="nb-NO" dirty="0" err="1" smtClean="0"/>
              <a:t>growth</a:t>
            </a:r>
            <a:r>
              <a:rPr lang="nb-NO" dirty="0" smtClean="0"/>
              <a:t> </a:t>
            </a:r>
            <a:r>
              <a:rPr lang="nb-NO" dirty="0" err="1" smtClean="0"/>
              <a:t>engine</a:t>
            </a:r>
            <a:r>
              <a:rPr lang="nb-NO" dirty="0" smtClean="0"/>
              <a:t>.</a:t>
            </a:r>
          </a:p>
          <a:p>
            <a:pPr lvl="3"/>
            <a:r>
              <a:rPr lang="nb-NO" dirty="0" smtClean="0"/>
              <a:t>Mokyr: </a:t>
            </a:r>
            <a:r>
              <a:rPr lang="nb-NO" dirty="0" err="1" smtClean="0"/>
              <a:t>Primarily</a:t>
            </a:r>
            <a:r>
              <a:rPr lang="nb-NO" dirty="0" smtClean="0"/>
              <a:t> </a:t>
            </a:r>
            <a:r>
              <a:rPr lang="nb-NO" dirty="0" err="1" smtClean="0"/>
              <a:t>about</a:t>
            </a:r>
            <a:r>
              <a:rPr lang="nb-NO" dirty="0" smtClean="0"/>
              <a:t> </a:t>
            </a:r>
            <a:r>
              <a:rPr lang="nb-NO" dirty="0" err="1" smtClean="0"/>
              <a:t>industrial</a:t>
            </a:r>
            <a:r>
              <a:rPr lang="nb-NO" dirty="0" smtClean="0"/>
              <a:t> </a:t>
            </a:r>
            <a:r>
              <a:rPr lang="nb-NO" dirty="0" err="1" smtClean="0"/>
              <a:t>revolution</a:t>
            </a:r>
            <a:r>
              <a:rPr lang="nb-NO" dirty="0" smtClean="0"/>
              <a:t>. Knowledge and </a:t>
            </a:r>
            <a:r>
              <a:rPr lang="nb-NO" dirty="0" err="1" smtClean="0"/>
              <a:t>technology</a:t>
            </a:r>
            <a:r>
              <a:rPr lang="nb-NO" dirty="0" smtClean="0"/>
              <a:t> </a:t>
            </a:r>
            <a:r>
              <a:rPr lang="nb-NO" dirty="0" smtClean="0">
                <a:sym typeface="Wingdings" pitchFamily="2" charset="2"/>
              </a:rPr>
              <a:t> </a:t>
            </a:r>
            <a:r>
              <a:rPr lang="nb-NO" dirty="0" err="1" smtClean="0">
                <a:sym typeface="Wingdings" pitchFamily="2" charset="2"/>
              </a:rPr>
              <a:t>S</a:t>
            </a:r>
            <a:r>
              <a:rPr lang="nb-NO" dirty="0" err="1" smtClean="0"/>
              <a:t>chumpeteriansk</a:t>
            </a:r>
            <a:r>
              <a:rPr lang="nb-NO" dirty="0" smtClean="0"/>
              <a:t> vekst – </a:t>
            </a:r>
            <a:r>
              <a:rPr lang="nb-NO" dirty="0" err="1" smtClean="0"/>
              <a:t>when</a:t>
            </a:r>
            <a:r>
              <a:rPr lang="nb-NO" dirty="0" smtClean="0"/>
              <a:t> </a:t>
            </a:r>
            <a:r>
              <a:rPr lang="nb-NO" dirty="0" err="1" smtClean="0"/>
              <a:t>barriers</a:t>
            </a:r>
            <a:r>
              <a:rPr lang="nb-NO" dirty="0" smtClean="0"/>
              <a:t> to </a:t>
            </a:r>
            <a:r>
              <a:rPr lang="nb-NO" dirty="0" err="1" smtClean="0"/>
              <a:t>growth</a:t>
            </a:r>
            <a:r>
              <a:rPr lang="nb-NO" dirty="0" smtClean="0"/>
              <a:t> </a:t>
            </a:r>
            <a:r>
              <a:rPr lang="nb-NO" dirty="0" err="1" smtClean="0"/>
              <a:t>gone</a:t>
            </a:r>
            <a:r>
              <a:rPr lang="nb-NO" dirty="0" smtClean="0"/>
              <a:t> (vested </a:t>
            </a:r>
            <a:r>
              <a:rPr lang="nb-NO" dirty="0" err="1" smtClean="0"/>
              <a:t>interests</a:t>
            </a:r>
            <a:r>
              <a:rPr lang="nb-NO" dirty="0" smtClean="0"/>
              <a:t>). </a:t>
            </a:r>
            <a:r>
              <a:rPr lang="nb-NO" dirty="0" err="1" smtClean="0"/>
              <a:t>Evolutionary</a:t>
            </a:r>
            <a:r>
              <a:rPr lang="nb-NO" dirty="0" smtClean="0"/>
              <a:t>.</a:t>
            </a:r>
          </a:p>
          <a:p>
            <a:pPr lvl="3"/>
            <a:r>
              <a:rPr lang="nb-NO" dirty="0" err="1" smtClean="0"/>
              <a:t>Mancur</a:t>
            </a:r>
            <a:r>
              <a:rPr lang="nb-NO" dirty="0" smtClean="0"/>
              <a:t> Olson: Vested interests. Silting up of rigidities. </a:t>
            </a:r>
            <a:r>
              <a:rPr lang="nb-NO" dirty="0" err="1" smtClean="0"/>
              <a:t>Exogenous</a:t>
            </a:r>
            <a:r>
              <a:rPr lang="nb-NO" dirty="0" smtClean="0"/>
              <a:t> </a:t>
            </a:r>
            <a:r>
              <a:rPr lang="nb-NO" dirty="0" err="1" smtClean="0"/>
              <a:t>shocks</a:t>
            </a:r>
            <a:r>
              <a:rPr lang="nb-NO" dirty="0" smtClean="0"/>
              <a:t> and </a:t>
            </a:r>
            <a:r>
              <a:rPr lang="nb-NO" dirty="0" err="1" smtClean="0"/>
              <a:t>growth</a:t>
            </a:r>
            <a:r>
              <a:rPr lang="nb-NO" dirty="0" smtClean="0"/>
              <a:t>.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60" y="2511192"/>
            <a:ext cx="1511192" cy="226488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60" y="4776072"/>
            <a:ext cx="1511192" cy="2081928"/>
          </a:xfrm>
          <a:prstGeom prst="rect">
            <a:avLst/>
          </a:prstGeom>
        </p:spPr>
      </p:pic>
    </p:spTree>
    <p:extLst>
      <p:ext uri="{BB962C8B-B14F-4D97-AF65-F5344CB8AC3E}">
        <p14:creationId xmlns:p14="http://schemas.microsoft.com/office/powerpoint/2010/main" val="18349712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b-NO" dirty="0" smtClean="0"/>
              <a:t>Road </a:t>
            </a:r>
            <a:r>
              <a:rPr lang="nb-NO" dirty="0" err="1" smtClean="0"/>
              <a:t>ahead</a:t>
            </a:r>
            <a:r>
              <a:rPr lang="nb-NO" dirty="0" smtClean="0"/>
              <a:t>? Beyond institutions?</a:t>
            </a:r>
            <a:endParaRPr lang="en-US" dirty="0"/>
          </a:p>
        </p:txBody>
      </p:sp>
      <p:sp>
        <p:nvSpPr>
          <p:cNvPr id="3" name="Content Placeholder 2"/>
          <p:cNvSpPr>
            <a:spLocks noGrp="1"/>
          </p:cNvSpPr>
          <p:nvPr>
            <p:ph idx="1"/>
          </p:nvPr>
        </p:nvSpPr>
        <p:spPr>
          <a:xfrm>
            <a:off x="1194628" y="1600200"/>
            <a:ext cx="7407404" cy="4530725"/>
          </a:xfrm>
        </p:spPr>
        <p:txBody>
          <a:bodyPr>
            <a:normAutofit lnSpcReduction="10000"/>
          </a:bodyPr>
          <a:lstStyle/>
          <a:p>
            <a:r>
              <a:rPr lang="nb-NO" dirty="0" err="1" smtClean="0"/>
              <a:t>Institutions</a:t>
            </a:r>
            <a:r>
              <a:rPr lang="nb-NO" dirty="0" smtClean="0"/>
              <a:t>, </a:t>
            </a:r>
            <a:r>
              <a:rPr lang="nb-NO" dirty="0" err="1" smtClean="0"/>
              <a:t>institutions</a:t>
            </a:r>
            <a:r>
              <a:rPr lang="nb-NO" dirty="0" smtClean="0"/>
              <a:t> and more </a:t>
            </a:r>
            <a:r>
              <a:rPr lang="nb-NO" dirty="0" err="1" smtClean="0"/>
              <a:t>institutions</a:t>
            </a:r>
            <a:endParaRPr lang="nb-NO" dirty="0" smtClean="0"/>
          </a:p>
          <a:p>
            <a:pPr lvl="1"/>
            <a:r>
              <a:rPr lang="nb-NO" dirty="0" smtClean="0"/>
              <a:t>In combination </a:t>
            </a:r>
            <a:r>
              <a:rPr lang="nb-NO" dirty="0" err="1" smtClean="0"/>
              <a:t>with</a:t>
            </a:r>
            <a:r>
              <a:rPr lang="nb-NO" dirty="0" smtClean="0"/>
              <a:t> creative destruction</a:t>
            </a:r>
          </a:p>
          <a:p>
            <a:pPr lvl="1"/>
            <a:r>
              <a:rPr lang="nb-NO" dirty="0" smtClean="0"/>
              <a:t>Problem solved…?</a:t>
            </a:r>
          </a:p>
          <a:p>
            <a:pPr lvl="2"/>
            <a:r>
              <a:rPr lang="nb-NO" dirty="0" smtClean="0"/>
              <a:t>Property </a:t>
            </a:r>
            <a:r>
              <a:rPr lang="nb-NO" dirty="0" err="1" smtClean="0"/>
              <a:t>rights</a:t>
            </a:r>
            <a:r>
              <a:rPr lang="nb-NO" dirty="0" smtClean="0"/>
              <a:t>, rule of law, </a:t>
            </a:r>
            <a:r>
              <a:rPr lang="nb-NO" dirty="0" err="1" smtClean="0"/>
              <a:t>democracy</a:t>
            </a:r>
            <a:endParaRPr lang="nb-NO" dirty="0" smtClean="0"/>
          </a:p>
          <a:p>
            <a:pPr lvl="3"/>
            <a:r>
              <a:rPr lang="nb-NO" dirty="0" err="1" smtClean="0"/>
              <a:t>But</a:t>
            </a:r>
            <a:r>
              <a:rPr lang="nb-NO" dirty="0" smtClean="0"/>
              <a:t> all Western </a:t>
            </a:r>
            <a:r>
              <a:rPr lang="nb-NO" dirty="0" err="1" smtClean="0"/>
              <a:t>countries</a:t>
            </a:r>
            <a:r>
              <a:rPr lang="nb-NO" dirty="0" smtClean="0"/>
              <a:t> </a:t>
            </a:r>
            <a:r>
              <a:rPr lang="nb-NO" dirty="0" err="1" smtClean="0"/>
              <a:t>already</a:t>
            </a:r>
            <a:r>
              <a:rPr lang="nb-NO" dirty="0" smtClean="0"/>
              <a:t> </a:t>
            </a:r>
            <a:r>
              <a:rPr lang="nb-NO" dirty="0" err="1" smtClean="0"/>
              <a:t>there</a:t>
            </a:r>
            <a:r>
              <a:rPr lang="nb-NO" dirty="0" smtClean="0"/>
              <a:t>!</a:t>
            </a:r>
          </a:p>
          <a:p>
            <a:pPr lvl="4"/>
            <a:r>
              <a:rPr lang="nb-NO" dirty="0" smtClean="0"/>
              <a:t>So, </a:t>
            </a:r>
            <a:r>
              <a:rPr lang="nb-NO" dirty="0" err="1" smtClean="0"/>
              <a:t>can</a:t>
            </a:r>
            <a:r>
              <a:rPr lang="nb-NO" dirty="0" smtClean="0"/>
              <a:t> </a:t>
            </a:r>
            <a:r>
              <a:rPr lang="nb-NO" dirty="0" err="1" smtClean="0"/>
              <a:t>this</a:t>
            </a:r>
            <a:r>
              <a:rPr lang="nb-NO" dirty="0" smtClean="0"/>
              <a:t> </a:t>
            </a:r>
            <a:r>
              <a:rPr lang="nb-NO" dirty="0" err="1" smtClean="0"/>
              <a:t>explain</a:t>
            </a:r>
            <a:r>
              <a:rPr lang="nb-NO" dirty="0" smtClean="0"/>
              <a:t> </a:t>
            </a:r>
            <a:r>
              <a:rPr lang="nb-NO" dirty="0" err="1" smtClean="0"/>
              <a:t>future</a:t>
            </a:r>
            <a:r>
              <a:rPr lang="nb-NO" dirty="0" smtClean="0"/>
              <a:t> </a:t>
            </a:r>
            <a:r>
              <a:rPr lang="nb-NO" dirty="0" err="1" smtClean="0"/>
              <a:t>growth</a:t>
            </a:r>
            <a:r>
              <a:rPr lang="nb-NO" dirty="0" smtClean="0"/>
              <a:t> as </a:t>
            </a:r>
            <a:r>
              <a:rPr lang="nb-NO" dirty="0" err="1" smtClean="0"/>
              <a:t>well</a:t>
            </a:r>
            <a:r>
              <a:rPr lang="nb-NO" dirty="0" smtClean="0"/>
              <a:t>?</a:t>
            </a:r>
          </a:p>
          <a:p>
            <a:r>
              <a:rPr lang="nb-NO" dirty="0" smtClean="0"/>
              <a:t>Beyond institutions. Go </a:t>
            </a:r>
            <a:r>
              <a:rPr lang="nb-NO" dirty="0" err="1" smtClean="0"/>
              <a:t>behind</a:t>
            </a:r>
            <a:r>
              <a:rPr lang="nb-NO" dirty="0" smtClean="0"/>
              <a:t> </a:t>
            </a:r>
            <a:r>
              <a:rPr lang="nb-NO" dirty="0" err="1" smtClean="0"/>
              <a:t>the</a:t>
            </a:r>
            <a:r>
              <a:rPr lang="nb-NO" dirty="0" smtClean="0"/>
              <a:t> </a:t>
            </a:r>
            <a:r>
              <a:rPr lang="nb-NO" dirty="0" err="1" smtClean="0"/>
              <a:t>institutions</a:t>
            </a:r>
            <a:r>
              <a:rPr lang="nb-NO" dirty="0" smtClean="0"/>
              <a:t>. Open up </a:t>
            </a:r>
            <a:r>
              <a:rPr lang="nb-NO" dirty="0" err="1" smtClean="0"/>
              <a:t>the</a:t>
            </a:r>
            <a:r>
              <a:rPr lang="nb-NO" dirty="0" smtClean="0"/>
              <a:t> black-</a:t>
            </a:r>
            <a:r>
              <a:rPr lang="nb-NO" dirty="0" err="1" smtClean="0"/>
              <a:t>box</a:t>
            </a:r>
            <a:r>
              <a:rPr lang="nb-NO" dirty="0" smtClean="0"/>
              <a:t>. </a:t>
            </a:r>
          </a:p>
          <a:p>
            <a:pPr lvl="2"/>
            <a:r>
              <a:rPr lang="nb-NO" dirty="0" err="1" smtClean="0"/>
              <a:t>Why</a:t>
            </a:r>
            <a:r>
              <a:rPr lang="nb-NO" dirty="0" smtClean="0"/>
              <a:t> </a:t>
            </a:r>
            <a:r>
              <a:rPr lang="nb-NO" dirty="0" err="1" smtClean="0"/>
              <a:t>apparently</a:t>
            </a:r>
            <a:r>
              <a:rPr lang="nb-NO" dirty="0" smtClean="0"/>
              <a:t> </a:t>
            </a:r>
            <a:r>
              <a:rPr lang="nb-NO" dirty="0" err="1" smtClean="0"/>
              <a:t>similar</a:t>
            </a:r>
            <a:r>
              <a:rPr lang="nb-NO" dirty="0" smtClean="0"/>
              <a:t> </a:t>
            </a:r>
            <a:r>
              <a:rPr lang="nb-NO" dirty="0" err="1" smtClean="0"/>
              <a:t>institutions</a:t>
            </a:r>
            <a:r>
              <a:rPr lang="nb-NO" dirty="0" smtClean="0"/>
              <a:t> </a:t>
            </a:r>
            <a:r>
              <a:rPr lang="nb-NO" dirty="0" err="1" smtClean="0"/>
              <a:t>function</a:t>
            </a:r>
            <a:r>
              <a:rPr lang="nb-NO" dirty="0" smtClean="0"/>
              <a:t> </a:t>
            </a:r>
            <a:r>
              <a:rPr lang="nb-NO" dirty="0" err="1" smtClean="0"/>
              <a:t>differently</a:t>
            </a:r>
            <a:r>
              <a:rPr lang="nb-NO" dirty="0" smtClean="0"/>
              <a:t> </a:t>
            </a:r>
          </a:p>
          <a:p>
            <a:pPr lvl="3"/>
            <a:r>
              <a:rPr lang="nb-NO" dirty="0" smtClean="0"/>
              <a:t>Social cohesion, trust, </a:t>
            </a:r>
            <a:r>
              <a:rPr lang="nb-NO" dirty="0" err="1" smtClean="0"/>
              <a:t>legitimacy</a:t>
            </a:r>
            <a:endParaRPr lang="nb-NO" dirty="0" smtClean="0"/>
          </a:p>
          <a:p>
            <a:pPr lvl="4"/>
            <a:r>
              <a:rPr lang="nb-NO" dirty="0" smtClean="0"/>
              <a:t>Putnam, Ferguson, Fukuyama</a:t>
            </a:r>
          </a:p>
          <a:p>
            <a:pPr lvl="2"/>
            <a:r>
              <a:rPr lang="nb-NO" dirty="0" err="1" smtClean="0"/>
              <a:t>Structure</a:t>
            </a:r>
            <a:r>
              <a:rPr lang="nb-NO" dirty="0" smtClean="0"/>
              <a:t> vs. </a:t>
            </a:r>
            <a:r>
              <a:rPr lang="nb-NO" dirty="0" err="1" smtClean="0"/>
              <a:t>agency</a:t>
            </a:r>
            <a:endParaRPr lang="nb-NO" dirty="0" smtClean="0"/>
          </a:p>
          <a:p>
            <a:pPr lvl="2"/>
            <a:r>
              <a:rPr lang="nb-NO" dirty="0" smtClean="0"/>
              <a:t>Back to </a:t>
            </a:r>
            <a:r>
              <a:rPr lang="nb-NO" dirty="0" err="1" smtClean="0"/>
              <a:t>McCloskey</a:t>
            </a:r>
            <a:r>
              <a:rPr lang="nb-NO" dirty="0" smtClean="0"/>
              <a:t>?! </a:t>
            </a:r>
            <a:r>
              <a:rPr lang="nb-NO" dirty="0" err="1" smtClean="0"/>
              <a:t>About</a:t>
            </a:r>
            <a:r>
              <a:rPr lang="nb-NO" dirty="0" smtClean="0"/>
              <a:t> </a:t>
            </a:r>
            <a:r>
              <a:rPr lang="nb-NO" dirty="0" err="1" smtClean="0"/>
              <a:t>the</a:t>
            </a:r>
            <a:r>
              <a:rPr lang="nb-NO" dirty="0" smtClean="0"/>
              <a:t> </a:t>
            </a:r>
            <a:r>
              <a:rPr lang="nb-NO" dirty="0" err="1" smtClean="0"/>
              <a:t>ideas</a:t>
            </a:r>
            <a:r>
              <a:rPr lang="nb-NO" dirty="0" smtClean="0"/>
              <a:t> </a:t>
            </a:r>
            <a:r>
              <a:rPr lang="nb-NO" dirty="0" err="1" smtClean="0"/>
              <a:t>behind</a:t>
            </a:r>
            <a:r>
              <a:rPr lang="nb-NO" dirty="0" smtClean="0"/>
              <a:t> </a:t>
            </a:r>
            <a:r>
              <a:rPr lang="nb-NO" dirty="0" err="1" smtClean="0"/>
              <a:t>the</a:t>
            </a:r>
            <a:r>
              <a:rPr lang="nb-NO" dirty="0" smtClean="0"/>
              <a:t> </a:t>
            </a:r>
            <a:r>
              <a:rPr lang="nb-NO" dirty="0" err="1" smtClean="0"/>
              <a:t>institutions</a:t>
            </a:r>
            <a:r>
              <a:rPr lang="nb-NO" dirty="0" smtClean="0"/>
              <a:t>, </a:t>
            </a:r>
            <a:r>
              <a:rPr lang="nb-NO" dirty="0" err="1" smtClean="0"/>
              <a:t>about</a:t>
            </a:r>
            <a:r>
              <a:rPr lang="nb-NO" dirty="0" smtClean="0"/>
              <a:t> </a:t>
            </a:r>
            <a:r>
              <a:rPr lang="nb-NO" dirty="0" err="1" smtClean="0"/>
              <a:t>how</a:t>
            </a:r>
            <a:r>
              <a:rPr lang="nb-NO" dirty="0" smtClean="0"/>
              <a:t> </a:t>
            </a:r>
            <a:r>
              <a:rPr lang="nb-NO" dirty="0" err="1" smtClean="0"/>
              <a:t>we</a:t>
            </a:r>
            <a:r>
              <a:rPr lang="nb-NO" dirty="0" smtClean="0"/>
              <a:t> </a:t>
            </a:r>
            <a:r>
              <a:rPr lang="nb-NO" dirty="0" err="1" smtClean="0"/>
              <a:t>interact</a:t>
            </a:r>
            <a:endParaRPr lang="nb-NO" dirty="0" smtClean="0"/>
          </a:p>
          <a:p>
            <a:pPr lvl="3"/>
            <a:endParaRPr lang="nb-NO" dirty="0"/>
          </a:p>
          <a:p>
            <a:pPr lvl="3"/>
            <a:endParaRPr lang="en-US" dirty="0"/>
          </a:p>
        </p:txBody>
      </p:sp>
    </p:spTree>
    <p:extLst>
      <p:ext uri="{BB962C8B-B14F-4D97-AF65-F5344CB8AC3E}">
        <p14:creationId xmlns:p14="http://schemas.microsoft.com/office/powerpoint/2010/main" val="15807570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b-NO" dirty="0" smtClean="0"/>
              <a:t>Growth </a:t>
            </a:r>
            <a:r>
              <a:rPr lang="nb-NO" dirty="0" err="1" smtClean="0"/>
              <a:t>forever</a:t>
            </a:r>
            <a:r>
              <a:rPr lang="nb-NO" dirty="0" smtClean="0"/>
              <a:t>? Just a matter </a:t>
            </a:r>
            <a:r>
              <a:rPr lang="nb-NO" dirty="0" err="1" smtClean="0"/>
              <a:t>of</a:t>
            </a:r>
            <a:r>
              <a:rPr lang="nb-NO" dirty="0" smtClean="0"/>
              <a:t> cracking </a:t>
            </a:r>
            <a:r>
              <a:rPr lang="nb-NO" dirty="0" err="1" smtClean="0"/>
              <a:t>the</a:t>
            </a:r>
            <a:r>
              <a:rPr lang="nb-NO" dirty="0" smtClean="0"/>
              <a:t> </a:t>
            </a:r>
            <a:r>
              <a:rPr lang="nb-NO" dirty="0" err="1" smtClean="0"/>
              <a:t>code</a:t>
            </a:r>
            <a:r>
              <a:rPr lang="nb-NO" dirty="0" smtClean="0"/>
              <a:t>?</a:t>
            </a:r>
            <a:endParaRPr lang="nb-NO" dirty="0"/>
          </a:p>
        </p:txBody>
      </p:sp>
      <p:sp>
        <p:nvSpPr>
          <p:cNvPr id="3" name="Content Placeholder 2"/>
          <p:cNvSpPr>
            <a:spLocks noGrp="1"/>
          </p:cNvSpPr>
          <p:nvPr>
            <p:ph idx="1"/>
          </p:nvPr>
        </p:nvSpPr>
        <p:spPr/>
        <p:txBody>
          <a:bodyPr>
            <a:normAutofit fontScale="92500" lnSpcReduction="20000"/>
          </a:bodyPr>
          <a:lstStyle/>
          <a:p>
            <a:r>
              <a:rPr lang="nb-NO" dirty="0" smtClean="0"/>
              <a:t>Robert Gordon </a:t>
            </a:r>
            <a:r>
              <a:rPr lang="nb-NO" dirty="0" smtClean="0">
                <a:hlinkClick r:id="rId3"/>
              </a:rPr>
              <a:t>https</a:t>
            </a:r>
            <a:r>
              <a:rPr lang="nb-NO" dirty="0">
                <a:hlinkClick r:id="rId3"/>
              </a:rPr>
              <a:t>://</a:t>
            </a:r>
            <a:r>
              <a:rPr lang="nb-NO" dirty="0" smtClean="0">
                <a:hlinkClick r:id="rId3"/>
              </a:rPr>
              <a:t>www.ted.com/talks/robert_gordon_the_death_of_innovation_the_end_of_growth?language=en</a:t>
            </a:r>
            <a:endParaRPr lang="nb-NO" dirty="0" smtClean="0"/>
          </a:p>
          <a:p>
            <a:pPr lvl="1"/>
            <a:r>
              <a:rPr lang="nb-NO" dirty="0" err="1" smtClean="0"/>
              <a:t>We</a:t>
            </a:r>
            <a:r>
              <a:rPr lang="nb-NO" dirty="0" smtClean="0"/>
              <a:t> </a:t>
            </a:r>
            <a:r>
              <a:rPr lang="nb-NO" dirty="0" err="1" smtClean="0"/>
              <a:t>wanted</a:t>
            </a:r>
            <a:r>
              <a:rPr lang="nb-NO" dirty="0" smtClean="0"/>
              <a:t> flying </a:t>
            </a:r>
            <a:r>
              <a:rPr lang="nb-NO" dirty="0" err="1" smtClean="0"/>
              <a:t>cars</a:t>
            </a:r>
            <a:r>
              <a:rPr lang="nb-NO" dirty="0" smtClean="0"/>
              <a:t>, </a:t>
            </a:r>
            <a:r>
              <a:rPr lang="nb-NO" dirty="0" err="1" smtClean="0"/>
              <a:t>we</a:t>
            </a:r>
            <a:r>
              <a:rPr lang="nb-NO" dirty="0" smtClean="0"/>
              <a:t> </a:t>
            </a:r>
            <a:r>
              <a:rPr lang="nb-NO" dirty="0" err="1" smtClean="0"/>
              <a:t>got</a:t>
            </a:r>
            <a:r>
              <a:rPr lang="nb-NO" dirty="0" smtClean="0"/>
              <a:t> 140 </a:t>
            </a:r>
            <a:r>
              <a:rPr lang="nb-NO" dirty="0" err="1" smtClean="0"/>
              <a:t>characters</a:t>
            </a:r>
            <a:r>
              <a:rPr lang="nb-NO" dirty="0" smtClean="0"/>
              <a:t> (Peter </a:t>
            </a:r>
            <a:r>
              <a:rPr lang="nb-NO" dirty="0" err="1" smtClean="0"/>
              <a:t>Thiel</a:t>
            </a:r>
            <a:r>
              <a:rPr lang="nb-NO" dirty="0" smtClean="0"/>
              <a:t>)</a:t>
            </a:r>
          </a:p>
          <a:p>
            <a:pPr lvl="1"/>
            <a:r>
              <a:rPr lang="nb-NO" dirty="0" err="1" smtClean="0"/>
              <a:t>Technological</a:t>
            </a:r>
            <a:r>
              <a:rPr lang="nb-NO" dirty="0" smtClean="0"/>
              <a:t> </a:t>
            </a:r>
            <a:r>
              <a:rPr lang="nb-NO" dirty="0" err="1" smtClean="0"/>
              <a:t>revolutions</a:t>
            </a:r>
            <a:r>
              <a:rPr lang="nb-NO" dirty="0" smtClean="0"/>
              <a:t> </a:t>
            </a:r>
            <a:r>
              <a:rPr lang="nb-NO" dirty="0" err="1" smtClean="0"/>
              <a:t>of</a:t>
            </a:r>
            <a:r>
              <a:rPr lang="nb-NO" dirty="0" smtClean="0"/>
              <a:t> </a:t>
            </a:r>
            <a:r>
              <a:rPr lang="nb-NO" dirty="0" err="1" smtClean="0"/>
              <a:t>today</a:t>
            </a:r>
            <a:r>
              <a:rPr lang="nb-NO" dirty="0" smtClean="0"/>
              <a:t> vs. </a:t>
            </a:r>
            <a:r>
              <a:rPr lang="nb-NO" dirty="0" err="1" smtClean="0"/>
              <a:t>yesteryear</a:t>
            </a:r>
            <a:endParaRPr lang="nb-NO" dirty="0" smtClean="0"/>
          </a:p>
          <a:p>
            <a:pPr lvl="1"/>
            <a:r>
              <a:rPr lang="nb-NO" dirty="0" smtClean="0"/>
              <a:t>Growth driven by </a:t>
            </a:r>
            <a:r>
              <a:rPr lang="nb-NO" dirty="0" err="1" smtClean="0"/>
              <a:t>technology</a:t>
            </a:r>
            <a:r>
              <a:rPr lang="nb-NO" dirty="0" smtClean="0"/>
              <a:t>, </a:t>
            </a:r>
            <a:r>
              <a:rPr lang="nb-NO" dirty="0" err="1" smtClean="0"/>
              <a:t>but</a:t>
            </a:r>
            <a:r>
              <a:rPr lang="nb-NO" dirty="0" smtClean="0"/>
              <a:t> </a:t>
            </a:r>
            <a:r>
              <a:rPr lang="nb-NO" dirty="0" err="1" smtClean="0"/>
              <a:t>what</a:t>
            </a:r>
            <a:r>
              <a:rPr lang="nb-NO" dirty="0" smtClean="0"/>
              <a:t> </a:t>
            </a:r>
            <a:r>
              <a:rPr lang="nb-NO" dirty="0" err="1" smtClean="0"/>
              <a:t>if</a:t>
            </a:r>
            <a:r>
              <a:rPr lang="nb-NO" dirty="0" smtClean="0"/>
              <a:t> </a:t>
            </a:r>
            <a:r>
              <a:rPr lang="nb-NO" dirty="0" err="1" smtClean="0"/>
              <a:t>technological</a:t>
            </a:r>
            <a:r>
              <a:rPr lang="nb-NO" dirty="0" smtClean="0"/>
              <a:t> progress «</a:t>
            </a:r>
            <a:r>
              <a:rPr lang="nb-NO" dirty="0" err="1" smtClean="0"/>
              <a:t>ends</a:t>
            </a:r>
            <a:r>
              <a:rPr lang="nb-NO" dirty="0" smtClean="0"/>
              <a:t>»</a:t>
            </a:r>
          </a:p>
          <a:p>
            <a:pPr lvl="2"/>
            <a:r>
              <a:rPr lang="nb-NO" dirty="0" err="1" smtClean="0"/>
              <a:t>Only</a:t>
            </a:r>
            <a:r>
              <a:rPr lang="nb-NO" dirty="0" smtClean="0"/>
              <a:t> </a:t>
            </a:r>
            <a:r>
              <a:rPr lang="nb-NO" dirty="0" err="1" smtClean="0"/>
              <a:t>microinnovations</a:t>
            </a:r>
            <a:r>
              <a:rPr lang="nb-NO" dirty="0" smtClean="0"/>
              <a:t>, </a:t>
            </a:r>
            <a:r>
              <a:rPr lang="nb-NO" dirty="0" err="1" smtClean="0"/>
              <a:t>no</a:t>
            </a:r>
            <a:r>
              <a:rPr lang="nb-NO" dirty="0" smtClean="0"/>
              <a:t> more </a:t>
            </a:r>
            <a:r>
              <a:rPr lang="nb-NO" dirty="0" err="1" smtClean="0"/>
              <a:t>macroinnovations</a:t>
            </a:r>
            <a:endParaRPr lang="nb-NO" dirty="0" smtClean="0"/>
          </a:p>
          <a:p>
            <a:r>
              <a:rPr lang="nb-NO" dirty="0" smtClean="0"/>
              <a:t>Finance as </a:t>
            </a:r>
            <a:r>
              <a:rPr lang="nb-NO" dirty="0" err="1" smtClean="0"/>
              <a:t>new</a:t>
            </a:r>
            <a:r>
              <a:rPr lang="nb-NO" dirty="0" smtClean="0"/>
              <a:t> </a:t>
            </a:r>
            <a:r>
              <a:rPr lang="nb-NO" dirty="0" err="1" smtClean="0"/>
              <a:t>growth</a:t>
            </a:r>
            <a:r>
              <a:rPr lang="nb-NO" dirty="0" smtClean="0"/>
              <a:t> </a:t>
            </a:r>
            <a:r>
              <a:rPr lang="nb-NO" dirty="0" err="1" smtClean="0"/>
              <a:t>sector</a:t>
            </a:r>
            <a:r>
              <a:rPr lang="nb-NO" dirty="0" smtClean="0"/>
              <a:t>?</a:t>
            </a:r>
          </a:p>
          <a:p>
            <a:r>
              <a:rPr lang="nb-NO" dirty="0" err="1" smtClean="0"/>
              <a:t>Demographic</a:t>
            </a:r>
            <a:r>
              <a:rPr lang="nb-NO" dirty="0" smtClean="0"/>
              <a:t> </a:t>
            </a:r>
            <a:r>
              <a:rPr lang="nb-NO" dirty="0" err="1" smtClean="0"/>
              <a:t>constraints</a:t>
            </a:r>
            <a:r>
              <a:rPr lang="nb-NO" dirty="0" smtClean="0"/>
              <a:t>?</a:t>
            </a:r>
          </a:p>
          <a:p>
            <a:pPr lvl="1"/>
            <a:r>
              <a:rPr lang="nb-NO" dirty="0" err="1" smtClean="0"/>
              <a:t>Expensive</a:t>
            </a:r>
            <a:r>
              <a:rPr lang="nb-NO" dirty="0" smtClean="0"/>
              <a:t> </a:t>
            </a:r>
            <a:r>
              <a:rPr lang="nb-NO" dirty="0" err="1" smtClean="0"/>
              <a:t>welfare</a:t>
            </a:r>
            <a:r>
              <a:rPr lang="nb-NO" dirty="0" smtClean="0"/>
              <a:t> </a:t>
            </a:r>
            <a:r>
              <a:rPr lang="nb-NO" dirty="0" err="1" smtClean="0"/>
              <a:t>states</a:t>
            </a:r>
            <a:endParaRPr lang="nb-NO" dirty="0" smtClean="0"/>
          </a:p>
          <a:p>
            <a:r>
              <a:rPr lang="nb-NO" dirty="0" smtClean="0"/>
              <a:t>Environmental </a:t>
            </a:r>
            <a:r>
              <a:rPr lang="nb-NO" dirty="0" err="1" smtClean="0"/>
              <a:t>constraints</a:t>
            </a:r>
            <a:r>
              <a:rPr lang="nb-NO" dirty="0" smtClean="0"/>
              <a:t>?</a:t>
            </a:r>
          </a:p>
          <a:p>
            <a:pPr lvl="1"/>
            <a:r>
              <a:rPr lang="nb-NO" dirty="0" err="1" smtClean="0"/>
              <a:t>Economic</a:t>
            </a:r>
            <a:r>
              <a:rPr lang="nb-NO" dirty="0" smtClean="0"/>
              <a:t> </a:t>
            </a:r>
            <a:r>
              <a:rPr lang="nb-NO" dirty="0" err="1" smtClean="0"/>
              <a:t>growth</a:t>
            </a:r>
            <a:r>
              <a:rPr lang="nb-NO" dirty="0" smtClean="0"/>
              <a:t> </a:t>
            </a:r>
            <a:r>
              <a:rPr lang="nb-NO" dirty="0" smtClean="0">
                <a:sym typeface="Wingdings" panose="05000000000000000000" pitchFamily="2" charset="2"/>
              </a:rPr>
              <a:t> GHG </a:t>
            </a:r>
            <a:r>
              <a:rPr lang="nb-NO" dirty="0" err="1" smtClean="0">
                <a:sym typeface="Wingdings" panose="05000000000000000000" pitchFamily="2" charset="2"/>
              </a:rPr>
              <a:t>emissions</a:t>
            </a:r>
            <a:r>
              <a:rPr lang="nb-NO" dirty="0" smtClean="0">
                <a:sym typeface="Wingdings" panose="05000000000000000000" pitchFamily="2" charset="2"/>
              </a:rPr>
              <a:t> up</a:t>
            </a:r>
            <a:endParaRPr lang="nb-NO" dirty="0" smtClean="0"/>
          </a:p>
          <a:p>
            <a:pPr lvl="1"/>
            <a:r>
              <a:rPr lang="nb-NO" dirty="0" smtClean="0"/>
              <a:t>Zero-</a:t>
            </a:r>
            <a:r>
              <a:rPr lang="nb-NO" dirty="0" err="1" smtClean="0"/>
              <a:t>growth</a:t>
            </a:r>
            <a:r>
              <a:rPr lang="nb-NO" dirty="0" smtClean="0"/>
              <a:t> </a:t>
            </a:r>
            <a:r>
              <a:rPr lang="nb-NO" dirty="0" err="1" smtClean="0"/>
              <a:t>economics</a:t>
            </a:r>
            <a:r>
              <a:rPr lang="nb-NO" dirty="0" smtClean="0"/>
              <a:t> as a goal? </a:t>
            </a:r>
          </a:p>
          <a:p>
            <a:r>
              <a:rPr lang="nb-NO" dirty="0" smtClean="0"/>
              <a:t>Energy </a:t>
            </a:r>
            <a:r>
              <a:rPr lang="nb-NO" dirty="0" err="1" smtClean="0"/>
              <a:t>constraints</a:t>
            </a:r>
            <a:r>
              <a:rPr lang="nb-NO" dirty="0" smtClean="0"/>
              <a:t>?</a:t>
            </a:r>
          </a:p>
          <a:p>
            <a:endParaRPr lang="nb-NO" dirty="0"/>
          </a:p>
        </p:txBody>
      </p:sp>
    </p:spTree>
    <p:extLst>
      <p:ext uri="{BB962C8B-B14F-4D97-AF65-F5344CB8AC3E}">
        <p14:creationId xmlns:p14="http://schemas.microsoft.com/office/powerpoint/2010/main" val="2621977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b-NO"/>
          </a:p>
        </p:txBody>
      </p:sp>
      <p:pic>
        <p:nvPicPr>
          <p:cNvPr id="1026" name="Picture 2" descr="http://cdn.static-economist.com/sites/default/files/imagecache/full-width/images/2013/01/articles/body/20130112_FBC745_0.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54586" y="1479166"/>
            <a:ext cx="8289414" cy="3622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751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628" y="277813"/>
            <a:ext cx="7697852" cy="1143000"/>
          </a:xfrm>
        </p:spPr>
        <p:txBody>
          <a:bodyPr>
            <a:normAutofit fontScale="90000"/>
          </a:bodyPr>
          <a:lstStyle/>
          <a:p>
            <a:r>
              <a:rPr lang="nb-NO" dirty="0" err="1" smtClean="0"/>
              <a:t>Economic</a:t>
            </a:r>
            <a:r>
              <a:rPr lang="nb-NO" dirty="0" smtClean="0"/>
              <a:t> </a:t>
            </a:r>
            <a:r>
              <a:rPr lang="nb-NO" dirty="0" err="1" smtClean="0"/>
              <a:t>growth</a:t>
            </a:r>
            <a:r>
              <a:rPr lang="nb-NO" dirty="0" smtClean="0"/>
              <a:t>: </a:t>
            </a:r>
            <a:r>
              <a:rPr lang="nb-NO" dirty="0" err="1" smtClean="0"/>
              <a:t>Where</a:t>
            </a:r>
            <a:r>
              <a:rPr lang="nb-NO" dirty="0" smtClean="0"/>
              <a:t>/</a:t>
            </a:r>
            <a:r>
              <a:rPr lang="nb-NO" dirty="0" err="1" smtClean="0"/>
              <a:t>when</a:t>
            </a:r>
            <a:r>
              <a:rPr lang="nb-NO" dirty="0" smtClean="0"/>
              <a:t> to </a:t>
            </a:r>
            <a:r>
              <a:rPr lang="nb-NO" dirty="0" err="1" smtClean="0"/>
              <a:t>begin</a:t>
            </a:r>
            <a:r>
              <a:rPr lang="nb-NO" dirty="0" smtClean="0"/>
              <a:t>?</a:t>
            </a:r>
            <a:endParaRPr lang="en-US" dirty="0"/>
          </a:p>
        </p:txBody>
      </p:sp>
      <p:sp>
        <p:nvSpPr>
          <p:cNvPr id="3" name="Content Placeholder 2"/>
          <p:cNvSpPr>
            <a:spLocks noGrp="1"/>
          </p:cNvSpPr>
          <p:nvPr>
            <p:ph idx="1"/>
          </p:nvPr>
        </p:nvSpPr>
        <p:spPr/>
        <p:txBody>
          <a:bodyPr/>
          <a:lstStyle/>
          <a:p>
            <a:r>
              <a:rPr lang="nb-NO" dirty="0" smtClean="0"/>
              <a:t>Jared Diamond: A short history of everybody for the last 13,000 years…</a:t>
            </a:r>
          </a:p>
          <a:p>
            <a:pPr lvl="1"/>
            <a:r>
              <a:rPr lang="nb-NO" dirty="0" err="1" smtClean="0"/>
              <a:t>Why</a:t>
            </a:r>
            <a:r>
              <a:rPr lang="nb-NO" dirty="0" smtClean="0"/>
              <a:t> Eurasia?</a:t>
            </a:r>
          </a:p>
          <a:p>
            <a:endParaRPr lang="nb-NO" dirty="0" smtClean="0"/>
          </a:p>
          <a:p>
            <a:r>
              <a:rPr lang="nb-NO" dirty="0" err="1" smtClean="0"/>
              <a:t>Geography</a:t>
            </a:r>
            <a:r>
              <a:rPr lang="nb-NO" dirty="0" smtClean="0"/>
              <a:t>, </a:t>
            </a:r>
            <a:r>
              <a:rPr lang="nb-NO" dirty="0" err="1" smtClean="0"/>
              <a:t>resources</a:t>
            </a:r>
            <a:endParaRPr lang="nb-NO" dirty="0" smtClean="0"/>
          </a:p>
          <a:p>
            <a:pPr lvl="1"/>
            <a:r>
              <a:rPr lang="nb-NO" dirty="0" err="1" smtClean="0"/>
              <a:t>Why</a:t>
            </a:r>
            <a:r>
              <a:rPr lang="nb-NO" dirty="0" smtClean="0"/>
              <a:t> Europe?</a:t>
            </a:r>
          </a:p>
          <a:p>
            <a:endParaRPr lang="nb-NO" dirty="0" smtClean="0"/>
          </a:p>
          <a:p>
            <a:r>
              <a:rPr lang="nb-NO" dirty="0" err="1" smtClean="0"/>
              <a:t>Climate</a:t>
            </a:r>
            <a:r>
              <a:rPr lang="nb-NO" dirty="0" smtClean="0"/>
              <a:t>, </a:t>
            </a:r>
            <a:r>
              <a:rPr lang="nb-NO" dirty="0" err="1" smtClean="0"/>
              <a:t>disease</a:t>
            </a:r>
            <a:r>
              <a:rPr lang="nb-NO" dirty="0" smtClean="0"/>
              <a:t>, virus, </a:t>
            </a:r>
            <a:r>
              <a:rPr lang="nb-NO" dirty="0" err="1" smtClean="0"/>
              <a:t>bacteria</a:t>
            </a:r>
            <a:endParaRPr lang="nb-NO" dirty="0" smtClean="0"/>
          </a:p>
          <a:p>
            <a:pPr lvl="1"/>
            <a:r>
              <a:rPr lang="nb-NO" dirty="0" err="1" smtClean="0"/>
              <a:t>Why</a:t>
            </a:r>
            <a:r>
              <a:rPr lang="nb-NO" dirty="0" smtClean="0"/>
              <a:t> </a:t>
            </a:r>
            <a:r>
              <a:rPr lang="nb-NO" dirty="0" err="1" smtClean="0"/>
              <a:t>subtropical</a:t>
            </a:r>
            <a:r>
              <a:rPr lang="nb-NO" dirty="0" smtClean="0"/>
              <a:t> areas (Europe…)?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7372" y="2057400"/>
            <a:ext cx="4356628" cy="2435431"/>
          </a:xfrm>
          <a:prstGeom prst="rect">
            <a:avLst/>
          </a:prstGeom>
        </p:spPr>
      </p:pic>
    </p:spTree>
    <p:extLst>
      <p:ext uri="{BB962C8B-B14F-4D97-AF65-F5344CB8AC3E}">
        <p14:creationId xmlns:p14="http://schemas.microsoft.com/office/powerpoint/2010/main" val="31034195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Mokyr</a:t>
            </a:r>
            <a:r>
              <a:rPr lang="nb-NO" dirty="0" smtClean="0"/>
              <a:t> </a:t>
            </a:r>
            <a:r>
              <a:rPr lang="nb-NO" dirty="0" err="1" smtClean="0"/>
              <a:t>on</a:t>
            </a:r>
            <a:r>
              <a:rPr lang="nb-NO" dirty="0" smtClean="0"/>
              <a:t> </a:t>
            </a:r>
            <a:r>
              <a:rPr lang="nb-NO" dirty="0" err="1" smtClean="0"/>
              <a:t>techno-pessimism</a:t>
            </a:r>
            <a:endParaRPr lang="nb-NO" dirty="0"/>
          </a:p>
        </p:txBody>
      </p:sp>
      <p:sp>
        <p:nvSpPr>
          <p:cNvPr id="3" name="Content Placeholder 2"/>
          <p:cNvSpPr>
            <a:spLocks noGrp="1"/>
          </p:cNvSpPr>
          <p:nvPr>
            <p:ph idx="1"/>
          </p:nvPr>
        </p:nvSpPr>
        <p:spPr/>
        <p:txBody>
          <a:bodyPr>
            <a:normAutofit lnSpcReduction="10000"/>
          </a:bodyPr>
          <a:lstStyle/>
          <a:p>
            <a:r>
              <a:rPr lang="nb-NO" dirty="0" err="1" smtClean="0"/>
              <a:t>Low-hanging</a:t>
            </a:r>
            <a:r>
              <a:rPr lang="nb-NO" dirty="0" smtClean="0"/>
              <a:t> </a:t>
            </a:r>
            <a:r>
              <a:rPr lang="nb-NO" dirty="0" err="1" smtClean="0"/>
              <a:t>fruits</a:t>
            </a:r>
            <a:r>
              <a:rPr lang="nb-NO" dirty="0" smtClean="0"/>
              <a:t> have </a:t>
            </a:r>
            <a:r>
              <a:rPr lang="nb-NO" dirty="0" err="1" smtClean="0"/>
              <a:t>been</a:t>
            </a:r>
            <a:r>
              <a:rPr lang="nb-NO" dirty="0" smtClean="0"/>
              <a:t> </a:t>
            </a:r>
            <a:r>
              <a:rPr lang="nb-NO" dirty="0" err="1" smtClean="0"/>
              <a:t>picked</a:t>
            </a:r>
            <a:r>
              <a:rPr lang="nb-NO" dirty="0" smtClean="0"/>
              <a:t>?</a:t>
            </a:r>
          </a:p>
          <a:p>
            <a:r>
              <a:rPr lang="nb-NO" dirty="0" err="1" smtClean="0"/>
              <a:t>Future</a:t>
            </a:r>
            <a:r>
              <a:rPr lang="nb-NO" dirty="0" smtClean="0"/>
              <a:t> </a:t>
            </a:r>
            <a:r>
              <a:rPr lang="nb-NO" dirty="0" err="1" smtClean="0"/>
              <a:t>inventions</a:t>
            </a:r>
            <a:r>
              <a:rPr lang="nb-NO" dirty="0" smtClean="0"/>
              <a:t> not </a:t>
            </a:r>
            <a:r>
              <a:rPr lang="nb-NO" dirty="0" err="1" smtClean="0"/>
              <a:t>radical</a:t>
            </a:r>
            <a:r>
              <a:rPr lang="nb-NO" dirty="0" smtClean="0"/>
              <a:t> </a:t>
            </a:r>
            <a:r>
              <a:rPr lang="nb-NO" dirty="0" err="1" smtClean="0"/>
              <a:t>enough</a:t>
            </a:r>
            <a:r>
              <a:rPr lang="nb-NO" dirty="0" smtClean="0"/>
              <a:t>?</a:t>
            </a:r>
          </a:p>
          <a:p>
            <a:r>
              <a:rPr lang="nb-NO" dirty="0" smtClean="0"/>
              <a:t>Three variables </a:t>
            </a:r>
            <a:r>
              <a:rPr lang="nb-NO" dirty="0" err="1" smtClean="0"/>
              <a:t>that</a:t>
            </a:r>
            <a:r>
              <a:rPr lang="nb-NO" dirty="0" smtClean="0"/>
              <a:t> </a:t>
            </a:r>
            <a:r>
              <a:rPr lang="nb-NO" dirty="0" err="1" smtClean="0"/>
              <a:t>worked</a:t>
            </a:r>
            <a:r>
              <a:rPr lang="nb-NO" dirty="0" smtClean="0"/>
              <a:t> in </a:t>
            </a:r>
            <a:r>
              <a:rPr lang="nb-NO" dirty="0" err="1" smtClean="0"/>
              <a:t>the</a:t>
            </a:r>
            <a:r>
              <a:rPr lang="nb-NO" dirty="0" smtClean="0"/>
              <a:t> </a:t>
            </a:r>
            <a:r>
              <a:rPr lang="nb-NO" dirty="0" err="1" smtClean="0"/>
              <a:t>past</a:t>
            </a:r>
            <a:endParaRPr lang="nb-NO" dirty="0" smtClean="0"/>
          </a:p>
          <a:p>
            <a:pPr lvl="1"/>
            <a:r>
              <a:rPr lang="nb-NO" dirty="0" err="1" smtClean="0"/>
              <a:t>Artificial</a:t>
            </a:r>
            <a:r>
              <a:rPr lang="nb-NO" dirty="0" smtClean="0"/>
              <a:t> </a:t>
            </a:r>
            <a:r>
              <a:rPr lang="nb-NO" dirty="0" err="1" smtClean="0"/>
              <a:t>revelation</a:t>
            </a:r>
            <a:endParaRPr lang="nb-NO" dirty="0" smtClean="0"/>
          </a:p>
          <a:p>
            <a:pPr lvl="1"/>
            <a:r>
              <a:rPr lang="nb-NO" dirty="0" smtClean="0"/>
              <a:t>Access </a:t>
            </a:r>
            <a:r>
              <a:rPr lang="nb-NO" dirty="0" err="1" smtClean="0"/>
              <a:t>costs</a:t>
            </a:r>
            <a:endParaRPr lang="nb-NO" dirty="0" smtClean="0"/>
          </a:p>
          <a:p>
            <a:pPr lvl="1"/>
            <a:r>
              <a:rPr lang="nb-NO" dirty="0" smtClean="0"/>
              <a:t>Good </a:t>
            </a:r>
            <a:r>
              <a:rPr lang="nb-NO" dirty="0" err="1" smtClean="0"/>
              <a:t>institutional</a:t>
            </a:r>
            <a:r>
              <a:rPr lang="nb-NO" dirty="0" smtClean="0"/>
              <a:t> </a:t>
            </a:r>
            <a:r>
              <a:rPr lang="nb-NO" dirty="0" err="1" smtClean="0"/>
              <a:t>set</a:t>
            </a:r>
            <a:r>
              <a:rPr lang="nb-NO" dirty="0" smtClean="0"/>
              <a:t>-up for </a:t>
            </a:r>
            <a:r>
              <a:rPr lang="nb-NO" dirty="0" err="1" smtClean="0"/>
              <a:t>intellectual</a:t>
            </a:r>
            <a:r>
              <a:rPr lang="nb-NO" dirty="0" smtClean="0"/>
              <a:t> </a:t>
            </a:r>
            <a:r>
              <a:rPr lang="nb-NO" dirty="0" err="1" smtClean="0"/>
              <a:t>innovation</a:t>
            </a:r>
            <a:endParaRPr lang="nb-NO" dirty="0" smtClean="0"/>
          </a:p>
          <a:p>
            <a:r>
              <a:rPr lang="nb-NO" dirty="0" err="1" smtClean="0"/>
              <a:t>Conclusion</a:t>
            </a:r>
            <a:endParaRPr lang="nb-NO" dirty="0" smtClean="0"/>
          </a:p>
          <a:p>
            <a:pPr lvl="1"/>
            <a:r>
              <a:rPr lang="nb-NO" dirty="0" err="1" smtClean="0"/>
              <a:t>Technological</a:t>
            </a:r>
            <a:r>
              <a:rPr lang="nb-NO" dirty="0" smtClean="0"/>
              <a:t> progress far from </a:t>
            </a:r>
            <a:r>
              <a:rPr lang="nb-NO" dirty="0" err="1" smtClean="0"/>
              <a:t>reaching</a:t>
            </a:r>
            <a:r>
              <a:rPr lang="nb-NO" dirty="0" smtClean="0"/>
              <a:t> a </a:t>
            </a:r>
            <a:r>
              <a:rPr lang="nb-NO" dirty="0" err="1" smtClean="0"/>
              <a:t>ceiling</a:t>
            </a:r>
            <a:r>
              <a:rPr lang="nb-NO" dirty="0" smtClean="0"/>
              <a:t> or </a:t>
            </a:r>
            <a:r>
              <a:rPr lang="nb-NO" dirty="0" err="1" smtClean="0"/>
              <a:t>diminshing</a:t>
            </a:r>
            <a:r>
              <a:rPr lang="nb-NO" dirty="0" smtClean="0"/>
              <a:t> </a:t>
            </a:r>
            <a:r>
              <a:rPr lang="nb-NO" dirty="0" err="1" smtClean="0"/>
              <a:t>returns</a:t>
            </a:r>
            <a:endParaRPr lang="nb-NO" dirty="0" smtClean="0"/>
          </a:p>
          <a:p>
            <a:pPr lvl="1"/>
            <a:r>
              <a:rPr lang="nb-NO" dirty="0" err="1" smtClean="0"/>
              <a:t>Economic</a:t>
            </a:r>
            <a:r>
              <a:rPr lang="nb-NO" dirty="0" smtClean="0"/>
              <a:t> </a:t>
            </a:r>
            <a:r>
              <a:rPr lang="nb-NO" dirty="0" err="1" smtClean="0"/>
              <a:t>growth</a:t>
            </a:r>
            <a:r>
              <a:rPr lang="nb-NO" dirty="0" smtClean="0"/>
              <a:t> </a:t>
            </a:r>
            <a:r>
              <a:rPr lang="nb-NO" dirty="0" err="1" smtClean="0"/>
              <a:t>will</a:t>
            </a:r>
            <a:r>
              <a:rPr lang="nb-NO" dirty="0" smtClean="0"/>
              <a:t> </a:t>
            </a:r>
            <a:r>
              <a:rPr lang="nb-NO" dirty="0" err="1" smtClean="0"/>
              <a:t>continue</a:t>
            </a:r>
            <a:r>
              <a:rPr lang="nb-NO" dirty="0" smtClean="0"/>
              <a:t>, </a:t>
            </a:r>
            <a:r>
              <a:rPr lang="nb-NO" dirty="0" err="1" smtClean="0"/>
              <a:t>unless</a:t>
            </a:r>
            <a:r>
              <a:rPr lang="nb-NO" dirty="0" smtClean="0"/>
              <a:t> bad </a:t>
            </a:r>
            <a:r>
              <a:rPr lang="nb-NO" dirty="0" err="1" smtClean="0"/>
              <a:t>politics</a:t>
            </a:r>
            <a:r>
              <a:rPr lang="nb-NO" dirty="0" smtClean="0"/>
              <a:t> </a:t>
            </a:r>
            <a:r>
              <a:rPr lang="nb-NO" dirty="0" err="1" smtClean="0"/>
              <a:t>screws</a:t>
            </a:r>
            <a:r>
              <a:rPr lang="nb-NO" dirty="0" smtClean="0"/>
              <a:t> it up</a:t>
            </a:r>
          </a:p>
          <a:p>
            <a:pPr lvl="1"/>
            <a:r>
              <a:rPr lang="nb-NO" dirty="0" err="1" smtClean="0"/>
              <a:t>Can’t</a:t>
            </a:r>
            <a:r>
              <a:rPr lang="nb-NO" dirty="0" smtClean="0"/>
              <a:t> </a:t>
            </a:r>
            <a:r>
              <a:rPr lang="nb-NO" dirty="0" err="1" smtClean="0"/>
              <a:t>even</a:t>
            </a:r>
            <a:r>
              <a:rPr lang="nb-NO" dirty="0" smtClean="0"/>
              <a:t> </a:t>
            </a:r>
            <a:r>
              <a:rPr lang="nb-NO" dirty="0" err="1" smtClean="0"/>
              <a:t>imagine</a:t>
            </a:r>
            <a:r>
              <a:rPr lang="nb-NO" dirty="0" smtClean="0"/>
              <a:t> </a:t>
            </a:r>
            <a:r>
              <a:rPr lang="nb-NO" dirty="0" err="1" smtClean="0"/>
              <a:t>what</a:t>
            </a:r>
            <a:r>
              <a:rPr lang="nb-NO" dirty="0" smtClean="0"/>
              <a:t> </a:t>
            </a:r>
            <a:r>
              <a:rPr lang="nb-NO" dirty="0" err="1" smtClean="0"/>
              <a:t>the</a:t>
            </a:r>
            <a:r>
              <a:rPr lang="nb-NO" dirty="0" smtClean="0"/>
              <a:t> post-digital age </a:t>
            </a:r>
            <a:r>
              <a:rPr lang="nb-NO" dirty="0" err="1" smtClean="0"/>
              <a:t>will</a:t>
            </a:r>
            <a:r>
              <a:rPr lang="nb-NO" dirty="0" smtClean="0"/>
              <a:t> </a:t>
            </a:r>
            <a:r>
              <a:rPr lang="nb-NO" dirty="0" err="1" smtClean="0"/>
              <a:t>look</a:t>
            </a:r>
            <a:r>
              <a:rPr lang="nb-NO" dirty="0" smtClean="0"/>
              <a:t> like </a:t>
            </a:r>
            <a:endParaRPr lang="nb-NO" dirty="0"/>
          </a:p>
        </p:txBody>
      </p:sp>
    </p:spTree>
    <p:extLst>
      <p:ext uri="{BB962C8B-B14F-4D97-AF65-F5344CB8AC3E}">
        <p14:creationId xmlns:p14="http://schemas.microsoft.com/office/powerpoint/2010/main" val="2340020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A </a:t>
            </a:r>
            <a:r>
              <a:rPr lang="nb-NO" dirty="0" err="1" smtClean="0"/>
              <a:t>growth</a:t>
            </a:r>
            <a:r>
              <a:rPr lang="nb-NO" dirty="0" smtClean="0"/>
              <a:t> </a:t>
            </a:r>
            <a:r>
              <a:rPr lang="nb-NO" dirty="0" err="1" smtClean="0"/>
              <a:t>model</a:t>
            </a:r>
            <a:r>
              <a:rPr lang="nb-NO" dirty="0" smtClean="0"/>
              <a:t>?</a:t>
            </a:r>
            <a:endParaRPr lang="nb-NO" dirty="0"/>
          </a:p>
        </p:txBody>
      </p:sp>
      <p:sp>
        <p:nvSpPr>
          <p:cNvPr id="3" name="Content Placeholder 2"/>
          <p:cNvSpPr>
            <a:spLocks noGrp="1"/>
          </p:cNvSpPr>
          <p:nvPr>
            <p:ph idx="1"/>
          </p:nvPr>
        </p:nvSpPr>
        <p:spPr/>
        <p:txBody>
          <a:bodyPr>
            <a:normAutofit fontScale="92500" lnSpcReduction="20000"/>
          </a:bodyPr>
          <a:lstStyle/>
          <a:p>
            <a:r>
              <a:rPr lang="nb-NO" dirty="0" err="1" smtClean="0"/>
              <a:t>Neoclassicals</a:t>
            </a:r>
            <a:r>
              <a:rPr lang="nb-NO" dirty="0" smtClean="0"/>
              <a:t> and </a:t>
            </a:r>
            <a:r>
              <a:rPr lang="nb-NO" dirty="0" err="1" smtClean="0"/>
              <a:t>Keynesians</a:t>
            </a:r>
            <a:r>
              <a:rPr lang="nb-NO" dirty="0" smtClean="0"/>
              <a:t>?</a:t>
            </a:r>
          </a:p>
          <a:p>
            <a:pPr lvl="1"/>
            <a:r>
              <a:rPr lang="nb-NO" dirty="0" smtClean="0"/>
              <a:t>Stable </a:t>
            </a:r>
            <a:r>
              <a:rPr lang="nb-NO" dirty="0" err="1" smtClean="0"/>
              <a:t>macroeconomic</a:t>
            </a:r>
            <a:r>
              <a:rPr lang="nb-NO" dirty="0" smtClean="0"/>
              <a:t> </a:t>
            </a:r>
            <a:r>
              <a:rPr lang="nb-NO" dirty="0" err="1" smtClean="0"/>
              <a:t>policies</a:t>
            </a:r>
            <a:r>
              <a:rPr lang="nb-NO" dirty="0" smtClean="0"/>
              <a:t>, </a:t>
            </a:r>
            <a:r>
              <a:rPr lang="nb-NO" dirty="0" err="1" smtClean="0"/>
              <a:t>budgets</a:t>
            </a:r>
            <a:r>
              <a:rPr lang="nb-NO" dirty="0" smtClean="0"/>
              <a:t>, </a:t>
            </a:r>
            <a:r>
              <a:rPr lang="nb-NO" dirty="0" err="1" smtClean="0"/>
              <a:t>interest</a:t>
            </a:r>
            <a:r>
              <a:rPr lang="nb-NO" dirty="0" smtClean="0"/>
              <a:t> rates</a:t>
            </a:r>
          </a:p>
          <a:p>
            <a:pPr lvl="1"/>
            <a:r>
              <a:rPr lang="nb-NO" dirty="0" smtClean="0"/>
              <a:t>Resource </a:t>
            </a:r>
            <a:r>
              <a:rPr lang="nb-NO" dirty="0" err="1" smtClean="0"/>
              <a:t>endowments</a:t>
            </a:r>
            <a:endParaRPr lang="nb-NO" dirty="0" smtClean="0"/>
          </a:p>
          <a:p>
            <a:pPr lvl="2"/>
            <a:r>
              <a:rPr lang="nb-NO" dirty="0" smtClean="0"/>
              <a:t>Energy </a:t>
            </a:r>
            <a:r>
              <a:rPr lang="nb-NO" dirty="0" err="1" smtClean="0"/>
              <a:t>prices</a:t>
            </a:r>
            <a:r>
              <a:rPr lang="nb-NO" dirty="0" smtClean="0"/>
              <a:t>, energy </a:t>
            </a:r>
            <a:r>
              <a:rPr lang="nb-NO" dirty="0" err="1" smtClean="0"/>
              <a:t>access</a:t>
            </a:r>
            <a:endParaRPr lang="nb-NO" dirty="0" smtClean="0"/>
          </a:p>
          <a:p>
            <a:pPr lvl="1"/>
            <a:r>
              <a:rPr lang="nb-NO" dirty="0" err="1" smtClean="0"/>
              <a:t>But</a:t>
            </a:r>
            <a:r>
              <a:rPr lang="nb-NO" dirty="0" smtClean="0"/>
              <a:t> </a:t>
            </a:r>
            <a:r>
              <a:rPr lang="nb-NO" dirty="0" err="1" smtClean="0"/>
              <a:t>also</a:t>
            </a:r>
            <a:r>
              <a:rPr lang="nb-NO" dirty="0" smtClean="0"/>
              <a:t>: </a:t>
            </a:r>
            <a:r>
              <a:rPr lang="nb-NO" dirty="0" err="1" smtClean="0"/>
              <a:t>many</a:t>
            </a:r>
            <a:r>
              <a:rPr lang="nb-NO" dirty="0" smtClean="0"/>
              <a:t> </a:t>
            </a:r>
            <a:r>
              <a:rPr lang="nb-NO" dirty="0" err="1" smtClean="0"/>
              <a:t>features</a:t>
            </a:r>
            <a:r>
              <a:rPr lang="nb-NO" dirty="0" smtClean="0"/>
              <a:t> to </a:t>
            </a:r>
            <a:r>
              <a:rPr lang="nb-NO" dirty="0" err="1" smtClean="0"/>
              <a:t>modern</a:t>
            </a:r>
            <a:r>
              <a:rPr lang="nb-NO" dirty="0" smtClean="0"/>
              <a:t> </a:t>
            </a:r>
            <a:r>
              <a:rPr lang="nb-NO" dirty="0" err="1" smtClean="0"/>
              <a:t>economic</a:t>
            </a:r>
            <a:r>
              <a:rPr lang="nb-NO" dirty="0" smtClean="0"/>
              <a:t> </a:t>
            </a:r>
            <a:r>
              <a:rPr lang="nb-NO" dirty="0" err="1" smtClean="0"/>
              <a:t>growth</a:t>
            </a:r>
            <a:r>
              <a:rPr lang="nb-NO" dirty="0" smtClean="0"/>
              <a:t> </a:t>
            </a:r>
            <a:r>
              <a:rPr lang="nb-NO" dirty="0" err="1" smtClean="0"/>
              <a:t>that</a:t>
            </a:r>
            <a:r>
              <a:rPr lang="nb-NO" dirty="0" smtClean="0"/>
              <a:t> not </a:t>
            </a:r>
            <a:r>
              <a:rPr lang="nb-NO" dirty="0" err="1" smtClean="0"/>
              <a:t>well</a:t>
            </a:r>
            <a:r>
              <a:rPr lang="nb-NO" dirty="0" smtClean="0"/>
              <a:t> </a:t>
            </a:r>
            <a:r>
              <a:rPr lang="nb-NO" dirty="0" err="1" smtClean="0"/>
              <a:t>explained</a:t>
            </a:r>
            <a:r>
              <a:rPr lang="nb-NO" dirty="0" smtClean="0"/>
              <a:t> by </a:t>
            </a:r>
            <a:r>
              <a:rPr lang="nb-NO" dirty="0" err="1" smtClean="0"/>
              <a:t>equilibrium</a:t>
            </a:r>
            <a:r>
              <a:rPr lang="nb-NO" dirty="0" smtClean="0"/>
              <a:t> </a:t>
            </a:r>
            <a:r>
              <a:rPr lang="nb-NO" dirty="0" err="1" smtClean="0"/>
              <a:t>economics</a:t>
            </a:r>
            <a:endParaRPr lang="nb-NO" dirty="0" smtClean="0"/>
          </a:p>
          <a:p>
            <a:r>
              <a:rPr lang="nb-NO" dirty="0" err="1"/>
              <a:t>Emphasis</a:t>
            </a:r>
            <a:r>
              <a:rPr lang="nb-NO" dirty="0"/>
              <a:t> </a:t>
            </a:r>
            <a:r>
              <a:rPr lang="nb-NO" dirty="0" err="1"/>
              <a:t>on</a:t>
            </a:r>
            <a:r>
              <a:rPr lang="nb-NO" dirty="0"/>
              <a:t> </a:t>
            </a:r>
            <a:r>
              <a:rPr lang="nb-NO" dirty="0" err="1"/>
              <a:t>technology</a:t>
            </a:r>
            <a:r>
              <a:rPr lang="nb-NO" dirty="0"/>
              <a:t> </a:t>
            </a:r>
            <a:r>
              <a:rPr lang="nb-NO" dirty="0" smtClean="0"/>
              <a:t>and human </a:t>
            </a:r>
            <a:r>
              <a:rPr lang="nb-NO" dirty="0" err="1" smtClean="0"/>
              <a:t>capital</a:t>
            </a:r>
            <a:r>
              <a:rPr lang="nb-NO" dirty="0" smtClean="0"/>
              <a:t> </a:t>
            </a:r>
            <a:endParaRPr lang="nb-NO" dirty="0"/>
          </a:p>
          <a:p>
            <a:r>
              <a:rPr lang="nb-NO" dirty="0" smtClean="0"/>
              <a:t>Creative </a:t>
            </a:r>
            <a:r>
              <a:rPr lang="nb-NO" dirty="0" err="1" smtClean="0"/>
              <a:t>destruction</a:t>
            </a:r>
            <a:endParaRPr lang="nb-NO" dirty="0" smtClean="0"/>
          </a:p>
          <a:p>
            <a:pPr lvl="1"/>
            <a:r>
              <a:rPr lang="nb-NO" dirty="0" err="1" smtClean="0"/>
              <a:t>Especially</a:t>
            </a:r>
            <a:r>
              <a:rPr lang="nb-NO" dirty="0" smtClean="0"/>
              <a:t> </a:t>
            </a:r>
            <a:r>
              <a:rPr lang="nb-NO" dirty="0" err="1" smtClean="0"/>
              <a:t>since</a:t>
            </a:r>
            <a:r>
              <a:rPr lang="nb-NO" dirty="0" smtClean="0"/>
              <a:t> </a:t>
            </a:r>
            <a:r>
              <a:rPr lang="nb-NO" dirty="0" err="1" smtClean="0"/>
              <a:t>the</a:t>
            </a:r>
            <a:r>
              <a:rPr lang="nb-NO" dirty="0" smtClean="0"/>
              <a:t> </a:t>
            </a:r>
            <a:r>
              <a:rPr lang="nb-NO" dirty="0" err="1" smtClean="0"/>
              <a:t>financial</a:t>
            </a:r>
            <a:r>
              <a:rPr lang="nb-NO" dirty="0" smtClean="0"/>
              <a:t> </a:t>
            </a:r>
            <a:r>
              <a:rPr lang="nb-NO" dirty="0" err="1" smtClean="0"/>
              <a:t>crisis</a:t>
            </a:r>
            <a:endParaRPr lang="nb-NO" dirty="0" smtClean="0"/>
          </a:p>
          <a:p>
            <a:pPr lvl="2"/>
            <a:r>
              <a:rPr lang="nb-NO" dirty="0" err="1" smtClean="0"/>
              <a:t>Structural</a:t>
            </a:r>
            <a:r>
              <a:rPr lang="nb-NO" dirty="0" smtClean="0"/>
              <a:t> </a:t>
            </a:r>
            <a:r>
              <a:rPr lang="nb-NO" dirty="0" err="1" smtClean="0"/>
              <a:t>change</a:t>
            </a:r>
            <a:endParaRPr lang="nb-NO" dirty="0" smtClean="0"/>
          </a:p>
          <a:p>
            <a:r>
              <a:rPr lang="nb-NO" dirty="0" err="1" smtClean="0"/>
              <a:t>Institutions</a:t>
            </a:r>
            <a:endParaRPr lang="nb-NO" dirty="0" smtClean="0"/>
          </a:p>
          <a:p>
            <a:pPr lvl="1"/>
            <a:r>
              <a:rPr lang="nb-NO" dirty="0" smtClean="0"/>
              <a:t>As </a:t>
            </a:r>
            <a:r>
              <a:rPr lang="nb-NO" dirty="0" err="1" smtClean="0"/>
              <a:t>incentive</a:t>
            </a:r>
            <a:r>
              <a:rPr lang="nb-NO" dirty="0" smtClean="0"/>
              <a:t> systems, as </a:t>
            </a:r>
            <a:r>
              <a:rPr lang="nb-NO" dirty="0" err="1" smtClean="0"/>
              <a:t>rules</a:t>
            </a:r>
            <a:r>
              <a:rPr lang="nb-NO" dirty="0" smtClean="0"/>
              <a:t> </a:t>
            </a:r>
            <a:r>
              <a:rPr lang="nb-NO" dirty="0" err="1" smtClean="0"/>
              <a:t>of</a:t>
            </a:r>
            <a:r>
              <a:rPr lang="nb-NO" dirty="0" smtClean="0"/>
              <a:t> </a:t>
            </a:r>
            <a:r>
              <a:rPr lang="nb-NO" dirty="0" err="1" smtClean="0"/>
              <a:t>the</a:t>
            </a:r>
            <a:r>
              <a:rPr lang="nb-NO" dirty="0" smtClean="0"/>
              <a:t> game</a:t>
            </a:r>
          </a:p>
          <a:p>
            <a:pPr lvl="1"/>
            <a:r>
              <a:rPr lang="nb-NO" dirty="0" err="1" smtClean="0"/>
              <a:t>But</a:t>
            </a:r>
            <a:r>
              <a:rPr lang="nb-NO" dirty="0" smtClean="0"/>
              <a:t> </a:t>
            </a:r>
            <a:r>
              <a:rPr lang="nb-NO" dirty="0" err="1" smtClean="0"/>
              <a:t>also</a:t>
            </a:r>
            <a:r>
              <a:rPr lang="nb-NO" dirty="0" smtClean="0"/>
              <a:t> </a:t>
            </a:r>
            <a:r>
              <a:rPr lang="nb-NO" dirty="0" err="1" smtClean="0"/>
              <a:t>institutional</a:t>
            </a:r>
            <a:r>
              <a:rPr lang="nb-NO" dirty="0" smtClean="0"/>
              <a:t> </a:t>
            </a:r>
            <a:r>
              <a:rPr lang="nb-NO" dirty="0" err="1" smtClean="0"/>
              <a:t>degeneration</a:t>
            </a:r>
            <a:endParaRPr lang="nb-NO" dirty="0" smtClean="0"/>
          </a:p>
          <a:p>
            <a:pPr lvl="1"/>
            <a:r>
              <a:rPr lang="nb-NO" dirty="0" smtClean="0"/>
              <a:t>And </a:t>
            </a:r>
            <a:r>
              <a:rPr lang="nb-NO" dirty="0" err="1" smtClean="0"/>
              <a:t>how</a:t>
            </a:r>
            <a:r>
              <a:rPr lang="nb-NO" dirty="0" smtClean="0"/>
              <a:t> </a:t>
            </a:r>
            <a:r>
              <a:rPr lang="nb-NO" dirty="0" err="1" smtClean="0"/>
              <a:t>about</a:t>
            </a:r>
            <a:r>
              <a:rPr lang="nb-NO" dirty="0" smtClean="0"/>
              <a:t> </a:t>
            </a:r>
            <a:r>
              <a:rPr lang="nb-NO" dirty="0" err="1" smtClean="0"/>
              <a:t>values</a:t>
            </a:r>
            <a:r>
              <a:rPr lang="nb-NO" dirty="0" smtClean="0"/>
              <a:t>? Life </a:t>
            </a:r>
            <a:r>
              <a:rPr lang="nb-NO" dirty="0" err="1" smtClean="0"/>
              <a:t>beyond</a:t>
            </a:r>
            <a:r>
              <a:rPr lang="nb-NO" dirty="0" smtClean="0"/>
              <a:t> </a:t>
            </a:r>
            <a:r>
              <a:rPr lang="nb-NO" dirty="0" err="1" smtClean="0"/>
              <a:t>institutions</a:t>
            </a:r>
            <a:r>
              <a:rPr lang="nb-NO" dirty="0"/>
              <a:t> </a:t>
            </a:r>
            <a:endParaRPr lang="nb-NO" dirty="0" smtClean="0"/>
          </a:p>
        </p:txBody>
      </p:sp>
    </p:spTree>
    <p:extLst>
      <p:ext uri="{BB962C8B-B14F-4D97-AF65-F5344CB8AC3E}">
        <p14:creationId xmlns:p14="http://schemas.microsoft.com/office/powerpoint/2010/main" val="3010878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Whither</a:t>
            </a:r>
            <a:r>
              <a:rPr lang="nb-NO" dirty="0" smtClean="0"/>
              <a:t> </a:t>
            </a:r>
            <a:r>
              <a:rPr lang="nb-NO" dirty="0" err="1" smtClean="0"/>
              <a:t>neoliberalism</a:t>
            </a:r>
            <a:r>
              <a:rPr lang="nb-NO" dirty="0" smtClean="0"/>
              <a:t>? (Gamble)</a:t>
            </a:r>
            <a:endParaRPr lang="nb-NO" dirty="0"/>
          </a:p>
        </p:txBody>
      </p:sp>
      <p:sp>
        <p:nvSpPr>
          <p:cNvPr id="3" name="Content Placeholder 2"/>
          <p:cNvSpPr>
            <a:spLocks noGrp="1"/>
          </p:cNvSpPr>
          <p:nvPr>
            <p:ph idx="1"/>
          </p:nvPr>
        </p:nvSpPr>
        <p:spPr>
          <a:xfrm>
            <a:off x="1074420" y="1600200"/>
            <a:ext cx="7749540" cy="4525963"/>
          </a:xfrm>
        </p:spPr>
        <p:txBody>
          <a:bodyPr>
            <a:normAutofit fontScale="85000" lnSpcReduction="20000"/>
          </a:bodyPr>
          <a:lstStyle/>
          <a:p>
            <a:r>
              <a:rPr lang="nb-NO" dirty="0" smtClean="0"/>
              <a:t>1980s</a:t>
            </a:r>
            <a:r>
              <a:rPr lang="nb-NO" dirty="0" smtClean="0">
                <a:sym typeface="Wingdings" panose="05000000000000000000" pitchFamily="2" charset="2"/>
              </a:rPr>
              <a:t> </a:t>
            </a:r>
            <a:r>
              <a:rPr lang="nb-NO" dirty="0" smtClean="0"/>
              <a:t>Neoliberal </a:t>
            </a:r>
            <a:r>
              <a:rPr lang="nb-NO" dirty="0" err="1" smtClean="0"/>
              <a:t>economic</a:t>
            </a:r>
            <a:r>
              <a:rPr lang="nb-NO" dirty="0" smtClean="0"/>
              <a:t> and </a:t>
            </a:r>
            <a:r>
              <a:rPr lang="nb-NO" dirty="0" err="1" smtClean="0"/>
              <a:t>political</a:t>
            </a:r>
            <a:r>
              <a:rPr lang="nb-NO" dirty="0" smtClean="0"/>
              <a:t> order </a:t>
            </a:r>
            <a:r>
              <a:rPr lang="nb-NO" dirty="0" err="1" smtClean="0"/>
              <a:t>replacing</a:t>
            </a:r>
            <a:r>
              <a:rPr lang="nb-NO" dirty="0" smtClean="0"/>
              <a:t> a </a:t>
            </a:r>
            <a:r>
              <a:rPr lang="nb-NO" dirty="0" err="1" smtClean="0"/>
              <a:t>Keynesian</a:t>
            </a:r>
            <a:r>
              <a:rPr lang="nb-NO" dirty="0" smtClean="0"/>
              <a:t> order</a:t>
            </a:r>
          </a:p>
          <a:p>
            <a:r>
              <a:rPr lang="nb-NO" dirty="0" smtClean="0"/>
              <a:t>2008 </a:t>
            </a:r>
            <a:r>
              <a:rPr lang="nb-NO" dirty="0" err="1" smtClean="0"/>
              <a:t>the</a:t>
            </a:r>
            <a:r>
              <a:rPr lang="nb-NO" dirty="0" smtClean="0"/>
              <a:t> end </a:t>
            </a:r>
            <a:r>
              <a:rPr lang="nb-NO" dirty="0" err="1" smtClean="0"/>
              <a:t>of</a:t>
            </a:r>
            <a:r>
              <a:rPr lang="nb-NO" dirty="0" smtClean="0"/>
              <a:t> </a:t>
            </a:r>
            <a:r>
              <a:rPr lang="nb-NO" dirty="0" err="1" smtClean="0"/>
              <a:t>the</a:t>
            </a:r>
            <a:r>
              <a:rPr lang="nb-NO" dirty="0" smtClean="0"/>
              <a:t> neoliberal </a:t>
            </a:r>
            <a:r>
              <a:rPr lang="nb-NO" dirty="0" err="1" smtClean="0"/>
              <a:t>political</a:t>
            </a:r>
            <a:r>
              <a:rPr lang="nb-NO" dirty="0" smtClean="0"/>
              <a:t> </a:t>
            </a:r>
            <a:r>
              <a:rPr lang="nb-NO" dirty="0" err="1" smtClean="0"/>
              <a:t>economy</a:t>
            </a:r>
            <a:r>
              <a:rPr lang="nb-NO" dirty="0" smtClean="0"/>
              <a:t>?</a:t>
            </a:r>
          </a:p>
          <a:p>
            <a:pPr lvl="1"/>
            <a:r>
              <a:rPr lang="nb-NO" dirty="0" err="1" smtClean="0"/>
              <a:t>Shock</a:t>
            </a:r>
            <a:r>
              <a:rPr lang="nb-NO" dirty="0" smtClean="0"/>
              <a:t> </a:t>
            </a:r>
            <a:r>
              <a:rPr lang="nb-NO" dirty="0" smtClean="0">
                <a:sym typeface="Wingdings" panose="05000000000000000000" pitchFamily="2" charset="2"/>
              </a:rPr>
              <a:t> </a:t>
            </a:r>
            <a:r>
              <a:rPr lang="nb-NO" dirty="0" err="1" smtClean="0">
                <a:sym typeface="Wingdings" panose="05000000000000000000" pitchFamily="2" charset="2"/>
              </a:rPr>
              <a:t>creative</a:t>
            </a:r>
            <a:r>
              <a:rPr lang="nb-NO" dirty="0" smtClean="0">
                <a:sym typeface="Wingdings" panose="05000000000000000000" pitchFamily="2" charset="2"/>
              </a:rPr>
              <a:t> </a:t>
            </a:r>
            <a:r>
              <a:rPr lang="nb-NO" dirty="0" err="1" smtClean="0">
                <a:sym typeface="Wingdings" panose="05000000000000000000" pitchFamily="2" charset="2"/>
              </a:rPr>
              <a:t>destruction</a:t>
            </a:r>
            <a:r>
              <a:rPr lang="nb-NO" dirty="0" smtClean="0">
                <a:sym typeface="Wingdings" panose="05000000000000000000" pitchFamily="2" charset="2"/>
              </a:rPr>
              <a:t>?</a:t>
            </a:r>
            <a:endParaRPr lang="nb-NO" dirty="0" smtClean="0"/>
          </a:p>
          <a:p>
            <a:pPr lvl="2"/>
            <a:r>
              <a:rPr lang="nb-NO" dirty="0" smtClean="0"/>
              <a:t>Great </a:t>
            </a:r>
            <a:r>
              <a:rPr lang="nb-NO" dirty="0" err="1" smtClean="0"/>
              <a:t>resilience</a:t>
            </a:r>
            <a:endParaRPr lang="nb-NO" dirty="0" smtClean="0"/>
          </a:p>
          <a:p>
            <a:pPr lvl="3"/>
            <a:r>
              <a:rPr lang="nb-NO" dirty="0" smtClean="0"/>
              <a:t>Finance </a:t>
            </a:r>
            <a:r>
              <a:rPr lang="nb-NO" dirty="0" err="1" smtClean="0"/>
              <a:t>regrouped</a:t>
            </a:r>
            <a:r>
              <a:rPr lang="nb-NO" dirty="0" smtClean="0"/>
              <a:t>. Too </a:t>
            </a:r>
            <a:r>
              <a:rPr lang="nb-NO" dirty="0" err="1" smtClean="0"/>
              <a:t>big</a:t>
            </a:r>
            <a:r>
              <a:rPr lang="nb-NO" dirty="0" smtClean="0"/>
              <a:t> to </a:t>
            </a:r>
            <a:r>
              <a:rPr lang="nb-NO" dirty="0" err="1" smtClean="0"/>
              <a:t>fail</a:t>
            </a:r>
            <a:r>
              <a:rPr lang="nb-NO" dirty="0" smtClean="0"/>
              <a:t>. </a:t>
            </a:r>
          </a:p>
          <a:p>
            <a:r>
              <a:rPr lang="nb-NO" dirty="0" smtClean="0"/>
              <a:t>2016 </a:t>
            </a:r>
            <a:r>
              <a:rPr lang="nb-NO" dirty="0" err="1" smtClean="0"/>
              <a:t>the</a:t>
            </a:r>
            <a:r>
              <a:rPr lang="nb-NO" dirty="0" smtClean="0"/>
              <a:t> end ot </a:t>
            </a:r>
            <a:r>
              <a:rPr lang="nb-NO" dirty="0" err="1" smtClean="0"/>
              <a:t>the</a:t>
            </a:r>
            <a:r>
              <a:rPr lang="nb-NO" dirty="0" smtClean="0"/>
              <a:t> neoliberal </a:t>
            </a:r>
            <a:r>
              <a:rPr lang="nb-NO" dirty="0" err="1" smtClean="0"/>
              <a:t>political</a:t>
            </a:r>
            <a:r>
              <a:rPr lang="nb-NO" dirty="0" smtClean="0"/>
              <a:t> </a:t>
            </a:r>
            <a:r>
              <a:rPr lang="nb-NO" dirty="0" err="1" smtClean="0"/>
              <a:t>economy</a:t>
            </a:r>
            <a:r>
              <a:rPr lang="nb-NO" dirty="0" smtClean="0"/>
              <a:t>?</a:t>
            </a:r>
          </a:p>
          <a:p>
            <a:pPr lvl="1"/>
            <a:r>
              <a:rPr lang="nb-NO" dirty="0" smtClean="0"/>
              <a:t>BREXIT, Trump, Le Pen, </a:t>
            </a:r>
            <a:r>
              <a:rPr lang="nb-NO" dirty="0" err="1" smtClean="0"/>
              <a:t>Eastern</a:t>
            </a:r>
            <a:r>
              <a:rPr lang="nb-NO" dirty="0" smtClean="0"/>
              <a:t> Europe</a:t>
            </a:r>
          </a:p>
          <a:p>
            <a:pPr lvl="1"/>
            <a:r>
              <a:rPr lang="nb-NO" dirty="0" smtClean="0"/>
              <a:t>US normative </a:t>
            </a:r>
            <a:r>
              <a:rPr lang="nb-NO" dirty="0" err="1" smtClean="0"/>
              <a:t>hegemony</a:t>
            </a:r>
            <a:r>
              <a:rPr lang="nb-NO" dirty="0" smtClean="0"/>
              <a:t> </a:t>
            </a:r>
            <a:r>
              <a:rPr lang="nb-NO" dirty="0" err="1" smtClean="0"/>
              <a:t>gone</a:t>
            </a:r>
            <a:r>
              <a:rPr lang="nb-NO" dirty="0" smtClean="0"/>
              <a:t>?</a:t>
            </a:r>
          </a:p>
          <a:p>
            <a:pPr lvl="2"/>
            <a:r>
              <a:rPr lang="nb-NO" dirty="0" smtClean="0"/>
              <a:t>China </a:t>
            </a:r>
            <a:r>
              <a:rPr lang="nb-NO" dirty="0" err="1" smtClean="0"/>
              <a:t>instead</a:t>
            </a:r>
            <a:r>
              <a:rPr lang="nb-NO" dirty="0" smtClean="0"/>
              <a:t> </a:t>
            </a:r>
            <a:r>
              <a:rPr lang="nb-NO" dirty="0" err="1" smtClean="0"/>
              <a:t>become</a:t>
            </a:r>
            <a:r>
              <a:rPr lang="nb-NO" dirty="0" smtClean="0"/>
              <a:t> </a:t>
            </a:r>
            <a:r>
              <a:rPr lang="nb-NO" dirty="0" err="1" smtClean="0"/>
              <a:t>the</a:t>
            </a:r>
            <a:r>
              <a:rPr lang="nb-NO" dirty="0" smtClean="0"/>
              <a:t> prototype for </a:t>
            </a:r>
            <a:r>
              <a:rPr lang="nb-NO" dirty="0" err="1" smtClean="0"/>
              <a:t>poor</a:t>
            </a:r>
            <a:r>
              <a:rPr lang="nb-NO" dirty="0" smtClean="0"/>
              <a:t> (and </a:t>
            </a:r>
            <a:r>
              <a:rPr lang="nb-NO" dirty="0" err="1" smtClean="0"/>
              <a:t>only</a:t>
            </a:r>
            <a:r>
              <a:rPr lang="nb-NO" dirty="0" smtClean="0"/>
              <a:t> </a:t>
            </a:r>
            <a:r>
              <a:rPr lang="nb-NO" dirty="0" err="1" smtClean="0"/>
              <a:t>semi-democratic</a:t>
            </a:r>
            <a:r>
              <a:rPr lang="nb-NO" dirty="0" smtClean="0"/>
              <a:t>) </a:t>
            </a:r>
            <a:r>
              <a:rPr lang="nb-NO" dirty="0" err="1" smtClean="0"/>
              <a:t>countries</a:t>
            </a:r>
            <a:r>
              <a:rPr lang="nb-NO" dirty="0" smtClean="0"/>
              <a:t>?</a:t>
            </a:r>
          </a:p>
          <a:p>
            <a:pPr lvl="1"/>
            <a:r>
              <a:rPr lang="nb-NO" dirty="0" err="1" smtClean="0"/>
              <a:t>What</a:t>
            </a:r>
            <a:r>
              <a:rPr lang="nb-NO" dirty="0" smtClean="0"/>
              <a:t> </a:t>
            </a:r>
            <a:r>
              <a:rPr lang="nb-NO" dirty="0" err="1" smtClean="0"/>
              <a:t>will</a:t>
            </a:r>
            <a:r>
              <a:rPr lang="nb-NO" dirty="0" smtClean="0"/>
              <a:t> </a:t>
            </a:r>
            <a:r>
              <a:rPr lang="nb-NO" dirty="0" err="1" smtClean="0"/>
              <a:t>happen</a:t>
            </a:r>
            <a:r>
              <a:rPr lang="nb-NO" dirty="0" smtClean="0"/>
              <a:t> to trade?</a:t>
            </a:r>
          </a:p>
          <a:p>
            <a:pPr lvl="1"/>
            <a:r>
              <a:rPr lang="nb-NO" dirty="0" smtClean="0"/>
              <a:t>Will </a:t>
            </a:r>
            <a:r>
              <a:rPr lang="nb-NO" dirty="0" err="1" smtClean="0"/>
              <a:t>growth</a:t>
            </a:r>
            <a:r>
              <a:rPr lang="nb-NO" dirty="0" smtClean="0"/>
              <a:t> </a:t>
            </a:r>
            <a:r>
              <a:rPr lang="nb-NO" dirty="0" err="1" smtClean="0"/>
              <a:t>recover</a:t>
            </a:r>
            <a:r>
              <a:rPr lang="nb-NO" smtClean="0"/>
              <a:t>? </a:t>
            </a:r>
          </a:p>
          <a:p>
            <a:pPr lvl="1"/>
            <a:r>
              <a:rPr lang="nb-NO" smtClean="0"/>
              <a:t>Will </a:t>
            </a:r>
            <a:r>
              <a:rPr lang="nb-NO" dirty="0" err="1" smtClean="0"/>
              <a:t>debt</a:t>
            </a:r>
            <a:r>
              <a:rPr lang="nb-NO" dirty="0" smtClean="0"/>
              <a:t> ever </a:t>
            </a:r>
            <a:r>
              <a:rPr lang="nb-NO" dirty="0" err="1" smtClean="0"/>
              <a:t>go</a:t>
            </a:r>
            <a:r>
              <a:rPr lang="nb-NO" dirty="0" smtClean="0"/>
              <a:t> </a:t>
            </a:r>
            <a:r>
              <a:rPr lang="nb-NO" dirty="0" err="1" smtClean="0"/>
              <a:t>down</a:t>
            </a:r>
            <a:r>
              <a:rPr lang="nb-NO" dirty="0" smtClean="0"/>
              <a:t>? </a:t>
            </a:r>
          </a:p>
          <a:p>
            <a:pPr lvl="1"/>
            <a:r>
              <a:rPr lang="nb-NO" dirty="0" err="1" smtClean="0"/>
              <a:t>Fiscal</a:t>
            </a:r>
            <a:r>
              <a:rPr lang="nb-NO" dirty="0" smtClean="0"/>
              <a:t> </a:t>
            </a:r>
            <a:r>
              <a:rPr lang="nb-NO" dirty="0" err="1" smtClean="0"/>
              <a:t>legitimacy</a:t>
            </a:r>
            <a:endParaRPr lang="nb-NO" dirty="0" smtClean="0"/>
          </a:p>
          <a:p>
            <a:r>
              <a:rPr lang="nb-NO" dirty="0" smtClean="0"/>
              <a:t>The end </a:t>
            </a:r>
            <a:r>
              <a:rPr lang="nb-NO" dirty="0" err="1" smtClean="0"/>
              <a:t>of</a:t>
            </a:r>
            <a:r>
              <a:rPr lang="nb-NO" dirty="0" smtClean="0"/>
              <a:t> </a:t>
            </a:r>
            <a:r>
              <a:rPr lang="nb-NO" dirty="0" err="1" smtClean="0"/>
              <a:t>the</a:t>
            </a:r>
            <a:r>
              <a:rPr lang="nb-NO" dirty="0" smtClean="0"/>
              <a:t> neoliberal </a:t>
            </a:r>
            <a:r>
              <a:rPr lang="nb-NO" dirty="0" err="1" smtClean="0"/>
              <a:t>political</a:t>
            </a:r>
            <a:r>
              <a:rPr lang="nb-NO" dirty="0" smtClean="0"/>
              <a:t> </a:t>
            </a:r>
            <a:r>
              <a:rPr lang="nb-NO" dirty="0" err="1" smtClean="0"/>
              <a:t>economy</a:t>
            </a:r>
            <a:r>
              <a:rPr lang="nb-NO" dirty="0" smtClean="0"/>
              <a:t> </a:t>
            </a:r>
            <a:r>
              <a:rPr lang="nb-NO" dirty="0" err="1" smtClean="0"/>
              <a:t>outside</a:t>
            </a:r>
            <a:r>
              <a:rPr lang="nb-NO" dirty="0" smtClean="0"/>
              <a:t> </a:t>
            </a:r>
            <a:r>
              <a:rPr lang="nb-NO" dirty="0" err="1" smtClean="0"/>
              <a:t>of</a:t>
            </a:r>
            <a:r>
              <a:rPr lang="nb-NO" dirty="0" smtClean="0"/>
              <a:t> </a:t>
            </a:r>
            <a:r>
              <a:rPr lang="nb-NO" dirty="0" err="1" smtClean="0"/>
              <a:t>the</a:t>
            </a:r>
            <a:r>
              <a:rPr lang="nb-NO" dirty="0" smtClean="0"/>
              <a:t> West?</a:t>
            </a:r>
          </a:p>
          <a:p>
            <a:pPr lvl="1"/>
            <a:r>
              <a:rPr lang="nb-NO" dirty="0" smtClean="0"/>
              <a:t>Rival </a:t>
            </a:r>
            <a:r>
              <a:rPr lang="nb-NO" dirty="0" err="1" smtClean="0"/>
              <a:t>economic</a:t>
            </a:r>
            <a:r>
              <a:rPr lang="nb-NO" dirty="0" smtClean="0"/>
              <a:t> systems (</a:t>
            </a:r>
            <a:r>
              <a:rPr lang="nb-NO" dirty="0" err="1" smtClean="0"/>
              <a:t>again</a:t>
            </a:r>
            <a:r>
              <a:rPr lang="nb-NO" dirty="0" smtClean="0"/>
              <a:t>)?</a:t>
            </a:r>
          </a:p>
          <a:p>
            <a:pPr lvl="1"/>
            <a:endParaRPr lang="nb-NO" dirty="0"/>
          </a:p>
        </p:txBody>
      </p:sp>
    </p:spTree>
    <p:extLst>
      <p:ext uri="{BB962C8B-B14F-4D97-AF65-F5344CB8AC3E}">
        <p14:creationId xmlns:p14="http://schemas.microsoft.com/office/powerpoint/2010/main" val="210017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6750" y="274638"/>
            <a:ext cx="6885282" cy="1143000"/>
          </a:xfrm>
        </p:spPr>
        <p:txBody>
          <a:bodyPr/>
          <a:lstStyle/>
          <a:p>
            <a:r>
              <a:rPr lang="nb-NO" dirty="0" err="1" smtClean="0"/>
              <a:t>Economics</a:t>
            </a:r>
            <a:r>
              <a:rPr lang="nb-NO" dirty="0" smtClean="0"/>
              <a:t> and </a:t>
            </a:r>
            <a:r>
              <a:rPr lang="nb-NO" dirty="0" err="1" smtClean="0"/>
              <a:t>hegemony</a:t>
            </a:r>
            <a:endParaRPr lang="nb-NO" dirty="0"/>
          </a:p>
        </p:txBody>
      </p:sp>
      <p:pic>
        <p:nvPicPr>
          <p:cNvPr id="2050"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1716751" y="1188719"/>
            <a:ext cx="6435820" cy="5669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646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7813"/>
            <a:ext cx="7520880" cy="1143000"/>
          </a:xfrm>
        </p:spPr>
        <p:txBody>
          <a:bodyPr>
            <a:normAutofit/>
          </a:bodyPr>
          <a:lstStyle/>
          <a:p>
            <a:r>
              <a:rPr lang="nb-NO" dirty="0" smtClean="0"/>
              <a:t>All </a:t>
            </a:r>
            <a:r>
              <a:rPr lang="nb-NO" dirty="0" err="1" smtClean="0"/>
              <a:t>about</a:t>
            </a:r>
            <a:r>
              <a:rPr lang="nb-NO" dirty="0" smtClean="0"/>
              <a:t> </a:t>
            </a:r>
            <a:r>
              <a:rPr lang="nb-NO" dirty="0" err="1" smtClean="0"/>
              <a:t>natural</a:t>
            </a:r>
            <a:r>
              <a:rPr lang="nb-NO" dirty="0" smtClean="0"/>
              <a:t> </a:t>
            </a:r>
            <a:r>
              <a:rPr lang="nb-NO" dirty="0" err="1" smtClean="0"/>
              <a:t>resources</a:t>
            </a:r>
            <a:r>
              <a:rPr lang="nb-NO" dirty="0" smtClean="0"/>
              <a:t>? </a:t>
            </a:r>
            <a:endParaRPr lang="nb-NO" dirty="0"/>
          </a:p>
        </p:txBody>
      </p:sp>
      <p:sp>
        <p:nvSpPr>
          <p:cNvPr id="3" name="Content Placeholder 2"/>
          <p:cNvSpPr>
            <a:spLocks noGrp="1"/>
          </p:cNvSpPr>
          <p:nvPr>
            <p:ph idx="1"/>
          </p:nvPr>
        </p:nvSpPr>
        <p:spPr>
          <a:xfrm>
            <a:off x="1371600" y="1600200"/>
            <a:ext cx="7520880" cy="4530725"/>
          </a:xfrm>
        </p:spPr>
        <p:txBody>
          <a:bodyPr/>
          <a:lstStyle/>
          <a:p>
            <a:r>
              <a:rPr lang="nb-NO" dirty="0" smtClean="0"/>
              <a:t>Kenneth </a:t>
            </a:r>
            <a:r>
              <a:rPr lang="nb-NO" dirty="0" err="1" smtClean="0"/>
              <a:t>Pomeranz</a:t>
            </a:r>
            <a:r>
              <a:rPr lang="nb-NO" dirty="0" smtClean="0"/>
              <a:t> </a:t>
            </a:r>
            <a:r>
              <a:rPr lang="nb-NO" dirty="0" err="1" smtClean="0"/>
              <a:t>on</a:t>
            </a:r>
            <a:r>
              <a:rPr lang="nb-NO" dirty="0" smtClean="0"/>
              <a:t> </a:t>
            </a:r>
            <a:r>
              <a:rPr lang="nb-NO" dirty="0" err="1" smtClean="0"/>
              <a:t>the</a:t>
            </a:r>
            <a:r>
              <a:rPr lang="nb-NO" dirty="0" smtClean="0"/>
              <a:t> </a:t>
            </a:r>
            <a:r>
              <a:rPr lang="nb-NO" dirty="0" err="1" smtClean="0"/>
              <a:t>industrial</a:t>
            </a:r>
            <a:r>
              <a:rPr lang="nb-NO" dirty="0" smtClean="0"/>
              <a:t> </a:t>
            </a:r>
            <a:r>
              <a:rPr lang="nb-NO" dirty="0" err="1" smtClean="0"/>
              <a:t>revolution</a:t>
            </a:r>
            <a:r>
              <a:rPr lang="nb-NO" dirty="0" smtClean="0"/>
              <a:t>:</a:t>
            </a:r>
          </a:p>
          <a:p>
            <a:pPr lvl="1"/>
            <a:r>
              <a:rPr lang="nb-NO" dirty="0" err="1" smtClean="0"/>
              <a:t>Only</a:t>
            </a:r>
            <a:r>
              <a:rPr lang="nb-NO" dirty="0" smtClean="0"/>
              <a:t> </a:t>
            </a:r>
            <a:r>
              <a:rPr lang="nb-NO" dirty="0" err="1" smtClean="0"/>
              <a:t>crucial</a:t>
            </a:r>
            <a:r>
              <a:rPr lang="nb-NO" dirty="0" smtClean="0"/>
              <a:t> </a:t>
            </a:r>
            <a:r>
              <a:rPr lang="nb-NO" dirty="0" err="1" smtClean="0"/>
              <a:t>distinction</a:t>
            </a:r>
            <a:r>
              <a:rPr lang="nb-NO" dirty="0" smtClean="0"/>
              <a:t> </a:t>
            </a:r>
            <a:r>
              <a:rPr lang="nb-NO" dirty="0" err="1" smtClean="0"/>
              <a:t>between</a:t>
            </a:r>
            <a:r>
              <a:rPr lang="nb-NO" dirty="0" smtClean="0"/>
              <a:t> </a:t>
            </a:r>
            <a:r>
              <a:rPr lang="nb-NO" dirty="0" err="1" smtClean="0"/>
              <a:t>the</a:t>
            </a:r>
            <a:r>
              <a:rPr lang="nb-NO" dirty="0" smtClean="0"/>
              <a:t> UK and most </a:t>
            </a:r>
            <a:r>
              <a:rPr lang="nb-NO" dirty="0" err="1" smtClean="0"/>
              <a:t>developed</a:t>
            </a:r>
            <a:r>
              <a:rPr lang="nb-NO" dirty="0" smtClean="0"/>
              <a:t> parts </a:t>
            </a:r>
            <a:r>
              <a:rPr lang="nb-NO" dirty="0" err="1" smtClean="0"/>
              <a:t>of</a:t>
            </a:r>
            <a:r>
              <a:rPr lang="nb-NO" dirty="0" smtClean="0"/>
              <a:t> </a:t>
            </a:r>
            <a:r>
              <a:rPr lang="nb-NO" dirty="0" err="1" smtClean="0"/>
              <a:t>the</a:t>
            </a:r>
            <a:r>
              <a:rPr lang="nb-NO" dirty="0" smtClean="0"/>
              <a:t> 18th c China: COAL</a:t>
            </a:r>
          </a:p>
          <a:p>
            <a:pPr lvl="1"/>
            <a:r>
              <a:rPr lang="nb-NO" dirty="0" smtClean="0"/>
              <a:t>China as </a:t>
            </a:r>
            <a:r>
              <a:rPr lang="nb-NO" dirty="0" err="1" smtClean="0"/>
              <a:t>wealth</a:t>
            </a:r>
            <a:r>
              <a:rPr lang="nb-NO" dirty="0" smtClean="0"/>
              <a:t> as </a:t>
            </a:r>
            <a:r>
              <a:rPr lang="nb-NO" dirty="0" err="1" smtClean="0"/>
              <a:t>the</a:t>
            </a:r>
            <a:r>
              <a:rPr lang="nb-NO" dirty="0" smtClean="0"/>
              <a:t> UK.</a:t>
            </a:r>
          </a:p>
          <a:p>
            <a:r>
              <a:rPr lang="nb-NO" dirty="0" err="1" smtClean="0"/>
              <a:t>Coal</a:t>
            </a:r>
            <a:r>
              <a:rPr lang="nb-NO" dirty="0" smtClean="0"/>
              <a:t> and </a:t>
            </a:r>
            <a:r>
              <a:rPr lang="nb-NO" dirty="0" err="1" smtClean="0"/>
              <a:t>industrial</a:t>
            </a:r>
            <a:r>
              <a:rPr lang="nb-NO" dirty="0" smtClean="0"/>
              <a:t> </a:t>
            </a:r>
            <a:r>
              <a:rPr lang="nb-NO" dirty="0" err="1" smtClean="0"/>
              <a:t>revolution</a:t>
            </a:r>
            <a:r>
              <a:rPr lang="nb-NO" dirty="0" smtClean="0"/>
              <a:t> </a:t>
            </a:r>
            <a:r>
              <a:rPr lang="nb-NO" dirty="0" err="1" smtClean="0"/>
              <a:t>well-known</a:t>
            </a:r>
            <a:r>
              <a:rPr lang="nb-NO" dirty="0" smtClean="0"/>
              <a:t> argument (</a:t>
            </a:r>
            <a:r>
              <a:rPr lang="nb-NO" sz="2000" dirty="0" smtClean="0"/>
              <a:t>Wrigley, Allen</a:t>
            </a:r>
            <a:r>
              <a:rPr lang="nb-NO" dirty="0" smtClean="0"/>
              <a:t>)</a:t>
            </a:r>
          </a:p>
          <a:p>
            <a:r>
              <a:rPr lang="nb-NO" dirty="0" err="1" smtClean="0"/>
              <a:t>Peat</a:t>
            </a:r>
            <a:r>
              <a:rPr lang="nb-NO" dirty="0" smtClean="0"/>
              <a:t> and </a:t>
            </a:r>
            <a:r>
              <a:rPr lang="nb-NO" dirty="0" err="1" smtClean="0"/>
              <a:t>the</a:t>
            </a:r>
            <a:r>
              <a:rPr lang="nb-NO" dirty="0" smtClean="0"/>
              <a:t> </a:t>
            </a:r>
            <a:r>
              <a:rPr lang="nb-NO" dirty="0" err="1" smtClean="0"/>
              <a:t>growth</a:t>
            </a:r>
            <a:r>
              <a:rPr lang="nb-NO" dirty="0" smtClean="0"/>
              <a:t> </a:t>
            </a:r>
            <a:r>
              <a:rPr lang="nb-NO" dirty="0" err="1" smtClean="0"/>
              <a:t>of</a:t>
            </a:r>
            <a:r>
              <a:rPr lang="nb-NO" dirty="0" smtClean="0"/>
              <a:t> </a:t>
            </a:r>
            <a:r>
              <a:rPr lang="nb-NO" dirty="0" err="1" smtClean="0"/>
              <a:t>the</a:t>
            </a:r>
            <a:r>
              <a:rPr lang="nb-NO" dirty="0" smtClean="0"/>
              <a:t> UP (</a:t>
            </a:r>
            <a:r>
              <a:rPr lang="nb-NO" sz="2000" dirty="0" smtClean="0"/>
              <a:t>Fischer-</a:t>
            </a:r>
            <a:r>
              <a:rPr lang="nb-NO" sz="2000" dirty="0" err="1" smtClean="0"/>
              <a:t>Kowalski</a:t>
            </a:r>
            <a:r>
              <a:rPr lang="nb-NO" dirty="0" smtClean="0"/>
              <a:t>)</a:t>
            </a:r>
          </a:p>
          <a:p>
            <a:endParaRPr lang="nb-NO" dirty="0" smtClean="0"/>
          </a:p>
          <a:p>
            <a:r>
              <a:rPr lang="nb-NO" dirty="0" err="1" smtClean="0"/>
              <a:t>Does</a:t>
            </a:r>
            <a:r>
              <a:rPr lang="nb-NO" dirty="0" smtClean="0"/>
              <a:t> it </a:t>
            </a:r>
            <a:r>
              <a:rPr lang="nb-NO" dirty="0" err="1" smtClean="0"/>
              <a:t>explain</a:t>
            </a:r>
            <a:r>
              <a:rPr lang="nb-NO" dirty="0" smtClean="0"/>
              <a:t> </a:t>
            </a:r>
            <a:r>
              <a:rPr lang="nb-NO" dirty="0" err="1" smtClean="0"/>
              <a:t>growth</a:t>
            </a:r>
            <a:r>
              <a:rPr lang="nb-NO" dirty="0" smtClean="0"/>
              <a:t> in general, or just </a:t>
            </a:r>
            <a:r>
              <a:rPr lang="nb-NO" dirty="0" err="1" smtClean="0"/>
              <a:t>the</a:t>
            </a:r>
            <a:r>
              <a:rPr lang="nb-NO" dirty="0" smtClean="0"/>
              <a:t> </a:t>
            </a:r>
            <a:r>
              <a:rPr lang="nb-NO" dirty="0" err="1" smtClean="0"/>
              <a:t>industrial</a:t>
            </a:r>
            <a:r>
              <a:rPr lang="nb-NO" dirty="0" smtClean="0"/>
              <a:t> </a:t>
            </a:r>
            <a:r>
              <a:rPr lang="nb-NO" dirty="0" err="1" smtClean="0"/>
              <a:t>revolution</a:t>
            </a:r>
            <a:r>
              <a:rPr lang="nb-NO" dirty="0" smtClean="0"/>
              <a:t>? </a:t>
            </a:r>
            <a:endParaRPr lang="nb-NO" dirty="0"/>
          </a:p>
        </p:txBody>
      </p:sp>
    </p:spTree>
    <p:extLst>
      <p:ext uri="{BB962C8B-B14F-4D97-AF65-F5344CB8AC3E}">
        <p14:creationId xmlns:p14="http://schemas.microsoft.com/office/powerpoint/2010/main" val="421904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628" y="277813"/>
            <a:ext cx="7477364" cy="1143000"/>
          </a:xfrm>
        </p:spPr>
        <p:txBody>
          <a:bodyPr/>
          <a:lstStyle/>
          <a:p>
            <a:r>
              <a:rPr lang="nb-NO" dirty="0" smtClean="0"/>
              <a:t>«</a:t>
            </a:r>
            <a:r>
              <a:rPr lang="nb-NO" dirty="0" err="1" smtClean="0"/>
              <a:t>Exploitation</a:t>
            </a:r>
            <a:r>
              <a:rPr lang="nb-NO" dirty="0" smtClean="0"/>
              <a:t>»?</a:t>
            </a:r>
            <a:endParaRPr lang="en-US" dirty="0"/>
          </a:p>
        </p:txBody>
      </p:sp>
      <p:sp>
        <p:nvSpPr>
          <p:cNvPr id="3" name="Content Placeholder 2"/>
          <p:cNvSpPr>
            <a:spLocks noGrp="1"/>
          </p:cNvSpPr>
          <p:nvPr>
            <p:ph idx="1"/>
          </p:nvPr>
        </p:nvSpPr>
        <p:spPr>
          <a:xfrm>
            <a:off x="1194628" y="1600200"/>
            <a:ext cx="7477364" cy="4525963"/>
          </a:xfrm>
        </p:spPr>
        <p:txBody>
          <a:bodyPr/>
          <a:lstStyle/>
          <a:p>
            <a:r>
              <a:rPr lang="nb-NO" dirty="0" err="1" smtClean="0"/>
              <a:t>Military</a:t>
            </a:r>
            <a:r>
              <a:rPr lang="nb-NO" dirty="0" smtClean="0"/>
              <a:t> </a:t>
            </a:r>
            <a:r>
              <a:rPr lang="nb-NO" dirty="0" err="1" smtClean="0"/>
              <a:t>power</a:t>
            </a:r>
            <a:r>
              <a:rPr lang="nb-NO" dirty="0" smtClean="0"/>
              <a:t> </a:t>
            </a:r>
            <a:r>
              <a:rPr lang="nb-NO" dirty="0" err="1" smtClean="0"/>
              <a:t>important</a:t>
            </a:r>
            <a:r>
              <a:rPr lang="nb-NO" dirty="0" smtClean="0"/>
              <a:t>… Doh…</a:t>
            </a:r>
          </a:p>
          <a:p>
            <a:r>
              <a:rPr lang="nb-NO" dirty="0" smtClean="0"/>
              <a:t>Europe </a:t>
            </a:r>
            <a:r>
              <a:rPr lang="nb-NO" dirty="0" err="1" smtClean="0"/>
              <a:t>could</a:t>
            </a:r>
            <a:r>
              <a:rPr lang="nb-NO" dirty="0" smtClean="0"/>
              <a:t> not have </a:t>
            </a:r>
            <a:r>
              <a:rPr lang="nb-NO" dirty="0" err="1" smtClean="0"/>
              <a:t>invaded</a:t>
            </a:r>
            <a:r>
              <a:rPr lang="nb-NO" dirty="0" smtClean="0"/>
              <a:t> China in </a:t>
            </a:r>
            <a:r>
              <a:rPr lang="nb-NO" dirty="0" err="1" smtClean="0"/>
              <a:t>the</a:t>
            </a:r>
            <a:r>
              <a:rPr lang="nb-NO" dirty="0" smtClean="0"/>
              <a:t> 16th c.</a:t>
            </a:r>
          </a:p>
          <a:p>
            <a:pPr lvl="1"/>
            <a:r>
              <a:rPr lang="nb-NO" dirty="0" err="1" smtClean="0"/>
              <a:t>But</a:t>
            </a:r>
            <a:r>
              <a:rPr lang="nb-NO" dirty="0" smtClean="0"/>
              <a:t> </a:t>
            </a:r>
            <a:r>
              <a:rPr lang="nb-NO" dirty="0" err="1" smtClean="0"/>
              <a:t>could</a:t>
            </a:r>
            <a:r>
              <a:rPr lang="nb-NO" dirty="0" smtClean="0"/>
              <a:t> </a:t>
            </a:r>
            <a:r>
              <a:rPr lang="nb-NO" dirty="0" err="1" smtClean="0"/>
              <a:t>conquer</a:t>
            </a:r>
            <a:r>
              <a:rPr lang="nb-NO" dirty="0" smtClean="0"/>
              <a:t> America… </a:t>
            </a:r>
          </a:p>
          <a:p>
            <a:r>
              <a:rPr lang="nb-NO" dirty="0" err="1" smtClean="0"/>
              <a:t>Militarily</a:t>
            </a:r>
            <a:r>
              <a:rPr lang="nb-NO" dirty="0" smtClean="0"/>
              <a:t> </a:t>
            </a:r>
            <a:r>
              <a:rPr lang="nb-NO" dirty="0" err="1" smtClean="0"/>
              <a:t>ahead</a:t>
            </a:r>
            <a:r>
              <a:rPr lang="nb-NO" dirty="0" smtClean="0"/>
              <a:t> pre-</a:t>
            </a:r>
            <a:r>
              <a:rPr lang="nb-NO" dirty="0" err="1" smtClean="0"/>
              <a:t>industrial</a:t>
            </a:r>
            <a:r>
              <a:rPr lang="nb-NO" dirty="0" smtClean="0"/>
              <a:t> </a:t>
            </a:r>
            <a:r>
              <a:rPr lang="nb-NO" dirty="0" err="1" smtClean="0"/>
              <a:t>revolution</a:t>
            </a:r>
            <a:r>
              <a:rPr lang="nb-NO" dirty="0" smtClean="0"/>
              <a:t>, </a:t>
            </a:r>
            <a:r>
              <a:rPr lang="nb-NO" dirty="0" err="1" smtClean="0"/>
              <a:t>but</a:t>
            </a:r>
            <a:r>
              <a:rPr lang="nb-NO" dirty="0" smtClean="0"/>
              <a:t> </a:t>
            </a:r>
            <a:r>
              <a:rPr lang="nb-NO" dirty="0" err="1" smtClean="0"/>
              <a:t>only</a:t>
            </a:r>
            <a:r>
              <a:rPr lang="nb-NO" dirty="0" smtClean="0"/>
              <a:t> a gradual </a:t>
            </a:r>
            <a:r>
              <a:rPr lang="nb-NO" dirty="0" err="1" smtClean="0"/>
              <a:t>advantage</a:t>
            </a:r>
            <a:endParaRPr lang="nb-NO" dirty="0" smtClean="0"/>
          </a:p>
          <a:p>
            <a:pPr lvl="1"/>
            <a:r>
              <a:rPr lang="nb-NO" dirty="0" smtClean="0"/>
              <a:t>Angus </a:t>
            </a:r>
            <a:r>
              <a:rPr lang="nb-NO" dirty="0" err="1" smtClean="0"/>
              <a:t>Maddison</a:t>
            </a:r>
            <a:endParaRPr lang="nb-NO" dirty="0" smtClean="0"/>
          </a:p>
          <a:p>
            <a:r>
              <a:rPr lang="nb-NO" dirty="0" smtClean="0"/>
              <a:t>«</a:t>
            </a:r>
            <a:r>
              <a:rPr lang="nb-NO" dirty="0" err="1" smtClean="0"/>
              <a:t>Because</a:t>
            </a:r>
            <a:r>
              <a:rPr lang="nb-NO" dirty="0" smtClean="0"/>
              <a:t> they were so good and we were so bad, or because they were so bad and we were so </a:t>
            </a:r>
            <a:r>
              <a:rPr lang="nb-NO" dirty="0" err="1" smtClean="0"/>
              <a:t>good</a:t>
            </a:r>
            <a:r>
              <a:rPr lang="nb-NO" dirty="0" smtClean="0"/>
              <a:t>.» (</a:t>
            </a:r>
            <a:r>
              <a:rPr lang="nb-NO" sz="2000" dirty="0" smtClean="0"/>
              <a:t>Niall Ferguson</a:t>
            </a:r>
            <a:r>
              <a:rPr lang="nb-NO" dirty="0" smtClean="0"/>
              <a:t>)</a:t>
            </a:r>
            <a:endParaRPr lang="en-US" dirty="0"/>
          </a:p>
        </p:txBody>
      </p:sp>
    </p:spTree>
    <p:extLst>
      <p:ext uri="{BB962C8B-B14F-4D97-AF65-F5344CB8AC3E}">
        <p14:creationId xmlns:p14="http://schemas.microsoft.com/office/powerpoint/2010/main" val="1239717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Is trade </a:t>
            </a:r>
            <a:r>
              <a:rPr lang="nb-NO" dirty="0" err="1" smtClean="0"/>
              <a:t>good</a:t>
            </a:r>
            <a:r>
              <a:rPr lang="nb-NO" dirty="0" smtClean="0"/>
              <a:t>?</a:t>
            </a:r>
            <a:endParaRPr lang="nb-NO" dirty="0"/>
          </a:p>
        </p:txBody>
      </p:sp>
      <p:sp>
        <p:nvSpPr>
          <p:cNvPr id="3" name="Content Placeholder 2"/>
          <p:cNvSpPr>
            <a:spLocks noGrp="1"/>
          </p:cNvSpPr>
          <p:nvPr>
            <p:ph idx="1"/>
          </p:nvPr>
        </p:nvSpPr>
        <p:spPr>
          <a:xfrm>
            <a:off x="1194628" y="1600200"/>
            <a:ext cx="7407404" cy="4754880"/>
          </a:xfrm>
        </p:spPr>
        <p:txBody>
          <a:bodyPr>
            <a:normAutofit fontScale="92500" lnSpcReduction="20000"/>
          </a:bodyPr>
          <a:lstStyle/>
          <a:p>
            <a:r>
              <a:rPr lang="nb-NO" dirty="0" smtClean="0"/>
              <a:t>Standard story, </a:t>
            </a:r>
            <a:r>
              <a:rPr lang="nb-NO" dirty="0" err="1" smtClean="0"/>
              <a:t>yes</a:t>
            </a:r>
            <a:endParaRPr lang="nb-NO" dirty="0" smtClean="0"/>
          </a:p>
          <a:p>
            <a:pPr lvl="1"/>
            <a:r>
              <a:rPr lang="nb-NO" dirty="0" smtClean="0"/>
              <a:t>David Ricardo: </a:t>
            </a:r>
            <a:r>
              <a:rPr lang="nb-NO" dirty="0" err="1" smtClean="0"/>
              <a:t>Theory</a:t>
            </a:r>
            <a:r>
              <a:rPr lang="nb-NO" dirty="0" smtClean="0"/>
              <a:t> </a:t>
            </a:r>
            <a:r>
              <a:rPr lang="nb-NO" dirty="0" err="1" smtClean="0"/>
              <a:t>of</a:t>
            </a:r>
            <a:r>
              <a:rPr lang="nb-NO" dirty="0" smtClean="0"/>
              <a:t> </a:t>
            </a:r>
            <a:r>
              <a:rPr lang="nb-NO" dirty="0" err="1" smtClean="0"/>
              <a:t>comparative</a:t>
            </a:r>
            <a:r>
              <a:rPr lang="nb-NO" dirty="0" smtClean="0"/>
              <a:t> </a:t>
            </a:r>
            <a:r>
              <a:rPr lang="nb-NO" dirty="0" err="1" smtClean="0"/>
              <a:t>advantage</a:t>
            </a:r>
            <a:endParaRPr lang="nb-NO" dirty="0" smtClean="0"/>
          </a:p>
          <a:p>
            <a:pPr lvl="1"/>
            <a:r>
              <a:rPr lang="nb-NO" dirty="0" err="1" smtClean="0"/>
              <a:t>Classicals</a:t>
            </a:r>
            <a:r>
              <a:rPr lang="nb-NO" dirty="0" smtClean="0"/>
              <a:t>, </a:t>
            </a:r>
            <a:r>
              <a:rPr lang="nb-NO" dirty="0" err="1" smtClean="0"/>
              <a:t>neoclassicals</a:t>
            </a:r>
            <a:r>
              <a:rPr lang="nb-NO" dirty="0" smtClean="0"/>
              <a:t>, </a:t>
            </a:r>
            <a:r>
              <a:rPr lang="nb-NO" dirty="0" err="1" smtClean="0"/>
              <a:t>Keynesians</a:t>
            </a:r>
            <a:endParaRPr lang="nb-NO" dirty="0" smtClean="0"/>
          </a:p>
          <a:p>
            <a:r>
              <a:rPr lang="nb-NO" dirty="0" err="1" smtClean="0"/>
              <a:t>Recent</a:t>
            </a:r>
            <a:r>
              <a:rPr lang="nb-NO" dirty="0" smtClean="0"/>
              <a:t> backlash!</a:t>
            </a:r>
          </a:p>
          <a:p>
            <a:pPr lvl="1"/>
            <a:r>
              <a:rPr lang="nb-NO" dirty="0" smtClean="0"/>
              <a:t>BREXIT, Trump (</a:t>
            </a:r>
            <a:r>
              <a:rPr lang="nb-NO" dirty="0" err="1" smtClean="0"/>
              <a:t>others</a:t>
            </a:r>
            <a:r>
              <a:rPr lang="nb-NO" dirty="0" smtClean="0"/>
              <a:t>)</a:t>
            </a:r>
          </a:p>
          <a:p>
            <a:pPr lvl="1"/>
            <a:r>
              <a:rPr lang="nb-NO" dirty="0" smtClean="0"/>
              <a:t>More </a:t>
            </a:r>
            <a:r>
              <a:rPr lang="nb-NO" dirty="0" err="1" smtClean="0"/>
              <a:t>academic</a:t>
            </a:r>
            <a:r>
              <a:rPr lang="nb-NO" dirty="0" smtClean="0"/>
              <a:t> </a:t>
            </a:r>
            <a:r>
              <a:rPr lang="nb-NO" dirty="0" err="1" smtClean="0"/>
              <a:t>version</a:t>
            </a:r>
            <a:r>
              <a:rPr lang="nb-NO" dirty="0" smtClean="0"/>
              <a:t> </a:t>
            </a:r>
          </a:p>
          <a:p>
            <a:pPr lvl="2"/>
            <a:r>
              <a:rPr lang="nb-NO" dirty="0" smtClean="0"/>
              <a:t>Alexander Hamilton: US </a:t>
            </a:r>
            <a:r>
              <a:rPr lang="nb-NO" dirty="0" err="1" smtClean="0"/>
              <a:t>deliberately</a:t>
            </a:r>
            <a:r>
              <a:rPr lang="nb-NO" dirty="0" smtClean="0"/>
              <a:t> </a:t>
            </a:r>
            <a:r>
              <a:rPr lang="nb-NO" dirty="0" err="1" smtClean="0"/>
              <a:t>refrain</a:t>
            </a:r>
            <a:r>
              <a:rPr lang="nb-NO" dirty="0" smtClean="0"/>
              <a:t> from </a:t>
            </a:r>
            <a:r>
              <a:rPr lang="nb-NO" dirty="0" err="1" smtClean="0"/>
              <a:t>free</a:t>
            </a:r>
            <a:r>
              <a:rPr lang="nb-NO" dirty="0" smtClean="0"/>
              <a:t> trade – not </a:t>
            </a:r>
            <a:r>
              <a:rPr lang="nb-NO" dirty="0" err="1" smtClean="0"/>
              <a:t>able</a:t>
            </a:r>
            <a:r>
              <a:rPr lang="nb-NO" dirty="0" smtClean="0"/>
              <a:t> to </a:t>
            </a:r>
            <a:r>
              <a:rPr lang="nb-NO" dirty="0" err="1" smtClean="0"/>
              <a:t>compete</a:t>
            </a:r>
            <a:r>
              <a:rPr lang="nb-NO" dirty="0" smtClean="0"/>
              <a:t> </a:t>
            </a:r>
            <a:r>
              <a:rPr lang="nb-NO" dirty="0" err="1" smtClean="0"/>
              <a:t>against</a:t>
            </a:r>
            <a:r>
              <a:rPr lang="nb-NO" dirty="0" smtClean="0"/>
              <a:t> UK</a:t>
            </a:r>
          </a:p>
          <a:p>
            <a:pPr lvl="2"/>
            <a:r>
              <a:rPr lang="nb-NO" dirty="0" smtClean="0"/>
              <a:t>Ha-</a:t>
            </a:r>
            <a:r>
              <a:rPr lang="nb-NO" dirty="0" err="1" smtClean="0"/>
              <a:t>Joon</a:t>
            </a:r>
            <a:r>
              <a:rPr lang="nb-NO" dirty="0" smtClean="0"/>
              <a:t> Chang: Trade </a:t>
            </a:r>
            <a:r>
              <a:rPr lang="nb-NO" dirty="0" err="1" smtClean="0"/>
              <a:t>good</a:t>
            </a:r>
            <a:r>
              <a:rPr lang="nb-NO" dirty="0" smtClean="0"/>
              <a:t> </a:t>
            </a:r>
            <a:r>
              <a:rPr lang="nb-NO" dirty="0" err="1" smtClean="0"/>
              <a:t>if</a:t>
            </a:r>
            <a:r>
              <a:rPr lang="nb-NO" dirty="0" smtClean="0"/>
              <a:t> it </a:t>
            </a:r>
            <a:r>
              <a:rPr lang="nb-NO" dirty="0" err="1" smtClean="0"/>
              <a:t>moves</a:t>
            </a:r>
            <a:r>
              <a:rPr lang="nb-NO" dirty="0" smtClean="0"/>
              <a:t> </a:t>
            </a:r>
            <a:r>
              <a:rPr lang="nb-NO" dirty="0" err="1" smtClean="0"/>
              <a:t>you</a:t>
            </a:r>
            <a:r>
              <a:rPr lang="nb-NO" dirty="0" smtClean="0"/>
              <a:t> up </a:t>
            </a:r>
            <a:r>
              <a:rPr lang="nb-NO" dirty="0" err="1" smtClean="0"/>
              <a:t>the</a:t>
            </a:r>
            <a:r>
              <a:rPr lang="nb-NO" dirty="0" smtClean="0"/>
              <a:t> </a:t>
            </a:r>
            <a:r>
              <a:rPr lang="nb-NO" dirty="0" err="1" smtClean="0"/>
              <a:t>value</a:t>
            </a:r>
            <a:r>
              <a:rPr lang="nb-NO" dirty="0" smtClean="0"/>
              <a:t> </a:t>
            </a:r>
            <a:r>
              <a:rPr lang="nb-NO" dirty="0" err="1" smtClean="0"/>
              <a:t>chain</a:t>
            </a:r>
            <a:r>
              <a:rPr lang="nb-NO" dirty="0" smtClean="0"/>
              <a:t>, bad </a:t>
            </a:r>
            <a:r>
              <a:rPr lang="nb-NO" dirty="0" err="1" smtClean="0"/>
              <a:t>if</a:t>
            </a:r>
            <a:r>
              <a:rPr lang="nb-NO" dirty="0" smtClean="0"/>
              <a:t> it </a:t>
            </a:r>
            <a:r>
              <a:rPr lang="nb-NO" dirty="0" err="1" smtClean="0"/>
              <a:t>locks</a:t>
            </a:r>
            <a:r>
              <a:rPr lang="nb-NO" dirty="0" smtClean="0"/>
              <a:t> </a:t>
            </a:r>
            <a:r>
              <a:rPr lang="nb-NO" dirty="0" err="1" smtClean="0"/>
              <a:t>you</a:t>
            </a:r>
            <a:r>
              <a:rPr lang="nb-NO" dirty="0" smtClean="0"/>
              <a:t> </a:t>
            </a:r>
            <a:r>
              <a:rPr lang="nb-NO" dirty="0" err="1" smtClean="0"/>
              <a:t>into</a:t>
            </a:r>
            <a:r>
              <a:rPr lang="nb-NO" dirty="0" smtClean="0"/>
              <a:t> </a:t>
            </a:r>
            <a:r>
              <a:rPr lang="nb-NO" dirty="0" err="1" smtClean="0"/>
              <a:t>low</a:t>
            </a:r>
            <a:r>
              <a:rPr lang="nb-NO" dirty="0" smtClean="0"/>
              <a:t> </a:t>
            </a:r>
            <a:r>
              <a:rPr lang="nb-NO" dirty="0" err="1" smtClean="0"/>
              <a:t>value-added</a:t>
            </a:r>
            <a:r>
              <a:rPr lang="nb-NO" dirty="0" smtClean="0"/>
              <a:t> </a:t>
            </a:r>
            <a:r>
              <a:rPr lang="nb-NO" dirty="0" err="1" smtClean="0"/>
              <a:t>industries</a:t>
            </a:r>
            <a:endParaRPr lang="nb-NO" dirty="0" smtClean="0"/>
          </a:p>
          <a:p>
            <a:pPr lvl="2"/>
            <a:r>
              <a:rPr lang="nb-NO" dirty="0" smtClean="0"/>
              <a:t>Import </a:t>
            </a:r>
            <a:r>
              <a:rPr lang="nb-NO" dirty="0" err="1" smtClean="0"/>
              <a:t>substitution</a:t>
            </a:r>
            <a:r>
              <a:rPr lang="nb-NO" dirty="0" smtClean="0"/>
              <a:t> </a:t>
            </a:r>
            <a:r>
              <a:rPr lang="nb-NO" dirty="0" err="1" smtClean="0"/>
              <a:t>industrialization</a:t>
            </a:r>
            <a:r>
              <a:rPr lang="nb-NO" dirty="0" smtClean="0"/>
              <a:t> (ISI)</a:t>
            </a:r>
          </a:p>
          <a:p>
            <a:pPr lvl="3"/>
            <a:r>
              <a:rPr lang="nb-NO" dirty="0" err="1" smtClean="0"/>
              <a:t>Failure</a:t>
            </a:r>
            <a:r>
              <a:rPr lang="nb-NO" dirty="0" smtClean="0"/>
              <a:t> – </a:t>
            </a:r>
            <a:r>
              <a:rPr lang="nb-NO" dirty="0" err="1" smtClean="0"/>
              <a:t>distorted</a:t>
            </a:r>
            <a:r>
              <a:rPr lang="nb-NO" dirty="0" smtClean="0"/>
              <a:t> </a:t>
            </a:r>
            <a:r>
              <a:rPr lang="nb-NO" dirty="0" err="1" smtClean="0"/>
              <a:t>markets</a:t>
            </a:r>
            <a:r>
              <a:rPr lang="nb-NO" dirty="0" smtClean="0"/>
              <a:t> and </a:t>
            </a:r>
            <a:r>
              <a:rPr lang="nb-NO" dirty="0" err="1" smtClean="0"/>
              <a:t>incentives</a:t>
            </a:r>
            <a:endParaRPr lang="nb-NO" dirty="0" smtClean="0"/>
          </a:p>
          <a:p>
            <a:pPr lvl="4"/>
            <a:r>
              <a:rPr lang="nb-NO" dirty="0" smtClean="0"/>
              <a:t>BUT: </a:t>
            </a:r>
            <a:r>
              <a:rPr lang="nb-NO" dirty="0" err="1" smtClean="0"/>
              <a:t>Higher</a:t>
            </a:r>
            <a:r>
              <a:rPr lang="nb-NO" dirty="0" smtClean="0"/>
              <a:t> </a:t>
            </a:r>
            <a:r>
              <a:rPr lang="nb-NO" dirty="0" err="1" smtClean="0"/>
              <a:t>growth</a:t>
            </a:r>
            <a:r>
              <a:rPr lang="nb-NO" dirty="0" smtClean="0"/>
              <a:t> rates during </a:t>
            </a:r>
            <a:r>
              <a:rPr lang="nb-NO" dirty="0" err="1" smtClean="0"/>
              <a:t>these</a:t>
            </a:r>
            <a:r>
              <a:rPr lang="nb-NO" dirty="0" smtClean="0"/>
              <a:t> </a:t>
            </a:r>
            <a:r>
              <a:rPr lang="nb-NO" dirty="0" err="1" smtClean="0"/>
              <a:t>years</a:t>
            </a:r>
            <a:r>
              <a:rPr lang="nb-NO" dirty="0" smtClean="0"/>
              <a:t> (S-Am, SS </a:t>
            </a:r>
            <a:r>
              <a:rPr lang="nb-NO" dirty="0" err="1" smtClean="0"/>
              <a:t>Afr</a:t>
            </a:r>
            <a:r>
              <a:rPr lang="nb-NO" dirty="0" smtClean="0"/>
              <a:t>)</a:t>
            </a:r>
          </a:p>
          <a:p>
            <a:pPr lvl="2"/>
            <a:r>
              <a:rPr lang="nb-NO" dirty="0" err="1" smtClean="0"/>
              <a:t>Targeting</a:t>
            </a:r>
            <a:r>
              <a:rPr lang="nb-NO" dirty="0" smtClean="0"/>
              <a:t> </a:t>
            </a:r>
            <a:r>
              <a:rPr lang="nb-NO" dirty="0" err="1" smtClean="0"/>
              <a:t>of</a:t>
            </a:r>
            <a:r>
              <a:rPr lang="nb-NO" dirty="0" smtClean="0"/>
              <a:t> </a:t>
            </a:r>
            <a:r>
              <a:rPr lang="nb-NO" dirty="0" err="1" smtClean="0"/>
              <a:t>industries</a:t>
            </a:r>
            <a:r>
              <a:rPr lang="nb-NO" dirty="0" smtClean="0"/>
              <a:t>/</a:t>
            </a:r>
            <a:r>
              <a:rPr lang="nb-NO" dirty="0" err="1" smtClean="0"/>
              <a:t>Asian</a:t>
            </a:r>
            <a:r>
              <a:rPr lang="nb-NO" dirty="0" smtClean="0"/>
              <a:t> Tigers/</a:t>
            </a:r>
            <a:r>
              <a:rPr lang="nb-NO" dirty="0" err="1" smtClean="0"/>
              <a:t>export</a:t>
            </a:r>
            <a:r>
              <a:rPr lang="nb-NO" dirty="0" smtClean="0"/>
              <a:t> led </a:t>
            </a:r>
            <a:r>
              <a:rPr lang="nb-NO" dirty="0" err="1" smtClean="0"/>
              <a:t>growth</a:t>
            </a:r>
            <a:endParaRPr lang="nb-NO" dirty="0" smtClean="0"/>
          </a:p>
          <a:p>
            <a:pPr lvl="3"/>
            <a:r>
              <a:rPr lang="nb-NO" dirty="0" err="1" smtClean="0"/>
              <a:t>Success</a:t>
            </a:r>
            <a:endParaRPr lang="nb-NO" dirty="0" smtClean="0"/>
          </a:p>
          <a:p>
            <a:pPr lvl="4"/>
            <a:r>
              <a:rPr lang="nb-NO" dirty="0" err="1" smtClean="0"/>
              <a:t>Export</a:t>
            </a:r>
            <a:r>
              <a:rPr lang="nb-NO" dirty="0" smtClean="0"/>
              <a:t> </a:t>
            </a:r>
            <a:r>
              <a:rPr lang="nb-NO" dirty="0" err="1" smtClean="0"/>
              <a:t>was</a:t>
            </a:r>
            <a:r>
              <a:rPr lang="nb-NO" dirty="0" smtClean="0"/>
              <a:t> </a:t>
            </a:r>
            <a:r>
              <a:rPr lang="nb-NO" dirty="0" err="1" smtClean="0"/>
              <a:t>always</a:t>
            </a:r>
            <a:r>
              <a:rPr lang="nb-NO" dirty="0" smtClean="0"/>
              <a:t> a goal</a:t>
            </a:r>
          </a:p>
          <a:p>
            <a:pPr lvl="4"/>
            <a:r>
              <a:rPr lang="nb-NO" dirty="0" smtClean="0"/>
              <a:t>BUT: </a:t>
            </a:r>
            <a:r>
              <a:rPr lang="nb-NO" dirty="0" err="1" smtClean="0"/>
              <a:t>Because</a:t>
            </a:r>
            <a:r>
              <a:rPr lang="nb-NO" dirty="0" smtClean="0"/>
              <a:t> </a:t>
            </a:r>
            <a:r>
              <a:rPr lang="nb-NO" dirty="0" err="1" smtClean="0"/>
              <a:t>of</a:t>
            </a:r>
            <a:r>
              <a:rPr lang="nb-NO" dirty="0" smtClean="0"/>
              <a:t> US </a:t>
            </a:r>
            <a:r>
              <a:rPr lang="nb-NO" dirty="0" err="1" smtClean="0"/>
              <a:t>acquiescence</a:t>
            </a:r>
            <a:r>
              <a:rPr lang="nb-NO" dirty="0" smtClean="0"/>
              <a:t>?</a:t>
            </a:r>
          </a:p>
          <a:p>
            <a:r>
              <a:rPr lang="nb-NO" dirty="0" smtClean="0"/>
              <a:t>Fair trade?</a:t>
            </a:r>
            <a:endParaRPr lang="nb-NO" dirty="0"/>
          </a:p>
        </p:txBody>
      </p:sp>
    </p:spTree>
    <p:extLst>
      <p:ext uri="{BB962C8B-B14F-4D97-AF65-F5344CB8AC3E}">
        <p14:creationId xmlns:p14="http://schemas.microsoft.com/office/powerpoint/2010/main" val="48524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Materialist vs. </a:t>
            </a:r>
            <a:r>
              <a:rPr lang="nb-NO" dirty="0" err="1" smtClean="0"/>
              <a:t>ideational</a:t>
            </a:r>
            <a:r>
              <a:rPr lang="nb-NO" dirty="0" smtClean="0"/>
              <a:t>?</a:t>
            </a:r>
            <a:endParaRPr lang="nb-NO" dirty="0"/>
          </a:p>
        </p:txBody>
      </p:sp>
      <p:sp>
        <p:nvSpPr>
          <p:cNvPr id="3" name="Content Placeholder 2"/>
          <p:cNvSpPr>
            <a:spLocks noGrp="1"/>
          </p:cNvSpPr>
          <p:nvPr>
            <p:ph idx="1"/>
          </p:nvPr>
        </p:nvSpPr>
        <p:spPr>
          <a:xfrm>
            <a:off x="971550" y="1600200"/>
            <a:ext cx="8172450" cy="4525963"/>
          </a:xfrm>
        </p:spPr>
        <p:txBody>
          <a:bodyPr>
            <a:normAutofit fontScale="77500" lnSpcReduction="20000"/>
          </a:bodyPr>
          <a:lstStyle/>
          <a:p>
            <a:r>
              <a:rPr lang="nb-NO" dirty="0" smtClean="0"/>
              <a:t>Materialist </a:t>
            </a:r>
            <a:r>
              <a:rPr lang="nb-NO" dirty="0" err="1" smtClean="0"/>
              <a:t>interpretations</a:t>
            </a:r>
            <a:r>
              <a:rPr lang="nb-NO" dirty="0" smtClean="0"/>
              <a:t> by far </a:t>
            </a:r>
            <a:r>
              <a:rPr lang="nb-NO" dirty="0" err="1" smtClean="0"/>
              <a:t>the</a:t>
            </a:r>
            <a:r>
              <a:rPr lang="nb-NO" dirty="0" smtClean="0"/>
              <a:t> most </a:t>
            </a:r>
            <a:r>
              <a:rPr lang="nb-NO" dirty="0" err="1" smtClean="0"/>
              <a:t>common</a:t>
            </a:r>
            <a:endParaRPr lang="nb-NO" dirty="0" smtClean="0"/>
          </a:p>
          <a:p>
            <a:pPr lvl="1"/>
            <a:r>
              <a:rPr lang="nb-NO" dirty="0" err="1" smtClean="0"/>
              <a:t>Neoclassicals</a:t>
            </a:r>
            <a:r>
              <a:rPr lang="nb-NO" dirty="0" smtClean="0"/>
              <a:t>, </a:t>
            </a:r>
            <a:r>
              <a:rPr lang="nb-NO" dirty="0" err="1" smtClean="0"/>
              <a:t>Keynesians</a:t>
            </a:r>
            <a:r>
              <a:rPr lang="nb-NO" dirty="0" smtClean="0"/>
              <a:t>, Marxists</a:t>
            </a:r>
          </a:p>
          <a:p>
            <a:pPr lvl="1"/>
            <a:r>
              <a:rPr lang="nb-NO" dirty="0" smtClean="0"/>
              <a:t>BUT: Man = </a:t>
            </a:r>
            <a:r>
              <a:rPr lang="nb-NO" dirty="0" err="1" smtClean="0"/>
              <a:t>Economic</a:t>
            </a:r>
            <a:r>
              <a:rPr lang="nb-NO" dirty="0" smtClean="0"/>
              <a:t> man? </a:t>
            </a:r>
            <a:r>
              <a:rPr lang="nb-NO" dirty="0" err="1" smtClean="0"/>
              <a:t>Only</a:t>
            </a:r>
            <a:r>
              <a:rPr lang="nb-NO" dirty="0" smtClean="0"/>
              <a:t> </a:t>
            </a:r>
            <a:r>
              <a:rPr lang="nb-NO" dirty="0" err="1" smtClean="0"/>
              <a:t>responding</a:t>
            </a:r>
            <a:r>
              <a:rPr lang="nb-NO" dirty="0" smtClean="0"/>
              <a:t> to </a:t>
            </a:r>
            <a:r>
              <a:rPr lang="nb-NO" dirty="0" err="1" smtClean="0"/>
              <a:t>incentives</a:t>
            </a:r>
            <a:r>
              <a:rPr lang="nb-NO" dirty="0" smtClean="0"/>
              <a:t>?</a:t>
            </a:r>
          </a:p>
          <a:p>
            <a:pPr lvl="2"/>
            <a:r>
              <a:rPr lang="nb-NO" dirty="0" err="1" smtClean="0"/>
              <a:t>Kahneman</a:t>
            </a:r>
            <a:r>
              <a:rPr lang="nb-NO" dirty="0" smtClean="0"/>
              <a:t>: </a:t>
            </a:r>
            <a:r>
              <a:rPr lang="nb-NO" dirty="0" err="1" smtClean="0"/>
              <a:t>Simply</a:t>
            </a:r>
            <a:r>
              <a:rPr lang="nb-NO" dirty="0" smtClean="0"/>
              <a:t> not </a:t>
            </a:r>
            <a:r>
              <a:rPr lang="nb-NO" dirty="0" err="1" smtClean="0"/>
              <a:t>the</a:t>
            </a:r>
            <a:r>
              <a:rPr lang="nb-NO" dirty="0" smtClean="0"/>
              <a:t> </a:t>
            </a:r>
            <a:r>
              <a:rPr lang="nb-NO" dirty="0" err="1" smtClean="0"/>
              <a:t>way</a:t>
            </a:r>
            <a:r>
              <a:rPr lang="nb-NO" dirty="0" smtClean="0"/>
              <a:t> </a:t>
            </a:r>
            <a:r>
              <a:rPr lang="nb-NO" dirty="0" err="1" smtClean="0"/>
              <a:t>humans</a:t>
            </a:r>
            <a:r>
              <a:rPr lang="nb-NO" dirty="0" smtClean="0"/>
              <a:t> </a:t>
            </a:r>
            <a:r>
              <a:rPr lang="nb-NO" dirty="0" err="1" smtClean="0"/>
              <a:t>work</a:t>
            </a:r>
            <a:r>
              <a:rPr lang="nb-NO" dirty="0" smtClean="0"/>
              <a:t>… </a:t>
            </a:r>
          </a:p>
          <a:p>
            <a:r>
              <a:rPr lang="nb-NO" dirty="0" err="1" smtClean="0"/>
              <a:t>Deirdre</a:t>
            </a:r>
            <a:r>
              <a:rPr lang="nb-NO" dirty="0"/>
              <a:t> </a:t>
            </a:r>
            <a:r>
              <a:rPr lang="nb-NO" dirty="0" err="1" smtClean="0"/>
              <a:t>McCloskey</a:t>
            </a:r>
            <a:endParaRPr lang="nb-NO" dirty="0" smtClean="0"/>
          </a:p>
          <a:p>
            <a:pPr lvl="1"/>
            <a:r>
              <a:rPr lang="nb-NO" dirty="0" smtClean="0"/>
              <a:t>Bourgeois </a:t>
            </a:r>
            <a:r>
              <a:rPr lang="nb-NO" dirty="0" err="1" smtClean="0"/>
              <a:t>dignity</a:t>
            </a:r>
            <a:endParaRPr lang="nb-NO" dirty="0" smtClean="0"/>
          </a:p>
          <a:p>
            <a:pPr lvl="1"/>
            <a:r>
              <a:rPr lang="nb-NO" dirty="0" smtClean="0"/>
              <a:t>Not </a:t>
            </a:r>
            <a:r>
              <a:rPr lang="nb-NO" dirty="0" err="1" smtClean="0"/>
              <a:t>about</a:t>
            </a:r>
            <a:r>
              <a:rPr lang="nb-NO" dirty="0" smtClean="0"/>
              <a:t> </a:t>
            </a:r>
            <a:r>
              <a:rPr lang="nb-NO" dirty="0" err="1" smtClean="0"/>
              <a:t>incentive</a:t>
            </a:r>
            <a:r>
              <a:rPr lang="nb-NO" dirty="0" smtClean="0"/>
              <a:t> </a:t>
            </a:r>
            <a:r>
              <a:rPr lang="nb-NO" dirty="0" err="1" smtClean="0"/>
              <a:t>structures</a:t>
            </a:r>
            <a:r>
              <a:rPr lang="nb-NO" dirty="0" smtClean="0"/>
              <a:t>, </a:t>
            </a:r>
            <a:r>
              <a:rPr lang="nb-NO" dirty="0" err="1" smtClean="0"/>
              <a:t>institutions</a:t>
            </a:r>
            <a:r>
              <a:rPr lang="nb-NO" dirty="0" smtClean="0"/>
              <a:t>, trade, </a:t>
            </a:r>
            <a:r>
              <a:rPr lang="nb-NO" dirty="0" err="1" smtClean="0"/>
              <a:t>resources</a:t>
            </a:r>
            <a:r>
              <a:rPr lang="nb-NO" dirty="0" smtClean="0"/>
              <a:t>, </a:t>
            </a:r>
            <a:r>
              <a:rPr lang="nb-NO" dirty="0" err="1" smtClean="0"/>
              <a:t>slavery</a:t>
            </a:r>
            <a:r>
              <a:rPr lang="nb-NO" dirty="0" smtClean="0"/>
              <a:t>, </a:t>
            </a:r>
            <a:r>
              <a:rPr lang="nb-NO" dirty="0" err="1" smtClean="0"/>
              <a:t>imperialism</a:t>
            </a:r>
            <a:r>
              <a:rPr lang="nb-NO" dirty="0" smtClean="0"/>
              <a:t> </a:t>
            </a:r>
          </a:p>
          <a:p>
            <a:pPr lvl="1"/>
            <a:r>
              <a:rPr lang="nb-NO" dirty="0" smtClean="0"/>
              <a:t>A </a:t>
            </a:r>
            <a:r>
              <a:rPr lang="nb-NO" dirty="0" err="1" smtClean="0"/>
              <a:t>change</a:t>
            </a:r>
            <a:r>
              <a:rPr lang="nb-NO" dirty="0" smtClean="0"/>
              <a:t> in </a:t>
            </a:r>
            <a:r>
              <a:rPr lang="nb-NO" dirty="0" err="1" smtClean="0"/>
              <a:t>the</a:t>
            </a:r>
            <a:r>
              <a:rPr lang="nb-NO" dirty="0" smtClean="0"/>
              <a:t> </a:t>
            </a:r>
            <a:r>
              <a:rPr lang="nb-NO" dirty="0" err="1" smtClean="0"/>
              <a:t>ways</a:t>
            </a:r>
            <a:r>
              <a:rPr lang="nb-NO" dirty="0" smtClean="0"/>
              <a:t> in </a:t>
            </a:r>
            <a:r>
              <a:rPr lang="nb-NO" dirty="0" err="1" smtClean="0"/>
              <a:t>which</a:t>
            </a:r>
            <a:r>
              <a:rPr lang="nb-NO" dirty="0" smtClean="0"/>
              <a:t> </a:t>
            </a:r>
            <a:r>
              <a:rPr lang="nb-NO" dirty="0" err="1" smtClean="0"/>
              <a:t>people</a:t>
            </a:r>
            <a:r>
              <a:rPr lang="nb-NO" dirty="0" smtClean="0"/>
              <a:t> </a:t>
            </a:r>
            <a:r>
              <a:rPr lang="nb-NO" dirty="0" err="1" smtClean="0"/>
              <a:t>thought</a:t>
            </a:r>
            <a:r>
              <a:rPr lang="nb-NO" dirty="0" smtClean="0"/>
              <a:t> </a:t>
            </a:r>
            <a:r>
              <a:rPr lang="nb-NO" dirty="0" err="1" smtClean="0"/>
              <a:t>about</a:t>
            </a:r>
            <a:r>
              <a:rPr lang="nb-NO" dirty="0" smtClean="0"/>
              <a:t> </a:t>
            </a:r>
            <a:r>
              <a:rPr lang="nb-NO" dirty="0" err="1" smtClean="0"/>
              <a:t>economic</a:t>
            </a:r>
            <a:r>
              <a:rPr lang="nb-NO" dirty="0" smtClean="0"/>
              <a:t> </a:t>
            </a:r>
            <a:r>
              <a:rPr lang="nb-NO" dirty="0" err="1" smtClean="0"/>
              <a:t>activity</a:t>
            </a:r>
            <a:r>
              <a:rPr lang="nb-NO" dirty="0" smtClean="0"/>
              <a:t> </a:t>
            </a:r>
            <a:r>
              <a:rPr lang="nb-NO" dirty="0" err="1" smtClean="0"/>
              <a:t>the</a:t>
            </a:r>
            <a:r>
              <a:rPr lang="nb-NO" dirty="0" smtClean="0"/>
              <a:t> </a:t>
            </a:r>
            <a:r>
              <a:rPr lang="nb-NO" dirty="0" err="1" smtClean="0"/>
              <a:t>only</a:t>
            </a:r>
            <a:r>
              <a:rPr lang="nb-NO" dirty="0" smtClean="0"/>
              <a:t> </a:t>
            </a:r>
            <a:r>
              <a:rPr lang="nb-NO" dirty="0" err="1" smtClean="0"/>
              <a:t>way</a:t>
            </a:r>
            <a:r>
              <a:rPr lang="nb-NO" dirty="0" smtClean="0"/>
              <a:t> by </a:t>
            </a:r>
            <a:r>
              <a:rPr lang="nb-NO" dirty="0" err="1" smtClean="0"/>
              <a:t>which</a:t>
            </a:r>
            <a:r>
              <a:rPr lang="nb-NO" dirty="0" smtClean="0"/>
              <a:t> </a:t>
            </a:r>
            <a:r>
              <a:rPr lang="nb-NO" dirty="0" err="1" smtClean="0"/>
              <a:t>we</a:t>
            </a:r>
            <a:r>
              <a:rPr lang="nb-NO" dirty="0" smtClean="0"/>
              <a:t> </a:t>
            </a:r>
            <a:r>
              <a:rPr lang="nb-NO" dirty="0" err="1" smtClean="0"/>
              <a:t>can</a:t>
            </a:r>
            <a:r>
              <a:rPr lang="nb-NO" dirty="0" smtClean="0"/>
              <a:t> </a:t>
            </a:r>
            <a:r>
              <a:rPr lang="nb-NO" dirty="0" err="1" smtClean="0"/>
              <a:t>explain</a:t>
            </a:r>
            <a:r>
              <a:rPr lang="nb-NO" dirty="0" smtClean="0"/>
              <a:t> </a:t>
            </a:r>
          </a:p>
          <a:p>
            <a:pPr lvl="2"/>
            <a:r>
              <a:rPr lang="nb-NO" dirty="0" err="1" smtClean="0"/>
              <a:t>Gives</a:t>
            </a:r>
            <a:r>
              <a:rPr lang="nb-NO" dirty="0" smtClean="0"/>
              <a:t> rise to </a:t>
            </a:r>
            <a:r>
              <a:rPr lang="nb-NO" dirty="0" err="1" smtClean="0"/>
              <a:t>innovations</a:t>
            </a:r>
            <a:r>
              <a:rPr lang="nb-NO" dirty="0" smtClean="0"/>
              <a:t> </a:t>
            </a:r>
            <a:r>
              <a:rPr lang="nb-NO" dirty="0" smtClean="0">
                <a:sym typeface="Wingdings" panose="05000000000000000000" pitchFamily="2" charset="2"/>
              </a:rPr>
              <a:t> </a:t>
            </a:r>
            <a:r>
              <a:rPr lang="nb-NO" dirty="0" err="1" smtClean="0">
                <a:sym typeface="Wingdings" panose="05000000000000000000" pitchFamily="2" charset="2"/>
              </a:rPr>
              <a:t>technologically</a:t>
            </a:r>
            <a:r>
              <a:rPr lang="nb-NO" dirty="0" smtClean="0">
                <a:sym typeface="Wingdings" panose="05000000000000000000" pitchFamily="2" charset="2"/>
              </a:rPr>
              <a:t> driven </a:t>
            </a:r>
            <a:r>
              <a:rPr lang="nb-NO" dirty="0" err="1" smtClean="0">
                <a:sym typeface="Wingdings" panose="05000000000000000000" pitchFamily="2" charset="2"/>
              </a:rPr>
              <a:t>growth</a:t>
            </a:r>
            <a:endParaRPr lang="nb-NO" dirty="0" smtClean="0">
              <a:sym typeface="Wingdings" panose="05000000000000000000" pitchFamily="2" charset="2"/>
            </a:endParaRPr>
          </a:p>
          <a:p>
            <a:pPr lvl="2"/>
            <a:r>
              <a:rPr lang="nb-NO" dirty="0" smtClean="0">
                <a:sym typeface="Wingdings" panose="05000000000000000000" pitchFamily="2" charset="2"/>
              </a:rPr>
              <a:t>China HAD </a:t>
            </a:r>
            <a:r>
              <a:rPr lang="nb-NO" dirty="0" err="1" smtClean="0">
                <a:sym typeface="Wingdings" panose="05000000000000000000" pitchFamily="2" charset="2"/>
              </a:rPr>
              <a:t>coal</a:t>
            </a:r>
            <a:r>
              <a:rPr lang="nb-NO" dirty="0" smtClean="0">
                <a:sym typeface="Wingdings" panose="05000000000000000000" pitchFamily="2" charset="2"/>
              </a:rPr>
              <a:t>. </a:t>
            </a:r>
            <a:r>
              <a:rPr lang="nb-NO" dirty="0" err="1" smtClean="0">
                <a:sym typeface="Wingdings" panose="05000000000000000000" pitchFamily="2" charset="2"/>
              </a:rPr>
              <a:t>They</a:t>
            </a:r>
            <a:r>
              <a:rPr lang="nb-NO" dirty="0" smtClean="0">
                <a:sym typeface="Wingdings" panose="05000000000000000000" pitchFamily="2" charset="2"/>
              </a:rPr>
              <a:t> just </a:t>
            </a:r>
            <a:r>
              <a:rPr lang="nb-NO" dirty="0" err="1" smtClean="0">
                <a:sym typeface="Wingdings" panose="05000000000000000000" pitchFamily="2" charset="2"/>
              </a:rPr>
              <a:t>didn’t</a:t>
            </a:r>
            <a:r>
              <a:rPr lang="nb-NO" dirty="0" smtClean="0">
                <a:sym typeface="Wingdings" panose="05000000000000000000" pitchFamily="2" charset="2"/>
              </a:rPr>
              <a:t> </a:t>
            </a:r>
            <a:r>
              <a:rPr lang="nb-NO" dirty="0" err="1" smtClean="0">
                <a:sym typeface="Wingdings" panose="05000000000000000000" pitchFamily="2" charset="2"/>
              </a:rPr>
              <a:t>care</a:t>
            </a:r>
            <a:r>
              <a:rPr lang="nb-NO" dirty="0" smtClean="0">
                <a:sym typeface="Wingdings" panose="05000000000000000000" pitchFamily="2" charset="2"/>
              </a:rPr>
              <a:t> to </a:t>
            </a:r>
            <a:r>
              <a:rPr lang="nb-NO" dirty="0" err="1" smtClean="0">
                <a:sym typeface="Wingdings" panose="05000000000000000000" pitchFamily="2" charset="2"/>
              </a:rPr>
              <a:t>exploit</a:t>
            </a:r>
            <a:r>
              <a:rPr lang="nb-NO" dirty="0" smtClean="0">
                <a:sym typeface="Wingdings" panose="05000000000000000000" pitchFamily="2" charset="2"/>
              </a:rPr>
              <a:t> </a:t>
            </a:r>
            <a:r>
              <a:rPr lang="nb-NO" dirty="0" err="1" smtClean="0">
                <a:sym typeface="Wingdings" panose="05000000000000000000" pitchFamily="2" charset="2"/>
              </a:rPr>
              <a:t>it!</a:t>
            </a:r>
            <a:r>
              <a:rPr lang="nb-NO" dirty="0" smtClean="0">
                <a:sym typeface="Wingdings" panose="05000000000000000000" pitchFamily="2" charset="2"/>
              </a:rPr>
              <a:t> </a:t>
            </a:r>
          </a:p>
          <a:p>
            <a:pPr lvl="2"/>
            <a:r>
              <a:rPr lang="nb-NO" dirty="0" err="1" smtClean="0">
                <a:sym typeface="Wingdings" panose="05000000000000000000" pitchFamily="2" charset="2"/>
              </a:rPr>
              <a:t>Schumpeterian</a:t>
            </a:r>
            <a:r>
              <a:rPr lang="nb-NO" dirty="0" smtClean="0">
                <a:sym typeface="Wingdings" panose="05000000000000000000" pitchFamily="2" charset="2"/>
              </a:rPr>
              <a:t> </a:t>
            </a:r>
            <a:r>
              <a:rPr lang="nb-NO" dirty="0" err="1" smtClean="0">
                <a:sym typeface="Wingdings" panose="05000000000000000000" pitchFamily="2" charset="2"/>
              </a:rPr>
              <a:t>with</a:t>
            </a:r>
            <a:r>
              <a:rPr lang="nb-NO" dirty="0" smtClean="0">
                <a:sym typeface="Wingdings" panose="05000000000000000000" pitchFamily="2" charset="2"/>
              </a:rPr>
              <a:t> an </a:t>
            </a:r>
            <a:r>
              <a:rPr lang="nb-NO" dirty="0" err="1" smtClean="0">
                <a:sym typeface="Wingdings" panose="05000000000000000000" pitchFamily="2" charset="2"/>
              </a:rPr>
              <a:t>ideational</a:t>
            </a:r>
            <a:r>
              <a:rPr lang="nb-NO" dirty="0" smtClean="0">
                <a:sym typeface="Wingdings" panose="05000000000000000000" pitchFamily="2" charset="2"/>
              </a:rPr>
              <a:t> basis?</a:t>
            </a:r>
          </a:p>
          <a:p>
            <a:r>
              <a:rPr lang="nb-NO" dirty="0" smtClean="0">
                <a:sym typeface="Wingdings" panose="05000000000000000000" pitchFamily="2" charset="2"/>
              </a:rPr>
              <a:t>Joel </a:t>
            </a:r>
            <a:r>
              <a:rPr lang="nb-NO" dirty="0" err="1" smtClean="0">
                <a:sym typeface="Wingdings" panose="05000000000000000000" pitchFamily="2" charset="2"/>
              </a:rPr>
              <a:t>Mokyr</a:t>
            </a:r>
            <a:r>
              <a:rPr lang="nb-NO" dirty="0" smtClean="0">
                <a:sym typeface="Wingdings" panose="05000000000000000000" pitchFamily="2" charset="2"/>
              </a:rPr>
              <a:t> </a:t>
            </a:r>
          </a:p>
          <a:p>
            <a:pPr lvl="1"/>
            <a:r>
              <a:rPr lang="nb-NO" i="1" dirty="0" smtClean="0">
                <a:sym typeface="Wingdings" panose="05000000000000000000" pitchFamily="2" charset="2"/>
              </a:rPr>
              <a:t>A </a:t>
            </a:r>
            <a:r>
              <a:rPr lang="nb-NO" i="1" dirty="0" err="1" smtClean="0">
                <a:sym typeface="Wingdings" panose="05000000000000000000" pitchFamily="2" charset="2"/>
              </a:rPr>
              <a:t>Culture</a:t>
            </a:r>
            <a:r>
              <a:rPr lang="nb-NO" i="1" dirty="0" smtClean="0">
                <a:sym typeface="Wingdings" panose="05000000000000000000" pitchFamily="2" charset="2"/>
              </a:rPr>
              <a:t> </a:t>
            </a:r>
            <a:r>
              <a:rPr lang="nb-NO" i="1" dirty="0" err="1" smtClean="0">
                <a:sym typeface="Wingdings" panose="05000000000000000000" pitchFamily="2" charset="2"/>
              </a:rPr>
              <a:t>of</a:t>
            </a:r>
            <a:r>
              <a:rPr lang="nb-NO" i="1" dirty="0" smtClean="0">
                <a:sym typeface="Wingdings" panose="05000000000000000000" pitchFamily="2" charset="2"/>
              </a:rPr>
              <a:t> Growth: The </a:t>
            </a:r>
            <a:r>
              <a:rPr lang="nb-NO" i="1" dirty="0" err="1" smtClean="0">
                <a:sym typeface="Wingdings" panose="05000000000000000000" pitchFamily="2" charset="2"/>
              </a:rPr>
              <a:t>Origins</a:t>
            </a:r>
            <a:r>
              <a:rPr lang="nb-NO" i="1" dirty="0" smtClean="0">
                <a:sym typeface="Wingdings" panose="05000000000000000000" pitchFamily="2" charset="2"/>
              </a:rPr>
              <a:t> </a:t>
            </a:r>
            <a:r>
              <a:rPr lang="nb-NO" i="1" dirty="0" err="1" smtClean="0">
                <a:sym typeface="Wingdings" panose="05000000000000000000" pitchFamily="2" charset="2"/>
              </a:rPr>
              <a:t>of</a:t>
            </a:r>
            <a:r>
              <a:rPr lang="nb-NO" i="1" dirty="0" smtClean="0">
                <a:sym typeface="Wingdings" panose="05000000000000000000" pitchFamily="2" charset="2"/>
              </a:rPr>
              <a:t> </a:t>
            </a:r>
            <a:r>
              <a:rPr lang="nb-NO" i="1" dirty="0" err="1" smtClean="0">
                <a:sym typeface="Wingdings" panose="05000000000000000000" pitchFamily="2" charset="2"/>
              </a:rPr>
              <a:t>the</a:t>
            </a:r>
            <a:r>
              <a:rPr lang="nb-NO" i="1" dirty="0" smtClean="0">
                <a:sym typeface="Wingdings" panose="05000000000000000000" pitchFamily="2" charset="2"/>
              </a:rPr>
              <a:t> </a:t>
            </a:r>
            <a:r>
              <a:rPr lang="nb-NO" i="1" dirty="0" err="1" smtClean="0">
                <a:sym typeface="Wingdings" panose="05000000000000000000" pitchFamily="2" charset="2"/>
              </a:rPr>
              <a:t>Modern</a:t>
            </a:r>
            <a:r>
              <a:rPr lang="nb-NO" i="1" dirty="0" smtClean="0">
                <a:sym typeface="Wingdings" panose="05000000000000000000" pitchFamily="2" charset="2"/>
              </a:rPr>
              <a:t> </a:t>
            </a:r>
            <a:r>
              <a:rPr lang="nb-NO" i="1" dirty="0" err="1" smtClean="0">
                <a:sym typeface="Wingdings" panose="05000000000000000000" pitchFamily="2" charset="2"/>
              </a:rPr>
              <a:t>Economy</a:t>
            </a:r>
            <a:endParaRPr lang="nb-NO" i="1" dirty="0" smtClean="0">
              <a:sym typeface="Wingdings" panose="05000000000000000000" pitchFamily="2" charset="2"/>
            </a:endParaRPr>
          </a:p>
          <a:p>
            <a:pPr lvl="1"/>
            <a:r>
              <a:rPr lang="nb-NO" i="1" dirty="0" smtClean="0">
                <a:sym typeface="Wingdings" panose="05000000000000000000" pitchFamily="2" charset="2"/>
              </a:rPr>
              <a:t>The </a:t>
            </a:r>
            <a:r>
              <a:rPr lang="nb-NO" i="1" dirty="0" err="1" smtClean="0">
                <a:sym typeface="Wingdings" panose="05000000000000000000" pitchFamily="2" charset="2"/>
              </a:rPr>
              <a:t>Enlightened</a:t>
            </a:r>
            <a:r>
              <a:rPr lang="nb-NO" i="1" dirty="0" smtClean="0">
                <a:sym typeface="Wingdings" panose="05000000000000000000" pitchFamily="2" charset="2"/>
              </a:rPr>
              <a:t> </a:t>
            </a:r>
            <a:r>
              <a:rPr lang="nb-NO" i="1" dirty="0" err="1" smtClean="0">
                <a:sym typeface="Wingdings" panose="05000000000000000000" pitchFamily="2" charset="2"/>
              </a:rPr>
              <a:t>Economy</a:t>
            </a:r>
            <a:endParaRPr lang="nb-NO" i="1" dirty="0" smtClean="0">
              <a:sym typeface="Wingdings" panose="05000000000000000000" pitchFamily="2" charset="2"/>
            </a:endParaRPr>
          </a:p>
          <a:p>
            <a:pPr lvl="1"/>
            <a:r>
              <a:rPr lang="nb-NO" dirty="0" smtClean="0">
                <a:sym typeface="Wingdings" panose="05000000000000000000" pitchFamily="2" charset="2"/>
              </a:rPr>
              <a:t>Human </a:t>
            </a:r>
            <a:r>
              <a:rPr lang="nb-NO" dirty="0" err="1" smtClean="0">
                <a:sym typeface="Wingdings" panose="05000000000000000000" pitchFamily="2" charset="2"/>
              </a:rPr>
              <a:t>capital</a:t>
            </a:r>
            <a:r>
              <a:rPr lang="nb-NO" dirty="0" smtClean="0">
                <a:sym typeface="Wingdings" panose="05000000000000000000" pitchFamily="2" charset="2"/>
              </a:rPr>
              <a:t> in combination </a:t>
            </a:r>
            <a:r>
              <a:rPr lang="nb-NO" dirty="0" err="1" smtClean="0">
                <a:sym typeface="Wingdings" panose="05000000000000000000" pitchFamily="2" charset="2"/>
              </a:rPr>
              <a:t>with</a:t>
            </a:r>
            <a:r>
              <a:rPr lang="nb-NO" dirty="0" smtClean="0">
                <a:sym typeface="Wingdings" panose="05000000000000000000" pitchFamily="2" charset="2"/>
              </a:rPr>
              <a:t> </a:t>
            </a:r>
            <a:r>
              <a:rPr lang="nb-NO" dirty="0" err="1" smtClean="0">
                <a:sym typeface="Wingdings" panose="05000000000000000000" pitchFamily="2" charset="2"/>
              </a:rPr>
              <a:t>ideas</a:t>
            </a:r>
            <a:r>
              <a:rPr lang="nb-NO" dirty="0" smtClean="0">
                <a:sym typeface="Wingdings" panose="05000000000000000000" pitchFamily="2" charset="2"/>
              </a:rPr>
              <a:t>  </a:t>
            </a:r>
            <a:r>
              <a:rPr lang="nb-NO" dirty="0" err="1" smtClean="0">
                <a:sym typeface="Wingdings" panose="05000000000000000000" pitchFamily="2" charset="2"/>
              </a:rPr>
              <a:t>innovation</a:t>
            </a:r>
            <a:r>
              <a:rPr lang="nb-NO" dirty="0" smtClean="0">
                <a:sym typeface="Wingdings" panose="05000000000000000000" pitchFamily="2" charset="2"/>
              </a:rPr>
              <a:t> </a:t>
            </a:r>
            <a:r>
              <a:rPr lang="nb-NO" dirty="0" err="1" smtClean="0">
                <a:sym typeface="Wingdings" panose="05000000000000000000" pitchFamily="2" charset="2"/>
              </a:rPr>
              <a:t>that</a:t>
            </a:r>
            <a:r>
              <a:rPr lang="nb-NO" dirty="0" smtClean="0">
                <a:sym typeface="Wingdings" panose="05000000000000000000" pitchFamily="2" charset="2"/>
              </a:rPr>
              <a:t> </a:t>
            </a:r>
            <a:r>
              <a:rPr lang="nb-NO" dirty="0" err="1" smtClean="0">
                <a:sym typeface="Wingdings" panose="05000000000000000000" pitchFamily="2" charset="2"/>
              </a:rPr>
              <a:t>feeds</a:t>
            </a:r>
            <a:r>
              <a:rPr lang="nb-NO" dirty="0" smtClean="0">
                <a:sym typeface="Wingdings" panose="05000000000000000000" pitchFamily="2" charset="2"/>
              </a:rPr>
              <a:t> </a:t>
            </a:r>
            <a:r>
              <a:rPr lang="nb-NO" dirty="0" err="1" smtClean="0">
                <a:sym typeface="Wingdings" panose="05000000000000000000" pitchFamily="2" charset="2"/>
              </a:rPr>
              <a:t>innovation</a:t>
            </a:r>
            <a:endParaRPr lang="nb-NO" dirty="0" smtClean="0">
              <a:sym typeface="Wingdings" panose="05000000000000000000" pitchFamily="2" charset="2"/>
            </a:endParaRPr>
          </a:p>
          <a:p>
            <a:r>
              <a:rPr lang="nb-NO" dirty="0" smtClean="0">
                <a:sym typeface="Wingdings" panose="05000000000000000000" pitchFamily="2" charset="2"/>
              </a:rPr>
              <a:t>Timothy </a:t>
            </a:r>
            <a:r>
              <a:rPr lang="nb-NO" dirty="0" err="1" smtClean="0">
                <a:sym typeface="Wingdings" panose="05000000000000000000" pitchFamily="2" charset="2"/>
              </a:rPr>
              <a:t>Blanning</a:t>
            </a:r>
            <a:endParaRPr lang="nb-NO" dirty="0" smtClean="0">
              <a:sym typeface="Wingdings" panose="05000000000000000000" pitchFamily="2" charset="2"/>
            </a:endParaRPr>
          </a:p>
          <a:p>
            <a:pPr lvl="1"/>
            <a:r>
              <a:rPr lang="nb-NO" dirty="0" smtClean="0">
                <a:sym typeface="Wingdings" panose="05000000000000000000" pitchFamily="2" charset="2"/>
              </a:rPr>
              <a:t>The </a:t>
            </a:r>
            <a:r>
              <a:rPr lang="nb-NO" dirty="0" err="1" smtClean="0">
                <a:sym typeface="Wingdings" panose="05000000000000000000" pitchFamily="2" charset="2"/>
              </a:rPr>
              <a:t>gilded</a:t>
            </a:r>
            <a:r>
              <a:rPr lang="nb-NO" dirty="0" smtClean="0">
                <a:sym typeface="Wingdings" panose="05000000000000000000" pitchFamily="2" charset="2"/>
              </a:rPr>
              <a:t> </a:t>
            </a:r>
            <a:r>
              <a:rPr lang="nb-NO" dirty="0" err="1" smtClean="0">
                <a:sym typeface="Wingdings" panose="05000000000000000000" pitchFamily="2" charset="2"/>
              </a:rPr>
              <a:t>cage</a:t>
            </a:r>
            <a:r>
              <a:rPr lang="nb-NO" dirty="0" smtClean="0">
                <a:sym typeface="Wingdings" panose="05000000000000000000" pitchFamily="2" charset="2"/>
              </a:rPr>
              <a:t> </a:t>
            </a:r>
            <a:r>
              <a:rPr lang="nb-NO" dirty="0" err="1" smtClean="0">
                <a:sym typeface="Wingdings" panose="05000000000000000000" pitchFamily="2" charset="2"/>
              </a:rPr>
              <a:t>of</a:t>
            </a:r>
            <a:r>
              <a:rPr lang="nb-NO" dirty="0" smtClean="0">
                <a:sym typeface="Wingdings" panose="05000000000000000000" pitchFamily="2" charset="2"/>
              </a:rPr>
              <a:t> French </a:t>
            </a:r>
            <a:r>
              <a:rPr lang="nb-NO" dirty="0" err="1" smtClean="0">
                <a:sym typeface="Wingdings" panose="05000000000000000000" pitchFamily="2" charset="2"/>
              </a:rPr>
              <a:t>inventors</a:t>
            </a:r>
            <a:r>
              <a:rPr lang="nb-NO" dirty="0" smtClean="0">
                <a:sym typeface="Wingdings" panose="05000000000000000000" pitchFamily="2" charset="2"/>
              </a:rPr>
              <a:t>. </a:t>
            </a:r>
            <a:endParaRPr lang="nb-NO" dirty="0"/>
          </a:p>
        </p:txBody>
      </p:sp>
    </p:spTree>
    <p:extLst>
      <p:ext uri="{BB962C8B-B14F-4D97-AF65-F5344CB8AC3E}">
        <p14:creationId xmlns:p14="http://schemas.microsoft.com/office/powerpoint/2010/main" val="214947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b-NO" dirty="0" smtClean="0"/>
              <a:t>Values? </a:t>
            </a:r>
            <a:r>
              <a:rPr lang="nb-NO" dirty="0" err="1" smtClean="0"/>
              <a:t>Culture</a:t>
            </a:r>
            <a:r>
              <a:rPr lang="nb-NO" dirty="0" smtClean="0"/>
              <a:t>? </a:t>
            </a:r>
            <a:r>
              <a:rPr lang="nb-NO" dirty="0" err="1" smtClean="0"/>
              <a:t>Asian</a:t>
            </a:r>
            <a:r>
              <a:rPr lang="nb-NO" dirty="0" smtClean="0"/>
              <a:t>/</a:t>
            </a:r>
            <a:r>
              <a:rPr lang="nb-NO" dirty="0" err="1" smtClean="0"/>
              <a:t>confucian</a:t>
            </a:r>
            <a:r>
              <a:rPr lang="nb-NO" dirty="0" smtClean="0"/>
              <a:t> </a:t>
            </a:r>
            <a:r>
              <a:rPr lang="nb-NO" dirty="0" err="1" smtClean="0"/>
              <a:t>values</a:t>
            </a:r>
            <a:r>
              <a:rPr lang="nb-NO" dirty="0" smtClean="0"/>
              <a:t>?</a:t>
            </a:r>
            <a:endParaRPr lang="en-US" dirty="0"/>
          </a:p>
        </p:txBody>
      </p:sp>
      <p:sp>
        <p:nvSpPr>
          <p:cNvPr id="3" name="Content Placeholder 2"/>
          <p:cNvSpPr>
            <a:spLocks noGrp="1"/>
          </p:cNvSpPr>
          <p:nvPr>
            <p:ph idx="1"/>
          </p:nvPr>
        </p:nvSpPr>
        <p:spPr/>
        <p:txBody>
          <a:bodyPr/>
          <a:lstStyle/>
          <a:p>
            <a:r>
              <a:rPr lang="nb-NO" dirty="0" smtClean="0"/>
              <a:t>East </a:t>
            </a:r>
            <a:r>
              <a:rPr lang="nb-NO" dirty="0" err="1" smtClean="0"/>
              <a:t>Asian</a:t>
            </a:r>
            <a:r>
              <a:rPr lang="nb-NO" dirty="0" smtClean="0"/>
              <a:t> </a:t>
            </a:r>
            <a:r>
              <a:rPr lang="nb-NO" dirty="0" err="1" smtClean="0"/>
              <a:t>success</a:t>
            </a:r>
            <a:r>
              <a:rPr lang="nb-NO" dirty="0" smtClean="0"/>
              <a:t> </a:t>
            </a:r>
            <a:r>
              <a:rPr lang="nb-NO" dirty="0" err="1" smtClean="0"/>
              <a:t>because</a:t>
            </a:r>
            <a:r>
              <a:rPr lang="nb-NO" dirty="0" smtClean="0"/>
              <a:t> </a:t>
            </a:r>
            <a:r>
              <a:rPr lang="nb-NO" dirty="0" err="1" smtClean="0"/>
              <a:t>of</a:t>
            </a:r>
            <a:r>
              <a:rPr lang="nb-NO" dirty="0" smtClean="0"/>
              <a:t> </a:t>
            </a:r>
            <a:r>
              <a:rPr lang="nb-NO" dirty="0" err="1" smtClean="0"/>
              <a:t>Confucian</a:t>
            </a:r>
            <a:r>
              <a:rPr lang="nb-NO" dirty="0" smtClean="0"/>
              <a:t> </a:t>
            </a:r>
            <a:r>
              <a:rPr lang="nb-NO" dirty="0" err="1" smtClean="0"/>
              <a:t>values</a:t>
            </a:r>
            <a:r>
              <a:rPr lang="nb-NO" dirty="0" smtClean="0"/>
              <a:t>?</a:t>
            </a:r>
          </a:p>
          <a:p>
            <a:r>
              <a:rPr lang="nb-NO" dirty="0" err="1" smtClean="0"/>
              <a:t>What</a:t>
            </a:r>
            <a:r>
              <a:rPr lang="nb-NO" dirty="0" smtClean="0"/>
              <a:t> </a:t>
            </a:r>
            <a:r>
              <a:rPr lang="nb-NO" dirty="0" err="1" smtClean="0"/>
              <a:t>explains</a:t>
            </a:r>
            <a:r>
              <a:rPr lang="nb-NO" dirty="0" smtClean="0"/>
              <a:t> East </a:t>
            </a:r>
            <a:r>
              <a:rPr lang="nb-NO" dirty="0" err="1" smtClean="0"/>
              <a:t>Asian</a:t>
            </a:r>
            <a:r>
              <a:rPr lang="nb-NO" dirty="0" smtClean="0"/>
              <a:t> </a:t>
            </a:r>
            <a:r>
              <a:rPr lang="nb-NO" dirty="0" err="1" smtClean="0"/>
              <a:t>success</a:t>
            </a:r>
            <a:r>
              <a:rPr lang="nb-NO" dirty="0" smtClean="0"/>
              <a:t> </a:t>
            </a:r>
            <a:r>
              <a:rPr lang="nb-NO" dirty="0" err="1" smtClean="0"/>
              <a:t>if</a:t>
            </a:r>
            <a:r>
              <a:rPr lang="nb-NO" dirty="0" smtClean="0"/>
              <a:t> </a:t>
            </a:r>
            <a:r>
              <a:rPr lang="nb-NO" dirty="0" err="1" smtClean="0"/>
              <a:t>the</a:t>
            </a:r>
            <a:r>
              <a:rPr lang="nb-NO" dirty="0" smtClean="0"/>
              <a:t> </a:t>
            </a:r>
            <a:r>
              <a:rPr lang="nb-NO" dirty="0" err="1" smtClean="0"/>
              <a:t>culture</a:t>
            </a:r>
            <a:r>
              <a:rPr lang="nb-NO" dirty="0" smtClean="0"/>
              <a:t> </a:t>
            </a:r>
            <a:r>
              <a:rPr lang="nb-NO" dirty="0" err="1" smtClean="0"/>
              <a:t>was</a:t>
            </a:r>
            <a:r>
              <a:rPr lang="nb-NO" dirty="0" smtClean="0"/>
              <a:t> </a:t>
            </a:r>
            <a:r>
              <a:rPr lang="nb-NO" dirty="0" err="1" smtClean="0"/>
              <a:t>always</a:t>
            </a:r>
            <a:r>
              <a:rPr lang="nb-NO" dirty="0" smtClean="0"/>
              <a:t> </a:t>
            </a:r>
            <a:r>
              <a:rPr lang="nb-NO" dirty="0" err="1" smtClean="0"/>
              <a:t>Confucian</a:t>
            </a:r>
            <a:r>
              <a:rPr lang="nb-NO" dirty="0" smtClean="0"/>
              <a:t>? 	</a:t>
            </a:r>
          </a:p>
          <a:p>
            <a:pPr lvl="1"/>
            <a:r>
              <a:rPr lang="nb-NO" dirty="0" err="1" smtClean="0"/>
              <a:t>Culture</a:t>
            </a:r>
            <a:r>
              <a:rPr lang="nb-NO" dirty="0" smtClean="0"/>
              <a:t> </a:t>
            </a:r>
            <a:r>
              <a:rPr lang="nb-NO" dirty="0" err="1" smtClean="0"/>
              <a:t>changed</a:t>
            </a:r>
            <a:r>
              <a:rPr lang="nb-NO" dirty="0" smtClean="0"/>
              <a:t>?</a:t>
            </a:r>
          </a:p>
          <a:p>
            <a:pPr lvl="1"/>
            <a:r>
              <a:rPr lang="nb-NO" dirty="0" smtClean="0"/>
              <a:t>China and Japan </a:t>
            </a:r>
            <a:r>
              <a:rPr lang="nb-NO" dirty="0" err="1" smtClean="0"/>
              <a:t>both</a:t>
            </a:r>
            <a:r>
              <a:rPr lang="nb-NO" dirty="0" smtClean="0"/>
              <a:t> </a:t>
            </a:r>
            <a:r>
              <a:rPr lang="nb-NO" dirty="0" err="1" smtClean="0"/>
              <a:t>Confucian</a:t>
            </a:r>
            <a:endParaRPr lang="nb-NO" dirty="0" smtClean="0"/>
          </a:p>
          <a:p>
            <a:pPr lvl="2"/>
            <a:r>
              <a:rPr lang="nb-NO" dirty="0" smtClean="0"/>
              <a:t>Japan </a:t>
            </a:r>
            <a:r>
              <a:rPr lang="nb-NO" dirty="0" err="1" smtClean="0"/>
              <a:t>industrialized</a:t>
            </a:r>
            <a:r>
              <a:rPr lang="nb-NO" dirty="0" smtClean="0"/>
              <a:t>, China </a:t>
            </a:r>
            <a:r>
              <a:rPr lang="nb-NO" dirty="0" err="1" smtClean="0"/>
              <a:t>didn’t</a:t>
            </a:r>
            <a:r>
              <a:rPr lang="nb-NO" dirty="0" smtClean="0"/>
              <a:t>!</a:t>
            </a:r>
          </a:p>
          <a:p>
            <a:r>
              <a:rPr lang="nb-NO" dirty="0" err="1" smtClean="0"/>
              <a:t>Culture</a:t>
            </a:r>
            <a:r>
              <a:rPr lang="nb-NO" dirty="0" smtClean="0"/>
              <a:t> </a:t>
            </a:r>
            <a:r>
              <a:rPr lang="nb-NO" dirty="0" err="1" smtClean="0"/>
              <a:t>changes</a:t>
            </a:r>
            <a:r>
              <a:rPr lang="nb-NO" dirty="0" smtClean="0"/>
              <a:t>. Faster </a:t>
            </a:r>
            <a:r>
              <a:rPr lang="nb-NO" dirty="0" err="1" smtClean="0"/>
              <a:t>than</a:t>
            </a:r>
            <a:r>
              <a:rPr lang="nb-NO" dirty="0" smtClean="0"/>
              <a:t> </a:t>
            </a:r>
            <a:r>
              <a:rPr lang="nb-NO" dirty="0" err="1" smtClean="0"/>
              <a:t>expected</a:t>
            </a:r>
            <a:r>
              <a:rPr lang="nb-NO" dirty="0" smtClean="0"/>
              <a:t>!</a:t>
            </a:r>
            <a:endParaRPr lang="nb-NO" dirty="0"/>
          </a:p>
          <a:p>
            <a:r>
              <a:rPr lang="nb-NO" dirty="0" err="1" smtClean="0"/>
              <a:t>Creativity</a:t>
            </a:r>
            <a:r>
              <a:rPr lang="nb-NO" dirty="0" smtClean="0"/>
              <a:t>? </a:t>
            </a:r>
            <a:endParaRPr lang="nb-NO" dirty="0"/>
          </a:p>
          <a:p>
            <a:pPr lvl="1"/>
            <a:r>
              <a:rPr lang="nb-NO" dirty="0" smtClean="0"/>
              <a:t>Catch-up </a:t>
            </a:r>
            <a:r>
              <a:rPr lang="nb-NO" dirty="0" err="1" smtClean="0"/>
              <a:t>rather</a:t>
            </a:r>
            <a:r>
              <a:rPr lang="nb-NO" dirty="0" smtClean="0"/>
              <a:t> </a:t>
            </a:r>
            <a:r>
              <a:rPr lang="nb-NO" dirty="0" err="1" smtClean="0"/>
              <a:t>than</a:t>
            </a:r>
            <a:r>
              <a:rPr lang="nb-NO" dirty="0" smtClean="0"/>
              <a:t> </a:t>
            </a:r>
            <a:r>
              <a:rPr lang="nb-NO" dirty="0"/>
              <a:t>forging ahead</a:t>
            </a:r>
            <a:r>
              <a:rPr lang="nb-NO" dirty="0" smtClean="0"/>
              <a:t>?</a:t>
            </a:r>
          </a:p>
          <a:p>
            <a:r>
              <a:rPr lang="nb-NO" dirty="0" smtClean="0"/>
              <a:t>Asian crisis 1997-98, financial crisis 2007</a:t>
            </a:r>
            <a:r>
              <a:rPr lang="nb-NO" dirty="0" smtClean="0">
                <a:sym typeface="Wingdings" pitchFamily="2" charset="2"/>
              </a:rPr>
              <a:t></a:t>
            </a:r>
            <a:endParaRPr lang="en-US" dirty="0"/>
          </a:p>
          <a:p>
            <a:endParaRPr lang="nb-NO" dirty="0" smtClean="0"/>
          </a:p>
        </p:txBody>
      </p:sp>
    </p:spTree>
    <p:extLst>
      <p:ext uri="{BB962C8B-B14F-4D97-AF65-F5344CB8AC3E}">
        <p14:creationId xmlns:p14="http://schemas.microsoft.com/office/powerpoint/2010/main" val="4240166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710" y="277813"/>
            <a:ext cx="7578090" cy="1143000"/>
          </a:xfrm>
        </p:spPr>
        <p:txBody>
          <a:bodyPr>
            <a:normAutofit fontScale="90000"/>
          </a:bodyPr>
          <a:lstStyle/>
          <a:p>
            <a:r>
              <a:rPr lang="nb-NO" dirty="0" err="1" smtClean="0"/>
              <a:t>Innovation</a:t>
            </a:r>
            <a:r>
              <a:rPr lang="nb-NO" dirty="0" smtClean="0"/>
              <a:t> as driver </a:t>
            </a:r>
            <a:r>
              <a:rPr lang="nb-NO" dirty="0" err="1" smtClean="0"/>
              <a:t>of</a:t>
            </a:r>
            <a:r>
              <a:rPr lang="nb-NO" dirty="0" smtClean="0"/>
              <a:t> rise/</a:t>
            </a:r>
            <a:r>
              <a:rPr lang="nb-NO" dirty="0" err="1" smtClean="0"/>
              <a:t>growth</a:t>
            </a:r>
            <a:r>
              <a:rPr lang="nb-NO" dirty="0" smtClean="0"/>
              <a:t>?</a:t>
            </a:r>
            <a:endParaRPr lang="en-US" dirty="0"/>
          </a:p>
        </p:txBody>
      </p:sp>
      <p:sp>
        <p:nvSpPr>
          <p:cNvPr id="3" name="Content Placeholder 2"/>
          <p:cNvSpPr>
            <a:spLocks noGrp="1"/>
          </p:cNvSpPr>
          <p:nvPr>
            <p:ph idx="1"/>
          </p:nvPr>
        </p:nvSpPr>
        <p:spPr>
          <a:xfrm>
            <a:off x="1108710" y="1600200"/>
            <a:ext cx="7639754" cy="4530725"/>
          </a:xfrm>
        </p:spPr>
        <p:txBody>
          <a:bodyPr/>
          <a:lstStyle/>
          <a:p>
            <a:r>
              <a:rPr lang="nb-NO" dirty="0" smtClean="0"/>
              <a:t>Not </a:t>
            </a:r>
            <a:r>
              <a:rPr lang="nb-NO" dirty="0" err="1" smtClean="0"/>
              <a:t>obvious</a:t>
            </a:r>
            <a:r>
              <a:rPr lang="nb-NO" dirty="0" smtClean="0"/>
              <a:t>!</a:t>
            </a:r>
          </a:p>
          <a:p>
            <a:r>
              <a:rPr lang="nb-NO" dirty="0" err="1" smtClean="0"/>
              <a:t>Parentheses</a:t>
            </a:r>
            <a:r>
              <a:rPr lang="nb-NO" dirty="0" smtClean="0"/>
              <a:t> in human</a:t>
            </a:r>
          </a:p>
          <a:p>
            <a:pPr marL="0" indent="0">
              <a:buNone/>
            </a:pPr>
            <a:r>
              <a:rPr lang="nb-NO" dirty="0" smtClean="0"/>
              <a:t>    </a:t>
            </a:r>
            <a:r>
              <a:rPr lang="nb-NO" dirty="0" err="1" smtClean="0"/>
              <a:t>history</a:t>
            </a:r>
            <a:r>
              <a:rPr lang="nb-NO" dirty="0" smtClean="0"/>
              <a:t>; from </a:t>
            </a:r>
            <a:r>
              <a:rPr lang="nb-NO" dirty="0" err="1" smtClean="0"/>
              <a:t>around</a:t>
            </a:r>
            <a:endParaRPr lang="nb-NO" dirty="0" smtClean="0"/>
          </a:p>
          <a:p>
            <a:pPr marL="0" indent="0">
              <a:buNone/>
            </a:pPr>
            <a:r>
              <a:rPr lang="nb-NO" dirty="0"/>
              <a:t> </a:t>
            </a:r>
            <a:r>
              <a:rPr lang="nb-NO" dirty="0" smtClean="0"/>
              <a:t>   1780-1820.</a:t>
            </a:r>
          </a:p>
          <a:p>
            <a:r>
              <a:rPr lang="nb-NO" dirty="0" err="1" smtClean="0"/>
              <a:t>Until</a:t>
            </a:r>
            <a:r>
              <a:rPr lang="nb-NO" dirty="0" smtClean="0"/>
              <a:t> </a:t>
            </a:r>
            <a:r>
              <a:rPr lang="nb-NO" dirty="0" err="1" smtClean="0"/>
              <a:t>then</a:t>
            </a:r>
            <a:r>
              <a:rPr lang="nb-NO" dirty="0" smtClean="0"/>
              <a:t>: </a:t>
            </a:r>
          </a:p>
          <a:p>
            <a:pPr lvl="1"/>
            <a:r>
              <a:rPr lang="nb-NO" dirty="0" err="1" smtClean="0"/>
              <a:t>Economic</a:t>
            </a:r>
            <a:r>
              <a:rPr lang="nb-NO" dirty="0" smtClean="0"/>
              <a:t> </a:t>
            </a:r>
            <a:r>
              <a:rPr lang="nb-NO" dirty="0" err="1" smtClean="0"/>
              <a:t>growth</a:t>
            </a:r>
            <a:r>
              <a:rPr lang="nb-NO" dirty="0" smtClean="0"/>
              <a:t> </a:t>
            </a:r>
            <a:r>
              <a:rPr lang="nb-NO" dirty="0" smtClean="0">
                <a:sym typeface="Wingdings" pitchFamily="2" charset="2"/>
              </a:rPr>
              <a:t> </a:t>
            </a:r>
          </a:p>
          <a:p>
            <a:pPr marL="457200" lvl="1" indent="0">
              <a:buNone/>
            </a:pPr>
            <a:r>
              <a:rPr lang="nb-NO" dirty="0" smtClean="0">
                <a:sym typeface="Wingdings" pitchFamily="2" charset="2"/>
              </a:rPr>
              <a:t>    </a:t>
            </a:r>
            <a:r>
              <a:rPr lang="nb-NO" dirty="0" err="1" smtClean="0">
                <a:sym typeface="Wingdings" pitchFamily="2" charset="2"/>
              </a:rPr>
              <a:t>demographic</a:t>
            </a:r>
            <a:r>
              <a:rPr lang="nb-NO" dirty="0" smtClean="0">
                <a:sym typeface="Wingdings" pitchFamily="2" charset="2"/>
              </a:rPr>
              <a:t> </a:t>
            </a:r>
            <a:r>
              <a:rPr lang="nb-NO" dirty="0" err="1" smtClean="0">
                <a:sym typeface="Wingdings" pitchFamily="2" charset="2"/>
              </a:rPr>
              <a:t>growth</a:t>
            </a:r>
            <a:r>
              <a:rPr lang="nb-NO" dirty="0" smtClean="0">
                <a:sym typeface="Wingdings" pitchFamily="2" charset="2"/>
              </a:rPr>
              <a:t>, NOT </a:t>
            </a:r>
          </a:p>
          <a:p>
            <a:pPr marL="457200" lvl="1" indent="0">
              <a:buNone/>
            </a:pPr>
            <a:r>
              <a:rPr lang="nb-NO" dirty="0">
                <a:sym typeface="Wingdings" pitchFamily="2" charset="2"/>
              </a:rPr>
              <a:t> </a:t>
            </a:r>
            <a:r>
              <a:rPr lang="nb-NO" dirty="0" smtClean="0">
                <a:sym typeface="Wingdings" pitchFamily="2" charset="2"/>
              </a:rPr>
              <a:t>   </a:t>
            </a:r>
            <a:r>
              <a:rPr lang="nb-NO" dirty="0" err="1" smtClean="0">
                <a:sym typeface="Wingdings" pitchFamily="2" charset="2"/>
              </a:rPr>
              <a:t>increase</a:t>
            </a:r>
            <a:r>
              <a:rPr lang="nb-NO" dirty="0" smtClean="0">
                <a:sym typeface="Wingdings" pitchFamily="2" charset="2"/>
              </a:rPr>
              <a:t> in </a:t>
            </a:r>
            <a:r>
              <a:rPr lang="nb-NO" dirty="0" err="1" smtClean="0">
                <a:sym typeface="Wingdings" pitchFamily="2" charset="2"/>
              </a:rPr>
              <a:t>wealth</a:t>
            </a:r>
            <a:endParaRPr lang="nb-NO" dirty="0" smtClean="0"/>
          </a:p>
          <a:p>
            <a:pPr lvl="1"/>
            <a:r>
              <a:rPr lang="nb-NO" dirty="0" err="1" smtClean="0"/>
              <a:t>Technological</a:t>
            </a:r>
            <a:r>
              <a:rPr lang="nb-NO" dirty="0" smtClean="0"/>
              <a:t> </a:t>
            </a:r>
            <a:r>
              <a:rPr lang="nb-NO" dirty="0" err="1" smtClean="0"/>
              <a:t>change</a:t>
            </a:r>
            <a:r>
              <a:rPr lang="nb-NO" dirty="0" smtClean="0"/>
              <a:t>, </a:t>
            </a:r>
            <a:r>
              <a:rPr lang="nb-NO" dirty="0" err="1" smtClean="0"/>
              <a:t>but</a:t>
            </a:r>
            <a:r>
              <a:rPr lang="nb-NO" dirty="0" smtClean="0"/>
              <a:t> </a:t>
            </a:r>
            <a:r>
              <a:rPr lang="nb-NO" dirty="0" err="1" smtClean="0"/>
              <a:t>slow</a:t>
            </a:r>
            <a:r>
              <a:rPr lang="nb-NO" dirty="0" smtClean="0"/>
              <a:t> and </a:t>
            </a:r>
            <a:r>
              <a:rPr lang="nb-NO" dirty="0" err="1" smtClean="0"/>
              <a:t>neither</a:t>
            </a:r>
            <a:r>
              <a:rPr lang="nb-NO" dirty="0" smtClean="0"/>
              <a:t> </a:t>
            </a:r>
            <a:r>
              <a:rPr lang="nb-NO" dirty="0" err="1" smtClean="0"/>
              <a:t>continuous</a:t>
            </a:r>
            <a:r>
              <a:rPr lang="nb-NO" dirty="0" smtClean="0"/>
              <a:t> or </a:t>
            </a:r>
            <a:r>
              <a:rPr lang="nb-NO" dirty="0" err="1" smtClean="0"/>
              <a:t>cumulative</a:t>
            </a:r>
            <a:endParaRPr lang="nb-NO" dirty="0" smtClean="0"/>
          </a:p>
          <a:p>
            <a:pPr lvl="1"/>
            <a:r>
              <a:rPr lang="nb-NO" dirty="0" smtClean="0"/>
              <a:t>The </a:t>
            </a:r>
            <a:r>
              <a:rPr lang="nb-NO" dirty="0" err="1" smtClean="0"/>
              <a:t>political</a:t>
            </a:r>
            <a:r>
              <a:rPr lang="nb-NO" dirty="0" smtClean="0"/>
              <a:t> </a:t>
            </a:r>
            <a:r>
              <a:rPr lang="nb-NO" dirty="0" err="1" smtClean="0"/>
              <a:t>economy</a:t>
            </a:r>
            <a:r>
              <a:rPr lang="nb-NO" dirty="0" smtClean="0"/>
              <a:t> </a:t>
            </a:r>
            <a:r>
              <a:rPr lang="nb-NO" dirty="0" err="1" smtClean="0"/>
              <a:t>fundamentally</a:t>
            </a:r>
            <a:r>
              <a:rPr lang="nb-NO" dirty="0" smtClean="0"/>
              <a:t> stable! </a:t>
            </a:r>
          </a:p>
          <a:p>
            <a:endParaRPr lang="nb-NO"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160" y="1524535"/>
            <a:ext cx="4064249" cy="3096345"/>
          </a:xfrm>
          <a:prstGeom prst="rect">
            <a:avLst/>
          </a:prstGeom>
        </p:spPr>
      </p:pic>
    </p:spTree>
    <p:extLst>
      <p:ext uri="{BB962C8B-B14F-4D97-AF65-F5344CB8AC3E}">
        <p14:creationId xmlns:p14="http://schemas.microsoft.com/office/powerpoint/2010/main" val="1818499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ntnu_blaa_stripe_eng</Template>
  <TotalTime>0</TotalTime>
  <Words>1934</Words>
  <Application>Microsoft Office PowerPoint</Application>
  <PresentationFormat>On-screen Show (4:3)</PresentationFormat>
  <Paragraphs>252</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Office-tema</vt:lpstr>
      <vt:lpstr>POL 2012: Theories and Models in Political Economy</vt:lpstr>
      <vt:lpstr>Economic growth: Where/when to begin?</vt:lpstr>
      <vt:lpstr>Economics and hegemony</vt:lpstr>
      <vt:lpstr>All about natural resources? </vt:lpstr>
      <vt:lpstr>«Exploitation»?</vt:lpstr>
      <vt:lpstr>Is trade good?</vt:lpstr>
      <vt:lpstr>Materialist vs. ideational?</vt:lpstr>
      <vt:lpstr>Values? Culture? Asian/confucian values?</vt:lpstr>
      <vt:lpstr>Innovation as driver of rise/growth?</vt:lpstr>
      <vt:lpstr>Structural change: The case of Japan</vt:lpstr>
      <vt:lpstr>Japan and economic growth</vt:lpstr>
      <vt:lpstr>Finance?</vt:lpstr>
      <vt:lpstr>Institutions, institutions, institutions</vt:lpstr>
      <vt:lpstr>The Six Drivers of Historical Change (Ferguson)</vt:lpstr>
      <vt:lpstr>Institutional decay, institutional degeneration</vt:lpstr>
      <vt:lpstr>(A certain) academic convergence</vt:lpstr>
      <vt:lpstr>Road ahead? Beyond institutions?</vt:lpstr>
      <vt:lpstr>Growth forever? Just a matter of cracking the code?</vt:lpstr>
      <vt:lpstr>PowerPoint Presentation</vt:lpstr>
      <vt:lpstr>Mokyr on techno-pessimism</vt:lpstr>
      <vt:lpstr>A growth model?</vt:lpstr>
      <vt:lpstr>Whither neoliberalism? (Gamble)</vt:lpstr>
    </vt:vector>
  </TitlesOfParts>
  <Company>NTNU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 2012: Theories and Models in Political Economy</dc:title>
  <dc:creator>Espen Moe</dc:creator>
  <cp:lastModifiedBy>Espen Moe</cp:lastModifiedBy>
  <cp:revision>299</cp:revision>
  <cp:lastPrinted>2017-11-21T12:44:53Z</cp:lastPrinted>
  <dcterms:created xsi:type="dcterms:W3CDTF">2016-08-29T11:20:00Z</dcterms:created>
  <dcterms:modified xsi:type="dcterms:W3CDTF">2017-11-27T09:44:38Z</dcterms:modified>
</cp:coreProperties>
</file>