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409" r:id="rId3"/>
    <p:sldId id="410" r:id="rId4"/>
    <p:sldId id="411" r:id="rId5"/>
    <p:sldId id="412" r:id="rId6"/>
    <p:sldId id="413" r:id="rId7"/>
    <p:sldId id="414" r:id="rId8"/>
    <p:sldId id="415" r:id="rId9"/>
    <p:sldId id="416" r:id="rId10"/>
    <p:sldId id="418" r:id="rId11"/>
    <p:sldId id="419" r:id="rId12"/>
    <p:sldId id="420" r:id="rId13"/>
    <p:sldId id="421" r:id="rId14"/>
    <p:sldId id="422" r:id="rId15"/>
    <p:sldId id="423" r:id="rId16"/>
    <p:sldId id="424" r:id="rId17"/>
    <p:sldId id="425" r:id="rId18"/>
    <p:sldId id="426" r:id="rId19"/>
    <p:sldId id="406" r:id="rId20"/>
    <p:sldId id="407" r:id="rId21"/>
    <p:sldId id="427" r:id="rId22"/>
    <p:sldId id="428" r:id="rId23"/>
    <p:sldId id="429" r:id="rId24"/>
    <p:sldId id="433" r:id="rId25"/>
    <p:sldId id="431" r:id="rId26"/>
  </p:sldIdLst>
  <p:sldSz cx="9144000" cy="6858000" type="screen4x3"/>
  <p:notesSz cx="6797675" cy="9926638"/>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475"/>
    <a:srgbClr val="BBAC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14" autoAdjust="0"/>
    <p:restoredTop sz="78544" autoAdjust="0"/>
  </p:normalViewPr>
  <p:slideViewPr>
    <p:cSldViewPr snapToGrid="0" snapToObjects="1">
      <p:cViewPr varScale="1">
        <p:scale>
          <a:sx n="84" d="100"/>
          <a:sy n="84" d="100"/>
        </p:scale>
        <p:origin x="48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50444" y="1"/>
            <a:ext cx="2945659" cy="498056"/>
          </a:xfrm>
          <a:prstGeom prst="rect">
            <a:avLst/>
          </a:prstGeom>
        </p:spPr>
        <p:txBody>
          <a:bodyPr vert="horz" lIns="91440" tIns="45720" rIns="91440" bIns="45720" rtlCol="0"/>
          <a:lstStyle>
            <a:lvl1pPr algn="r">
              <a:defRPr sz="1200"/>
            </a:lvl1pPr>
          </a:lstStyle>
          <a:p>
            <a:fld id="{6FD339C4-647F-4786-A723-473E6E6CEE05}" type="datetimeFigureOut">
              <a:rPr lang="nb-NO" smtClean="0"/>
              <a:t>31.10.2017</a:t>
            </a:fld>
            <a:endParaRPr lang="nb-NO"/>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50444" y="9428584"/>
            <a:ext cx="2945659" cy="498055"/>
          </a:xfrm>
          <a:prstGeom prst="rect">
            <a:avLst/>
          </a:prstGeom>
        </p:spPr>
        <p:txBody>
          <a:bodyPr vert="horz" lIns="91440" tIns="45720" rIns="91440" bIns="45720" rtlCol="0" anchor="b"/>
          <a:lstStyle>
            <a:lvl1pPr algn="r">
              <a:defRPr sz="1200"/>
            </a:lvl1pPr>
          </a:lstStyle>
          <a:p>
            <a:fld id="{38A02407-7851-4BF9-A9D7-A4D332A5EA73}" type="slidenum">
              <a:rPr lang="nb-NO" smtClean="0"/>
              <a:t>‹#›</a:t>
            </a:fld>
            <a:endParaRPr lang="nb-NO"/>
          </a:p>
        </p:txBody>
      </p:sp>
    </p:spTree>
    <p:extLst>
      <p:ext uri="{BB962C8B-B14F-4D97-AF65-F5344CB8AC3E}">
        <p14:creationId xmlns:p14="http://schemas.microsoft.com/office/powerpoint/2010/main" val="247583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38A02407-7851-4BF9-A9D7-A4D332A5EA73}" type="slidenum">
              <a:rPr lang="nb-NO" smtClean="0"/>
              <a:t>1</a:t>
            </a:fld>
            <a:endParaRPr lang="nb-NO"/>
          </a:p>
        </p:txBody>
      </p:sp>
    </p:spTree>
    <p:extLst>
      <p:ext uri="{BB962C8B-B14F-4D97-AF65-F5344CB8AC3E}">
        <p14:creationId xmlns:p14="http://schemas.microsoft.com/office/powerpoint/2010/main" val="2561060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10</a:t>
            </a:fld>
            <a:endParaRPr lang="en-US"/>
          </a:p>
        </p:txBody>
      </p:sp>
    </p:spTree>
    <p:extLst>
      <p:ext uri="{BB962C8B-B14F-4D97-AF65-F5344CB8AC3E}">
        <p14:creationId xmlns:p14="http://schemas.microsoft.com/office/powerpoint/2010/main" val="7376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11</a:t>
            </a:fld>
            <a:endParaRPr lang="en-US"/>
          </a:p>
        </p:txBody>
      </p:sp>
    </p:spTree>
    <p:extLst>
      <p:ext uri="{BB962C8B-B14F-4D97-AF65-F5344CB8AC3E}">
        <p14:creationId xmlns:p14="http://schemas.microsoft.com/office/powerpoint/2010/main" val="1723278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12</a:t>
            </a:fld>
            <a:endParaRPr lang="en-US"/>
          </a:p>
        </p:txBody>
      </p:sp>
    </p:spTree>
    <p:extLst>
      <p:ext uri="{BB962C8B-B14F-4D97-AF65-F5344CB8AC3E}">
        <p14:creationId xmlns:p14="http://schemas.microsoft.com/office/powerpoint/2010/main" val="1466865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13</a:t>
            </a:fld>
            <a:endParaRPr lang="en-US"/>
          </a:p>
        </p:txBody>
      </p:sp>
    </p:spTree>
    <p:extLst>
      <p:ext uri="{BB962C8B-B14F-4D97-AF65-F5344CB8AC3E}">
        <p14:creationId xmlns:p14="http://schemas.microsoft.com/office/powerpoint/2010/main" val="90385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14</a:t>
            </a:fld>
            <a:endParaRPr lang="en-US"/>
          </a:p>
        </p:txBody>
      </p:sp>
    </p:spTree>
    <p:extLst>
      <p:ext uri="{BB962C8B-B14F-4D97-AF65-F5344CB8AC3E}">
        <p14:creationId xmlns:p14="http://schemas.microsoft.com/office/powerpoint/2010/main" val="4060129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15</a:t>
            </a:fld>
            <a:endParaRPr lang="en-US"/>
          </a:p>
        </p:txBody>
      </p:sp>
    </p:spTree>
    <p:extLst>
      <p:ext uri="{BB962C8B-B14F-4D97-AF65-F5344CB8AC3E}">
        <p14:creationId xmlns:p14="http://schemas.microsoft.com/office/powerpoint/2010/main" val="731365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16</a:t>
            </a:fld>
            <a:endParaRPr lang="en-US"/>
          </a:p>
        </p:txBody>
      </p:sp>
    </p:spTree>
    <p:extLst>
      <p:ext uri="{BB962C8B-B14F-4D97-AF65-F5344CB8AC3E}">
        <p14:creationId xmlns:p14="http://schemas.microsoft.com/office/powerpoint/2010/main" val="1665302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17</a:t>
            </a:fld>
            <a:endParaRPr lang="en-US"/>
          </a:p>
        </p:txBody>
      </p:sp>
    </p:spTree>
    <p:extLst>
      <p:ext uri="{BB962C8B-B14F-4D97-AF65-F5344CB8AC3E}">
        <p14:creationId xmlns:p14="http://schemas.microsoft.com/office/powerpoint/2010/main" val="2212791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18</a:t>
            </a:fld>
            <a:endParaRPr lang="en-US"/>
          </a:p>
        </p:txBody>
      </p:sp>
    </p:spTree>
    <p:extLst>
      <p:ext uri="{BB962C8B-B14F-4D97-AF65-F5344CB8AC3E}">
        <p14:creationId xmlns:p14="http://schemas.microsoft.com/office/powerpoint/2010/main" val="141388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19</a:t>
            </a:fld>
            <a:endParaRPr lang="nb-NO"/>
          </a:p>
        </p:txBody>
      </p:sp>
    </p:spTree>
    <p:extLst>
      <p:ext uri="{BB962C8B-B14F-4D97-AF65-F5344CB8AC3E}">
        <p14:creationId xmlns:p14="http://schemas.microsoft.com/office/powerpoint/2010/main" val="3668413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2</a:t>
            </a:fld>
            <a:endParaRPr lang="en-US"/>
          </a:p>
        </p:txBody>
      </p:sp>
    </p:spTree>
    <p:extLst>
      <p:ext uri="{BB962C8B-B14F-4D97-AF65-F5344CB8AC3E}">
        <p14:creationId xmlns:p14="http://schemas.microsoft.com/office/powerpoint/2010/main" val="1770676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20</a:t>
            </a:fld>
            <a:endParaRPr lang="nb-NO"/>
          </a:p>
        </p:txBody>
      </p:sp>
    </p:spTree>
    <p:extLst>
      <p:ext uri="{BB962C8B-B14F-4D97-AF65-F5344CB8AC3E}">
        <p14:creationId xmlns:p14="http://schemas.microsoft.com/office/powerpoint/2010/main" val="1371955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21</a:t>
            </a:fld>
            <a:endParaRPr lang="en-US"/>
          </a:p>
        </p:txBody>
      </p:sp>
    </p:spTree>
    <p:extLst>
      <p:ext uri="{BB962C8B-B14F-4D97-AF65-F5344CB8AC3E}">
        <p14:creationId xmlns:p14="http://schemas.microsoft.com/office/powerpoint/2010/main" val="1247327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baseline="0" dirty="0" smtClean="0"/>
          </a:p>
        </p:txBody>
      </p:sp>
      <p:sp>
        <p:nvSpPr>
          <p:cNvPr id="4" name="Slide Number Placeholder 3"/>
          <p:cNvSpPr>
            <a:spLocks noGrp="1"/>
          </p:cNvSpPr>
          <p:nvPr>
            <p:ph type="sldNum" sz="quarter" idx="10"/>
          </p:nvPr>
        </p:nvSpPr>
        <p:spPr/>
        <p:txBody>
          <a:bodyPr/>
          <a:lstStyle/>
          <a:p>
            <a:fld id="{EA33938D-112A-4584-A67A-E8AD152892B9}" type="slidenum">
              <a:rPr lang="en-US" smtClean="0"/>
              <a:pPr/>
              <a:t>22</a:t>
            </a:fld>
            <a:endParaRPr lang="en-US"/>
          </a:p>
        </p:txBody>
      </p:sp>
    </p:spTree>
    <p:extLst>
      <p:ext uri="{BB962C8B-B14F-4D97-AF65-F5344CB8AC3E}">
        <p14:creationId xmlns:p14="http://schemas.microsoft.com/office/powerpoint/2010/main" val="2557094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23</a:t>
            </a:fld>
            <a:endParaRPr lang="en-US"/>
          </a:p>
        </p:txBody>
      </p:sp>
    </p:spTree>
    <p:extLst>
      <p:ext uri="{BB962C8B-B14F-4D97-AF65-F5344CB8AC3E}">
        <p14:creationId xmlns:p14="http://schemas.microsoft.com/office/powerpoint/2010/main" val="2894926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24</a:t>
            </a:fld>
            <a:endParaRPr lang="en-US"/>
          </a:p>
        </p:txBody>
      </p:sp>
    </p:spTree>
    <p:extLst>
      <p:ext uri="{BB962C8B-B14F-4D97-AF65-F5344CB8AC3E}">
        <p14:creationId xmlns:p14="http://schemas.microsoft.com/office/powerpoint/2010/main" val="3100979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Noe</a:t>
            </a:r>
            <a:r>
              <a:rPr lang="nb-NO" baseline="0" dirty="0" smtClean="0"/>
              <a:t> om at i «gamle dager», så innovere og eksportere seg ut av problemene. Ikke like opplagt at de gamle løsningene holder!</a:t>
            </a:r>
            <a:endParaRPr lang="nb-NO" dirty="0" smtClean="0"/>
          </a:p>
          <a:p>
            <a:endParaRPr lang="nb-NO" dirty="0" smtClean="0"/>
          </a:p>
          <a:p>
            <a:r>
              <a:rPr lang="nb-NO" dirty="0" smtClean="0"/>
              <a:t>Mangel på innovasjon?</a:t>
            </a:r>
            <a:r>
              <a:rPr lang="nb-NO" baseline="0" dirty="0" smtClean="0"/>
              <a:t> Vår tidsalder en parentes i verdenshistorien, siden ca 1820 og for de fleste land mye kortere tid. Gregory Clark. Bygd på innovasjon og teknologisk fremskritt og i en slik takt at trumper demografisk vekst. </a:t>
            </a:r>
            <a:endParaRPr lang="nb-NO" dirty="0" smtClean="0"/>
          </a:p>
          <a:p>
            <a:endParaRPr lang="nb-NO" dirty="0" smtClean="0"/>
          </a:p>
          <a:p>
            <a:r>
              <a:rPr lang="nb-NO" dirty="0" smtClean="0"/>
              <a:t>Patentkontor,</a:t>
            </a:r>
            <a:r>
              <a:rPr lang="nb-NO" baseline="0" dirty="0" smtClean="0"/>
              <a:t> 1890-t, UK. </a:t>
            </a:r>
            <a:r>
              <a:rPr lang="nb-NO" baseline="0" dirty="0" smtClean="0">
                <a:sym typeface="Wingdings" pitchFamily="2" charset="2"/>
              </a:rPr>
              <a:t> kan få nye innovasjoner fra steder vi knapt nok ante. Har skjedd før. Men akkurat nå ikke så mange opplagte kandidater. </a:t>
            </a:r>
            <a:endParaRPr lang="nb-NO" dirty="0" smtClean="0"/>
          </a:p>
          <a:p>
            <a:r>
              <a:rPr lang="nb-NO" dirty="0" smtClean="0"/>
              <a:t>3D-printing? Få IKT-revolusjonen</a:t>
            </a:r>
            <a:r>
              <a:rPr lang="nb-NO" baseline="0" dirty="0" smtClean="0"/>
              <a:t> tilbake på beina, gjøre den til produksjon heller enn bare service. </a:t>
            </a:r>
            <a:endParaRPr lang="nb-NO" dirty="0" smtClean="0"/>
          </a:p>
          <a:p>
            <a:endParaRPr lang="nb-NO" dirty="0" smtClean="0"/>
          </a:p>
          <a:p>
            <a:r>
              <a:rPr lang="nb-NO" dirty="0" smtClean="0"/>
              <a:t>Konsekvenser:</a:t>
            </a:r>
          </a:p>
          <a:p>
            <a:r>
              <a:rPr lang="nb-NO" baseline="0" dirty="0" smtClean="0"/>
              <a:t>Hvis prøver å investere oss ut, bruke masse penger, men veksten aldri vender tilbake til «normal», da sitte igjen med en utenlandsgjeld som vanskelig håndterbar. I USA i hvert fall ett politisk parti som er hysterisk rundt bruk av penger. Hvis vi tror at veksten ikke kommer tilbake, enten pga fallende innovasjonstakt eller pga høye energipriser, så ta konsekvense av det og la være å låne opp i milliardsummer. Sånn sett kanskje helt greit at Europa har gått for innstramninger. Ikke overbevist om at Europa i stand til å kutte senere. I USA i hvert fall ett parti som hysterisk opptatt av offentlige utgifter. Republikanerne kan fort ha rett! I hvert fall med tanke på hva som er den langsiktige trusselen mot økonomien. </a:t>
            </a:r>
            <a:endParaRPr lang="nb-NO" dirty="0" smtClean="0"/>
          </a:p>
          <a:p>
            <a:endParaRPr lang="nb-NO" dirty="0" smtClean="0"/>
          </a:p>
          <a:p>
            <a:r>
              <a:rPr lang="nb-NO" dirty="0" smtClean="0"/>
              <a:t>Eller bare hegemonisk skift? Ikke lenger Vesten</a:t>
            </a:r>
            <a:r>
              <a:rPr lang="nb-NO" baseline="0" dirty="0" smtClean="0"/>
              <a:t> som står for økonomisk vekst og utvikling?</a:t>
            </a:r>
          </a:p>
          <a:p>
            <a:r>
              <a:rPr lang="nb-NO" baseline="0" dirty="0" smtClean="0"/>
              <a:t>Catching-up mye enklere enn forging ahead. Ikke sikkert at kinesiske vekstrater kan opprettholdes. Ganske sikkert at de ikke kan det…! Tidligere kriser, også påfallende at ikke nødvendigvis slik at ledernasjonen før krisen også er ledernasjon etterpå. Fører ofte til systemiske skift. MEN; når dette har skjedd før, har på en måte utfordreren stått klar med spisskompetanse innenfor genuint nye områder og brukt denne. Så, i hvert fall i ettertid ikke vanskelig å se hvorfor nasjoner har avløst hverandre som industrielle og økonomiske ledere. Ikke like opplagt at Kina eller noen andre har dette. Kina baserer seg fremdeles på catch-up-type vekst. Ikke i forkant på veldig mange områder. Handler fremdeles mye om volum og lave kostnader. Og for all del, ikke dermed sagt at aldri i stand til å komme seg videre fra det. Men sier at de oppviser ikke alle av de samme egenskapene som de utfordrerne som har tatt over tidligere. Ikke opplagt at Kina kan klare forging ahead like enkelt som catching up…! </a:t>
            </a:r>
            <a:endParaRPr lang="en-US" dirty="0" smtClean="0"/>
          </a:p>
          <a:p>
            <a:endParaRPr lang="nb-NO" dirty="0" smtClean="0"/>
          </a:p>
          <a:p>
            <a:r>
              <a:rPr lang="nb-NO" dirty="0" smtClean="0"/>
              <a:t>Ikke opplagt at kinesisk vekst kan</a:t>
            </a:r>
            <a:r>
              <a:rPr lang="nb-NO" baseline="0" dirty="0" smtClean="0"/>
              <a:t> fortsette for evig tid. Og forging ahead mye vanskeligere enn catch-up. </a:t>
            </a:r>
          </a:p>
          <a:p>
            <a:endParaRPr lang="nb-NO" baseline="0" dirty="0" smtClean="0"/>
          </a:p>
          <a:p>
            <a:r>
              <a:rPr lang="nb-NO" baseline="0" dirty="0" smtClean="0"/>
              <a:t>A&amp;R ganske klare på at kinesisk vekst så langt primært er extractive. Ikke schumpeteriansk. Har handlet om å ta etter, men har ikke handlet om creative destruction. Skjønt, på energiområdet, tegn i retning av statlig initiert CD? Innfasing av vind og sol og ditto utfasing av kull og olje. Om det nå skjer.</a:t>
            </a:r>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25</a:t>
            </a:fld>
            <a:endParaRPr lang="en-US"/>
          </a:p>
        </p:txBody>
      </p:sp>
    </p:spTree>
    <p:extLst>
      <p:ext uri="{BB962C8B-B14F-4D97-AF65-F5344CB8AC3E}">
        <p14:creationId xmlns:p14="http://schemas.microsoft.com/office/powerpoint/2010/main" val="77617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3</a:t>
            </a:fld>
            <a:endParaRPr lang="en-US"/>
          </a:p>
        </p:txBody>
      </p:sp>
    </p:spTree>
    <p:extLst>
      <p:ext uri="{BB962C8B-B14F-4D97-AF65-F5344CB8AC3E}">
        <p14:creationId xmlns:p14="http://schemas.microsoft.com/office/powerpoint/2010/main" val="136750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4</a:t>
            </a:fld>
            <a:endParaRPr lang="en-US"/>
          </a:p>
        </p:txBody>
      </p:sp>
    </p:spTree>
    <p:extLst>
      <p:ext uri="{BB962C8B-B14F-4D97-AF65-F5344CB8AC3E}">
        <p14:creationId xmlns:p14="http://schemas.microsoft.com/office/powerpoint/2010/main" val="4289180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5</a:t>
            </a:fld>
            <a:endParaRPr lang="nb-NO"/>
          </a:p>
        </p:txBody>
      </p:sp>
    </p:spTree>
    <p:extLst>
      <p:ext uri="{BB962C8B-B14F-4D97-AF65-F5344CB8AC3E}">
        <p14:creationId xmlns:p14="http://schemas.microsoft.com/office/powerpoint/2010/main" val="279285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6</a:t>
            </a:fld>
            <a:endParaRPr lang="en-US"/>
          </a:p>
        </p:txBody>
      </p:sp>
    </p:spTree>
    <p:extLst>
      <p:ext uri="{BB962C8B-B14F-4D97-AF65-F5344CB8AC3E}">
        <p14:creationId xmlns:p14="http://schemas.microsoft.com/office/powerpoint/2010/main" val="307076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7</a:t>
            </a:fld>
            <a:endParaRPr lang="en-US"/>
          </a:p>
        </p:txBody>
      </p:sp>
    </p:spTree>
    <p:extLst>
      <p:ext uri="{BB962C8B-B14F-4D97-AF65-F5344CB8AC3E}">
        <p14:creationId xmlns:p14="http://schemas.microsoft.com/office/powerpoint/2010/main" val="536756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EA33938D-112A-4584-A67A-E8AD152892B9}" type="slidenum">
              <a:rPr lang="en-US" smtClean="0"/>
              <a:pPr/>
              <a:t>8</a:t>
            </a:fld>
            <a:endParaRPr lang="en-US"/>
          </a:p>
        </p:txBody>
      </p:sp>
    </p:spTree>
    <p:extLst>
      <p:ext uri="{BB962C8B-B14F-4D97-AF65-F5344CB8AC3E}">
        <p14:creationId xmlns:p14="http://schemas.microsoft.com/office/powerpoint/2010/main" val="3414546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3938D-112A-4584-A67A-E8AD152892B9}" type="slidenum">
              <a:rPr lang="en-US" smtClean="0"/>
              <a:pPr/>
              <a:t>9</a:t>
            </a:fld>
            <a:endParaRPr lang="en-US"/>
          </a:p>
        </p:txBody>
      </p:sp>
    </p:spTree>
    <p:extLst>
      <p:ext uri="{BB962C8B-B14F-4D97-AF65-F5344CB8AC3E}">
        <p14:creationId xmlns:p14="http://schemas.microsoft.com/office/powerpoint/2010/main" val="4211828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114753" y="2677415"/>
            <a:ext cx="7772400" cy="901094"/>
          </a:xfrm>
        </p:spPr>
        <p:txBody>
          <a:bodyPr anchor="t" anchorCtr="0"/>
          <a:lstStyle/>
          <a:p>
            <a:r>
              <a:rPr lang="en-US" smtClean="0"/>
              <a:t>Click to edit Master title style</a:t>
            </a:r>
            <a:endParaRPr lang="nb-NO" dirty="0"/>
          </a:p>
        </p:txBody>
      </p:sp>
      <p:sp>
        <p:nvSpPr>
          <p:cNvPr id="3" name="Undertittel 2"/>
          <p:cNvSpPr>
            <a:spLocks noGrp="1"/>
          </p:cNvSpPr>
          <p:nvPr>
            <p:ph type="subTitle" idx="1"/>
          </p:nvPr>
        </p:nvSpPr>
        <p:spPr>
          <a:xfrm>
            <a:off x="1114753" y="3645154"/>
            <a:ext cx="77724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b-NO" dirty="0"/>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b-NO"/>
          </a:p>
        </p:txBody>
      </p:sp>
      <p:sp>
        <p:nvSpPr>
          <p:cNvPr id="3" name="Plassholder for loddrett tekst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74638"/>
            <a:ext cx="2057400" cy="5851525"/>
          </a:xfrm>
        </p:spPr>
        <p:txBody>
          <a:bodyPr vert="eaVert"/>
          <a:lstStyle/>
          <a:p>
            <a:r>
              <a:rPr lang="en-US" smtClean="0"/>
              <a:t>Click to edit Master title style</a:t>
            </a:r>
            <a:endParaRPr lang="nb-NO"/>
          </a:p>
        </p:txBody>
      </p:sp>
      <p:sp>
        <p:nvSpPr>
          <p:cNvPr id="3" name="Plassholder for loddrett tekst 2"/>
          <p:cNvSpPr>
            <a:spLocks noGrp="1"/>
          </p:cNvSpPr>
          <p:nvPr>
            <p:ph type="body" orient="vert" idx="1"/>
          </p:nvPr>
        </p:nvSpPr>
        <p:spPr>
          <a:xfrm>
            <a:off x="1016000" y="274638"/>
            <a:ext cx="54610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b-NO"/>
          </a:p>
        </p:txBody>
      </p:sp>
      <p:sp>
        <p:nvSpPr>
          <p:cNvPr id="3" name="Plassholder for innhold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7" name="Plassholder for lysbildenummer 5"/>
          <p:cNvSpPr txBox="1">
            <a:spLocks/>
          </p:cNvSpPr>
          <p:nvPr userDrawn="1"/>
        </p:nvSpPr>
        <p:spPr>
          <a:xfrm>
            <a:off x="-1" y="6421247"/>
            <a:ext cx="862779"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1" i="0" smtClean="0">
                <a:latin typeface="Arial"/>
                <a:cs typeface="Arial"/>
              </a:rPr>
              <a:pPr algn="ctr"/>
              <a:t>‹#›</a:t>
            </a:fld>
            <a:endParaRPr lang="nb-NO" b="1" i="0" dirty="0">
              <a:latin typeface="Arial"/>
              <a:cs typeface="Arial"/>
            </a:endParaRPr>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1057940" y="4406900"/>
            <a:ext cx="7772400" cy="1362075"/>
          </a:xfrm>
        </p:spPr>
        <p:txBody>
          <a:bodyPr anchor="t"/>
          <a:lstStyle>
            <a:lvl1pPr algn="l">
              <a:defRPr sz="4000" b="1" cap="all"/>
            </a:lvl1pPr>
          </a:lstStyle>
          <a:p>
            <a:r>
              <a:rPr lang="en-US" smtClean="0"/>
              <a:t>Click to edit Master title style</a:t>
            </a:r>
            <a:endParaRPr lang="nb-NO"/>
          </a:p>
        </p:txBody>
      </p:sp>
      <p:sp>
        <p:nvSpPr>
          <p:cNvPr id="3" name="Plassholder for tekst 2"/>
          <p:cNvSpPr>
            <a:spLocks noGrp="1"/>
          </p:cNvSpPr>
          <p:nvPr>
            <p:ph type="body" idx="1"/>
          </p:nvPr>
        </p:nvSpPr>
        <p:spPr>
          <a:xfrm>
            <a:off x="1057940"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8" name="Tittel 1"/>
          <p:cNvSpPr>
            <a:spLocks noGrp="1"/>
          </p:cNvSpPr>
          <p:nvPr>
            <p:ph type="title"/>
          </p:nvPr>
        </p:nvSpPr>
        <p:spPr>
          <a:xfrm>
            <a:off x="1095551" y="274638"/>
            <a:ext cx="7407404" cy="1143000"/>
          </a:xfrm>
        </p:spPr>
        <p:txBody>
          <a:bodyPr/>
          <a:lstStyle/>
          <a:p>
            <a:r>
              <a:rPr lang="en-US" smtClean="0"/>
              <a:t>Click to edit Master title style</a:t>
            </a:r>
            <a:endParaRPr lang="nb-NO" dirty="0"/>
          </a:p>
        </p:txBody>
      </p:sp>
      <p:sp>
        <p:nvSpPr>
          <p:cNvPr id="9" name="Plassholder for innhold 2"/>
          <p:cNvSpPr>
            <a:spLocks noGrp="1"/>
          </p:cNvSpPr>
          <p:nvPr>
            <p:ph sz="half" idx="1"/>
          </p:nvPr>
        </p:nvSpPr>
        <p:spPr>
          <a:xfrm>
            <a:off x="1114711" y="1600200"/>
            <a:ext cx="366784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10" name="Plassholder for innhold 3"/>
          <p:cNvSpPr>
            <a:spLocks noGrp="1"/>
          </p:cNvSpPr>
          <p:nvPr>
            <p:ph sz="half" idx="2"/>
          </p:nvPr>
        </p:nvSpPr>
        <p:spPr>
          <a:xfrm>
            <a:off x="5305711" y="1600200"/>
            <a:ext cx="367394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dirty="0"/>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10" name="Tittel 1"/>
          <p:cNvSpPr>
            <a:spLocks noGrp="1"/>
          </p:cNvSpPr>
          <p:nvPr>
            <p:ph type="title"/>
          </p:nvPr>
        </p:nvSpPr>
        <p:spPr>
          <a:xfrm>
            <a:off x="1059523" y="274638"/>
            <a:ext cx="7407404" cy="1143000"/>
          </a:xfrm>
        </p:spPr>
        <p:txBody>
          <a:bodyPr/>
          <a:lstStyle>
            <a:lvl1pPr>
              <a:defRPr/>
            </a:lvl1pPr>
          </a:lstStyle>
          <a:p>
            <a:r>
              <a:rPr lang="en-US" smtClean="0"/>
              <a:t>Click to edit Master title style</a:t>
            </a:r>
            <a:endParaRPr lang="nb-NO"/>
          </a:p>
        </p:txBody>
      </p:sp>
      <p:sp>
        <p:nvSpPr>
          <p:cNvPr id="11" name="Plassholder for tekst 2"/>
          <p:cNvSpPr>
            <a:spLocks noGrp="1"/>
          </p:cNvSpPr>
          <p:nvPr>
            <p:ph type="body" idx="1"/>
          </p:nvPr>
        </p:nvSpPr>
        <p:spPr>
          <a:xfrm>
            <a:off x="1069676" y="1535113"/>
            <a:ext cx="37669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Plassholder for innhold 3"/>
          <p:cNvSpPr>
            <a:spLocks noGrp="1"/>
          </p:cNvSpPr>
          <p:nvPr>
            <p:ph sz="half" idx="2"/>
          </p:nvPr>
        </p:nvSpPr>
        <p:spPr>
          <a:xfrm>
            <a:off x="1069676" y="2174875"/>
            <a:ext cx="37669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dirty="0"/>
          </a:p>
        </p:txBody>
      </p:sp>
      <p:sp>
        <p:nvSpPr>
          <p:cNvPr id="13" name="Plassholder for tekst 4"/>
          <p:cNvSpPr>
            <a:spLocks noGrp="1"/>
          </p:cNvSpPr>
          <p:nvPr>
            <p:ph type="body" sz="quarter" idx="3"/>
          </p:nvPr>
        </p:nvSpPr>
        <p:spPr>
          <a:xfrm>
            <a:off x="5257502" y="1535113"/>
            <a:ext cx="38122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4" name="Plassholder for innhold 5"/>
          <p:cNvSpPr>
            <a:spLocks noGrp="1"/>
          </p:cNvSpPr>
          <p:nvPr>
            <p:ph sz="quarter" idx="4"/>
          </p:nvPr>
        </p:nvSpPr>
        <p:spPr>
          <a:xfrm>
            <a:off x="5257501" y="2174875"/>
            <a:ext cx="381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b-NO"/>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nhold med tekst">
    <p:spTree>
      <p:nvGrpSpPr>
        <p:cNvPr id="1" name=""/>
        <p:cNvGrpSpPr/>
        <p:nvPr/>
      </p:nvGrpSpPr>
      <p:grpSpPr>
        <a:xfrm>
          <a:off x="0" y="0"/>
          <a:ext cx="0" cy="0"/>
          <a:chOff x="0" y="0"/>
          <a:chExt cx="0" cy="0"/>
        </a:xfrm>
      </p:grpSpPr>
      <p:sp>
        <p:nvSpPr>
          <p:cNvPr id="8" name="Tittel 1"/>
          <p:cNvSpPr>
            <a:spLocks noGrp="1"/>
          </p:cNvSpPr>
          <p:nvPr>
            <p:ph type="title"/>
          </p:nvPr>
        </p:nvSpPr>
        <p:spPr>
          <a:xfrm>
            <a:off x="1024641" y="273050"/>
            <a:ext cx="3008313" cy="1162050"/>
          </a:xfrm>
        </p:spPr>
        <p:txBody>
          <a:bodyPr anchor="b"/>
          <a:lstStyle>
            <a:lvl1pPr algn="l">
              <a:defRPr sz="2000" b="1"/>
            </a:lvl1pPr>
          </a:lstStyle>
          <a:p>
            <a:r>
              <a:rPr lang="en-US" smtClean="0"/>
              <a:t>Click to edit Master title style</a:t>
            </a:r>
            <a:endParaRPr lang="nb-NO"/>
          </a:p>
        </p:txBody>
      </p:sp>
      <p:sp>
        <p:nvSpPr>
          <p:cNvPr id="9" name="Plassholder for innhold 2"/>
          <p:cNvSpPr>
            <a:spLocks noGrp="1"/>
          </p:cNvSpPr>
          <p:nvPr>
            <p:ph idx="1"/>
          </p:nvPr>
        </p:nvSpPr>
        <p:spPr>
          <a:xfrm>
            <a:off x="4142491" y="273050"/>
            <a:ext cx="476508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10" name="Plassholder for tekst 3"/>
          <p:cNvSpPr>
            <a:spLocks noGrp="1"/>
          </p:cNvSpPr>
          <p:nvPr>
            <p:ph type="body" sz="half" idx="2"/>
          </p:nvPr>
        </p:nvSpPr>
        <p:spPr>
          <a:xfrm>
            <a:off x="1024641"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b-NO"/>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b-NO"/>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Bilde 3" descr="stripe.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860290" cy="6858000"/>
          </a:xfrm>
          <a:prstGeom prst="rect">
            <a:avLst/>
          </a:prstGeom>
        </p:spPr>
      </p:pic>
      <p:sp>
        <p:nvSpPr>
          <p:cNvPr id="2" name="Plassholder for tittel 1"/>
          <p:cNvSpPr>
            <a:spLocks noGrp="1"/>
          </p:cNvSpPr>
          <p:nvPr>
            <p:ph type="title"/>
          </p:nvPr>
        </p:nvSpPr>
        <p:spPr>
          <a:xfrm>
            <a:off x="1194628" y="274638"/>
            <a:ext cx="7407404" cy="1143000"/>
          </a:xfrm>
          <a:prstGeom prst="rect">
            <a:avLst/>
          </a:prstGeom>
        </p:spPr>
        <p:txBody>
          <a:bodyPr vert="horz" lIns="91440" tIns="45720" rIns="91440" bIns="45720" rtlCol="0" anchor="ctr">
            <a:norm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1194628" y="1600200"/>
            <a:ext cx="7407404" cy="4525963"/>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spen.moe@ntnu.n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77xI4QGMGY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1267185" y="1467214"/>
            <a:ext cx="7772400" cy="901094"/>
          </a:xfrm>
        </p:spPr>
        <p:txBody>
          <a:bodyPr>
            <a:normAutofit fontScale="90000"/>
          </a:bodyPr>
          <a:lstStyle/>
          <a:p>
            <a:r>
              <a:rPr lang="nb-NO" dirty="0" smtClean="0"/>
              <a:t>POL 2012: </a:t>
            </a:r>
            <a:r>
              <a:rPr lang="nb-NO" dirty="0" err="1" smtClean="0"/>
              <a:t>Theories</a:t>
            </a:r>
            <a:r>
              <a:rPr lang="nb-NO" dirty="0" smtClean="0"/>
              <a:t> and Models in </a:t>
            </a:r>
            <a:r>
              <a:rPr lang="nb-NO" dirty="0" err="1" smtClean="0"/>
              <a:t>Political</a:t>
            </a:r>
            <a:r>
              <a:rPr lang="nb-NO" dirty="0" smtClean="0"/>
              <a:t> </a:t>
            </a:r>
            <a:r>
              <a:rPr lang="nb-NO" dirty="0" err="1" smtClean="0"/>
              <a:t>Economy</a:t>
            </a:r>
            <a:endParaRPr lang="nb-NO" dirty="0"/>
          </a:p>
        </p:txBody>
      </p:sp>
      <p:sp>
        <p:nvSpPr>
          <p:cNvPr id="3" name="Undertittel 2"/>
          <p:cNvSpPr>
            <a:spLocks noGrp="1"/>
          </p:cNvSpPr>
          <p:nvPr>
            <p:ph type="subTitle" idx="1"/>
          </p:nvPr>
        </p:nvSpPr>
        <p:spPr>
          <a:xfrm>
            <a:off x="1267185" y="2104667"/>
            <a:ext cx="7772400" cy="3265192"/>
          </a:xfrm>
        </p:spPr>
        <p:txBody>
          <a:bodyPr>
            <a:normAutofit/>
          </a:bodyPr>
          <a:lstStyle/>
          <a:p>
            <a:endParaRPr lang="nb-NO" dirty="0"/>
          </a:p>
          <a:p>
            <a:r>
              <a:rPr lang="nb-NO" sz="2400" dirty="0" smtClean="0"/>
              <a:t>Financial </a:t>
            </a:r>
            <a:r>
              <a:rPr lang="nb-NO" sz="2400" dirty="0" err="1" smtClean="0"/>
              <a:t>crisis</a:t>
            </a:r>
            <a:endParaRPr lang="nb-NO" sz="2400" dirty="0" smtClean="0"/>
          </a:p>
          <a:p>
            <a:endParaRPr lang="nb-NO" dirty="0"/>
          </a:p>
          <a:p>
            <a:endParaRPr lang="nb-NO" sz="2400" dirty="0" smtClean="0"/>
          </a:p>
          <a:p>
            <a:r>
              <a:rPr lang="nb-NO" dirty="0" smtClean="0"/>
              <a:t>Espen Moe</a:t>
            </a:r>
          </a:p>
          <a:p>
            <a:r>
              <a:rPr lang="nb-NO" sz="2400" dirty="0" smtClean="0"/>
              <a:t>Department </a:t>
            </a:r>
            <a:r>
              <a:rPr lang="nb-NO" sz="2400" dirty="0" err="1" smtClean="0"/>
              <a:t>of</a:t>
            </a:r>
            <a:r>
              <a:rPr lang="nb-NO" sz="2400" dirty="0" smtClean="0"/>
              <a:t> </a:t>
            </a:r>
            <a:r>
              <a:rPr lang="nb-NO" sz="2400" dirty="0" err="1" smtClean="0"/>
              <a:t>Sociology</a:t>
            </a:r>
            <a:r>
              <a:rPr lang="nb-NO" sz="2400" dirty="0" smtClean="0"/>
              <a:t> and </a:t>
            </a:r>
            <a:r>
              <a:rPr lang="nb-NO" sz="2400" dirty="0" err="1" smtClean="0"/>
              <a:t>Political</a:t>
            </a:r>
            <a:r>
              <a:rPr lang="nb-NO" sz="2400" dirty="0" smtClean="0"/>
              <a:t> Science</a:t>
            </a:r>
          </a:p>
          <a:p>
            <a:r>
              <a:rPr lang="nb-NO" dirty="0" smtClean="0">
                <a:hlinkClick r:id="rId3"/>
              </a:rPr>
              <a:t>espen.moe@ntnu.no</a:t>
            </a:r>
            <a:r>
              <a:rPr lang="nb-NO" dirty="0" smtClean="0"/>
              <a:t>, #9587, 73592230</a:t>
            </a:r>
            <a:endParaRPr lang="nb-NO" sz="2400" dirty="0"/>
          </a:p>
        </p:txBody>
      </p:sp>
      <p:pic>
        <p:nvPicPr>
          <p:cNvPr id="4" name="Bilde 3" descr="stripe_tekst_en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0290" cy="6858000"/>
          </a:xfrm>
          <a:prstGeom prst="rect">
            <a:avLst/>
          </a:prstGeom>
        </p:spPr>
      </p:pic>
    </p:spTree>
    <p:extLst>
      <p:ext uri="{BB962C8B-B14F-4D97-AF65-F5344CB8AC3E}">
        <p14:creationId xmlns:p14="http://schemas.microsoft.com/office/powerpoint/2010/main" val="3243102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Current financial crisis</a:t>
            </a:r>
            <a:endParaRPr lang="en-US" dirty="0"/>
          </a:p>
        </p:txBody>
      </p:sp>
      <p:sp>
        <p:nvSpPr>
          <p:cNvPr id="3" name="Content Placeholder 2"/>
          <p:cNvSpPr>
            <a:spLocks noGrp="1"/>
          </p:cNvSpPr>
          <p:nvPr>
            <p:ph idx="1"/>
          </p:nvPr>
        </p:nvSpPr>
        <p:spPr/>
        <p:txBody>
          <a:bodyPr/>
          <a:lstStyle/>
          <a:p>
            <a:r>
              <a:rPr lang="nb-NO" dirty="0" smtClean="0"/>
              <a:t>Lesson from Asian financial crisis</a:t>
            </a:r>
          </a:p>
          <a:p>
            <a:pPr lvl="1"/>
            <a:r>
              <a:rPr lang="nb-NO" dirty="0" smtClean="0"/>
              <a:t>Need larger stocks of foreign reserves</a:t>
            </a:r>
          </a:p>
          <a:p>
            <a:pPr lvl="2"/>
            <a:r>
              <a:rPr lang="nb-NO" dirty="0" smtClean="0"/>
              <a:t>Run current account surpluses!</a:t>
            </a:r>
          </a:p>
          <a:p>
            <a:pPr lvl="2"/>
            <a:r>
              <a:rPr lang="nb-NO" dirty="0" smtClean="0"/>
              <a:t>Keep undervalued currency</a:t>
            </a:r>
          </a:p>
          <a:p>
            <a:pPr lvl="2"/>
            <a:r>
              <a:rPr lang="nb-NO" dirty="0" smtClean="0"/>
              <a:t>Invest current account surplus in US debt!</a:t>
            </a:r>
          </a:p>
          <a:p>
            <a:r>
              <a:rPr lang="nb-NO" dirty="0" smtClean="0"/>
              <a:t>Backdrop to the current crisis</a:t>
            </a:r>
          </a:p>
          <a:p>
            <a:pPr lvl="1"/>
            <a:r>
              <a:rPr lang="nb-NO" dirty="0" smtClean="0"/>
              <a:t>Asian surpluses invested in US debt</a:t>
            </a:r>
          </a:p>
          <a:p>
            <a:pPr lvl="2"/>
            <a:r>
              <a:rPr lang="nb-NO" dirty="0" smtClean="0"/>
              <a:t>US money supply up</a:t>
            </a:r>
          </a:p>
          <a:p>
            <a:pPr lvl="2"/>
            <a:r>
              <a:rPr lang="nb-NO" dirty="0" smtClean="0"/>
              <a:t>US interest rates down</a:t>
            </a:r>
          </a:p>
          <a:p>
            <a:pPr lvl="2"/>
            <a:r>
              <a:rPr lang="nb-NO" dirty="0" smtClean="0"/>
              <a:t>Cheap credit</a:t>
            </a:r>
          </a:p>
          <a:p>
            <a:pPr lvl="2"/>
            <a:r>
              <a:rPr lang="nb-NO" dirty="0" smtClean="0"/>
              <a:t>Housing bubble</a:t>
            </a:r>
          </a:p>
          <a:p>
            <a:pPr lvl="2"/>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171" y="4298088"/>
            <a:ext cx="4354830" cy="2559912"/>
          </a:xfrm>
          <a:prstGeom prst="rect">
            <a:avLst/>
          </a:prstGeom>
        </p:spPr>
      </p:pic>
    </p:spTree>
    <p:extLst>
      <p:ext uri="{BB962C8B-B14F-4D97-AF65-F5344CB8AC3E}">
        <p14:creationId xmlns:p14="http://schemas.microsoft.com/office/powerpoint/2010/main" val="2926374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Current crisis</a:t>
            </a:r>
            <a:endParaRPr lang="en-US" dirty="0"/>
          </a:p>
        </p:txBody>
      </p:sp>
      <p:sp>
        <p:nvSpPr>
          <p:cNvPr id="3" name="Content Placeholder 2"/>
          <p:cNvSpPr>
            <a:spLocks noGrp="1"/>
          </p:cNvSpPr>
          <p:nvPr>
            <p:ph idx="1"/>
          </p:nvPr>
        </p:nvSpPr>
        <p:spPr>
          <a:xfrm>
            <a:off x="974557" y="1600199"/>
            <a:ext cx="7808495" cy="4957011"/>
          </a:xfrm>
        </p:spPr>
        <p:txBody>
          <a:bodyPr/>
          <a:lstStyle/>
          <a:p>
            <a:r>
              <a:rPr lang="nb-NO" dirty="0" smtClean="0"/>
              <a:t>US lessons from Asian crisis</a:t>
            </a:r>
          </a:p>
          <a:p>
            <a:pPr lvl="1"/>
            <a:r>
              <a:rPr lang="nb-NO" dirty="0" smtClean="0"/>
              <a:t>Laissez-faire better than close relationships</a:t>
            </a:r>
          </a:p>
          <a:p>
            <a:pPr lvl="1"/>
            <a:r>
              <a:rPr lang="nb-NO" dirty="0" smtClean="0"/>
              <a:t>Lax on regulation, govt staying out of the financial sector</a:t>
            </a:r>
          </a:p>
          <a:p>
            <a:pPr lvl="1"/>
            <a:r>
              <a:rPr lang="nb-NO" dirty="0" smtClean="0"/>
              <a:t>US complacency after years of growth. Not grasping why massive inflows a problem.</a:t>
            </a:r>
            <a:endParaRPr lang="nb-NO" dirty="0"/>
          </a:p>
          <a:p>
            <a:endParaRPr lang="nb-NO" dirty="0" smtClean="0"/>
          </a:p>
          <a:p>
            <a:pPr marL="457200" lvl="1" indent="0">
              <a:buNone/>
            </a:pPr>
            <a:r>
              <a:rPr lang="nb-NO" dirty="0" smtClean="0"/>
              <a:t>THEN: May 2007 first hedge funds collapsing (Bear Stearns rescued, Fannie Mae and Freddie Mac sort of rescued, AIG rescued, Lehman bankrupt)</a:t>
            </a:r>
          </a:p>
          <a:p>
            <a:endParaRPr lang="en-US" dirty="0"/>
          </a:p>
        </p:txBody>
      </p:sp>
    </p:spTree>
    <p:extLst>
      <p:ext uri="{BB962C8B-B14F-4D97-AF65-F5344CB8AC3E}">
        <p14:creationId xmlns:p14="http://schemas.microsoft.com/office/powerpoint/2010/main" val="967602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Current crisis; securitization</a:t>
            </a:r>
            <a:endParaRPr lang="en-US" dirty="0"/>
          </a:p>
        </p:txBody>
      </p:sp>
      <p:sp>
        <p:nvSpPr>
          <p:cNvPr id="3" name="Content Placeholder 2"/>
          <p:cNvSpPr>
            <a:spLocks noGrp="1"/>
          </p:cNvSpPr>
          <p:nvPr>
            <p:ph idx="1"/>
          </p:nvPr>
        </p:nvSpPr>
        <p:spPr/>
        <p:txBody>
          <a:bodyPr/>
          <a:lstStyle/>
          <a:p>
            <a:r>
              <a:rPr lang="nb-NO" dirty="0" smtClean="0"/>
              <a:t>Asset bubble, real estate bubble</a:t>
            </a:r>
          </a:p>
          <a:p>
            <a:pPr lvl="1"/>
            <a:r>
              <a:rPr lang="nb-NO" dirty="0" smtClean="0"/>
              <a:t>Home prices up 60%, 2000-06</a:t>
            </a:r>
          </a:p>
          <a:p>
            <a:pPr lvl="1"/>
            <a:r>
              <a:rPr lang="nb-NO" dirty="0" smtClean="0"/>
              <a:t>Subprime loans</a:t>
            </a:r>
          </a:p>
          <a:p>
            <a:pPr lvl="1"/>
            <a:r>
              <a:rPr lang="nb-NO" dirty="0" smtClean="0"/>
              <a:t>Securitization</a:t>
            </a:r>
          </a:p>
          <a:p>
            <a:pPr lvl="2"/>
            <a:r>
              <a:rPr lang="nb-NO" dirty="0" smtClean="0"/>
              <a:t>Mortgages bundled together and sold on to investors. </a:t>
            </a:r>
          </a:p>
          <a:p>
            <a:pPr lvl="2"/>
            <a:r>
              <a:rPr lang="nb-NO" dirty="0" smtClean="0"/>
              <a:t>Advantages (in times of stability)</a:t>
            </a:r>
          </a:p>
          <a:p>
            <a:pPr lvl="3"/>
            <a:r>
              <a:rPr lang="nb-NO" dirty="0" smtClean="0"/>
              <a:t>Spreading of risk. Because not everyone fail simultaneously.</a:t>
            </a:r>
          </a:p>
          <a:p>
            <a:pPr lvl="3"/>
            <a:r>
              <a:rPr lang="nb-NO" dirty="0" smtClean="0"/>
              <a:t>Leveraging improving the efficiency of the financial sector </a:t>
            </a:r>
          </a:p>
          <a:p>
            <a:pPr marL="1371600" lvl="3" indent="0">
              <a:buNone/>
            </a:pPr>
            <a:r>
              <a:rPr lang="nb-NO" dirty="0" smtClean="0"/>
              <a:t> </a:t>
            </a:r>
          </a:p>
          <a:p>
            <a:pPr lvl="2"/>
            <a:endParaRPr lang="en-US" dirty="0"/>
          </a:p>
        </p:txBody>
      </p:sp>
    </p:spTree>
    <p:extLst>
      <p:ext uri="{BB962C8B-B14F-4D97-AF65-F5344CB8AC3E}">
        <p14:creationId xmlns:p14="http://schemas.microsoft.com/office/powerpoint/2010/main" val="3488491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Current crisis</a:t>
            </a:r>
            <a:endParaRPr lang="en-US" dirty="0"/>
          </a:p>
        </p:txBody>
      </p:sp>
      <p:sp>
        <p:nvSpPr>
          <p:cNvPr id="3" name="Content Placeholder 2"/>
          <p:cNvSpPr>
            <a:spLocks noGrp="1"/>
          </p:cNvSpPr>
          <p:nvPr>
            <p:ph idx="1"/>
          </p:nvPr>
        </p:nvSpPr>
        <p:spPr/>
        <p:txBody>
          <a:bodyPr/>
          <a:lstStyle/>
          <a:p>
            <a:r>
              <a:rPr lang="nb-NO" dirty="0" smtClean="0"/>
              <a:t>Disadvantages:</a:t>
            </a:r>
          </a:p>
          <a:p>
            <a:pPr lvl="1"/>
            <a:r>
              <a:rPr lang="nb-NO" dirty="0" smtClean="0"/>
              <a:t>What is good during times of stability can lead to systemic failure during times of change!</a:t>
            </a:r>
          </a:p>
          <a:p>
            <a:pPr lvl="2"/>
            <a:r>
              <a:rPr lang="nb-NO" dirty="0" smtClean="0"/>
              <a:t>Everyone failing simultaneously!</a:t>
            </a:r>
          </a:p>
          <a:p>
            <a:pPr lvl="2"/>
            <a:r>
              <a:rPr lang="nb-NO" dirty="0" smtClean="0"/>
              <a:t>Bubble crashing </a:t>
            </a:r>
            <a:r>
              <a:rPr lang="nb-NO" dirty="0" smtClean="0">
                <a:sym typeface="Wingdings" pitchFamily="2" charset="2"/>
              </a:rPr>
              <a:t> debt-servicing problems for institutions purchasing securities. Problems for the insurance companies insuring the institutions that had purchased securities… </a:t>
            </a:r>
          </a:p>
          <a:p>
            <a:pPr lvl="2"/>
            <a:r>
              <a:rPr lang="nb-NO" dirty="0" smtClean="0">
                <a:sym typeface="Wingdings" pitchFamily="2" charset="2"/>
              </a:rPr>
              <a:t>Bankruptcies worse because of the highly leveraged purchases</a:t>
            </a:r>
          </a:p>
          <a:p>
            <a:endParaRPr lang="en-US" dirty="0"/>
          </a:p>
        </p:txBody>
      </p:sp>
    </p:spTree>
    <p:extLst>
      <p:ext uri="{BB962C8B-B14F-4D97-AF65-F5344CB8AC3E}">
        <p14:creationId xmlns:p14="http://schemas.microsoft.com/office/powerpoint/2010/main" val="3845781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Fed vs. ECB; different </a:t>
            </a:r>
            <a:r>
              <a:rPr lang="nb-NO" dirty="0" err="1" smtClean="0"/>
              <a:t>response</a:t>
            </a:r>
            <a:endParaRPr lang="en-US" dirty="0"/>
          </a:p>
        </p:txBody>
      </p:sp>
      <p:sp>
        <p:nvSpPr>
          <p:cNvPr id="3" name="Content Placeholder 2"/>
          <p:cNvSpPr>
            <a:spLocks noGrp="1"/>
          </p:cNvSpPr>
          <p:nvPr>
            <p:ph idx="1"/>
          </p:nvPr>
        </p:nvSpPr>
        <p:spPr/>
        <p:txBody>
          <a:bodyPr/>
          <a:lstStyle/>
          <a:p>
            <a:r>
              <a:rPr lang="nb-NO" dirty="0" smtClean="0"/>
              <a:t>$200 billion injected into the market by the Fed, the ECB and the Bank of England</a:t>
            </a:r>
          </a:p>
          <a:p>
            <a:r>
              <a:rPr lang="nb-NO" dirty="0" smtClean="0"/>
              <a:t>Expansionary monetary policy </a:t>
            </a:r>
            <a:r>
              <a:rPr lang="nb-NO" dirty="0" smtClean="0">
                <a:sym typeface="Wingdings" pitchFamily="2" charset="2"/>
              </a:rPr>
              <a:t> low interest-rates.</a:t>
            </a:r>
          </a:p>
          <a:p>
            <a:r>
              <a:rPr lang="nb-NO" dirty="0" smtClean="0">
                <a:sym typeface="Wingdings" pitchFamily="2" charset="2"/>
              </a:rPr>
              <a:t>But apart from that, major difference! WHY?</a:t>
            </a:r>
          </a:p>
          <a:p>
            <a:r>
              <a:rPr lang="nb-NO" dirty="0" smtClean="0">
                <a:sym typeface="Wingdings" pitchFamily="2" charset="2"/>
              </a:rPr>
              <a:t>Keynesian policies in Europe and neoliberal in the US? NOPE!</a:t>
            </a:r>
          </a:p>
          <a:p>
            <a:r>
              <a:rPr lang="nb-NO" dirty="0" smtClean="0">
                <a:sym typeface="Wingdings" pitchFamily="2" charset="2"/>
              </a:rPr>
              <a:t>US, $800 billion stimulus  demand</a:t>
            </a:r>
          </a:p>
          <a:p>
            <a:r>
              <a:rPr lang="nb-NO" dirty="0" smtClean="0">
                <a:sym typeface="Wingdings" pitchFamily="2" charset="2"/>
              </a:rPr>
              <a:t>Europe, fiscal discipline  budget deficit</a:t>
            </a:r>
            <a:endParaRPr lang="en-US" dirty="0"/>
          </a:p>
        </p:txBody>
      </p:sp>
    </p:spTree>
    <p:extLst>
      <p:ext uri="{BB962C8B-B14F-4D97-AF65-F5344CB8AC3E}">
        <p14:creationId xmlns:p14="http://schemas.microsoft.com/office/powerpoint/2010/main" val="2689972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410" y="274638"/>
            <a:ext cx="7607622" cy="1143000"/>
          </a:xfrm>
        </p:spPr>
        <p:txBody>
          <a:bodyPr/>
          <a:lstStyle/>
          <a:p>
            <a:r>
              <a:rPr lang="nb-NO" dirty="0" smtClean="0"/>
              <a:t>Fed vs. ECB; </a:t>
            </a:r>
            <a:r>
              <a:rPr lang="nb-NO" dirty="0" err="1" smtClean="0"/>
              <a:t>why</a:t>
            </a:r>
            <a:r>
              <a:rPr lang="nb-NO" dirty="0" smtClean="0"/>
              <a:t>?</a:t>
            </a:r>
            <a:endParaRPr lang="en-US" dirty="0"/>
          </a:p>
        </p:txBody>
      </p:sp>
      <p:sp>
        <p:nvSpPr>
          <p:cNvPr id="3" name="Content Placeholder 2"/>
          <p:cNvSpPr>
            <a:spLocks noGrp="1"/>
          </p:cNvSpPr>
          <p:nvPr>
            <p:ph idx="1"/>
          </p:nvPr>
        </p:nvSpPr>
        <p:spPr>
          <a:xfrm>
            <a:off x="994410" y="1600200"/>
            <a:ext cx="7607622" cy="4525963"/>
          </a:xfrm>
        </p:spPr>
        <p:txBody>
          <a:bodyPr>
            <a:normAutofit/>
          </a:bodyPr>
          <a:lstStyle/>
          <a:p>
            <a:pPr marL="514350" indent="-514350">
              <a:buFont typeface="+mj-lt"/>
              <a:buAutoNum type="arabicPeriod"/>
            </a:pPr>
            <a:r>
              <a:rPr lang="nb-NO" sz="2000" dirty="0" smtClean="0"/>
              <a:t>Nothing is set in stone. Obama didn’t lose </a:t>
            </a:r>
            <a:r>
              <a:rPr lang="nb-NO" sz="2000" dirty="0" err="1" smtClean="0"/>
              <a:t>the</a:t>
            </a:r>
            <a:r>
              <a:rPr lang="nb-NO" sz="2000" dirty="0" smtClean="0"/>
              <a:t> 2012 </a:t>
            </a:r>
            <a:r>
              <a:rPr lang="nb-NO" sz="2000" dirty="0" err="1" smtClean="0"/>
              <a:t>election</a:t>
            </a:r>
            <a:r>
              <a:rPr lang="nb-NO" sz="2000" dirty="0" smtClean="0"/>
              <a:t>. </a:t>
            </a:r>
            <a:r>
              <a:rPr lang="nb-NO" sz="2000" dirty="0" err="1" smtClean="0"/>
              <a:t>But</a:t>
            </a:r>
            <a:r>
              <a:rPr lang="nb-NO" sz="2000" dirty="0" smtClean="0"/>
              <a:t> </a:t>
            </a:r>
            <a:r>
              <a:rPr lang="nb-NO" sz="2000" dirty="0" err="1" smtClean="0"/>
              <a:t>he</a:t>
            </a:r>
            <a:r>
              <a:rPr lang="nb-NO" sz="2000" dirty="0" smtClean="0"/>
              <a:t> </a:t>
            </a:r>
            <a:r>
              <a:rPr lang="nb-NO" sz="2000" dirty="0" err="1" smtClean="0"/>
              <a:t>didn’t</a:t>
            </a:r>
            <a:r>
              <a:rPr lang="nb-NO" sz="2000" dirty="0" smtClean="0"/>
              <a:t> </a:t>
            </a:r>
            <a:r>
              <a:rPr lang="nb-NO" sz="2000" dirty="0" err="1" smtClean="0"/>
              <a:t>control</a:t>
            </a:r>
            <a:r>
              <a:rPr lang="nb-NO" sz="2000" dirty="0" smtClean="0"/>
              <a:t> Congress – </a:t>
            </a:r>
            <a:r>
              <a:rPr lang="nb-NO" sz="2000" dirty="0" err="1" smtClean="0"/>
              <a:t>Fiscal</a:t>
            </a:r>
            <a:r>
              <a:rPr lang="nb-NO" sz="2000" dirty="0" smtClean="0"/>
              <a:t> Cliff? Trump?</a:t>
            </a:r>
          </a:p>
          <a:p>
            <a:pPr marL="514350" indent="-514350">
              <a:buFont typeface="+mj-lt"/>
              <a:buAutoNum type="arabicPeriod"/>
            </a:pPr>
            <a:r>
              <a:rPr lang="nb-NO" sz="2000" dirty="0" smtClean="0"/>
              <a:t>Debt problems different in Europe and the US. International markets not allow expansionary policies in Greece</a:t>
            </a:r>
          </a:p>
          <a:p>
            <a:pPr marL="514350" indent="-514350">
              <a:buFont typeface="+mj-lt"/>
              <a:buAutoNum type="arabicPeriod"/>
            </a:pPr>
            <a:r>
              <a:rPr lang="nb-NO" sz="2000" dirty="0" smtClean="0"/>
              <a:t>European banking system heavily exposed to European sovereign debt</a:t>
            </a:r>
          </a:p>
          <a:p>
            <a:pPr marL="514350" indent="-514350">
              <a:buFont typeface="+mj-lt"/>
              <a:buAutoNum type="arabicPeriod"/>
            </a:pPr>
            <a:r>
              <a:rPr lang="nb-NO" sz="2000" dirty="0" smtClean="0"/>
              <a:t>Influence of Germany on the ECB </a:t>
            </a:r>
            <a:r>
              <a:rPr lang="nb-NO" sz="2000" dirty="0" smtClean="0">
                <a:sym typeface="Wingdings" pitchFamily="2" charset="2"/>
              </a:rPr>
              <a:t> anti-inflation. Fed; deflation a bigger problem</a:t>
            </a:r>
          </a:p>
          <a:p>
            <a:pPr marL="514350" indent="-514350">
              <a:buFont typeface="+mj-lt"/>
              <a:buAutoNum type="arabicPeriod"/>
            </a:pPr>
            <a:r>
              <a:rPr lang="nb-NO" sz="2000" dirty="0" smtClean="0"/>
              <a:t>ECB more insulated from politics than the Fed – need a treaty change</a:t>
            </a:r>
          </a:p>
          <a:p>
            <a:pPr marL="514350" indent="-514350">
              <a:buFont typeface="+mj-lt"/>
              <a:buAutoNum type="arabicPeriod"/>
            </a:pPr>
            <a:r>
              <a:rPr lang="nb-NO" sz="2000" dirty="0" smtClean="0"/>
              <a:t>EU countries so different that hard to find a monetary policy that fits them all</a:t>
            </a:r>
          </a:p>
          <a:p>
            <a:pPr marL="514350" indent="-514350">
              <a:buFont typeface="+mj-lt"/>
              <a:buAutoNum type="arabicPeriod"/>
            </a:pPr>
            <a:r>
              <a:rPr lang="nb-NO" sz="2000" dirty="0" smtClean="0"/>
              <a:t>Greater faith in the US reigning in fiscal stimulus than the EU</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5216" y="1"/>
            <a:ext cx="1740064" cy="16001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974" y="332656"/>
            <a:ext cx="2071241" cy="1267544"/>
          </a:xfrm>
          <a:prstGeom prst="rect">
            <a:avLst/>
          </a:prstGeom>
        </p:spPr>
      </p:pic>
    </p:spTree>
    <p:extLst>
      <p:ext uri="{BB962C8B-B14F-4D97-AF65-F5344CB8AC3E}">
        <p14:creationId xmlns:p14="http://schemas.microsoft.com/office/powerpoint/2010/main" val="2107973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Who is right? Fed or ECB?</a:t>
            </a:r>
            <a:endParaRPr lang="en-US" dirty="0"/>
          </a:p>
        </p:txBody>
      </p:sp>
      <p:sp>
        <p:nvSpPr>
          <p:cNvPr id="3" name="Content Placeholder 2"/>
          <p:cNvSpPr>
            <a:spLocks noGrp="1"/>
          </p:cNvSpPr>
          <p:nvPr>
            <p:ph idx="1"/>
          </p:nvPr>
        </p:nvSpPr>
        <p:spPr/>
        <p:txBody>
          <a:bodyPr/>
          <a:lstStyle/>
          <a:p>
            <a:r>
              <a:rPr lang="nb-NO" dirty="0" smtClean="0"/>
              <a:t>None of them…?</a:t>
            </a:r>
          </a:p>
          <a:p>
            <a:r>
              <a:rPr lang="nb-NO" dirty="0" smtClean="0"/>
              <a:t>In many ways Fed and ECB telling different versions of the same story. </a:t>
            </a:r>
          </a:p>
          <a:p>
            <a:pPr lvl="1"/>
            <a:r>
              <a:rPr lang="nb-NO" dirty="0" smtClean="0"/>
              <a:t>Try to tell a different story instead…?</a:t>
            </a:r>
          </a:p>
          <a:p>
            <a:pPr lvl="1"/>
            <a:endParaRPr lang="nb-NO" dirty="0"/>
          </a:p>
          <a:p>
            <a:r>
              <a:rPr lang="nb-NO" dirty="0" smtClean="0"/>
              <a:t>What drives growth? In the long term? 50y++</a:t>
            </a:r>
          </a:p>
          <a:p>
            <a:pPr lvl="1"/>
            <a:r>
              <a:rPr lang="nb-NO" dirty="0" smtClean="0"/>
              <a:t>Budget balance, trade, inflation, interest rates?</a:t>
            </a:r>
          </a:p>
          <a:p>
            <a:pPr lvl="1"/>
            <a:r>
              <a:rPr lang="nb-NO" dirty="0" smtClean="0"/>
              <a:t>STRUCTURAL CHANGE!</a:t>
            </a:r>
          </a:p>
          <a:p>
            <a:pPr lvl="2"/>
            <a:r>
              <a:rPr lang="nb-NO" dirty="0" smtClean="0"/>
              <a:t>(Based on innovation and technological progress)</a:t>
            </a:r>
            <a:endParaRPr lang="en-US" dirty="0"/>
          </a:p>
        </p:txBody>
      </p:sp>
    </p:spTree>
    <p:extLst>
      <p:ext uri="{BB962C8B-B14F-4D97-AF65-F5344CB8AC3E}">
        <p14:creationId xmlns:p14="http://schemas.microsoft.com/office/powerpoint/2010/main" val="1982001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Structural change</a:t>
            </a:r>
            <a:endParaRPr lang="en-US" dirty="0"/>
          </a:p>
        </p:txBody>
      </p:sp>
      <p:sp>
        <p:nvSpPr>
          <p:cNvPr id="3" name="Content Placeholder 2"/>
          <p:cNvSpPr>
            <a:spLocks noGrp="1"/>
          </p:cNvSpPr>
          <p:nvPr>
            <p:ph idx="1"/>
          </p:nvPr>
        </p:nvSpPr>
        <p:spPr/>
        <p:txBody>
          <a:bodyPr/>
          <a:lstStyle/>
          <a:p>
            <a:r>
              <a:rPr lang="nb-NO" dirty="0" smtClean="0"/>
              <a:t>Different historical epochs have had different engines of growth. </a:t>
            </a:r>
          </a:p>
          <a:p>
            <a:r>
              <a:rPr lang="nb-NO" dirty="0" smtClean="0"/>
              <a:t>World economy has gone through phases of growth, punctuated by major crises</a:t>
            </a:r>
          </a:p>
          <a:p>
            <a:pPr lvl="1"/>
            <a:r>
              <a:rPr lang="nb-NO" dirty="0" smtClean="0"/>
              <a:t>Whenever financial capital has become de-linked from the production capital</a:t>
            </a:r>
          </a:p>
          <a:p>
            <a:pPr lvl="1"/>
            <a:r>
              <a:rPr lang="nb-NO" dirty="0" smtClean="0"/>
              <a:t>Happens when financial capital cannot find things to invest in (</a:t>
            </a:r>
            <a:r>
              <a:rPr lang="nb-NO" dirty="0" smtClean="0">
                <a:sym typeface="Wingdings" pitchFamily="2" charset="2"/>
              </a:rPr>
              <a:t> real estate, paintings, gold, diamonds, exotic cars, football)</a:t>
            </a:r>
            <a:endParaRPr lang="en-US" dirty="0"/>
          </a:p>
        </p:txBody>
      </p:sp>
    </p:spTree>
    <p:extLst>
      <p:ext uri="{BB962C8B-B14F-4D97-AF65-F5344CB8AC3E}">
        <p14:creationId xmlns:p14="http://schemas.microsoft.com/office/powerpoint/2010/main" val="1730127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sz="4000" dirty="0" smtClean="0"/>
              <a:t>Financial crisis = production crisis?!</a:t>
            </a:r>
            <a:endParaRPr lang="en-US" sz="4000" dirty="0"/>
          </a:p>
        </p:txBody>
      </p:sp>
      <p:sp>
        <p:nvSpPr>
          <p:cNvPr id="3" name="Content Placeholder 2"/>
          <p:cNvSpPr>
            <a:spLocks noGrp="1"/>
          </p:cNvSpPr>
          <p:nvPr>
            <p:ph idx="1"/>
          </p:nvPr>
        </p:nvSpPr>
        <p:spPr>
          <a:xfrm>
            <a:off x="1194628" y="1600200"/>
            <a:ext cx="7697852" cy="4530725"/>
          </a:xfrm>
        </p:spPr>
        <p:txBody>
          <a:bodyPr/>
          <a:lstStyle/>
          <a:p>
            <a:r>
              <a:rPr lang="nb-NO" dirty="0" smtClean="0"/>
              <a:t>The reason why the </a:t>
            </a:r>
            <a:r>
              <a:rPr lang="nb-NO" dirty="0" err="1" smtClean="0"/>
              <a:t>bubble</a:t>
            </a:r>
            <a:r>
              <a:rPr lang="nb-NO" dirty="0" smtClean="0"/>
              <a:t> </a:t>
            </a:r>
            <a:r>
              <a:rPr lang="nb-NO" dirty="0" err="1" smtClean="0"/>
              <a:t>grew</a:t>
            </a:r>
            <a:r>
              <a:rPr lang="nb-NO" dirty="0" smtClean="0"/>
              <a:t> so big:</a:t>
            </a:r>
          </a:p>
          <a:p>
            <a:pPr lvl="1"/>
            <a:r>
              <a:rPr lang="nb-NO" dirty="0" smtClean="0"/>
              <a:t>Western world possibly lost out on the most recent wave of growth</a:t>
            </a:r>
          </a:p>
          <a:p>
            <a:r>
              <a:rPr lang="nb-NO" dirty="0" smtClean="0"/>
              <a:t>The financial sector as driver of growth?</a:t>
            </a:r>
          </a:p>
          <a:p>
            <a:pPr lvl="1"/>
            <a:r>
              <a:rPr lang="nb-NO" dirty="0" smtClean="0"/>
              <a:t>ICTs. </a:t>
            </a:r>
          </a:p>
          <a:p>
            <a:pPr lvl="2"/>
            <a:r>
              <a:rPr lang="nb-NO" dirty="0" smtClean="0"/>
              <a:t>YES: Generic. Led to major productivity improvements in many industries. GOOD! </a:t>
            </a:r>
          </a:p>
          <a:p>
            <a:pPr lvl="2"/>
            <a:r>
              <a:rPr lang="nb-NO" dirty="0" smtClean="0"/>
              <a:t>NOPE: Also gave rise to run-amok financial sector. True, efficiency improvements. BUT CANNOT MAKE MONEY JUST FROM MAKING MONEY!</a:t>
            </a:r>
          </a:p>
          <a:p>
            <a:pPr lvl="1"/>
            <a:r>
              <a:rPr lang="nb-NO" dirty="0" smtClean="0"/>
              <a:t>The idea that financial services can substitute for actual production must surely be dead!</a:t>
            </a:r>
            <a:endParaRPr lang="en-US" dirty="0"/>
          </a:p>
        </p:txBody>
      </p:sp>
    </p:spTree>
    <p:extLst>
      <p:ext uri="{BB962C8B-B14F-4D97-AF65-F5344CB8AC3E}">
        <p14:creationId xmlns:p14="http://schemas.microsoft.com/office/powerpoint/2010/main" val="4060277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Germany vs. </a:t>
            </a:r>
            <a:r>
              <a:rPr lang="nb-NO" dirty="0" err="1" smtClean="0"/>
              <a:t>Greece</a:t>
            </a:r>
            <a:endParaRPr lang="nb-NO" dirty="0"/>
          </a:p>
        </p:txBody>
      </p:sp>
      <p:sp>
        <p:nvSpPr>
          <p:cNvPr id="3" name="Content Placeholder 2"/>
          <p:cNvSpPr>
            <a:spLocks noGrp="1"/>
          </p:cNvSpPr>
          <p:nvPr>
            <p:ph idx="1"/>
          </p:nvPr>
        </p:nvSpPr>
        <p:spPr>
          <a:xfrm>
            <a:off x="1194628" y="1417638"/>
            <a:ext cx="7407404" cy="5120322"/>
          </a:xfrm>
        </p:spPr>
        <p:txBody>
          <a:bodyPr>
            <a:normAutofit fontScale="70000" lnSpcReduction="20000"/>
          </a:bodyPr>
          <a:lstStyle/>
          <a:p>
            <a:r>
              <a:rPr lang="nb-NO" dirty="0" err="1" smtClean="0"/>
              <a:t>Piketty</a:t>
            </a:r>
            <a:r>
              <a:rPr lang="nb-NO" dirty="0" smtClean="0"/>
              <a:t>: «Germany has </a:t>
            </a:r>
            <a:r>
              <a:rPr lang="nb-NO" i="1" dirty="0" smtClean="0"/>
              <a:t>never</a:t>
            </a:r>
            <a:r>
              <a:rPr lang="nb-NO" dirty="0" smtClean="0"/>
              <a:t> </a:t>
            </a:r>
            <a:r>
              <a:rPr lang="nb-NO" dirty="0" err="1" smtClean="0"/>
              <a:t>repaid</a:t>
            </a:r>
            <a:r>
              <a:rPr lang="nb-NO" dirty="0" smtClean="0"/>
              <a:t> </a:t>
            </a:r>
            <a:r>
              <a:rPr lang="nb-NO" dirty="0" err="1" smtClean="0"/>
              <a:t>its</a:t>
            </a:r>
            <a:r>
              <a:rPr lang="nb-NO" dirty="0" smtClean="0"/>
              <a:t> </a:t>
            </a:r>
            <a:r>
              <a:rPr lang="nb-NO" dirty="0" err="1" smtClean="0"/>
              <a:t>debts</a:t>
            </a:r>
            <a:r>
              <a:rPr lang="nb-NO" dirty="0" smtClean="0"/>
              <a:t>. It has </a:t>
            </a:r>
            <a:r>
              <a:rPr lang="nb-NO" dirty="0" err="1" smtClean="0"/>
              <a:t>no</a:t>
            </a:r>
            <a:r>
              <a:rPr lang="nb-NO" dirty="0" smtClean="0"/>
              <a:t> right to </a:t>
            </a:r>
            <a:r>
              <a:rPr lang="nb-NO" dirty="0" err="1" smtClean="0"/>
              <a:t>lecture</a:t>
            </a:r>
            <a:r>
              <a:rPr lang="nb-NO" dirty="0" smtClean="0"/>
              <a:t> </a:t>
            </a:r>
            <a:r>
              <a:rPr lang="nb-NO" dirty="0" err="1" smtClean="0"/>
              <a:t>Greece</a:t>
            </a:r>
            <a:r>
              <a:rPr lang="nb-NO" dirty="0" smtClean="0"/>
              <a:t>.»</a:t>
            </a:r>
          </a:p>
          <a:p>
            <a:pPr lvl="1"/>
            <a:r>
              <a:rPr lang="nb-NO" dirty="0" smtClean="0"/>
              <a:t>Germany not </a:t>
            </a:r>
            <a:r>
              <a:rPr lang="nb-NO" dirty="0" err="1" smtClean="0"/>
              <a:t>repaying</a:t>
            </a:r>
            <a:r>
              <a:rPr lang="nb-NO" dirty="0" smtClean="0"/>
              <a:t> </a:t>
            </a:r>
            <a:r>
              <a:rPr lang="nb-NO" dirty="0" err="1" smtClean="0"/>
              <a:t>after</a:t>
            </a:r>
            <a:r>
              <a:rPr lang="nb-NO" dirty="0" smtClean="0"/>
              <a:t> WWI or WWII, </a:t>
            </a:r>
            <a:r>
              <a:rPr lang="nb-NO" dirty="0" err="1" smtClean="0"/>
              <a:t>but</a:t>
            </a:r>
            <a:r>
              <a:rPr lang="nb-NO" dirty="0" smtClean="0"/>
              <a:t> </a:t>
            </a:r>
            <a:r>
              <a:rPr lang="nb-NO" dirty="0" err="1" smtClean="0"/>
              <a:t>made</a:t>
            </a:r>
            <a:r>
              <a:rPr lang="nb-NO" dirty="0" smtClean="0"/>
              <a:t> France </a:t>
            </a:r>
            <a:r>
              <a:rPr lang="nb-NO" dirty="0" err="1" smtClean="0"/>
              <a:t>repay</a:t>
            </a:r>
            <a:r>
              <a:rPr lang="nb-NO" dirty="0" smtClean="0"/>
              <a:t> </a:t>
            </a:r>
            <a:r>
              <a:rPr lang="nb-NO" dirty="0" err="1" smtClean="0"/>
              <a:t>heavily</a:t>
            </a:r>
            <a:r>
              <a:rPr lang="nb-NO" dirty="0" smtClean="0"/>
              <a:t> </a:t>
            </a:r>
            <a:r>
              <a:rPr lang="nb-NO" dirty="0" err="1" smtClean="0"/>
              <a:t>after</a:t>
            </a:r>
            <a:r>
              <a:rPr lang="nb-NO" dirty="0" smtClean="0"/>
              <a:t> 1870. No moral </a:t>
            </a:r>
            <a:r>
              <a:rPr lang="nb-NO" dirty="0" err="1" smtClean="0"/>
              <a:t>high</a:t>
            </a:r>
            <a:r>
              <a:rPr lang="nb-NO" dirty="0" smtClean="0"/>
              <a:t> </a:t>
            </a:r>
            <a:r>
              <a:rPr lang="nb-NO" dirty="0" err="1" smtClean="0"/>
              <a:t>ground</a:t>
            </a:r>
            <a:r>
              <a:rPr lang="nb-NO" dirty="0" smtClean="0"/>
              <a:t>!</a:t>
            </a:r>
          </a:p>
          <a:p>
            <a:pPr lvl="1"/>
            <a:r>
              <a:rPr lang="nb-NO" dirty="0" err="1" smtClean="0"/>
              <a:t>Two</a:t>
            </a:r>
            <a:r>
              <a:rPr lang="nb-NO" dirty="0" smtClean="0"/>
              <a:t> </a:t>
            </a:r>
            <a:r>
              <a:rPr lang="nb-NO" dirty="0" err="1" smtClean="0"/>
              <a:t>ways</a:t>
            </a:r>
            <a:r>
              <a:rPr lang="nb-NO" dirty="0" smtClean="0"/>
              <a:t> </a:t>
            </a:r>
            <a:r>
              <a:rPr lang="nb-NO" dirty="0" err="1" smtClean="0"/>
              <a:t>of</a:t>
            </a:r>
            <a:r>
              <a:rPr lang="nb-NO" dirty="0" smtClean="0"/>
              <a:t> </a:t>
            </a:r>
            <a:r>
              <a:rPr lang="nb-NO" dirty="0" err="1" smtClean="0"/>
              <a:t>repaying</a:t>
            </a:r>
            <a:endParaRPr lang="nb-NO" dirty="0" smtClean="0"/>
          </a:p>
          <a:p>
            <a:pPr lvl="2"/>
            <a:r>
              <a:rPr lang="nb-NO" dirty="0" err="1" smtClean="0"/>
              <a:t>Strict</a:t>
            </a:r>
            <a:r>
              <a:rPr lang="nb-NO" dirty="0" smtClean="0"/>
              <a:t> </a:t>
            </a:r>
            <a:r>
              <a:rPr lang="nb-NO" dirty="0" err="1" smtClean="0"/>
              <a:t>budgetary</a:t>
            </a:r>
            <a:r>
              <a:rPr lang="nb-NO" dirty="0" smtClean="0"/>
              <a:t> </a:t>
            </a:r>
            <a:r>
              <a:rPr lang="nb-NO" dirty="0" err="1" smtClean="0"/>
              <a:t>discipline</a:t>
            </a:r>
            <a:r>
              <a:rPr lang="nb-NO" dirty="0" smtClean="0"/>
              <a:t> over 100 </a:t>
            </a:r>
            <a:r>
              <a:rPr lang="nb-NO" dirty="0" err="1" smtClean="0"/>
              <a:t>years</a:t>
            </a:r>
            <a:endParaRPr lang="nb-NO" dirty="0" smtClean="0"/>
          </a:p>
          <a:p>
            <a:pPr lvl="2"/>
            <a:r>
              <a:rPr lang="nb-NO" dirty="0" err="1" smtClean="0"/>
              <a:t>Inflation</a:t>
            </a:r>
            <a:r>
              <a:rPr lang="nb-NO" dirty="0" smtClean="0"/>
              <a:t>, </a:t>
            </a:r>
            <a:r>
              <a:rPr lang="nb-NO" dirty="0" err="1" smtClean="0"/>
              <a:t>tax</a:t>
            </a:r>
            <a:r>
              <a:rPr lang="nb-NO" dirty="0" smtClean="0"/>
              <a:t> </a:t>
            </a:r>
            <a:r>
              <a:rPr lang="nb-NO" dirty="0" err="1" smtClean="0"/>
              <a:t>on</a:t>
            </a:r>
            <a:r>
              <a:rPr lang="nb-NO" dirty="0" smtClean="0"/>
              <a:t> private </a:t>
            </a:r>
            <a:r>
              <a:rPr lang="nb-NO" dirty="0" err="1" smtClean="0"/>
              <a:t>wealth</a:t>
            </a:r>
            <a:r>
              <a:rPr lang="nb-NO" dirty="0" smtClean="0"/>
              <a:t>, </a:t>
            </a:r>
            <a:r>
              <a:rPr lang="nb-NO" dirty="0" err="1" smtClean="0"/>
              <a:t>debt</a:t>
            </a:r>
            <a:r>
              <a:rPr lang="nb-NO" dirty="0" smtClean="0"/>
              <a:t> </a:t>
            </a:r>
            <a:r>
              <a:rPr lang="nb-NO" dirty="0" err="1" smtClean="0"/>
              <a:t>relief</a:t>
            </a:r>
            <a:endParaRPr lang="nb-NO" dirty="0" smtClean="0"/>
          </a:p>
          <a:p>
            <a:pPr lvl="3"/>
            <a:r>
              <a:rPr lang="nb-NO" dirty="0" err="1" smtClean="0"/>
              <a:t>Wirtschaftswunder</a:t>
            </a:r>
            <a:endParaRPr lang="nb-NO" dirty="0" smtClean="0"/>
          </a:p>
          <a:p>
            <a:pPr lvl="3"/>
            <a:r>
              <a:rPr lang="nb-NO" dirty="0" smtClean="0"/>
              <a:t>1945: </a:t>
            </a:r>
            <a:r>
              <a:rPr lang="nb-NO" dirty="0" err="1" smtClean="0"/>
              <a:t>German</a:t>
            </a:r>
            <a:r>
              <a:rPr lang="nb-NO" dirty="0" smtClean="0"/>
              <a:t> </a:t>
            </a:r>
            <a:r>
              <a:rPr lang="nb-NO" dirty="0" err="1" smtClean="0"/>
              <a:t>debt</a:t>
            </a:r>
            <a:r>
              <a:rPr lang="nb-NO" dirty="0" smtClean="0"/>
              <a:t> 200% </a:t>
            </a:r>
            <a:r>
              <a:rPr lang="nb-NO" dirty="0" err="1" smtClean="0"/>
              <a:t>of</a:t>
            </a:r>
            <a:r>
              <a:rPr lang="nb-NO" dirty="0" smtClean="0"/>
              <a:t> GDP. 1955: 20%. </a:t>
            </a:r>
          </a:p>
          <a:p>
            <a:pPr lvl="4"/>
            <a:r>
              <a:rPr lang="nb-NO" dirty="0" smtClean="0"/>
              <a:t>60% </a:t>
            </a:r>
            <a:r>
              <a:rPr lang="nb-NO" dirty="0" err="1" smtClean="0"/>
              <a:t>of</a:t>
            </a:r>
            <a:r>
              <a:rPr lang="nb-NO" dirty="0" smtClean="0"/>
              <a:t> G </a:t>
            </a:r>
            <a:r>
              <a:rPr lang="nb-NO" dirty="0" err="1" smtClean="0"/>
              <a:t>debt</a:t>
            </a:r>
            <a:r>
              <a:rPr lang="nb-NO" dirty="0" smtClean="0"/>
              <a:t> </a:t>
            </a:r>
            <a:r>
              <a:rPr lang="nb-NO" dirty="0" err="1" smtClean="0"/>
              <a:t>cancelled</a:t>
            </a:r>
            <a:r>
              <a:rPr lang="nb-NO" dirty="0" smtClean="0"/>
              <a:t> + </a:t>
            </a:r>
            <a:r>
              <a:rPr lang="nb-NO" dirty="0" err="1" smtClean="0"/>
              <a:t>restructured</a:t>
            </a:r>
            <a:endParaRPr lang="nb-NO" dirty="0" smtClean="0"/>
          </a:p>
          <a:p>
            <a:pPr lvl="1"/>
            <a:r>
              <a:rPr lang="nb-NO" dirty="0" smtClean="0"/>
              <a:t>Solution: </a:t>
            </a:r>
            <a:r>
              <a:rPr lang="nb-NO" dirty="0" err="1" smtClean="0"/>
              <a:t>Clean</a:t>
            </a:r>
            <a:r>
              <a:rPr lang="nb-NO" dirty="0" smtClean="0"/>
              <a:t> </a:t>
            </a:r>
            <a:r>
              <a:rPr lang="nb-NO" dirty="0" err="1" smtClean="0"/>
              <a:t>slate</a:t>
            </a:r>
            <a:endParaRPr lang="nb-NO" dirty="0" smtClean="0"/>
          </a:p>
          <a:p>
            <a:r>
              <a:rPr lang="nb-NO" dirty="0" err="1" smtClean="0"/>
              <a:t>Krugman</a:t>
            </a:r>
            <a:r>
              <a:rPr lang="nb-NO" dirty="0" smtClean="0"/>
              <a:t>:</a:t>
            </a:r>
          </a:p>
          <a:p>
            <a:pPr lvl="1"/>
            <a:r>
              <a:rPr lang="nb-NO" dirty="0" err="1" smtClean="0"/>
              <a:t>Eliminating</a:t>
            </a:r>
            <a:r>
              <a:rPr lang="nb-NO" dirty="0" smtClean="0"/>
              <a:t> deficits during a </a:t>
            </a:r>
            <a:r>
              <a:rPr lang="nb-NO" dirty="0" err="1" smtClean="0"/>
              <a:t>crisis</a:t>
            </a:r>
            <a:r>
              <a:rPr lang="nb-NO" dirty="0" smtClean="0"/>
              <a:t> is a </a:t>
            </a:r>
            <a:r>
              <a:rPr lang="nb-NO" dirty="0" err="1" smtClean="0"/>
              <a:t>recipe</a:t>
            </a:r>
            <a:r>
              <a:rPr lang="nb-NO" dirty="0" smtClean="0"/>
              <a:t> for </a:t>
            </a:r>
            <a:r>
              <a:rPr lang="nb-NO" dirty="0" err="1" smtClean="0"/>
              <a:t>depression</a:t>
            </a:r>
            <a:r>
              <a:rPr lang="nb-NO" dirty="0" smtClean="0"/>
              <a:t>. </a:t>
            </a:r>
            <a:r>
              <a:rPr lang="nb-NO" dirty="0" err="1" smtClean="0"/>
              <a:t>Delusion</a:t>
            </a:r>
            <a:r>
              <a:rPr lang="nb-NO" dirty="0" smtClean="0"/>
              <a:t> </a:t>
            </a:r>
            <a:r>
              <a:rPr lang="nb-NO" dirty="0" err="1" smtClean="0"/>
              <a:t>of</a:t>
            </a:r>
            <a:r>
              <a:rPr lang="nb-NO" dirty="0" smtClean="0"/>
              <a:t> </a:t>
            </a:r>
            <a:r>
              <a:rPr lang="nb-NO" dirty="0" err="1" smtClean="0"/>
              <a:t>austerity</a:t>
            </a:r>
            <a:r>
              <a:rPr lang="nb-NO" dirty="0" smtClean="0"/>
              <a:t>! </a:t>
            </a:r>
          </a:p>
          <a:p>
            <a:pPr lvl="1"/>
            <a:r>
              <a:rPr lang="nb-NO" dirty="0" smtClean="0"/>
              <a:t>No </a:t>
            </a:r>
            <a:r>
              <a:rPr lang="nb-NO" dirty="0" err="1" smtClean="0"/>
              <a:t>good</a:t>
            </a:r>
            <a:r>
              <a:rPr lang="nb-NO" dirty="0" smtClean="0"/>
              <a:t> alternatives </a:t>
            </a:r>
            <a:r>
              <a:rPr lang="nb-NO" dirty="0" err="1" smtClean="0"/>
              <a:t>short</a:t>
            </a:r>
            <a:r>
              <a:rPr lang="nb-NO" dirty="0" smtClean="0"/>
              <a:t> </a:t>
            </a:r>
            <a:r>
              <a:rPr lang="nb-NO" dirty="0" err="1" smtClean="0"/>
              <a:t>of</a:t>
            </a:r>
            <a:r>
              <a:rPr lang="nb-NO" dirty="0" smtClean="0"/>
              <a:t> </a:t>
            </a:r>
            <a:r>
              <a:rPr lang="nb-NO" dirty="0" err="1" smtClean="0"/>
              <a:t>leaving</a:t>
            </a:r>
            <a:r>
              <a:rPr lang="nb-NO" dirty="0" smtClean="0"/>
              <a:t> </a:t>
            </a:r>
            <a:r>
              <a:rPr lang="nb-NO" dirty="0" err="1" smtClean="0"/>
              <a:t>the</a:t>
            </a:r>
            <a:r>
              <a:rPr lang="nb-NO" dirty="0" smtClean="0"/>
              <a:t> Euro </a:t>
            </a:r>
          </a:p>
          <a:p>
            <a:pPr lvl="1"/>
            <a:r>
              <a:rPr lang="nb-NO" dirty="0" err="1" smtClean="0"/>
              <a:t>Greece</a:t>
            </a:r>
            <a:r>
              <a:rPr lang="nb-NO" dirty="0" smtClean="0"/>
              <a:t> a </a:t>
            </a:r>
            <a:r>
              <a:rPr lang="nb-NO" dirty="0" err="1" smtClean="0"/>
              <a:t>unique</a:t>
            </a:r>
            <a:r>
              <a:rPr lang="nb-NO" dirty="0" smtClean="0"/>
              <a:t> case. </a:t>
            </a:r>
            <a:r>
              <a:rPr lang="nb-NO" dirty="0" err="1" smtClean="0"/>
              <a:t>Low</a:t>
            </a:r>
            <a:r>
              <a:rPr lang="nb-NO" dirty="0" smtClean="0"/>
              <a:t> </a:t>
            </a:r>
            <a:r>
              <a:rPr lang="nb-NO" dirty="0" err="1" smtClean="0"/>
              <a:t>interest</a:t>
            </a:r>
            <a:r>
              <a:rPr lang="nb-NO" dirty="0" smtClean="0"/>
              <a:t> rates in all </a:t>
            </a:r>
            <a:r>
              <a:rPr lang="nb-NO" dirty="0" err="1" smtClean="0"/>
              <a:t>the</a:t>
            </a:r>
            <a:r>
              <a:rPr lang="nb-NO" dirty="0" smtClean="0"/>
              <a:t> </a:t>
            </a:r>
            <a:r>
              <a:rPr lang="nb-NO" dirty="0" err="1" smtClean="0"/>
              <a:t>other</a:t>
            </a:r>
            <a:r>
              <a:rPr lang="nb-NO" dirty="0" smtClean="0"/>
              <a:t> </a:t>
            </a:r>
            <a:r>
              <a:rPr lang="nb-NO" dirty="0" err="1" smtClean="0"/>
              <a:t>countries</a:t>
            </a:r>
            <a:r>
              <a:rPr lang="nb-NO" dirty="0" smtClean="0"/>
              <a:t>. </a:t>
            </a:r>
          </a:p>
          <a:p>
            <a:r>
              <a:rPr lang="nb-NO" dirty="0" smtClean="0"/>
              <a:t>Ferguson:</a:t>
            </a:r>
          </a:p>
          <a:p>
            <a:pPr lvl="1"/>
            <a:r>
              <a:rPr lang="nb-NO" dirty="0" smtClean="0"/>
              <a:t>At </a:t>
            </a:r>
            <a:r>
              <a:rPr lang="nb-NO" dirty="0" err="1" smtClean="0"/>
              <a:t>some</a:t>
            </a:r>
            <a:r>
              <a:rPr lang="nb-NO" dirty="0" smtClean="0"/>
              <a:t> stage </a:t>
            </a:r>
            <a:r>
              <a:rPr lang="nb-NO" dirty="0" err="1" smtClean="0"/>
              <a:t>no</a:t>
            </a:r>
            <a:r>
              <a:rPr lang="nb-NO" dirty="0" smtClean="0"/>
              <a:t> longer </a:t>
            </a:r>
            <a:r>
              <a:rPr lang="nb-NO" dirty="0" err="1" smtClean="0"/>
              <a:t>possible</a:t>
            </a:r>
            <a:r>
              <a:rPr lang="nb-NO" dirty="0" smtClean="0"/>
              <a:t> to </a:t>
            </a:r>
            <a:r>
              <a:rPr lang="nb-NO" dirty="0" err="1" smtClean="0"/>
              <a:t>provide</a:t>
            </a:r>
            <a:r>
              <a:rPr lang="nb-NO" dirty="0" smtClean="0"/>
              <a:t> </a:t>
            </a:r>
            <a:r>
              <a:rPr lang="nb-NO" dirty="0" err="1" smtClean="0"/>
              <a:t>debt</a:t>
            </a:r>
            <a:r>
              <a:rPr lang="nb-NO" dirty="0" smtClean="0"/>
              <a:t> </a:t>
            </a:r>
            <a:r>
              <a:rPr lang="nb-NO" dirty="0" err="1" smtClean="0"/>
              <a:t>relief</a:t>
            </a:r>
            <a:r>
              <a:rPr lang="nb-NO" dirty="0" smtClean="0"/>
              <a:t>, </a:t>
            </a:r>
            <a:r>
              <a:rPr lang="nb-NO" dirty="0" err="1" smtClean="0"/>
              <a:t>no</a:t>
            </a:r>
            <a:r>
              <a:rPr lang="nb-NO" dirty="0" smtClean="0"/>
              <a:t> longer </a:t>
            </a:r>
            <a:r>
              <a:rPr lang="nb-NO" dirty="0" err="1" smtClean="0"/>
              <a:t>possible</a:t>
            </a:r>
            <a:r>
              <a:rPr lang="nb-NO" dirty="0" smtClean="0"/>
              <a:t> to </a:t>
            </a:r>
            <a:r>
              <a:rPr lang="nb-NO" dirty="0" err="1" smtClean="0"/>
              <a:t>grow</a:t>
            </a:r>
            <a:r>
              <a:rPr lang="nb-NO" dirty="0" smtClean="0"/>
              <a:t> </a:t>
            </a:r>
            <a:r>
              <a:rPr lang="nb-NO" dirty="0" err="1" smtClean="0"/>
              <a:t>one’s</a:t>
            </a:r>
            <a:r>
              <a:rPr lang="nb-NO" dirty="0" smtClean="0"/>
              <a:t> </a:t>
            </a:r>
            <a:r>
              <a:rPr lang="nb-NO" dirty="0" err="1" smtClean="0"/>
              <a:t>way</a:t>
            </a:r>
            <a:r>
              <a:rPr lang="nb-NO" dirty="0" smtClean="0"/>
              <a:t> </a:t>
            </a:r>
            <a:r>
              <a:rPr lang="nb-NO" dirty="0" err="1" smtClean="0"/>
              <a:t>out</a:t>
            </a:r>
            <a:endParaRPr lang="nb-NO" dirty="0" smtClean="0"/>
          </a:p>
          <a:p>
            <a:pPr lvl="1"/>
            <a:r>
              <a:rPr lang="nb-NO" dirty="0" smtClean="0"/>
              <a:t>Problem: </a:t>
            </a:r>
            <a:r>
              <a:rPr lang="nb-NO" dirty="0" err="1" smtClean="0"/>
              <a:t>Clean</a:t>
            </a:r>
            <a:r>
              <a:rPr lang="nb-NO" dirty="0" smtClean="0"/>
              <a:t> </a:t>
            </a:r>
            <a:r>
              <a:rPr lang="nb-NO" dirty="0" err="1" smtClean="0"/>
              <a:t>slate</a:t>
            </a:r>
            <a:r>
              <a:rPr lang="nb-NO" dirty="0" smtClean="0"/>
              <a:t> makes </a:t>
            </a:r>
            <a:r>
              <a:rPr lang="nb-NO" dirty="0" err="1" smtClean="0"/>
              <a:t>no</a:t>
            </a:r>
            <a:r>
              <a:rPr lang="nb-NO" dirty="0" smtClean="0"/>
              <a:t> </a:t>
            </a:r>
            <a:r>
              <a:rPr lang="nb-NO" dirty="0" err="1" smtClean="0"/>
              <a:t>sense</a:t>
            </a:r>
            <a:r>
              <a:rPr lang="nb-NO" dirty="0" smtClean="0"/>
              <a:t> </a:t>
            </a:r>
            <a:r>
              <a:rPr lang="nb-NO" dirty="0" err="1" smtClean="0"/>
              <a:t>if</a:t>
            </a:r>
            <a:r>
              <a:rPr lang="nb-NO" dirty="0" smtClean="0"/>
              <a:t> </a:t>
            </a:r>
            <a:r>
              <a:rPr lang="nb-NO" dirty="0" err="1" smtClean="0"/>
              <a:t>the</a:t>
            </a:r>
            <a:r>
              <a:rPr lang="nb-NO" dirty="0" smtClean="0"/>
              <a:t> problem is </a:t>
            </a:r>
            <a:r>
              <a:rPr lang="nb-NO" dirty="0" err="1" smtClean="0"/>
              <a:t>structural</a:t>
            </a:r>
            <a:endParaRPr lang="nb-NO" dirty="0" smtClean="0"/>
          </a:p>
          <a:p>
            <a:pPr lvl="2"/>
            <a:r>
              <a:rPr lang="nb-NO" dirty="0" smtClean="0"/>
              <a:t>Not a moral argument</a:t>
            </a:r>
          </a:p>
          <a:p>
            <a:pPr lvl="1"/>
            <a:r>
              <a:rPr lang="nb-NO" dirty="0" smtClean="0"/>
              <a:t>Is </a:t>
            </a:r>
            <a:r>
              <a:rPr lang="nb-NO" dirty="0" err="1" smtClean="0"/>
              <a:t>Greece</a:t>
            </a:r>
            <a:r>
              <a:rPr lang="nb-NO" dirty="0" smtClean="0"/>
              <a:t> over </a:t>
            </a:r>
            <a:r>
              <a:rPr lang="nb-NO" dirty="0" err="1" smtClean="0"/>
              <a:t>the</a:t>
            </a:r>
            <a:r>
              <a:rPr lang="nb-NO" dirty="0" smtClean="0"/>
              <a:t> hump? (Or </a:t>
            </a:r>
            <a:r>
              <a:rPr lang="nb-NO" dirty="0" err="1" smtClean="0"/>
              <a:t>will</a:t>
            </a:r>
            <a:r>
              <a:rPr lang="nb-NO" dirty="0" smtClean="0"/>
              <a:t> </a:t>
            </a:r>
            <a:r>
              <a:rPr lang="nb-NO" dirty="0" err="1" smtClean="0"/>
              <a:t>there</a:t>
            </a:r>
            <a:r>
              <a:rPr lang="nb-NO" dirty="0" smtClean="0"/>
              <a:t> just be ever more humps…?)</a:t>
            </a:r>
          </a:p>
          <a:p>
            <a:r>
              <a:rPr lang="nb-NO" dirty="0" smtClean="0"/>
              <a:t>Europe </a:t>
            </a:r>
            <a:r>
              <a:rPr lang="nb-NO" dirty="0" err="1" smtClean="0"/>
              <a:t>going</a:t>
            </a:r>
            <a:r>
              <a:rPr lang="nb-NO" dirty="0" smtClean="0"/>
              <a:t> </a:t>
            </a:r>
            <a:r>
              <a:rPr lang="nb-NO" dirty="0" err="1" smtClean="0"/>
              <a:t>the</a:t>
            </a:r>
            <a:r>
              <a:rPr lang="nb-NO" dirty="0" smtClean="0"/>
              <a:t> </a:t>
            </a:r>
            <a:r>
              <a:rPr lang="nb-NO" dirty="0" err="1" smtClean="0"/>
              <a:t>way</a:t>
            </a:r>
            <a:r>
              <a:rPr lang="nb-NO" dirty="0" smtClean="0"/>
              <a:t> </a:t>
            </a:r>
            <a:r>
              <a:rPr lang="nb-NO" dirty="0" err="1" smtClean="0"/>
              <a:t>of</a:t>
            </a:r>
            <a:r>
              <a:rPr lang="nb-NO" dirty="0" smtClean="0"/>
              <a:t> Japan?</a:t>
            </a:r>
          </a:p>
          <a:p>
            <a:pPr lvl="1"/>
            <a:r>
              <a:rPr lang="nb-NO" dirty="0" smtClean="0"/>
              <a:t>No </a:t>
            </a:r>
            <a:r>
              <a:rPr lang="nb-NO" dirty="0" err="1" smtClean="0"/>
              <a:t>growth</a:t>
            </a:r>
            <a:r>
              <a:rPr lang="nb-NO" dirty="0" smtClean="0"/>
              <a:t>, </a:t>
            </a:r>
            <a:r>
              <a:rPr lang="nb-NO" dirty="0" err="1" smtClean="0"/>
              <a:t>no</a:t>
            </a:r>
            <a:r>
              <a:rPr lang="nb-NO" dirty="0" smtClean="0"/>
              <a:t> </a:t>
            </a:r>
            <a:r>
              <a:rPr lang="nb-NO" dirty="0" err="1" smtClean="0"/>
              <a:t>inflation</a:t>
            </a:r>
            <a:r>
              <a:rPr lang="nb-NO" dirty="0" smtClean="0"/>
              <a:t>, negative </a:t>
            </a:r>
            <a:r>
              <a:rPr lang="nb-NO" dirty="0" err="1" smtClean="0"/>
              <a:t>interest</a:t>
            </a:r>
            <a:r>
              <a:rPr lang="nb-NO" dirty="0" smtClean="0"/>
              <a:t> rates</a:t>
            </a:r>
            <a:endParaRPr lang="nb-NO" dirty="0"/>
          </a:p>
        </p:txBody>
      </p:sp>
    </p:spTree>
    <p:extLst>
      <p:ext uri="{BB962C8B-B14F-4D97-AF65-F5344CB8AC3E}">
        <p14:creationId xmlns:p14="http://schemas.microsoft.com/office/powerpoint/2010/main" val="1491813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628" y="277813"/>
            <a:ext cx="4794692" cy="1143000"/>
          </a:xfrm>
        </p:spPr>
        <p:txBody>
          <a:bodyPr>
            <a:normAutofit/>
          </a:bodyPr>
          <a:lstStyle/>
          <a:p>
            <a:r>
              <a:rPr lang="nb-NO" dirty="0" smtClean="0"/>
              <a:t>Monetary systems</a:t>
            </a:r>
            <a:endParaRPr lang="en-US" dirty="0"/>
          </a:p>
        </p:txBody>
      </p:sp>
      <p:sp>
        <p:nvSpPr>
          <p:cNvPr id="3" name="Content Placeholder 2"/>
          <p:cNvSpPr>
            <a:spLocks noGrp="1"/>
          </p:cNvSpPr>
          <p:nvPr>
            <p:ph idx="1"/>
          </p:nvPr>
        </p:nvSpPr>
        <p:spPr>
          <a:xfrm>
            <a:off x="1194628" y="1943100"/>
            <a:ext cx="7407404" cy="4183063"/>
          </a:xfrm>
        </p:spPr>
        <p:txBody>
          <a:bodyPr>
            <a:normAutofit lnSpcReduction="10000"/>
          </a:bodyPr>
          <a:lstStyle/>
          <a:p>
            <a:r>
              <a:rPr lang="nb-NO" dirty="0" err="1" smtClean="0"/>
              <a:t>Important</a:t>
            </a:r>
            <a:r>
              <a:rPr lang="nb-NO" dirty="0" smtClean="0"/>
              <a:t> </a:t>
            </a:r>
            <a:r>
              <a:rPr lang="nb-NO" dirty="0" err="1" smtClean="0"/>
              <a:t>why</a:t>
            </a:r>
            <a:r>
              <a:rPr lang="nb-NO" dirty="0" smtClean="0"/>
              <a:t>? </a:t>
            </a:r>
          </a:p>
          <a:p>
            <a:r>
              <a:rPr lang="nb-NO" dirty="0" smtClean="0"/>
              <a:t>Short answer: </a:t>
            </a:r>
          </a:p>
          <a:p>
            <a:pPr lvl="1"/>
            <a:r>
              <a:rPr lang="nb-NO" dirty="0" smtClean="0"/>
              <a:t>System through which international transactions can flourish</a:t>
            </a:r>
          </a:p>
          <a:p>
            <a:pPr lvl="1"/>
            <a:r>
              <a:rPr lang="nb-NO" dirty="0" smtClean="0"/>
              <a:t>Makes trade easier and more predictable</a:t>
            </a:r>
          </a:p>
          <a:p>
            <a:pPr lvl="1"/>
            <a:r>
              <a:rPr lang="nb-NO" dirty="0" smtClean="0"/>
              <a:t>To avoid financial crises… </a:t>
            </a:r>
          </a:p>
          <a:p>
            <a:r>
              <a:rPr lang="nb-NO" dirty="0" smtClean="0"/>
              <a:t>Story of the value of money</a:t>
            </a:r>
          </a:p>
          <a:p>
            <a:pPr lvl="1"/>
            <a:r>
              <a:rPr lang="nb-NO" dirty="0" smtClean="0"/>
              <a:t>Trying to fix money to something permanent</a:t>
            </a:r>
          </a:p>
          <a:p>
            <a:r>
              <a:rPr lang="nb-NO" dirty="0" smtClean="0"/>
              <a:t>Story of the history of international transactions</a:t>
            </a:r>
          </a:p>
          <a:p>
            <a:pPr lvl="1"/>
            <a:r>
              <a:rPr lang="nb-NO" dirty="0" smtClean="0"/>
              <a:t>Create something fixed in a world of flux</a:t>
            </a:r>
          </a:p>
          <a:p>
            <a:pPr lvl="1"/>
            <a:r>
              <a:rPr lang="nb-NO" dirty="0" smtClean="0"/>
              <a:t>DIFFICULT!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1698" y="1"/>
            <a:ext cx="2712302" cy="2060848"/>
          </a:xfrm>
          <a:prstGeom prst="rect">
            <a:avLst/>
          </a:prstGeom>
        </p:spPr>
      </p:pic>
    </p:spTree>
    <p:extLst>
      <p:ext uri="{BB962C8B-B14F-4D97-AF65-F5344CB8AC3E}">
        <p14:creationId xmlns:p14="http://schemas.microsoft.com/office/powerpoint/2010/main" val="225413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Stimulus vs. </a:t>
            </a:r>
            <a:r>
              <a:rPr lang="nb-NO" dirty="0" err="1" smtClean="0"/>
              <a:t>austerity</a:t>
            </a:r>
            <a:r>
              <a:rPr lang="nb-NO" dirty="0" smtClean="0"/>
              <a:t>?</a:t>
            </a:r>
            <a:endParaRPr lang="nb-NO" dirty="0"/>
          </a:p>
        </p:txBody>
      </p:sp>
      <p:sp>
        <p:nvSpPr>
          <p:cNvPr id="3" name="Content Placeholder 2"/>
          <p:cNvSpPr>
            <a:spLocks noGrp="1"/>
          </p:cNvSpPr>
          <p:nvPr>
            <p:ph idx="1"/>
          </p:nvPr>
        </p:nvSpPr>
        <p:spPr>
          <a:xfrm>
            <a:off x="1194628" y="1600200"/>
            <a:ext cx="7629332" cy="4525963"/>
          </a:xfrm>
        </p:spPr>
        <p:txBody>
          <a:bodyPr>
            <a:normAutofit fontScale="85000" lnSpcReduction="20000"/>
          </a:bodyPr>
          <a:lstStyle/>
          <a:p>
            <a:r>
              <a:rPr lang="nb-NO" dirty="0" smtClean="0"/>
              <a:t>Ferguson: </a:t>
            </a:r>
          </a:p>
          <a:p>
            <a:pPr lvl="1"/>
            <a:r>
              <a:rPr lang="nb-NO" dirty="0">
                <a:hlinkClick r:id="rId3"/>
              </a:rPr>
              <a:t>https://www.youtube.com/watch?v=77xI4QGMGYM</a:t>
            </a:r>
            <a:r>
              <a:rPr lang="nb-NO" dirty="0"/>
              <a:t> </a:t>
            </a:r>
          </a:p>
          <a:p>
            <a:pPr lvl="1"/>
            <a:r>
              <a:rPr lang="nb-NO" dirty="0" smtClean="0"/>
              <a:t>Not </a:t>
            </a:r>
            <a:r>
              <a:rPr lang="nb-NO" dirty="0" err="1" smtClean="0"/>
              <a:t>about</a:t>
            </a:r>
            <a:r>
              <a:rPr lang="nb-NO" dirty="0" smtClean="0"/>
              <a:t> stimulus vs. </a:t>
            </a:r>
            <a:r>
              <a:rPr lang="nb-NO" dirty="0" err="1" smtClean="0"/>
              <a:t>austerity</a:t>
            </a:r>
            <a:r>
              <a:rPr lang="nb-NO" dirty="0" smtClean="0"/>
              <a:t>. </a:t>
            </a:r>
            <a:r>
              <a:rPr lang="nb-NO" dirty="0" err="1" smtClean="0"/>
              <a:t>Missing</a:t>
            </a:r>
            <a:r>
              <a:rPr lang="nb-NO" dirty="0" smtClean="0"/>
              <a:t> </a:t>
            </a:r>
            <a:r>
              <a:rPr lang="nb-NO" dirty="0" err="1" smtClean="0"/>
              <a:t>the</a:t>
            </a:r>
            <a:r>
              <a:rPr lang="nb-NO" dirty="0" smtClean="0"/>
              <a:t> </a:t>
            </a:r>
            <a:r>
              <a:rPr lang="nb-NO" dirty="0" err="1" smtClean="0"/>
              <a:t>point</a:t>
            </a:r>
            <a:r>
              <a:rPr lang="nb-NO" dirty="0" smtClean="0"/>
              <a:t>! </a:t>
            </a:r>
            <a:r>
              <a:rPr lang="nb-NO" dirty="0" err="1" smtClean="0"/>
              <a:t>Debt</a:t>
            </a:r>
            <a:r>
              <a:rPr lang="nb-NO" dirty="0" smtClean="0"/>
              <a:t> </a:t>
            </a:r>
            <a:r>
              <a:rPr lang="nb-NO" dirty="0" smtClean="0">
                <a:sym typeface="Wingdings" panose="05000000000000000000" pitchFamily="2" charset="2"/>
              </a:rPr>
              <a:t> </a:t>
            </a:r>
            <a:r>
              <a:rPr lang="nb-NO" dirty="0" err="1" smtClean="0">
                <a:sym typeface="Wingdings" panose="05000000000000000000" pitchFamily="2" charset="2"/>
              </a:rPr>
              <a:t>slow</a:t>
            </a:r>
            <a:r>
              <a:rPr lang="nb-NO" dirty="0" smtClean="0">
                <a:sym typeface="Wingdings" panose="05000000000000000000" pitchFamily="2" charset="2"/>
              </a:rPr>
              <a:t> </a:t>
            </a:r>
            <a:r>
              <a:rPr lang="nb-NO" dirty="0" err="1" smtClean="0">
                <a:sym typeface="Wingdings" panose="05000000000000000000" pitchFamily="2" charset="2"/>
              </a:rPr>
              <a:t>future</a:t>
            </a:r>
            <a:r>
              <a:rPr lang="nb-NO" dirty="0" smtClean="0">
                <a:sym typeface="Wingdings" panose="05000000000000000000" pitchFamily="2" charset="2"/>
              </a:rPr>
              <a:t> </a:t>
            </a:r>
            <a:r>
              <a:rPr lang="nb-NO" dirty="0" err="1" smtClean="0">
                <a:sym typeface="Wingdings" panose="05000000000000000000" pitchFamily="2" charset="2"/>
              </a:rPr>
              <a:t>growth</a:t>
            </a:r>
            <a:r>
              <a:rPr lang="nb-NO" dirty="0" smtClean="0">
                <a:sym typeface="Wingdings" panose="05000000000000000000" pitchFamily="2" charset="2"/>
              </a:rPr>
              <a:t>  impossible to </a:t>
            </a:r>
            <a:r>
              <a:rPr lang="nb-NO" dirty="0" err="1" smtClean="0">
                <a:sym typeface="Wingdings" panose="05000000000000000000" pitchFamily="2" charset="2"/>
              </a:rPr>
              <a:t>repay</a:t>
            </a:r>
            <a:r>
              <a:rPr lang="nb-NO" dirty="0" smtClean="0">
                <a:sym typeface="Wingdings" panose="05000000000000000000" pitchFamily="2" charset="2"/>
              </a:rPr>
              <a:t> </a:t>
            </a:r>
            <a:r>
              <a:rPr lang="nb-NO" dirty="0" err="1" smtClean="0">
                <a:sym typeface="Wingdings" panose="05000000000000000000" pitchFamily="2" charset="2"/>
              </a:rPr>
              <a:t>the</a:t>
            </a:r>
            <a:r>
              <a:rPr lang="nb-NO" dirty="0" smtClean="0">
                <a:sym typeface="Wingdings" panose="05000000000000000000" pitchFamily="2" charset="2"/>
              </a:rPr>
              <a:t> </a:t>
            </a:r>
            <a:r>
              <a:rPr lang="nb-NO" dirty="0" err="1" smtClean="0">
                <a:sym typeface="Wingdings" panose="05000000000000000000" pitchFamily="2" charset="2"/>
              </a:rPr>
              <a:t>debt</a:t>
            </a:r>
            <a:r>
              <a:rPr lang="nb-NO" dirty="0" smtClean="0">
                <a:sym typeface="Wingdings" panose="05000000000000000000" pitchFamily="2" charset="2"/>
              </a:rPr>
              <a:t>. </a:t>
            </a:r>
            <a:r>
              <a:rPr lang="nb-NO" dirty="0" err="1" smtClean="0">
                <a:sym typeface="Wingdings" panose="05000000000000000000" pitchFamily="2" charset="2"/>
              </a:rPr>
              <a:t>Intergenerational</a:t>
            </a:r>
            <a:r>
              <a:rPr lang="nb-NO" dirty="0" smtClean="0">
                <a:sym typeface="Wingdings" panose="05000000000000000000" pitchFamily="2" charset="2"/>
              </a:rPr>
              <a:t> </a:t>
            </a:r>
            <a:r>
              <a:rPr lang="nb-NO" dirty="0" err="1" smtClean="0">
                <a:sym typeface="Wingdings" panose="05000000000000000000" pitchFamily="2" charset="2"/>
              </a:rPr>
              <a:t>conflict</a:t>
            </a:r>
            <a:r>
              <a:rPr lang="nb-NO" dirty="0" smtClean="0">
                <a:sym typeface="Wingdings" panose="05000000000000000000" pitchFamily="2" charset="2"/>
              </a:rPr>
              <a:t>!</a:t>
            </a:r>
          </a:p>
          <a:p>
            <a:pPr lvl="1"/>
            <a:r>
              <a:rPr lang="nb-NO" dirty="0" smtClean="0"/>
              <a:t>Age </a:t>
            </a:r>
            <a:r>
              <a:rPr lang="nb-NO" dirty="0" err="1" smtClean="0"/>
              <a:t>of</a:t>
            </a:r>
            <a:r>
              <a:rPr lang="nb-NO" dirty="0" smtClean="0"/>
              <a:t> </a:t>
            </a:r>
            <a:r>
              <a:rPr lang="nb-NO" dirty="0" err="1" smtClean="0"/>
              <a:t>debt</a:t>
            </a:r>
            <a:r>
              <a:rPr lang="nb-NO" dirty="0" smtClean="0"/>
              <a:t> is done? </a:t>
            </a:r>
            <a:r>
              <a:rPr lang="nb-NO" dirty="0" err="1" smtClean="0"/>
              <a:t>Maxed</a:t>
            </a:r>
            <a:r>
              <a:rPr lang="nb-NO" dirty="0" smtClean="0"/>
              <a:t> </a:t>
            </a:r>
            <a:r>
              <a:rPr lang="nb-NO" dirty="0" err="1" smtClean="0"/>
              <a:t>out</a:t>
            </a:r>
            <a:r>
              <a:rPr lang="nb-NO" dirty="0" smtClean="0"/>
              <a:t> </a:t>
            </a:r>
            <a:r>
              <a:rPr lang="nb-NO" dirty="0" err="1" smtClean="0"/>
              <a:t>our</a:t>
            </a:r>
            <a:r>
              <a:rPr lang="nb-NO" dirty="0" smtClean="0"/>
              <a:t> </a:t>
            </a:r>
            <a:r>
              <a:rPr lang="nb-NO" dirty="0" err="1" smtClean="0"/>
              <a:t>credit</a:t>
            </a:r>
            <a:r>
              <a:rPr lang="nb-NO" dirty="0" smtClean="0"/>
              <a:t> </a:t>
            </a:r>
            <a:r>
              <a:rPr lang="nb-NO" dirty="0" err="1" smtClean="0"/>
              <a:t>cards</a:t>
            </a:r>
            <a:r>
              <a:rPr lang="nb-NO" dirty="0" smtClean="0"/>
              <a:t>!</a:t>
            </a:r>
          </a:p>
          <a:p>
            <a:pPr lvl="2"/>
            <a:r>
              <a:rPr lang="nb-NO" dirty="0" err="1" smtClean="0"/>
              <a:t>Otherwise</a:t>
            </a:r>
            <a:r>
              <a:rPr lang="nb-NO" dirty="0" smtClean="0"/>
              <a:t>, </a:t>
            </a:r>
            <a:r>
              <a:rPr lang="nb-NO" dirty="0" err="1" smtClean="0"/>
              <a:t>crisis</a:t>
            </a:r>
            <a:r>
              <a:rPr lang="nb-NO" dirty="0" smtClean="0"/>
              <a:t> </a:t>
            </a:r>
            <a:r>
              <a:rPr lang="nb-NO" dirty="0" err="1" smtClean="0"/>
              <a:t>after</a:t>
            </a:r>
            <a:r>
              <a:rPr lang="nb-NO" dirty="0" smtClean="0"/>
              <a:t> </a:t>
            </a:r>
            <a:r>
              <a:rPr lang="nb-NO" dirty="0" err="1" smtClean="0"/>
              <a:t>crisis</a:t>
            </a:r>
            <a:r>
              <a:rPr lang="nb-NO" dirty="0" smtClean="0"/>
              <a:t> </a:t>
            </a:r>
            <a:r>
              <a:rPr lang="nb-NO" dirty="0" err="1" smtClean="0"/>
              <a:t>after</a:t>
            </a:r>
            <a:r>
              <a:rPr lang="nb-NO" dirty="0" smtClean="0"/>
              <a:t> </a:t>
            </a:r>
            <a:r>
              <a:rPr lang="nb-NO" dirty="0" err="1" smtClean="0"/>
              <a:t>crisis</a:t>
            </a:r>
            <a:r>
              <a:rPr lang="nb-NO" dirty="0" smtClean="0"/>
              <a:t>. </a:t>
            </a:r>
            <a:r>
              <a:rPr lang="nb-NO" dirty="0" err="1" smtClean="0"/>
              <a:t>Especially</a:t>
            </a:r>
            <a:r>
              <a:rPr lang="nb-NO" dirty="0" smtClean="0"/>
              <a:t> in Europe. </a:t>
            </a:r>
          </a:p>
          <a:p>
            <a:pPr lvl="3"/>
            <a:r>
              <a:rPr lang="nb-NO" dirty="0" smtClean="0"/>
              <a:t>And: Long-term, </a:t>
            </a:r>
            <a:r>
              <a:rPr lang="nb-NO" dirty="0" err="1" smtClean="0"/>
              <a:t>social</a:t>
            </a:r>
            <a:r>
              <a:rPr lang="nb-NO" dirty="0" smtClean="0"/>
              <a:t> </a:t>
            </a:r>
            <a:r>
              <a:rPr lang="nb-NO" dirty="0" err="1" smtClean="0"/>
              <a:t>security</a:t>
            </a:r>
            <a:r>
              <a:rPr lang="nb-NO" dirty="0" smtClean="0"/>
              <a:t> </a:t>
            </a:r>
            <a:r>
              <a:rPr lang="nb-NO" dirty="0" err="1" smtClean="0"/>
              <a:t>will</a:t>
            </a:r>
            <a:r>
              <a:rPr lang="nb-NO" dirty="0" smtClean="0"/>
              <a:t> run huge deficits. </a:t>
            </a:r>
            <a:r>
              <a:rPr lang="nb-NO" dirty="0" err="1" smtClean="0"/>
              <a:t>Govt</a:t>
            </a:r>
            <a:r>
              <a:rPr lang="nb-NO" dirty="0" smtClean="0"/>
              <a:t> must be </a:t>
            </a:r>
            <a:r>
              <a:rPr lang="nb-NO" dirty="0" err="1" smtClean="0"/>
              <a:t>shrinked</a:t>
            </a:r>
            <a:r>
              <a:rPr lang="nb-NO" dirty="0" smtClean="0"/>
              <a:t>.</a:t>
            </a:r>
          </a:p>
          <a:p>
            <a:pPr lvl="3"/>
            <a:r>
              <a:rPr lang="nb-NO" dirty="0" err="1" smtClean="0"/>
              <a:t>Every</a:t>
            </a:r>
            <a:r>
              <a:rPr lang="nb-NO" dirty="0" smtClean="0"/>
              <a:t> </a:t>
            </a:r>
            <a:r>
              <a:rPr lang="nb-NO" dirty="0" err="1" smtClean="0"/>
              <a:t>crisis</a:t>
            </a:r>
            <a:r>
              <a:rPr lang="nb-NO" dirty="0" smtClean="0"/>
              <a:t> </a:t>
            </a:r>
            <a:r>
              <a:rPr lang="nb-NO" dirty="0" err="1" smtClean="0"/>
              <a:t>takes</a:t>
            </a:r>
            <a:r>
              <a:rPr lang="nb-NO" dirty="0" smtClean="0"/>
              <a:t> </a:t>
            </a:r>
            <a:r>
              <a:rPr lang="nb-NO" dirty="0" err="1" smtClean="0"/>
              <a:t>away</a:t>
            </a:r>
            <a:r>
              <a:rPr lang="nb-NO" dirty="0" smtClean="0"/>
              <a:t> from </a:t>
            </a:r>
            <a:r>
              <a:rPr lang="nb-NO" dirty="0" err="1" smtClean="0"/>
              <a:t>our</a:t>
            </a:r>
            <a:r>
              <a:rPr lang="nb-NO" dirty="0" smtClean="0"/>
              <a:t> </a:t>
            </a:r>
            <a:r>
              <a:rPr lang="nb-NO" dirty="0" err="1" smtClean="0"/>
              <a:t>ability</a:t>
            </a:r>
            <a:r>
              <a:rPr lang="nb-NO" dirty="0" smtClean="0"/>
              <a:t> to do stimulus</a:t>
            </a:r>
          </a:p>
          <a:p>
            <a:r>
              <a:rPr lang="nb-NO" dirty="0" err="1" smtClean="0"/>
              <a:t>Krugman</a:t>
            </a:r>
            <a:r>
              <a:rPr lang="nb-NO" dirty="0" smtClean="0"/>
              <a:t>:</a:t>
            </a:r>
          </a:p>
          <a:p>
            <a:pPr lvl="1"/>
            <a:r>
              <a:rPr lang="nb-NO" dirty="0" smtClean="0"/>
              <a:t>Stimulus has NOT </a:t>
            </a:r>
            <a:r>
              <a:rPr lang="nb-NO" dirty="0" smtClean="0">
                <a:sym typeface="Wingdings" panose="05000000000000000000" pitchFamily="2" charset="2"/>
              </a:rPr>
              <a:t> </a:t>
            </a:r>
            <a:r>
              <a:rPr lang="nb-NO" dirty="0" err="1" smtClean="0">
                <a:sym typeface="Wingdings" panose="05000000000000000000" pitchFamily="2" charset="2"/>
              </a:rPr>
              <a:t>soaring</a:t>
            </a:r>
            <a:r>
              <a:rPr lang="nb-NO" dirty="0" smtClean="0">
                <a:sym typeface="Wingdings" panose="05000000000000000000" pitchFamily="2" charset="2"/>
              </a:rPr>
              <a:t> </a:t>
            </a:r>
            <a:r>
              <a:rPr lang="nb-NO" dirty="0" err="1" smtClean="0">
                <a:sym typeface="Wingdings" panose="05000000000000000000" pitchFamily="2" charset="2"/>
              </a:rPr>
              <a:t>interest</a:t>
            </a:r>
            <a:r>
              <a:rPr lang="nb-NO" dirty="0" smtClean="0">
                <a:sym typeface="Wingdings" panose="05000000000000000000" pitchFamily="2" charset="2"/>
              </a:rPr>
              <a:t> rates or a </a:t>
            </a:r>
            <a:r>
              <a:rPr lang="nb-NO" dirty="0" err="1" smtClean="0">
                <a:sym typeface="Wingdings" panose="05000000000000000000" pitchFamily="2" charset="2"/>
              </a:rPr>
              <a:t>fiscal</a:t>
            </a:r>
            <a:r>
              <a:rPr lang="nb-NO" dirty="0" smtClean="0">
                <a:sym typeface="Wingdings" panose="05000000000000000000" pitchFamily="2" charset="2"/>
              </a:rPr>
              <a:t> </a:t>
            </a:r>
            <a:r>
              <a:rPr lang="nb-NO" dirty="0" err="1" smtClean="0">
                <a:sym typeface="Wingdings" panose="05000000000000000000" pitchFamily="2" charset="2"/>
              </a:rPr>
              <a:t>crisis</a:t>
            </a:r>
            <a:endParaRPr lang="nb-NO" dirty="0" smtClean="0">
              <a:sym typeface="Wingdings" panose="05000000000000000000" pitchFamily="2" charset="2"/>
            </a:endParaRPr>
          </a:p>
          <a:p>
            <a:pPr lvl="2"/>
            <a:r>
              <a:rPr lang="nb-NO" dirty="0" err="1" smtClean="0">
                <a:sym typeface="Wingdings" panose="05000000000000000000" pitchFamily="2" charset="2"/>
              </a:rPr>
              <a:t>Keynesian</a:t>
            </a:r>
            <a:r>
              <a:rPr lang="nb-NO" dirty="0" smtClean="0">
                <a:sym typeface="Wingdings" panose="05000000000000000000" pitchFamily="2" charset="2"/>
              </a:rPr>
              <a:t> </a:t>
            </a:r>
            <a:r>
              <a:rPr lang="nb-NO" dirty="0" err="1" smtClean="0">
                <a:sym typeface="Wingdings" panose="05000000000000000000" pitchFamily="2" charset="2"/>
              </a:rPr>
              <a:t>medicine</a:t>
            </a:r>
            <a:r>
              <a:rPr lang="nb-NO" dirty="0" smtClean="0">
                <a:sym typeface="Wingdings" panose="05000000000000000000" pitchFamily="2" charset="2"/>
              </a:rPr>
              <a:t> </a:t>
            </a:r>
            <a:r>
              <a:rPr lang="nb-NO" dirty="0" err="1" smtClean="0">
                <a:sym typeface="Wingdings" panose="05000000000000000000" pitchFamily="2" charset="2"/>
              </a:rPr>
              <a:t>worked</a:t>
            </a:r>
            <a:r>
              <a:rPr lang="nb-NO" dirty="0" smtClean="0">
                <a:sym typeface="Wingdings" panose="05000000000000000000" pitchFamily="2" charset="2"/>
              </a:rPr>
              <a:t>! </a:t>
            </a:r>
          </a:p>
          <a:p>
            <a:pPr lvl="2"/>
            <a:r>
              <a:rPr lang="nb-NO" dirty="0" err="1" smtClean="0">
                <a:sym typeface="Wingdings" panose="05000000000000000000" pitchFamily="2" charset="2"/>
              </a:rPr>
              <a:t>Slow</a:t>
            </a:r>
            <a:r>
              <a:rPr lang="nb-NO" dirty="0" smtClean="0">
                <a:sym typeface="Wingdings" panose="05000000000000000000" pitchFamily="2" charset="2"/>
              </a:rPr>
              <a:t> US </a:t>
            </a:r>
            <a:r>
              <a:rPr lang="nb-NO" dirty="0" err="1" smtClean="0">
                <a:sym typeface="Wingdings" panose="05000000000000000000" pitchFamily="2" charset="2"/>
              </a:rPr>
              <a:t>recovery</a:t>
            </a:r>
            <a:r>
              <a:rPr lang="nb-NO" dirty="0" smtClean="0">
                <a:sym typeface="Wingdings" panose="05000000000000000000" pitchFamily="2" charset="2"/>
              </a:rPr>
              <a:t> is </a:t>
            </a:r>
            <a:r>
              <a:rPr lang="nb-NO" dirty="0" err="1" smtClean="0">
                <a:sym typeface="Wingdings" panose="05000000000000000000" pitchFamily="2" charset="2"/>
              </a:rPr>
              <a:t>because</a:t>
            </a:r>
            <a:r>
              <a:rPr lang="nb-NO" dirty="0" smtClean="0">
                <a:sym typeface="Wingdings" panose="05000000000000000000" pitchFamily="2" charset="2"/>
              </a:rPr>
              <a:t> </a:t>
            </a:r>
            <a:r>
              <a:rPr lang="nb-NO" dirty="0" err="1" smtClean="0">
                <a:sym typeface="Wingdings" panose="05000000000000000000" pitchFamily="2" charset="2"/>
              </a:rPr>
              <a:t>of</a:t>
            </a:r>
            <a:r>
              <a:rPr lang="nb-NO" dirty="0" smtClean="0">
                <a:sym typeface="Wingdings" panose="05000000000000000000" pitchFamily="2" charset="2"/>
              </a:rPr>
              <a:t> </a:t>
            </a:r>
            <a:r>
              <a:rPr lang="nb-NO" dirty="0" err="1" smtClean="0">
                <a:sym typeface="Wingdings" panose="05000000000000000000" pitchFamily="2" charset="2"/>
              </a:rPr>
              <a:t>austerity</a:t>
            </a:r>
            <a:r>
              <a:rPr lang="nb-NO" dirty="0" smtClean="0">
                <a:sym typeface="Wingdings" panose="05000000000000000000" pitchFamily="2" charset="2"/>
              </a:rPr>
              <a:t> in Europe.</a:t>
            </a:r>
          </a:p>
          <a:p>
            <a:pPr lvl="2"/>
            <a:r>
              <a:rPr lang="nb-NO" dirty="0" err="1" smtClean="0">
                <a:sym typeface="Wingdings" panose="05000000000000000000" pitchFamily="2" charset="2"/>
              </a:rPr>
              <a:t>Austerity</a:t>
            </a:r>
            <a:r>
              <a:rPr lang="nb-NO" dirty="0" smtClean="0">
                <a:sym typeface="Wingdings" panose="05000000000000000000" pitchFamily="2" charset="2"/>
              </a:rPr>
              <a:t> is </a:t>
            </a:r>
            <a:r>
              <a:rPr lang="nb-NO" dirty="0" err="1" smtClean="0">
                <a:sym typeface="Wingdings" panose="05000000000000000000" pitchFamily="2" charset="2"/>
              </a:rPr>
              <a:t>dead</a:t>
            </a:r>
            <a:r>
              <a:rPr lang="nb-NO" dirty="0" smtClean="0">
                <a:sym typeface="Wingdings" panose="05000000000000000000" pitchFamily="2" charset="2"/>
              </a:rPr>
              <a:t>! [The </a:t>
            </a:r>
            <a:r>
              <a:rPr lang="nb-NO" dirty="0" err="1" smtClean="0">
                <a:sym typeface="Wingdings" panose="05000000000000000000" pitchFamily="2" charset="2"/>
              </a:rPr>
              <a:t>Austerity</a:t>
            </a:r>
            <a:r>
              <a:rPr lang="nb-NO" dirty="0" smtClean="0">
                <a:sym typeface="Wingdings" panose="05000000000000000000" pitchFamily="2" charset="2"/>
              </a:rPr>
              <a:t> </a:t>
            </a:r>
            <a:r>
              <a:rPr lang="nb-NO" dirty="0" err="1" smtClean="0">
                <a:sym typeface="Wingdings" panose="05000000000000000000" pitchFamily="2" charset="2"/>
              </a:rPr>
              <a:t>Delusion</a:t>
            </a:r>
            <a:r>
              <a:rPr lang="nb-NO" dirty="0" smtClean="0">
                <a:sym typeface="Wingdings" panose="05000000000000000000" pitchFamily="2" charset="2"/>
              </a:rPr>
              <a:t>] 90% </a:t>
            </a:r>
            <a:r>
              <a:rPr lang="nb-NO" dirty="0" err="1" smtClean="0">
                <a:sym typeface="Wingdings" panose="05000000000000000000" pitchFamily="2" charset="2"/>
              </a:rPr>
              <a:t>debt</a:t>
            </a:r>
            <a:r>
              <a:rPr lang="nb-NO" dirty="0" smtClean="0">
                <a:sym typeface="Wingdings" panose="05000000000000000000" pitchFamily="2" charset="2"/>
              </a:rPr>
              <a:t> is not </a:t>
            </a:r>
            <a:r>
              <a:rPr lang="nb-NO" dirty="0" err="1" smtClean="0">
                <a:sym typeface="Wingdings" panose="05000000000000000000" pitchFamily="2" charset="2"/>
              </a:rPr>
              <a:t>critical</a:t>
            </a:r>
            <a:r>
              <a:rPr lang="nb-NO" dirty="0" smtClean="0">
                <a:sym typeface="Wingdings" panose="05000000000000000000" pitchFamily="2" charset="2"/>
              </a:rPr>
              <a:t>!</a:t>
            </a:r>
          </a:p>
          <a:p>
            <a:r>
              <a:rPr lang="nb-NO" dirty="0" err="1" smtClean="0">
                <a:sym typeface="Wingdings" panose="05000000000000000000" pitchFamily="2" charset="2"/>
              </a:rPr>
              <a:t>Schumpeterians</a:t>
            </a:r>
            <a:r>
              <a:rPr lang="nb-NO" dirty="0" smtClean="0">
                <a:sym typeface="Wingdings" panose="05000000000000000000" pitchFamily="2" charset="2"/>
              </a:rPr>
              <a:t>:</a:t>
            </a:r>
          </a:p>
          <a:p>
            <a:pPr lvl="1"/>
            <a:r>
              <a:rPr lang="nb-NO" dirty="0" err="1" smtClean="0">
                <a:sym typeface="Wingdings" panose="05000000000000000000" pitchFamily="2" charset="2"/>
              </a:rPr>
              <a:t>But</a:t>
            </a:r>
            <a:r>
              <a:rPr lang="nb-NO" dirty="0" smtClean="0">
                <a:sym typeface="Wingdings" panose="05000000000000000000" pitchFamily="2" charset="2"/>
              </a:rPr>
              <a:t>, </a:t>
            </a:r>
            <a:r>
              <a:rPr lang="nb-NO" dirty="0" err="1" smtClean="0">
                <a:sym typeface="Wingdings" panose="05000000000000000000" pitchFamily="2" charset="2"/>
              </a:rPr>
              <a:t>the</a:t>
            </a:r>
            <a:r>
              <a:rPr lang="nb-NO" dirty="0" smtClean="0">
                <a:sym typeface="Wingdings" panose="05000000000000000000" pitchFamily="2" charset="2"/>
              </a:rPr>
              <a:t> stimulus </a:t>
            </a:r>
            <a:r>
              <a:rPr lang="nb-NO" dirty="0" err="1" smtClean="0">
                <a:sym typeface="Wingdings" panose="05000000000000000000" pitchFamily="2" charset="2"/>
              </a:rPr>
              <a:t>only</a:t>
            </a:r>
            <a:r>
              <a:rPr lang="nb-NO" dirty="0" smtClean="0">
                <a:sym typeface="Wingdings" panose="05000000000000000000" pitchFamily="2" charset="2"/>
              </a:rPr>
              <a:t> led to a </a:t>
            </a:r>
            <a:r>
              <a:rPr lang="nb-NO" dirty="0" err="1" smtClean="0">
                <a:sym typeface="Wingdings" panose="05000000000000000000" pitchFamily="2" charset="2"/>
              </a:rPr>
              <a:t>very</a:t>
            </a:r>
            <a:r>
              <a:rPr lang="nb-NO" dirty="0" smtClean="0">
                <a:sym typeface="Wingdings" panose="05000000000000000000" pitchFamily="2" charset="2"/>
              </a:rPr>
              <a:t> </a:t>
            </a:r>
            <a:r>
              <a:rPr lang="nb-NO" dirty="0" err="1" smtClean="0">
                <a:sym typeface="Wingdings" panose="05000000000000000000" pitchFamily="2" charset="2"/>
              </a:rPr>
              <a:t>weak</a:t>
            </a:r>
            <a:r>
              <a:rPr lang="nb-NO" dirty="0" smtClean="0">
                <a:sym typeface="Wingdings" panose="05000000000000000000" pitchFamily="2" charset="2"/>
              </a:rPr>
              <a:t> </a:t>
            </a:r>
            <a:r>
              <a:rPr lang="nb-NO" dirty="0" err="1" smtClean="0">
                <a:sym typeface="Wingdings" panose="05000000000000000000" pitchFamily="2" charset="2"/>
              </a:rPr>
              <a:t>recovery</a:t>
            </a:r>
            <a:endParaRPr lang="nb-NO" dirty="0" smtClean="0">
              <a:sym typeface="Wingdings" panose="05000000000000000000" pitchFamily="2" charset="2"/>
            </a:endParaRPr>
          </a:p>
          <a:p>
            <a:pPr lvl="2"/>
            <a:r>
              <a:rPr lang="nb-NO" dirty="0" err="1" smtClean="0">
                <a:sym typeface="Wingdings" panose="05000000000000000000" pitchFamily="2" charset="2"/>
              </a:rPr>
              <a:t>Something</a:t>
            </a:r>
            <a:r>
              <a:rPr lang="nb-NO" dirty="0" smtClean="0">
                <a:sym typeface="Wingdings" panose="05000000000000000000" pitchFamily="2" charset="2"/>
              </a:rPr>
              <a:t> </a:t>
            </a:r>
            <a:r>
              <a:rPr lang="nb-NO" dirty="0" err="1" smtClean="0">
                <a:sym typeface="Wingdings" panose="05000000000000000000" pitchFamily="2" charset="2"/>
              </a:rPr>
              <a:t>structural</a:t>
            </a:r>
            <a:r>
              <a:rPr lang="nb-NO" dirty="0" smtClean="0">
                <a:sym typeface="Wingdings" panose="05000000000000000000" pitchFamily="2" charset="2"/>
              </a:rPr>
              <a:t> </a:t>
            </a:r>
            <a:r>
              <a:rPr lang="nb-NO" dirty="0" err="1" smtClean="0">
                <a:sym typeface="Wingdings" panose="05000000000000000000" pitchFamily="2" charset="2"/>
              </a:rPr>
              <a:t>that</a:t>
            </a:r>
            <a:r>
              <a:rPr lang="nb-NO" dirty="0" smtClean="0">
                <a:sym typeface="Wingdings" panose="05000000000000000000" pitchFamily="2" charset="2"/>
              </a:rPr>
              <a:t> is </a:t>
            </a:r>
            <a:r>
              <a:rPr lang="nb-NO" dirty="0" err="1" smtClean="0">
                <a:sym typeface="Wingdings" panose="05000000000000000000" pitchFamily="2" charset="2"/>
              </a:rPr>
              <a:t>seriously</a:t>
            </a:r>
            <a:r>
              <a:rPr lang="nb-NO" dirty="0" smtClean="0">
                <a:sym typeface="Wingdings" panose="05000000000000000000" pitchFamily="2" charset="2"/>
              </a:rPr>
              <a:t> </a:t>
            </a:r>
            <a:r>
              <a:rPr lang="nb-NO" dirty="0" err="1" smtClean="0">
                <a:sym typeface="Wingdings" panose="05000000000000000000" pitchFamily="2" charset="2"/>
              </a:rPr>
              <a:t>wrong</a:t>
            </a:r>
            <a:r>
              <a:rPr lang="nb-NO" dirty="0" smtClean="0">
                <a:sym typeface="Wingdings" panose="05000000000000000000" pitchFamily="2" charset="2"/>
              </a:rPr>
              <a:t>!</a:t>
            </a:r>
          </a:p>
          <a:p>
            <a:endParaRPr lang="nb-NO" dirty="0"/>
          </a:p>
        </p:txBody>
      </p:sp>
    </p:spTree>
    <p:extLst>
      <p:ext uri="{BB962C8B-B14F-4D97-AF65-F5344CB8AC3E}">
        <p14:creationId xmlns:p14="http://schemas.microsoft.com/office/powerpoint/2010/main" val="2687313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Solutions?</a:t>
            </a:r>
            <a:endParaRPr lang="en-US" dirty="0"/>
          </a:p>
        </p:txBody>
      </p:sp>
      <p:sp>
        <p:nvSpPr>
          <p:cNvPr id="3" name="Content Placeholder 2"/>
          <p:cNvSpPr>
            <a:spLocks noGrp="1"/>
          </p:cNvSpPr>
          <p:nvPr>
            <p:ph idx="1"/>
          </p:nvPr>
        </p:nvSpPr>
        <p:spPr/>
        <p:txBody>
          <a:bodyPr/>
          <a:lstStyle/>
          <a:p>
            <a:r>
              <a:rPr lang="nb-NO" dirty="0" smtClean="0"/>
              <a:t>Keynesian medicine (fiscal stimulus)?</a:t>
            </a:r>
          </a:p>
          <a:p>
            <a:pPr lvl="1"/>
            <a:r>
              <a:rPr lang="nb-NO" dirty="0" smtClean="0"/>
              <a:t>Only work if this is a demand problem</a:t>
            </a:r>
          </a:p>
          <a:p>
            <a:pPr lvl="1"/>
            <a:r>
              <a:rPr lang="nb-NO" dirty="0" smtClean="0"/>
              <a:t>Not lead to structural change, just a temporary effect and bigger long-term national debt</a:t>
            </a:r>
          </a:p>
          <a:p>
            <a:r>
              <a:rPr lang="nb-NO" dirty="0" smtClean="0"/>
              <a:t>Neoliberal </a:t>
            </a:r>
            <a:r>
              <a:rPr lang="nb-NO" dirty="0" err="1" smtClean="0"/>
              <a:t>medicine</a:t>
            </a:r>
            <a:r>
              <a:rPr lang="nb-NO" dirty="0" smtClean="0"/>
              <a:t> (</a:t>
            </a:r>
            <a:r>
              <a:rPr lang="nb-NO" dirty="0" err="1" smtClean="0"/>
              <a:t>austerity</a:t>
            </a:r>
            <a:r>
              <a:rPr lang="nb-NO" dirty="0" smtClean="0"/>
              <a:t> policies)?</a:t>
            </a:r>
          </a:p>
          <a:p>
            <a:pPr lvl="1"/>
            <a:r>
              <a:rPr lang="nb-NO" dirty="0" smtClean="0"/>
              <a:t>Kill off the growth dynamics of the economy</a:t>
            </a:r>
          </a:p>
          <a:p>
            <a:r>
              <a:rPr lang="nb-NO" dirty="0" smtClean="0"/>
              <a:t>Schumpeterian medicine</a:t>
            </a:r>
          </a:p>
          <a:p>
            <a:pPr lvl="1"/>
            <a:r>
              <a:rPr lang="nb-NO" dirty="0" smtClean="0"/>
              <a:t>Spending focused on long-term opportunities</a:t>
            </a:r>
          </a:p>
          <a:p>
            <a:pPr lvl="1"/>
            <a:r>
              <a:rPr lang="nb-NO" dirty="0" smtClean="0"/>
              <a:t>Human capital, innovation</a:t>
            </a:r>
          </a:p>
          <a:p>
            <a:pPr lvl="1"/>
            <a:r>
              <a:rPr lang="nb-NO" dirty="0" smtClean="0"/>
              <a:t>Removal of vested interests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5516" y="0"/>
            <a:ext cx="1768484" cy="2285999"/>
          </a:xfrm>
          <a:prstGeom prst="rect">
            <a:avLst/>
          </a:prstGeom>
        </p:spPr>
      </p:pic>
    </p:spTree>
    <p:extLst>
      <p:ext uri="{BB962C8B-B14F-4D97-AF65-F5344CB8AC3E}">
        <p14:creationId xmlns:p14="http://schemas.microsoft.com/office/powerpoint/2010/main" val="280947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Schumpeter</a:t>
            </a:r>
            <a:r>
              <a:rPr lang="nb-NO" dirty="0" smtClean="0"/>
              <a:t> </a:t>
            </a:r>
            <a:r>
              <a:rPr lang="nb-NO" dirty="0" err="1" smtClean="0"/>
              <a:t>on</a:t>
            </a:r>
            <a:r>
              <a:rPr lang="nb-NO" dirty="0" smtClean="0"/>
              <a:t> </a:t>
            </a:r>
            <a:r>
              <a:rPr lang="nb-NO" dirty="0" err="1" smtClean="0"/>
              <a:t>future</a:t>
            </a:r>
            <a:r>
              <a:rPr lang="nb-NO" dirty="0" smtClean="0"/>
              <a:t> </a:t>
            </a:r>
            <a:r>
              <a:rPr lang="nb-NO" dirty="0" err="1" smtClean="0"/>
              <a:t>crises</a:t>
            </a:r>
            <a:endParaRPr lang="en-US" dirty="0"/>
          </a:p>
        </p:txBody>
      </p:sp>
      <p:sp>
        <p:nvSpPr>
          <p:cNvPr id="3" name="Content Placeholder 2"/>
          <p:cNvSpPr>
            <a:spLocks noGrp="1"/>
          </p:cNvSpPr>
          <p:nvPr>
            <p:ph idx="1"/>
          </p:nvPr>
        </p:nvSpPr>
        <p:spPr>
          <a:xfrm>
            <a:off x="914400" y="1600200"/>
            <a:ext cx="8229600" cy="4530725"/>
          </a:xfrm>
        </p:spPr>
        <p:txBody>
          <a:bodyPr/>
          <a:lstStyle/>
          <a:p>
            <a:r>
              <a:rPr lang="nb-NO" dirty="0" smtClean="0"/>
              <a:t>«Will capitalism survive? No, I don’t think it can»</a:t>
            </a:r>
          </a:p>
          <a:p>
            <a:pPr lvl="1"/>
            <a:r>
              <a:rPr lang="nb-NO" dirty="0" err="1" smtClean="0"/>
              <a:t>Schumpeter</a:t>
            </a:r>
            <a:r>
              <a:rPr lang="nb-NO" dirty="0" smtClean="0"/>
              <a:t> </a:t>
            </a:r>
            <a:r>
              <a:rPr lang="nb-NO" dirty="0" err="1" smtClean="0"/>
              <a:t>on</a:t>
            </a:r>
            <a:r>
              <a:rPr lang="nb-NO" dirty="0" smtClean="0"/>
              <a:t> </a:t>
            </a:r>
            <a:r>
              <a:rPr lang="nb-NO" dirty="0" err="1" smtClean="0"/>
              <a:t>the</a:t>
            </a:r>
            <a:r>
              <a:rPr lang="nb-NO" dirty="0" smtClean="0"/>
              <a:t> </a:t>
            </a:r>
            <a:r>
              <a:rPr lang="nb-NO" dirty="0" err="1" smtClean="0"/>
              <a:t>conditions</a:t>
            </a:r>
            <a:r>
              <a:rPr lang="nb-NO" dirty="0" smtClean="0"/>
              <a:t> for </a:t>
            </a:r>
            <a:r>
              <a:rPr lang="nb-NO" dirty="0" err="1" smtClean="0"/>
              <a:t>creative</a:t>
            </a:r>
            <a:r>
              <a:rPr lang="nb-NO" dirty="0" smtClean="0"/>
              <a:t> </a:t>
            </a:r>
            <a:r>
              <a:rPr lang="nb-NO" dirty="0" err="1" smtClean="0"/>
              <a:t>destruction</a:t>
            </a:r>
            <a:r>
              <a:rPr lang="nb-NO" dirty="0" smtClean="0"/>
              <a:t> to </a:t>
            </a:r>
            <a:r>
              <a:rPr lang="nb-NO" dirty="0" err="1" smtClean="0"/>
              <a:t>disappear</a:t>
            </a:r>
            <a:endParaRPr lang="nb-NO" dirty="0" smtClean="0"/>
          </a:p>
          <a:p>
            <a:pPr lvl="2"/>
            <a:r>
              <a:rPr lang="nb-NO" dirty="0" err="1" smtClean="0"/>
              <a:t>Socialization</a:t>
            </a:r>
            <a:r>
              <a:rPr lang="nb-NO" dirty="0" smtClean="0"/>
              <a:t> </a:t>
            </a:r>
            <a:r>
              <a:rPr lang="nb-NO" dirty="0" err="1" smtClean="0"/>
              <a:t>of</a:t>
            </a:r>
            <a:r>
              <a:rPr lang="nb-NO" dirty="0" smtClean="0"/>
              <a:t> </a:t>
            </a:r>
            <a:r>
              <a:rPr lang="nb-NO" dirty="0" err="1" smtClean="0"/>
              <a:t>the</a:t>
            </a:r>
            <a:r>
              <a:rPr lang="nb-NO" dirty="0" smtClean="0"/>
              <a:t> </a:t>
            </a:r>
            <a:r>
              <a:rPr lang="nb-NO" dirty="0" err="1" smtClean="0"/>
              <a:t>capitalist</a:t>
            </a:r>
            <a:r>
              <a:rPr lang="nb-NO" dirty="0" smtClean="0"/>
              <a:t> </a:t>
            </a:r>
            <a:r>
              <a:rPr lang="nb-NO" dirty="0" err="1" smtClean="0"/>
              <a:t>economy</a:t>
            </a:r>
            <a:endParaRPr lang="nb-NO" dirty="0" smtClean="0"/>
          </a:p>
          <a:p>
            <a:pPr lvl="3"/>
            <a:r>
              <a:rPr lang="nb-NO" dirty="0" err="1" smtClean="0"/>
              <a:t>But</a:t>
            </a:r>
            <a:r>
              <a:rPr lang="nb-NO" dirty="0" smtClean="0"/>
              <a:t> not </a:t>
            </a:r>
            <a:r>
              <a:rPr lang="nb-NO" dirty="0" err="1" smtClean="0"/>
              <a:t>socialism</a:t>
            </a:r>
            <a:r>
              <a:rPr lang="nb-NO" dirty="0" smtClean="0"/>
              <a:t>.</a:t>
            </a:r>
          </a:p>
          <a:p>
            <a:pPr lvl="3"/>
            <a:r>
              <a:rPr lang="nb-NO" dirty="0" smtClean="0"/>
              <a:t>A </a:t>
            </a:r>
            <a:r>
              <a:rPr lang="nb-NO" dirty="0" err="1" smtClean="0"/>
              <a:t>capitalism</a:t>
            </a:r>
            <a:r>
              <a:rPr lang="nb-NO" dirty="0" smtClean="0"/>
              <a:t> </a:t>
            </a:r>
            <a:r>
              <a:rPr lang="nb-NO" dirty="0" err="1" smtClean="0"/>
              <a:t>Schumpeter</a:t>
            </a:r>
            <a:r>
              <a:rPr lang="nb-NO" dirty="0" smtClean="0"/>
              <a:t> </a:t>
            </a:r>
            <a:r>
              <a:rPr lang="nb-NO" dirty="0" err="1" smtClean="0"/>
              <a:t>hardly</a:t>
            </a:r>
            <a:r>
              <a:rPr lang="nb-NO" dirty="0" smtClean="0"/>
              <a:t> </a:t>
            </a:r>
            <a:r>
              <a:rPr lang="nb-NO" dirty="0" err="1" smtClean="0"/>
              <a:t>would</a:t>
            </a:r>
            <a:r>
              <a:rPr lang="nb-NO" dirty="0" smtClean="0"/>
              <a:t> have </a:t>
            </a:r>
            <a:r>
              <a:rPr lang="nb-NO" dirty="0" err="1" smtClean="0"/>
              <a:t>called</a:t>
            </a:r>
            <a:r>
              <a:rPr lang="nb-NO" dirty="0" smtClean="0"/>
              <a:t> </a:t>
            </a:r>
            <a:r>
              <a:rPr lang="nb-NO" dirty="0" err="1" smtClean="0"/>
              <a:t>capitalism</a:t>
            </a:r>
            <a:r>
              <a:rPr lang="nb-NO" dirty="0" smtClean="0"/>
              <a:t>. </a:t>
            </a:r>
          </a:p>
          <a:p>
            <a:pPr lvl="4"/>
            <a:r>
              <a:rPr lang="nb-NO" dirty="0" err="1" smtClean="0"/>
              <a:t>Corporatization</a:t>
            </a:r>
            <a:r>
              <a:rPr lang="nb-NO" dirty="0" smtClean="0"/>
              <a:t>, </a:t>
            </a:r>
            <a:r>
              <a:rPr lang="nb-NO" dirty="0" err="1" smtClean="0"/>
              <a:t>bureaucratization</a:t>
            </a:r>
            <a:endParaRPr lang="nb-NO" dirty="0" smtClean="0"/>
          </a:p>
          <a:p>
            <a:pPr lvl="5"/>
            <a:r>
              <a:rPr lang="nb-NO" dirty="0" smtClean="0"/>
              <a:t>«Bureaucratic state collectivism»</a:t>
            </a:r>
          </a:p>
          <a:p>
            <a:pPr lvl="4"/>
            <a:r>
              <a:rPr lang="nb-NO" dirty="0" err="1" smtClean="0"/>
              <a:t>Maintain</a:t>
            </a:r>
            <a:r>
              <a:rPr lang="nb-NO" dirty="0" smtClean="0"/>
              <a:t> </a:t>
            </a:r>
            <a:r>
              <a:rPr lang="nb-NO" dirty="0" err="1" smtClean="0"/>
              <a:t>living</a:t>
            </a:r>
            <a:r>
              <a:rPr lang="nb-NO" dirty="0" smtClean="0"/>
              <a:t> standards and </a:t>
            </a:r>
            <a:r>
              <a:rPr lang="nb-NO" dirty="0" err="1" smtClean="0"/>
              <a:t>industrial</a:t>
            </a:r>
            <a:r>
              <a:rPr lang="nb-NO" dirty="0" smtClean="0"/>
              <a:t> </a:t>
            </a:r>
            <a:r>
              <a:rPr lang="nb-NO" dirty="0" err="1" smtClean="0"/>
              <a:t>employment</a:t>
            </a:r>
            <a:r>
              <a:rPr lang="nb-NO" dirty="0" smtClean="0"/>
              <a:t> at all </a:t>
            </a:r>
            <a:r>
              <a:rPr lang="nb-NO" dirty="0" err="1" smtClean="0"/>
              <a:t>cost</a:t>
            </a:r>
            <a:r>
              <a:rPr lang="nb-NO" dirty="0" smtClean="0"/>
              <a:t> and in </a:t>
            </a:r>
            <a:r>
              <a:rPr lang="nb-NO" dirty="0" err="1" smtClean="0"/>
              <a:t>every</a:t>
            </a:r>
            <a:r>
              <a:rPr lang="nb-NO" dirty="0" smtClean="0"/>
              <a:t> </a:t>
            </a:r>
            <a:r>
              <a:rPr lang="nb-NO" dirty="0" err="1" smtClean="0"/>
              <a:t>industry</a:t>
            </a:r>
            <a:endParaRPr lang="nb-NO" dirty="0" smtClean="0"/>
          </a:p>
          <a:p>
            <a:pPr lvl="5"/>
            <a:r>
              <a:rPr lang="nb-NO" dirty="0" err="1" smtClean="0"/>
              <a:t>But</a:t>
            </a:r>
            <a:r>
              <a:rPr lang="nb-NO" dirty="0" smtClean="0"/>
              <a:t> </a:t>
            </a:r>
            <a:r>
              <a:rPr lang="nb-NO" dirty="0" err="1" smtClean="0"/>
              <a:t>also</a:t>
            </a:r>
            <a:r>
              <a:rPr lang="nb-NO" dirty="0" smtClean="0"/>
              <a:t>, </a:t>
            </a:r>
            <a:r>
              <a:rPr lang="nb-NO" dirty="0" err="1" smtClean="0"/>
              <a:t>silting</a:t>
            </a:r>
            <a:r>
              <a:rPr lang="nb-NO" dirty="0" smtClean="0"/>
              <a:t> up </a:t>
            </a:r>
            <a:r>
              <a:rPr lang="nb-NO" dirty="0" err="1" smtClean="0"/>
              <a:t>of</a:t>
            </a:r>
            <a:r>
              <a:rPr lang="nb-NO" dirty="0" smtClean="0"/>
              <a:t> </a:t>
            </a:r>
            <a:r>
              <a:rPr lang="nb-NO" dirty="0" err="1" smtClean="0"/>
              <a:t>rigidities</a:t>
            </a:r>
            <a:r>
              <a:rPr lang="nb-NO" dirty="0" smtClean="0"/>
              <a:t> in </a:t>
            </a:r>
            <a:r>
              <a:rPr lang="nb-NO" dirty="0" err="1" smtClean="0"/>
              <a:t>the</a:t>
            </a:r>
            <a:r>
              <a:rPr lang="nb-NO" dirty="0" smtClean="0"/>
              <a:t> system</a:t>
            </a:r>
          </a:p>
          <a:p>
            <a:pPr lvl="4"/>
            <a:r>
              <a:rPr lang="nb-NO" dirty="0" smtClean="0"/>
              <a:t>Loses </a:t>
            </a:r>
            <a:r>
              <a:rPr lang="nb-NO" dirty="0" err="1" smtClean="0"/>
              <a:t>its</a:t>
            </a:r>
            <a:r>
              <a:rPr lang="nb-NO" dirty="0" smtClean="0"/>
              <a:t> </a:t>
            </a:r>
            <a:r>
              <a:rPr lang="nb-NO" dirty="0" err="1" smtClean="0"/>
              <a:t>dynamism</a:t>
            </a:r>
            <a:r>
              <a:rPr lang="nb-NO" dirty="0" smtClean="0"/>
              <a:t>, </a:t>
            </a:r>
            <a:r>
              <a:rPr lang="nb-NO" dirty="0" err="1" smtClean="0"/>
              <a:t>creativity</a:t>
            </a:r>
            <a:r>
              <a:rPr lang="nb-NO" dirty="0" smtClean="0"/>
              <a:t>, </a:t>
            </a:r>
            <a:r>
              <a:rPr lang="nb-NO" dirty="0" err="1" smtClean="0"/>
              <a:t>individualism</a:t>
            </a:r>
            <a:endParaRPr lang="nb-NO"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55070"/>
            <a:ext cx="2312165" cy="3502930"/>
          </a:xfrm>
          <a:prstGeom prst="rect">
            <a:avLst/>
          </a:prstGeom>
        </p:spPr>
      </p:pic>
    </p:spTree>
    <p:extLst>
      <p:ext uri="{BB962C8B-B14F-4D97-AF65-F5344CB8AC3E}">
        <p14:creationId xmlns:p14="http://schemas.microsoft.com/office/powerpoint/2010/main" val="4124932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Is </a:t>
            </a:r>
            <a:r>
              <a:rPr lang="nb-NO" dirty="0" err="1" smtClean="0"/>
              <a:t>he</a:t>
            </a:r>
            <a:r>
              <a:rPr lang="nb-NO" dirty="0" smtClean="0"/>
              <a:t> right?</a:t>
            </a:r>
            <a:endParaRPr lang="en-US" dirty="0"/>
          </a:p>
        </p:txBody>
      </p:sp>
      <p:sp>
        <p:nvSpPr>
          <p:cNvPr id="3" name="Content Placeholder 2"/>
          <p:cNvSpPr>
            <a:spLocks noGrp="1"/>
          </p:cNvSpPr>
          <p:nvPr>
            <p:ph idx="1"/>
          </p:nvPr>
        </p:nvSpPr>
        <p:spPr>
          <a:xfrm>
            <a:off x="1194628" y="1794510"/>
            <a:ext cx="7407404" cy="4663440"/>
          </a:xfrm>
        </p:spPr>
        <p:txBody>
          <a:bodyPr/>
          <a:lstStyle/>
          <a:p>
            <a:r>
              <a:rPr lang="nb-NO" dirty="0" smtClean="0"/>
              <a:t>Rings true for </a:t>
            </a:r>
            <a:r>
              <a:rPr lang="nb-NO" dirty="0" err="1" smtClean="0"/>
              <a:t>some</a:t>
            </a:r>
            <a:r>
              <a:rPr lang="nb-NO" dirty="0" smtClean="0"/>
              <a:t> </a:t>
            </a:r>
            <a:r>
              <a:rPr lang="nb-NO" dirty="0" err="1" smtClean="0"/>
              <a:t>of</a:t>
            </a:r>
            <a:r>
              <a:rPr lang="nb-NO" dirty="0" smtClean="0"/>
              <a:t> </a:t>
            </a:r>
            <a:r>
              <a:rPr lang="nb-NO" dirty="0" err="1" smtClean="0"/>
              <a:t>the</a:t>
            </a:r>
            <a:r>
              <a:rPr lang="nb-NO" dirty="0" smtClean="0"/>
              <a:t> </a:t>
            </a:r>
            <a:r>
              <a:rPr lang="nb-NO" dirty="0" err="1" smtClean="0"/>
              <a:t>Mediterreanean</a:t>
            </a:r>
            <a:r>
              <a:rPr lang="nb-NO" dirty="0" smtClean="0"/>
              <a:t> </a:t>
            </a:r>
            <a:r>
              <a:rPr lang="nb-NO" dirty="0" err="1" smtClean="0"/>
              <a:t>countries</a:t>
            </a:r>
            <a:r>
              <a:rPr lang="nb-NO" dirty="0" smtClean="0"/>
              <a:t>!</a:t>
            </a:r>
          </a:p>
          <a:p>
            <a:r>
              <a:rPr lang="nb-NO" dirty="0" err="1" smtClean="0"/>
              <a:t>Innovation</a:t>
            </a:r>
            <a:r>
              <a:rPr lang="nb-NO" dirty="0" smtClean="0"/>
              <a:t> and </a:t>
            </a:r>
            <a:r>
              <a:rPr lang="nb-NO" dirty="0" err="1" smtClean="0"/>
              <a:t>change</a:t>
            </a:r>
            <a:r>
              <a:rPr lang="nb-NO" dirty="0" smtClean="0"/>
              <a:t> </a:t>
            </a:r>
            <a:r>
              <a:rPr lang="nb-NO" dirty="0" err="1" smtClean="0"/>
              <a:t>the</a:t>
            </a:r>
            <a:r>
              <a:rPr lang="nb-NO" dirty="0" smtClean="0"/>
              <a:t> </a:t>
            </a:r>
            <a:r>
              <a:rPr lang="nb-NO" dirty="0" err="1" smtClean="0"/>
              <a:t>economic</a:t>
            </a:r>
            <a:r>
              <a:rPr lang="nb-NO" dirty="0" smtClean="0"/>
              <a:t> </a:t>
            </a:r>
            <a:r>
              <a:rPr lang="nb-NO" dirty="0" err="1" smtClean="0"/>
              <a:t>engine</a:t>
            </a:r>
            <a:endParaRPr lang="nb-NO" dirty="0" smtClean="0"/>
          </a:p>
          <a:p>
            <a:pPr lvl="1"/>
            <a:r>
              <a:rPr lang="nb-NO" dirty="0" err="1" smtClean="0"/>
              <a:t>Instead</a:t>
            </a:r>
            <a:r>
              <a:rPr lang="nb-NO" dirty="0" smtClean="0"/>
              <a:t> </a:t>
            </a:r>
            <a:r>
              <a:rPr lang="nb-NO" dirty="0" err="1" smtClean="0"/>
              <a:t>focus</a:t>
            </a:r>
            <a:r>
              <a:rPr lang="nb-NO" dirty="0" smtClean="0"/>
              <a:t> </a:t>
            </a:r>
            <a:r>
              <a:rPr lang="nb-NO" dirty="0" err="1" smtClean="0"/>
              <a:t>on</a:t>
            </a:r>
            <a:r>
              <a:rPr lang="nb-NO" dirty="0" smtClean="0"/>
              <a:t> </a:t>
            </a:r>
            <a:r>
              <a:rPr lang="nb-NO" dirty="0" err="1" smtClean="0"/>
              <a:t>redistribution</a:t>
            </a:r>
            <a:r>
              <a:rPr lang="nb-NO" dirty="0" smtClean="0"/>
              <a:t> </a:t>
            </a:r>
            <a:r>
              <a:rPr lang="nb-NO" dirty="0" err="1" smtClean="0"/>
              <a:t>rather</a:t>
            </a:r>
            <a:r>
              <a:rPr lang="nb-NO" dirty="0" smtClean="0"/>
              <a:t> </a:t>
            </a:r>
            <a:r>
              <a:rPr lang="nb-NO" dirty="0" err="1" smtClean="0"/>
              <a:t>than</a:t>
            </a:r>
            <a:r>
              <a:rPr lang="nb-NO" dirty="0" smtClean="0"/>
              <a:t> </a:t>
            </a:r>
            <a:r>
              <a:rPr lang="nb-NO" dirty="0" err="1" smtClean="0"/>
              <a:t>production</a:t>
            </a:r>
            <a:endParaRPr lang="nb-NO" dirty="0" smtClean="0"/>
          </a:p>
          <a:p>
            <a:pPr lvl="2"/>
            <a:r>
              <a:rPr lang="nb-NO" dirty="0" smtClean="0"/>
              <a:t>Huge insider-outsider problems, must be </a:t>
            </a:r>
            <a:r>
              <a:rPr lang="nb-NO" dirty="0" err="1" smtClean="0"/>
              <a:t>solved</a:t>
            </a:r>
            <a:endParaRPr lang="nb-NO" dirty="0" smtClean="0"/>
          </a:p>
          <a:p>
            <a:pPr lvl="3"/>
            <a:r>
              <a:rPr lang="nb-NO" dirty="0" err="1" smtClean="0"/>
              <a:t>But</a:t>
            </a:r>
            <a:r>
              <a:rPr lang="nb-NO" dirty="0" smtClean="0"/>
              <a:t> </a:t>
            </a:r>
            <a:r>
              <a:rPr lang="nb-NO" dirty="0" err="1" smtClean="0"/>
              <a:t>results</a:t>
            </a:r>
            <a:r>
              <a:rPr lang="nb-NO" dirty="0" smtClean="0"/>
              <a:t> in </a:t>
            </a:r>
            <a:r>
              <a:rPr lang="nb-NO" dirty="0" err="1" smtClean="0"/>
              <a:t>lower</a:t>
            </a:r>
            <a:r>
              <a:rPr lang="nb-NO" dirty="0" smtClean="0"/>
              <a:t> </a:t>
            </a:r>
            <a:r>
              <a:rPr lang="nb-NO" dirty="0" err="1" smtClean="0"/>
              <a:t>wages</a:t>
            </a:r>
            <a:r>
              <a:rPr lang="nb-NO" dirty="0" smtClean="0"/>
              <a:t>, </a:t>
            </a:r>
            <a:r>
              <a:rPr lang="nb-NO" dirty="0" err="1" smtClean="0"/>
              <a:t>higher</a:t>
            </a:r>
            <a:r>
              <a:rPr lang="nb-NO" dirty="0" smtClean="0"/>
              <a:t> </a:t>
            </a:r>
            <a:r>
              <a:rPr lang="nb-NO" dirty="0" err="1" smtClean="0"/>
              <a:t>retirement</a:t>
            </a:r>
            <a:r>
              <a:rPr lang="nb-NO" dirty="0" smtClean="0"/>
              <a:t> age, etc.</a:t>
            </a:r>
          </a:p>
          <a:p>
            <a:pPr lvl="4"/>
            <a:r>
              <a:rPr lang="nb-NO" dirty="0" smtClean="0"/>
              <a:t>The </a:t>
            </a:r>
            <a:r>
              <a:rPr lang="nb-NO" dirty="0" err="1" smtClean="0"/>
              <a:t>left</a:t>
            </a:r>
            <a:r>
              <a:rPr lang="nb-NO" dirty="0" smtClean="0"/>
              <a:t> </a:t>
            </a:r>
            <a:r>
              <a:rPr lang="nb-NO" dirty="0" err="1" smtClean="0"/>
              <a:t>fails</a:t>
            </a:r>
            <a:r>
              <a:rPr lang="nb-NO" dirty="0" smtClean="0"/>
              <a:t> in </a:t>
            </a:r>
            <a:r>
              <a:rPr lang="nb-NO" dirty="0" err="1" smtClean="0"/>
              <a:t>keeping</a:t>
            </a:r>
            <a:r>
              <a:rPr lang="nb-NO" dirty="0" smtClean="0"/>
              <a:t> </a:t>
            </a:r>
            <a:r>
              <a:rPr lang="nb-NO" dirty="0" err="1" smtClean="0"/>
              <a:t>this</a:t>
            </a:r>
            <a:r>
              <a:rPr lang="nb-NO" dirty="0" smtClean="0"/>
              <a:t> </a:t>
            </a:r>
            <a:r>
              <a:rPr lang="nb-NO" dirty="0" err="1" smtClean="0"/>
              <a:t>sacrosanct</a:t>
            </a:r>
            <a:r>
              <a:rPr lang="nb-NO" dirty="0" smtClean="0"/>
              <a:t>, </a:t>
            </a:r>
            <a:r>
              <a:rPr lang="nb-NO" dirty="0" err="1" smtClean="0"/>
              <a:t>the</a:t>
            </a:r>
            <a:r>
              <a:rPr lang="nb-NO" dirty="0" smtClean="0"/>
              <a:t> right </a:t>
            </a:r>
            <a:r>
              <a:rPr lang="nb-NO" dirty="0" err="1" smtClean="0"/>
              <a:t>fails</a:t>
            </a:r>
            <a:r>
              <a:rPr lang="nb-NO" dirty="0" smtClean="0"/>
              <a:t> in </a:t>
            </a:r>
            <a:r>
              <a:rPr lang="nb-NO" dirty="0" err="1" smtClean="0"/>
              <a:t>thinking</a:t>
            </a:r>
            <a:r>
              <a:rPr lang="nb-NO" dirty="0" smtClean="0"/>
              <a:t> </a:t>
            </a:r>
            <a:r>
              <a:rPr lang="nb-NO" dirty="0" err="1" smtClean="0"/>
              <a:t>that</a:t>
            </a:r>
            <a:r>
              <a:rPr lang="nb-NO" dirty="0" smtClean="0"/>
              <a:t> </a:t>
            </a:r>
            <a:r>
              <a:rPr lang="nb-NO" dirty="0" err="1" smtClean="0"/>
              <a:t>this</a:t>
            </a:r>
            <a:r>
              <a:rPr lang="nb-NO" dirty="0" smtClean="0"/>
              <a:t> is </a:t>
            </a:r>
            <a:r>
              <a:rPr lang="nb-NO" dirty="0" err="1" smtClean="0"/>
              <a:t>the</a:t>
            </a:r>
            <a:r>
              <a:rPr lang="nb-NO" dirty="0" smtClean="0"/>
              <a:t> </a:t>
            </a:r>
            <a:r>
              <a:rPr lang="nb-NO" dirty="0" err="1" smtClean="0"/>
              <a:t>whole</a:t>
            </a:r>
            <a:r>
              <a:rPr lang="nb-NO" dirty="0" smtClean="0"/>
              <a:t> </a:t>
            </a:r>
            <a:r>
              <a:rPr lang="nb-NO" dirty="0" err="1" smtClean="0"/>
              <a:t>solution</a:t>
            </a:r>
            <a:r>
              <a:rPr lang="nb-NO" dirty="0" smtClean="0"/>
              <a:t>. </a:t>
            </a:r>
          </a:p>
          <a:p>
            <a:pPr lvl="4"/>
            <a:r>
              <a:rPr lang="nb-NO" dirty="0" err="1" smtClean="0"/>
              <a:t>Innovation</a:t>
            </a:r>
            <a:r>
              <a:rPr lang="nb-NO" dirty="0" smtClean="0"/>
              <a:t> as </a:t>
            </a:r>
            <a:r>
              <a:rPr lang="nb-NO" dirty="0" err="1" smtClean="0"/>
              <a:t>the</a:t>
            </a:r>
            <a:r>
              <a:rPr lang="nb-NO" dirty="0" smtClean="0"/>
              <a:t> </a:t>
            </a:r>
            <a:r>
              <a:rPr lang="nb-NO" dirty="0" err="1" smtClean="0"/>
              <a:t>engine</a:t>
            </a:r>
            <a:r>
              <a:rPr lang="nb-NO" dirty="0" smtClean="0"/>
              <a:t> </a:t>
            </a:r>
            <a:r>
              <a:rPr lang="nb-NO" dirty="0" err="1" smtClean="0"/>
              <a:t>of</a:t>
            </a:r>
            <a:r>
              <a:rPr lang="nb-NO" dirty="0" smtClean="0"/>
              <a:t> </a:t>
            </a:r>
            <a:r>
              <a:rPr lang="nb-NO" dirty="0" err="1" smtClean="0"/>
              <a:t>the</a:t>
            </a:r>
            <a:r>
              <a:rPr lang="nb-NO" dirty="0" smtClean="0"/>
              <a:t> </a:t>
            </a:r>
            <a:r>
              <a:rPr lang="nb-NO" dirty="0" err="1" smtClean="0"/>
              <a:t>economy</a:t>
            </a:r>
            <a:r>
              <a:rPr lang="nb-NO" dirty="0" smtClean="0"/>
              <a:t>, and </a:t>
            </a:r>
            <a:r>
              <a:rPr lang="nb-NO" dirty="0" err="1" smtClean="0"/>
              <a:t>if</a:t>
            </a:r>
            <a:r>
              <a:rPr lang="nb-NO" dirty="0" smtClean="0"/>
              <a:t> </a:t>
            </a:r>
            <a:r>
              <a:rPr lang="nb-NO" dirty="0" err="1" smtClean="0"/>
              <a:t>the</a:t>
            </a:r>
            <a:r>
              <a:rPr lang="nb-NO" dirty="0" smtClean="0"/>
              <a:t> </a:t>
            </a:r>
            <a:r>
              <a:rPr lang="nb-NO" dirty="0" err="1" smtClean="0"/>
              <a:t>engine</a:t>
            </a:r>
            <a:r>
              <a:rPr lang="nb-NO" dirty="0" smtClean="0"/>
              <a:t> </a:t>
            </a:r>
            <a:r>
              <a:rPr lang="nb-NO" dirty="0" err="1" smtClean="0"/>
              <a:t>doesn’t</a:t>
            </a:r>
            <a:r>
              <a:rPr lang="nb-NO" dirty="0" smtClean="0"/>
              <a:t> re-start, </a:t>
            </a:r>
            <a:r>
              <a:rPr lang="nb-NO" dirty="0" err="1" smtClean="0"/>
              <a:t>then</a:t>
            </a:r>
            <a:r>
              <a:rPr lang="nb-NO" dirty="0" smtClean="0"/>
              <a:t> </a:t>
            </a:r>
            <a:r>
              <a:rPr lang="nb-NO" dirty="0" err="1" smtClean="0"/>
              <a:t>no</a:t>
            </a:r>
            <a:r>
              <a:rPr lang="nb-NO" dirty="0" smtClean="0"/>
              <a:t> </a:t>
            </a:r>
            <a:r>
              <a:rPr lang="nb-NO" dirty="0" err="1" smtClean="0"/>
              <a:t>growth</a:t>
            </a:r>
            <a:r>
              <a:rPr lang="nb-NO" dirty="0" smtClean="0"/>
              <a:t>…!</a:t>
            </a:r>
          </a:p>
          <a:p>
            <a:pPr lvl="2"/>
            <a:r>
              <a:rPr lang="nb-NO" dirty="0" err="1" smtClean="0"/>
              <a:t>Politics</a:t>
            </a:r>
            <a:r>
              <a:rPr lang="nb-NO" dirty="0" smtClean="0"/>
              <a:t> </a:t>
            </a:r>
            <a:r>
              <a:rPr lang="nb-NO" dirty="0" err="1" smtClean="0"/>
              <a:t>cemented</a:t>
            </a:r>
            <a:r>
              <a:rPr lang="nb-NO" dirty="0" smtClean="0"/>
              <a:t> – </a:t>
            </a:r>
            <a:r>
              <a:rPr lang="nb-NO" dirty="0" err="1" smtClean="0"/>
              <a:t>old</a:t>
            </a:r>
            <a:r>
              <a:rPr lang="nb-NO" dirty="0" smtClean="0"/>
              <a:t> </a:t>
            </a:r>
            <a:r>
              <a:rPr lang="nb-NO" dirty="0" err="1" smtClean="0"/>
              <a:t>cleavages</a:t>
            </a:r>
            <a:r>
              <a:rPr lang="nb-NO" dirty="0" smtClean="0"/>
              <a:t> permanent</a:t>
            </a:r>
          </a:p>
        </p:txBody>
      </p:sp>
    </p:spTree>
    <p:extLst>
      <p:ext uri="{BB962C8B-B14F-4D97-AF65-F5344CB8AC3E}">
        <p14:creationId xmlns:p14="http://schemas.microsoft.com/office/powerpoint/2010/main" val="1243926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smtClean="0"/>
              <a:t>Gold standard as a</a:t>
            </a:r>
            <a:br>
              <a:rPr lang="nb-NO" dirty="0" smtClean="0"/>
            </a:br>
            <a:r>
              <a:rPr lang="nb-NO" dirty="0" err="1" smtClean="0"/>
              <a:t>solution</a:t>
            </a:r>
            <a:r>
              <a:rPr lang="nb-NO" dirty="0" smtClean="0"/>
              <a:t>?</a:t>
            </a:r>
            <a:endParaRPr lang="en-US" dirty="0"/>
          </a:p>
        </p:txBody>
      </p:sp>
      <p:sp>
        <p:nvSpPr>
          <p:cNvPr id="3" name="Content Placeholder 2"/>
          <p:cNvSpPr>
            <a:spLocks noGrp="1"/>
          </p:cNvSpPr>
          <p:nvPr>
            <p:ph idx="1"/>
          </p:nvPr>
        </p:nvSpPr>
        <p:spPr/>
        <p:txBody>
          <a:bodyPr/>
          <a:lstStyle/>
          <a:p>
            <a:r>
              <a:rPr lang="nb-NO" dirty="0" smtClean="0"/>
              <a:t>Gold Standard</a:t>
            </a:r>
          </a:p>
          <a:p>
            <a:pPr lvl="1"/>
            <a:r>
              <a:rPr lang="nb-NO" dirty="0"/>
              <a:t>c</a:t>
            </a:r>
            <a:r>
              <a:rPr lang="nb-NO" dirty="0" smtClean="0"/>
              <a:t>1870s-1933</a:t>
            </a:r>
          </a:p>
          <a:p>
            <a:pPr lvl="1"/>
            <a:r>
              <a:rPr lang="nb-NO" dirty="0" smtClean="0"/>
              <a:t>Exchanges rates permanently fixed to gold</a:t>
            </a:r>
          </a:p>
          <a:p>
            <a:pPr lvl="1"/>
            <a:r>
              <a:rPr lang="nb-NO" dirty="0" smtClean="0"/>
              <a:t>Latin Monetary Union</a:t>
            </a:r>
          </a:p>
          <a:p>
            <a:pPr lvl="1"/>
            <a:r>
              <a:rPr lang="nb-NO" dirty="0" smtClean="0"/>
              <a:t>Scandinavian Monetary Union</a:t>
            </a:r>
          </a:p>
          <a:p>
            <a:r>
              <a:rPr lang="nb-NO" dirty="0" smtClean="0"/>
              <a:t>Bretton Woods</a:t>
            </a:r>
          </a:p>
          <a:p>
            <a:pPr lvl="1"/>
            <a:r>
              <a:rPr lang="nb-NO" dirty="0" smtClean="0"/>
              <a:t>1944/1959-1971/1973</a:t>
            </a:r>
          </a:p>
          <a:p>
            <a:pPr lvl="1"/>
            <a:r>
              <a:rPr lang="nb-NO" dirty="0" smtClean="0"/>
              <a:t>Goal: fixed rates but with flexibility</a:t>
            </a:r>
          </a:p>
          <a:p>
            <a:pPr lvl="1"/>
            <a:r>
              <a:rPr lang="nb-NO" dirty="0" smtClean="0"/>
              <a:t>Special role of the dollar</a:t>
            </a:r>
          </a:p>
          <a:p>
            <a:pPr lvl="1"/>
            <a:r>
              <a:rPr lang="nb-NO" dirty="0" smtClean="0"/>
              <a:t>Nixon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0"/>
            <a:ext cx="2922708" cy="2414122"/>
          </a:xfrm>
          <a:prstGeom prst="rect">
            <a:avLst/>
          </a:prstGeom>
        </p:spPr>
      </p:pic>
    </p:spTree>
    <p:extLst>
      <p:ext uri="{BB962C8B-B14F-4D97-AF65-F5344CB8AC3E}">
        <p14:creationId xmlns:p14="http://schemas.microsoft.com/office/powerpoint/2010/main" val="4230553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Scenarioes</a:t>
            </a:r>
            <a:endParaRPr lang="en-US" dirty="0"/>
          </a:p>
        </p:txBody>
      </p:sp>
      <p:sp>
        <p:nvSpPr>
          <p:cNvPr id="3" name="Content Placeholder 2"/>
          <p:cNvSpPr>
            <a:spLocks noGrp="1"/>
          </p:cNvSpPr>
          <p:nvPr>
            <p:ph idx="1"/>
          </p:nvPr>
        </p:nvSpPr>
        <p:spPr>
          <a:xfrm>
            <a:off x="1194628" y="1600200"/>
            <a:ext cx="7769860" cy="4530725"/>
          </a:xfrm>
        </p:spPr>
        <p:txBody>
          <a:bodyPr/>
          <a:lstStyle/>
          <a:p>
            <a:pPr marL="514350" indent="-514350">
              <a:buFont typeface="+mj-lt"/>
              <a:buAutoNum type="arabicPeriod"/>
            </a:pPr>
            <a:r>
              <a:rPr lang="nb-NO" dirty="0" smtClean="0"/>
              <a:t>Return to </a:t>
            </a:r>
            <a:r>
              <a:rPr lang="nb-NO" dirty="0" err="1" smtClean="0"/>
              <a:t>normalcy</a:t>
            </a:r>
            <a:r>
              <a:rPr lang="nb-NO" dirty="0" smtClean="0"/>
              <a:t> and business as usual</a:t>
            </a:r>
          </a:p>
          <a:p>
            <a:pPr marL="514350" indent="-514350">
              <a:buFont typeface="+mj-lt"/>
              <a:buAutoNum type="arabicPeriod"/>
            </a:pPr>
            <a:r>
              <a:rPr lang="nb-NO" dirty="0" err="1" smtClean="0"/>
              <a:t>Decreasing</a:t>
            </a:r>
            <a:r>
              <a:rPr lang="nb-NO" dirty="0" smtClean="0"/>
              <a:t> rate </a:t>
            </a:r>
            <a:r>
              <a:rPr lang="nb-NO" dirty="0" err="1" smtClean="0"/>
              <a:t>of</a:t>
            </a:r>
            <a:r>
              <a:rPr lang="nb-NO" dirty="0" smtClean="0"/>
              <a:t> </a:t>
            </a:r>
            <a:r>
              <a:rPr lang="nb-NO" dirty="0" err="1" smtClean="0"/>
              <a:t>innovation</a:t>
            </a:r>
            <a:endParaRPr lang="nb-NO" dirty="0" smtClean="0"/>
          </a:p>
          <a:p>
            <a:pPr lvl="1"/>
            <a:r>
              <a:rPr lang="nb-NO" dirty="0" smtClean="0"/>
              <a:t>Old </a:t>
            </a:r>
            <a:r>
              <a:rPr lang="nb-NO" dirty="0" err="1" smtClean="0"/>
              <a:t>growth</a:t>
            </a:r>
            <a:r>
              <a:rPr lang="nb-NO" dirty="0" smtClean="0"/>
              <a:t> rates </a:t>
            </a:r>
            <a:r>
              <a:rPr lang="nb-NO" dirty="0" err="1" smtClean="0"/>
              <a:t>cannot</a:t>
            </a:r>
            <a:r>
              <a:rPr lang="nb-NO" dirty="0" smtClean="0"/>
              <a:t> be </a:t>
            </a:r>
            <a:r>
              <a:rPr lang="nb-NO" dirty="0" err="1" smtClean="0"/>
              <a:t>returned</a:t>
            </a:r>
            <a:endParaRPr lang="nb-NO" dirty="0" smtClean="0"/>
          </a:p>
          <a:p>
            <a:pPr lvl="1"/>
            <a:r>
              <a:rPr lang="nb-NO" dirty="0" err="1" smtClean="0"/>
              <a:t>Growing</a:t>
            </a:r>
            <a:r>
              <a:rPr lang="nb-NO" dirty="0" smtClean="0"/>
              <a:t>, </a:t>
            </a:r>
            <a:r>
              <a:rPr lang="nb-NO" dirty="0" err="1" smtClean="0"/>
              <a:t>unsustainable</a:t>
            </a:r>
            <a:r>
              <a:rPr lang="nb-NO" dirty="0" smtClean="0"/>
              <a:t> </a:t>
            </a:r>
            <a:r>
              <a:rPr lang="nb-NO" dirty="0" err="1" smtClean="0"/>
              <a:t>foreign</a:t>
            </a:r>
            <a:r>
              <a:rPr lang="nb-NO" dirty="0" smtClean="0"/>
              <a:t> </a:t>
            </a:r>
            <a:r>
              <a:rPr lang="nb-NO" dirty="0" err="1" smtClean="0"/>
              <a:t>debt</a:t>
            </a:r>
            <a:endParaRPr lang="nb-NO" dirty="0" smtClean="0"/>
          </a:p>
          <a:p>
            <a:pPr marL="514350" indent="-514350">
              <a:buFont typeface="+mj-lt"/>
              <a:buAutoNum type="arabicPeriod"/>
            </a:pPr>
            <a:r>
              <a:rPr lang="nb-NO" dirty="0" smtClean="0"/>
              <a:t>New </a:t>
            </a:r>
            <a:r>
              <a:rPr lang="nb-NO" dirty="0" err="1" smtClean="0"/>
              <a:t>growth</a:t>
            </a:r>
            <a:r>
              <a:rPr lang="nb-NO" dirty="0" smtClean="0"/>
              <a:t>, </a:t>
            </a:r>
            <a:r>
              <a:rPr lang="nb-NO" dirty="0" err="1" smtClean="0"/>
              <a:t>but</a:t>
            </a:r>
            <a:r>
              <a:rPr lang="nb-NO" dirty="0" smtClean="0"/>
              <a:t> not in </a:t>
            </a:r>
            <a:r>
              <a:rPr lang="nb-NO" dirty="0" err="1" smtClean="0"/>
              <a:t>the</a:t>
            </a:r>
            <a:r>
              <a:rPr lang="nb-NO" dirty="0" smtClean="0"/>
              <a:t> West – </a:t>
            </a:r>
            <a:r>
              <a:rPr lang="nb-NO" dirty="0" err="1" smtClean="0"/>
              <a:t>hegemony</a:t>
            </a:r>
            <a:r>
              <a:rPr lang="nb-NO" dirty="0" smtClean="0"/>
              <a:t> </a:t>
            </a:r>
            <a:r>
              <a:rPr lang="nb-NO" dirty="0" err="1" smtClean="0"/>
              <a:t>shifts</a:t>
            </a:r>
            <a:r>
              <a:rPr lang="nb-NO" dirty="0" smtClean="0"/>
              <a:t> to Asia</a:t>
            </a:r>
            <a:endParaRPr lang="en-US" dirty="0" smtClean="0"/>
          </a:p>
          <a:p>
            <a:pPr marL="514350" indent="-514350">
              <a:buFont typeface="+mj-lt"/>
              <a:buAutoNum type="arabicPeriod"/>
            </a:pPr>
            <a:r>
              <a:rPr lang="nb-NO" dirty="0" smtClean="0"/>
              <a:t>Energy problems </a:t>
            </a:r>
            <a:r>
              <a:rPr lang="nb-NO" dirty="0" err="1" smtClean="0"/>
              <a:t>that</a:t>
            </a:r>
            <a:r>
              <a:rPr lang="nb-NO" dirty="0" smtClean="0"/>
              <a:t> </a:t>
            </a:r>
            <a:r>
              <a:rPr lang="nb-NO" dirty="0" err="1" smtClean="0"/>
              <a:t>unsolvable</a:t>
            </a:r>
            <a:endParaRPr lang="nb-NO" dirty="0" smtClean="0"/>
          </a:p>
          <a:p>
            <a:pPr marL="514350" indent="-514350">
              <a:buFont typeface="+mj-lt"/>
              <a:buAutoNum type="arabicPeriod"/>
            </a:pPr>
            <a:r>
              <a:rPr lang="nb-NO" dirty="0" err="1" smtClean="0"/>
              <a:t>Fracking</a:t>
            </a:r>
            <a:r>
              <a:rPr lang="nb-NO" dirty="0" smtClean="0"/>
              <a:t> </a:t>
            </a:r>
            <a:r>
              <a:rPr lang="nb-NO" dirty="0" err="1" smtClean="0"/>
              <a:t>solves</a:t>
            </a:r>
            <a:r>
              <a:rPr lang="nb-NO" dirty="0" smtClean="0"/>
              <a:t> </a:t>
            </a:r>
            <a:r>
              <a:rPr lang="nb-NO" dirty="0" err="1" smtClean="0"/>
              <a:t>the</a:t>
            </a:r>
            <a:r>
              <a:rPr lang="nb-NO" dirty="0" smtClean="0"/>
              <a:t> energy </a:t>
            </a:r>
            <a:r>
              <a:rPr lang="nb-NO" dirty="0" err="1" smtClean="0"/>
              <a:t>crisis</a:t>
            </a:r>
            <a:endParaRPr lang="nb-NO" dirty="0" smtClean="0"/>
          </a:p>
          <a:p>
            <a:pPr lvl="1"/>
            <a:r>
              <a:rPr lang="nb-NO" smtClean="0"/>
              <a:t>Potential </a:t>
            </a:r>
            <a:r>
              <a:rPr lang="nb-NO" dirty="0" smtClean="0"/>
              <a:t>game-changer</a:t>
            </a:r>
          </a:p>
          <a:p>
            <a:pPr lvl="2"/>
            <a:r>
              <a:rPr lang="nb-NO" dirty="0" err="1" smtClean="0"/>
              <a:t>But</a:t>
            </a:r>
            <a:r>
              <a:rPr lang="nb-NO" dirty="0" smtClean="0"/>
              <a:t> leads to a </a:t>
            </a:r>
            <a:r>
              <a:rPr lang="nb-NO" dirty="0" err="1" smtClean="0"/>
              <a:t>climate</a:t>
            </a:r>
            <a:r>
              <a:rPr lang="nb-NO" dirty="0" smtClean="0"/>
              <a:t> </a:t>
            </a:r>
            <a:r>
              <a:rPr lang="nb-NO" dirty="0" err="1" smtClean="0"/>
              <a:t>crisis</a:t>
            </a:r>
            <a:r>
              <a:rPr lang="nb-NO" dirty="0" smtClean="0"/>
              <a:t> </a:t>
            </a:r>
            <a:r>
              <a:rPr lang="nb-NO" dirty="0" err="1" smtClean="0"/>
              <a:t>instead</a:t>
            </a:r>
            <a:r>
              <a:rPr lang="nb-NO" dirty="0" smtClean="0"/>
              <a:t>…</a:t>
            </a:r>
          </a:p>
        </p:txBody>
      </p:sp>
    </p:spTree>
    <p:extLst>
      <p:ext uri="{BB962C8B-B14F-4D97-AF65-F5344CB8AC3E}">
        <p14:creationId xmlns:p14="http://schemas.microsoft.com/office/powerpoint/2010/main" val="225593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Financial crises</a:t>
            </a:r>
            <a:endParaRPr lang="en-US" dirty="0"/>
          </a:p>
        </p:txBody>
      </p:sp>
      <p:sp>
        <p:nvSpPr>
          <p:cNvPr id="3" name="Content Placeholder 2"/>
          <p:cNvSpPr>
            <a:spLocks noGrp="1"/>
          </p:cNvSpPr>
          <p:nvPr>
            <p:ph idx="1"/>
          </p:nvPr>
        </p:nvSpPr>
        <p:spPr>
          <a:xfrm>
            <a:off x="1194628" y="1954530"/>
            <a:ext cx="7407404" cy="4171633"/>
          </a:xfrm>
        </p:spPr>
        <p:txBody>
          <a:bodyPr/>
          <a:lstStyle/>
          <a:p>
            <a:r>
              <a:rPr lang="nb-NO" dirty="0" smtClean="0"/>
              <a:t>Not a new problem!</a:t>
            </a:r>
          </a:p>
          <a:p>
            <a:pPr lvl="1"/>
            <a:r>
              <a:rPr lang="nb-NO" dirty="0" smtClean="0"/>
              <a:t>And they re-occur time and again</a:t>
            </a:r>
          </a:p>
          <a:p>
            <a:pPr lvl="1"/>
            <a:r>
              <a:rPr lang="nb-NO" dirty="0" smtClean="0"/>
              <a:t>1720s: South Sea Bubble?</a:t>
            </a:r>
          </a:p>
          <a:p>
            <a:pPr lvl="1"/>
            <a:r>
              <a:rPr lang="nb-NO" dirty="0" smtClean="0"/>
              <a:t>1790s: Canal mania</a:t>
            </a:r>
          </a:p>
          <a:p>
            <a:pPr lvl="1"/>
            <a:r>
              <a:rPr lang="nb-NO" dirty="0" smtClean="0"/>
              <a:t>1840s: Railway mania</a:t>
            </a:r>
          </a:p>
          <a:p>
            <a:pPr lvl="1"/>
            <a:r>
              <a:rPr lang="nb-NO" dirty="0" smtClean="0"/>
              <a:t>1890: Baring crisis</a:t>
            </a:r>
          </a:p>
          <a:p>
            <a:pPr lvl="1"/>
            <a:r>
              <a:rPr lang="nb-NO" dirty="0" smtClean="0"/>
              <a:t>1929: Great Depression</a:t>
            </a:r>
          </a:p>
          <a:p>
            <a:pPr lvl="1"/>
            <a:r>
              <a:rPr lang="nb-NO" dirty="0" smtClean="0"/>
              <a:t>1997-98: </a:t>
            </a:r>
            <a:r>
              <a:rPr lang="nb-NO" dirty="0" err="1" smtClean="0"/>
              <a:t>Asian</a:t>
            </a:r>
            <a:r>
              <a:rPr lang="nb-NO" dirty="0" smtClean="0"/>
              <a:t> financial crisis</a:t>
            </a:r>
          </a:p>
          <a:p>
            <a:pPr lvl="1"/>
            <a:r>
              <a:rPr lang="nb-NO" dirty="0" smtClean="0"/>
              <a:t>2001: Dot.com bubble</a:t>
            </a:r>
          </a:p>
          <a:p>
            <a:pPr lvl="1"/>
            <a:r>
              <a:rPr lang="nb-NO" dirty="0" smtClean="0"/>
              <a:t>2007-?: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697" y="0"/>
            <a:ext cx="2921445" cy="2204864"/>
          </a:xfrm>
          <a:prstGeom prst="rect">
            <a:avLst/>
          </a:prstGeom>
        </p:spPr>
      </p:pic>
    </p:spTree>
    <p:extLst>
      <p:ext uri="{BB962C8B-B14F-4D97-AF65-F5344CB8AC3E}">
        <p14:creationId xmlns:p14="http://schemas.microsoft.com/office/powerpoint/2010/main" val="1771012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Cycles in the world economy</a:t>
            </a:r>
            <a:endParaRPr lang="en-US" dirty="0"/>
          </a:p>
        </p:txBody>
      </p:sp>
      <p:sp>
        <p:nvSpPr>
          <p:cNvPr id="3" name="Content Placeholder 2"/>
          <p:cNvSpPr>
            <a:spLocks noGrp="1"/>
          </p:cNvSpPr>
          <p:nvPr>
            <p:ph idx="1"/>
          </p:nvPr>
        </p:nvSpPr>
        <p:spPr/>
        <p:txBody>
          <a:bodyPr>
            <a:normAutofit lnSpcReduction="10000"/>
          </a:bodyPr>
          <a:lstStyle/>
          <a:p>
            <a:r>
              <a:rPr lang="nb-NO" dirty="0" err="1" smtClean="0"/>
              <a:t>Schumpeterians</a:t>
            </a:r>
            <a:r>
              <a:rPr lang="nb-NO" dirty="0" smtClean="0"/>
              <a:t>: Financial crises linked to long economic waves. (Empirically 50-60 </a:t>
            </a:r>
            <a:r>
              <a:rPr lang="nb-NO" dirty="0" err="1" smtClean="0"/>
              <a:t>years</a:t>
            </a:r>
            <a:r>
              <a:rPr lang="nb-NO" dirty="0" smtClean="0"/>
              <a:t>.)</a:t>
            </a:r>
          </a:p>
          <a:p>
            <a:r>
              <a:rPr lang="nb-NO" dirty="0" smtClean="0"/>
              <a:t>Marxists: </a:t>
            </a:r>
            <a:r>
              <a:rPr lang="nb-NO" dirty="0" err="1" smtClean="0"/>
              <a:t>Capitalism</a:t>
            </a:r>
            <a:r>
              <a:rPr lang="nb-NO" dirty="0" smtClean="0"/>
              <a:t> </a:t>
            </a:r>
            <a:r>
              <a:rPr lang="nb-NO" dirty="0" err="1" smtClean="0"/>
              <a:t>creates</a:t>
            </a:r>
            <a:r>
              <a:rPr lang="nb-NO" dirty="0" smtClean="0"/>
              <a:t> </a:t>
            </a:r>
            <a:r>
              <a:rPr lang="nb-NO" dirty="0" err="1" smtClean="0"/>
              <a:t>financial</a:t>
            </a:r>
            <a:r>
              <a:rPr lang="nb-NO" dirty="0" smtClean="0"/>
              <a:t> </a:t>
            </a:r>
            <a:r>
              <a:rPr lang="nb-NO" dirty="0" err="1" smtClean="0"/>
              <a:t>crises</a:t>
            </a:r>
            <a:endParaRPr lang="nb-NO" dirty="0" smtClean="0"/>
          </a:p>
          <a:p>
            <a:r>
              <a:rPr lang="nb-NO" dirty="0" err="1" smtClean="0"/>
              <a:t>Keynesians</a:t>
            </a:r>
            <a:r>
              <a:rPr lang="nb-NO" dirty="0" smtClean="0"/>
              <a:t>: Financial </a:t>
            </a:r>
            <a:r>
              <a:rPr lang="nb-NO" dirty="0" err="1" smtClean="0"/>
              <a:t>crisis</a:t>
            </a:r>
            <a:r>
              <a:rPr lang="nb-NO" dirty="0" smtClean="0"/>
              <a:t> </a:t>
            </a:r>
            <a:r>
              <a:rPr lang="nb-NO" dirty="0" err="1" smtClean="0"/>
              <a:t>when</a:t>
            </a:r>
            <a:r>
              <a:rPr lang="nb-NO" dirty="0" smtClean="0"/>
              <a:t> </a:t>
            </a:r>
            <a:r>
              <a:rPr lang="nb-NO" dirty="0" err="1" smtClean="0"/>
              <a:t>we</a:t>
            </a:r>
            <a:r>
              <a:rPr lang="nb-NO" dirty="0" smtClean="0"/>
              <a:t> </a:t>
            </a:r>
            <a:r>
              <a:rPr lang="nb-NO" dirty="0" err="1" smtClean="0"/>
              <a:t>don’t</a:t>
            </a:r>
            <a:r>
              <a:rPr lang="nb-NO" dirty="0" smtClean="0"/>
              <a:t> </a:t>
            </a:r>
            <a:r>
              <a:rPr lang="nb-NO" dirty="0" err="1" smtClean="0"/>
              <a:t>regulate</a:t>
            </a:r>
            <a:r>
              <a:rPr lang="nb-NO" dirty="0" smtClean="0"/>
              <a:t> </a:t>
            </a:r>
            <a:r>
              <a:rPr lang="nb-NO" dirty="0" err="1" smtClean="0"/>
              <a:t>capitalism</a:t>
            </a:r>
            <a:endParaRPr lang="nb-NO" dirty="0" smtClean="0"/>
          </a:p>
          <a:p>
            <a:r>
              <a:rPr lang="nb-NO" dirty="0" smtClean="0"/>
              <a:t>Carlota Perez argument (</a:t>
            </a:r>
            <a:r>
              <a:rPr lang="nb-NO" dirty="0" err="1" smtClean="0"/>
              <a:t>Schumpeterian</a:t>
            </a:r>
            <a:r>
              <a:rPr lang="nb-NO" dirty="0" smtClean="0"/>
              <a:t>)</a:t>
            </a:r>
          </a:p>
          <a:p>
            <a:pPr lvl="1"/>
            <a:r>
              <a:rPr lang="nb-NO" dirty="0" smtClean="0"/>
              <a:t>Financial crises when financial capital runs ahead of production capital. </a:t>
            </a:r>
          </a:p>
          <a:p>
            <a:pPr lvl="2"/>
            <a:r>
              <a:rPr lang="nb-NO" dirty="0" smtClean="0"/>
              <a:t>Overinvesting based on initial hype</a:t>
            </a:r>
          </a:p>
          <a:p>
            <a:pPr lvl="2"/>
            <a:r>
              <a:rPr lang="nb-NO" dirty="0" smtClean="0"/>
              <a:t>Failure to fulfill on early promises</a:t>
            </a:r>
          </a:p>
          <a:p>
            <a:pPr lvl="2"/>
            <a:r>
              <a:rPr lang="nb-NO" dirty="0" smtClean="0"/>
              <a:t>Crash</a:t>
            </a:r>
          </a:p>
          <a:p>
            <a:pPr lvl="2"/>
            <a:r>
              <a:rPr lang="nb-NO" dirty="0" smtClean="0"/>
              <a:t>From de-link to re-link. Growth picking up again – but at a reasonable and sustainable pace…</a:t>
            </a:r>
          </a:p>
          <a:p>
            <a:pPr lvl="1"/>
            <a:endParaRPr lang="en-US" dirty="0"/>
          </a:p>
        </p:txBody>
      </p:sp>
    </p:spTree>
    <p:extLst>
      <p:ext uri="{BB962C8B-B14F-4D97-AF65-F5344CB8AC3E}">
        <p14:creationId xmlns:p14="http://schemas.microsoft.com/office/powerpoint/2010/main" val="147289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Financial </a:t>
            </a:r>
            <a:r>
              <a:rPr lang="nb-NO" dirty="0" err="1" smtClean="0"/>
              <a:t>bubbles</a:t>
            </a:r>
            <a:endParaRPr lang="nb-NO" dirty="0"/>
          </a:p>
        </p:txBody>
      </p:sp>
      <p:pic>
        <p:nvPicPr>
          <p:cNvPr id="8194" name="Picture 2" descr="Bilderesultat for economic long wav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0495" y="1155033"/>
            <a:ext cx="8082960" cy="570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92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Financial crises</a:t>
            </a:r>
            <a:endParaRPr lang="en-US" dirty="0"/>
          </a:p>
        </p:txBody>
      </p:sp>
      <p:sp>
        <p:nvSpPr>
          <p:cNvPr id="3" name="Content Placeholder 2"/>
          <p:cNvSpPr>
            <a:spLocks noGrp="1"/>
          </p:cNvSpPr>
          <p:nvPr>
            <p:ph idx="1"/>
          </p:nvPr>
        </p:nvSpPr>
        <p:spPr/>
        <p:txBody>
          <a:bodyPr/>
          <a:lstStyle/>
          <a:p>
            <a:r>
              <a:rPr lang="nb-NO" dirty="0" smtClean="0"/>
              <a:t>Since Bretton Woods</a:t>
            </a:r>
          </a:p>
          <a:p>
            <a:pPr lvl="1"/>
            <a:r>
              <a:rPr lang="nb-NO" dirty="0" smtClean="0"/>
              <a:t>Different mixes of fixed and floating</a:t>
            </a:r>
            <a:endParaRPr lang="en-US" dirty="0" smtClean="0"/>
          </a:p>
          <a:p>
            <a:r>
              <a:rPr lang="nb-NO" dirty="0" smtClean="0"/>
              <a:t>1980s: Debt crisis in Latin America</a:t>
            </a:r>
          </a:p>
          <a:p>
            <a:r>
              <a:rPr lang="nb-NO" dirty="0" smtClean="0"/>
              <a:t>1994: Mexico</a:t>
            </a:r>
          </a:p>
          <a:p>
            <a:r>
              <a:rPr lang="nb-NO" dirty="0" smtClean="0"/>
              <a:t>1997-98: Asian financial crisis</a:t>
            </a:r>
            <a:endParaRPr lang="nb-NO" dirty="0"/>
          </a:p>
          <a:p>
            <a:r>
              <a:rPr lang="nb-NO" dirty="0" smtClean="0"/>
              <a:t>2001-02: dot.com, Brazil, Russia</a:t>
            </a:r>
          </a:p>
          <a:p>
            <a:r>
              <a:rPr lang="nb-NO" dirty="0" smtClean="0"/>
              <a:t>2007</a:t>
            </a:r>
            <a:r>
              <a:rPr lang="nb-NO" dirty="0" smtClean="0">
                <a:sym typeface="Wingdings" pitchFamily="2" charset="2"/>
              </a:rPr>
              <a:t> ?: Present financial crisis</a:t>
            </a:r>
            <a:endParaRPr lang="nb-NO" dirty="0" smtClean="0"/>
          </a:p>
        </p:txBody>
      </p:sp>
    </p:spTree>
    <p:extLst>
      <p:ext uri="{BB962C8B-B14F-4D97-AF65-F5344CB8AC3E}">
        <p14:creationId xmlns:p14="http://schemas.microsoft.com/office/powerpoint/2010/main" val="1096557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Asian financial crisis; backdrop</a:t>
            </a:r>
            <a:endParaRPr lang="en-US" dirty="0"/>
          </a:p>
        </p:txBody>
      </p:sp>
      <p:sp>
        <p:nvSpPr>
          <p:cNvPr id="3" name="Content Placeholder 2"/>
          <p:cNvSpPr>
            <a:spLocks noGrp="1"/>
          </p:cNvSpPr>
          <p:nvPr>
            <p:ph idx="1"/>
          </p:nvPr>
        </p:nvSpPr>
        <p:spPr/>
        <p:txBody>
          <a:bodyPr/>
          <a:lstStyle/>
          <a:p>
            <a:r>
              <a:rPr lang="nb-NO" dirty="0" smtClean="0"/>
              <a:t>1980s</a:t>
            </a:r>
            <a:r>
              <a:rPr lang="nb-NO" dirty="0" smtClean="0">
                <a:sym typeface="Wingdings" pitchFamily="2" charset="2"/>
              </a:rPr>
              <a:t>-90s policy environment changed</a:t>
            </a:r>
          </a:p>
          <a:p>
            <a:pPr lvl="1"/>
            <a:r>
              <a:rPr lang="nb-NO" dirty="0" smtClean="0">
                <a:sym typeface="Wingdings" pitchFamily="2" charset="2"/>
              </a:rPr>
              <a:t>Farewell to Keynes</a:t>
            </a:r>
          </a:p>
          <a:p>
            <a:pPr lvl="1"/>
            <a:r>
              <a:rPr lang="nb-NO" dirty="0" smtClean="0">
                <a:sym typeface="Wingdings" pitchFamily="2" charset="2"/>
              </a:rPr>
              <a:t>Price stability over unemployment</a:t>
            </a:r>
          </a:p>
          <a:p>
            <a:pPr lvl="1"/>
            <a:r>
              <a:rPr lang="nb-NO" dirty="0" smtClean="0">
                <a:sym typeface="Wingdings" pitchFamily="2" charset="2"/>
              </a:rPr>
              <a:t>Independent central banks</a:t>
            </a:r>
          </a:p>
          <a:p>
            <a:pPr lvl="1"/>
            <a:r>
              <a:rPr lang="nb-NO" dirty="0" smtClean="0">
                <a:sym typeface="Wingdings" pitchFamily="2" charset="2"/>
              </a:rPr>
              <a:t>Neoclassical economic theories</a:t>
            </a:r>
          </a:p>
          <a:p>
            <a:pPr lvl="1"/>
            <a:r>
              <a:rPr lang="nb-NO" dirty="0" smtClean="0">
                <a:sym typeface="Wingdings" pitchFamily="2" charset="2"/>
              </a:rPr>
              <a:t>Deregulation, liberalization</a:t>
            </a:r>
          </a:p>
          <a:p>
            <a:pPr lvl="1"/>
            <a:r>
              <a:rPr lang="nb-NO" dirty="0" smtClean="0">
                <a:sym typeface="Wingdings" pitchFamily="2" charset="2"/>
              </a:rPr>
              <a:t>Dismantling of capital controls</a:t>
            </a:r>
          </a:p>
          <a:p>
            <a:r>
              <a:rPr lang="nb-NO" dirty="0" smtClean="0">
                <a:sym typeface="Wingdings" pitchFamily="2" charset="2"/>
              </a:rPr>
              <a:t>Asian economies strong growth</a:t>
            </a:r>
          </a:p>
          <a:p>
            <a:pPr lvl="1"/>
            <a:r>
              <a:rPr lang="nb-NO" dirty="0" smtClean="0">
                <a:sym typeface="Wingdings" pitchFamily="2" charset="2"/>
              </a:rPr>
              <a:t>Huge inflow of foreign money</a:t>
            </a:r>
          </a:p>
          <a:p>
            <a:pPr lvl="1"/>
            <a:r>
              <a:rPr lang="nb-NO" dirty="0" smtClean="0">
                <a:sym typeface="Wingdings" pitchFamily="2" charset="2"/>
              </a:rPr>
              <a:t>Sky is the limit? Tiger economies!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340" y="3109562"/>
            <a:ext cx="2994660" cy="3760470"/>
          </a:xfrm>
          <a:prstGeom prst="rect">
            <a:avLst/>
          </a:prstGeom>
        </p:spPr>
      </p:pic>
    </p:spTree>
    <p:extLst>
      <p:ext uri="{BB962C8B-B14F-4D97-AF65-F5344CB8AC3E}">
        <p14:creationId xmlns:p14="http://schemas.microsoft.com/office/powerpoint/2010/main" val="1710812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Asian crisis; potential problems?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nb-NO" dirty="0" smtClean="0"/>
              <a:t>Banking systems still underdeveloped</a:t>
            </a:r>
          </a:p>
          <a:p>
            <a:pPr lvl="1"/>
            <a:r>
              <a:rPr lang="nb-NO" dirty="0" smtClean="0"/>
              <a:t>Borrow money more cheaply abroad</a:t>
            </a:r>
          </a:p>
          <a:p>
            <a:pPr marL="514350" indent="-514350">
              <a:buFont typeface="+mj-lt"/>
              <a:buAutoNum type="arabicPeriod"/>
            </a:pPr>
            <a:r>
              <a:rPr lang="nb-NO" dirty="0" smtClean="0"/>
              <a:t>Foreign loans</a:t>
            </a:r>
          </a:p>
          <a:p>
            <a:pPr lvl="1"/>
            <a:r>
              <a:rPr lang="nb-NO" dirty="0" smtClean="0"/>
              <a:t>What if there is a devaluation…?</a:t>
            </a:r>
          </a:p>
          <a:p>
            <a:pPr marL="514350" indent="-514350">
              <a:buFont typeface="+mj-lt"/>
              <a:buAutoNum type="arabicPeriod"/>
            </a:pPr>
            <a:r>
              <a:rPr lang="nb-NO" dirty="0" smtClean="0"/>
              <a:t>Quasi-contractual relationships between political and economic elites</a:t>
            </a:r>
          </a:p>
          <a:p>
            <a:pPr lvl="1"/>
            <a:r>
              <a:rPr lang="nb-NO" dirty="0" smtClean="0"/>
              <a:t>Moral hazard</a:t>
            </a:r>
          </a:p>
          <a:p>
            <a:pPr marL="514350" indent="-514350">
              <a:buFont typeface="+mj-lt"/>
              <a:buAutoNum type="arabicPeriod"/>
            </a:pPr>
            <a:r>
              <a:rPr lang="nb-NO" dirty="0" smtClean="0"/>
              <a:t>Dollar peg</a:t>
            </a:r>
          </a:p>
          <a:p>
            <a:pPr lvl="1"/>
            <a:r>
              <a:rPr lang="nb-NO" dirty="0" smtClean="0"/>
              <a:t>Dollar appreciates </a:t>
            </a:r>
            <a:r>
              <a:rPr lang="nb-NO" dirty="0" smtClean="0">
                <a:sym typeface="Wingdings" pitchFamily="2" charset="2"/>
              </a:rPr>
              <a:t> local currencies appreciate</a:t>
            </a:r>
            <a:endParaRPr lang="en-US" dirty="0"/>
          </a:p>
        </p:txBody>
      </p:sp>
    </p:spTree>
    <p:extLst>
      <p:ext uri="{BB962C8B-B14F-4D97-AF65-F5344CB8AC3E}">
        <p14:creationId xmlns:p14="http://schemas.microsoft.com/office/powerpoint/2010/main" val="2748473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Asian crisis; what happened?</a:t>
            </a:r>
            <a:endParaRPr lang="en-US" dirty="0"/>
          </a:p>
        </p:txBody>
      </p:sp>
      <p:sp>
        <p:nvSpPr>
          <p:cNvPr id="3" name="Content Placeholder 2"/>
          <p:cNvSpPr>
            <a:spLocks noGrp="1"/>
          </p:cNvSpPr>
          <p:nvPr>
            <p:ph idx="1"/>
          </p:nvPr>
        </p:nvSpPr>
        <p:spPr/>
        <p:txBody>
          <a:bodyPr/>
          <a:lstStyle/>
          <a:p>
            <a:r>
              <a:rPr lang="nb-NO" dirty="0" smtClean="0"/>
              <a:t>Moral hazard </a:t>
            </a:r>
            <a:r>
              <a:rPr lang="nb-NO" dirty="0" smtClean="0">
                <a:sym typeface="Wingdings" pitchFamily="2" charset="2"/>
              </a:rPr>
              <a:t> bad loans</a:t>
            </a:r>
          </a:p>
          <a:p>
            <a:pPr lvl="1"/>
            <a:r>
              <a:rPr lang="nb-NO" dirty="0" smtClean="0">
                <a:sym typeface="Wingdings" pitchFamily="2" charset="2"/>
              </a:rPr>
              <a:t>Real estate bubble</a:t>
            </a:r>
          </a:p>
          <a:p>
            <a:pPr lvl="1"/>
            <a:r>
              <a:rPr lang="nb-NO" dirty="0" smtClean="0">
                <a:sym typeface="Wingdings" pitchFamily="2" charset="2"/>
              </a:rPr>
              <a:t>Insolvent banks and financial institutions</a:t>
            </a:r>
          </a:p>
          <a:p>
            <a:r>
              <a:rPr lang="nb-NO" dirty="0" smtClean="0">
                <a:sym typeface="Wingdings" pitchFamily="2" charset="2"/>
              </a:rPr>
              <a:t>Dollar peg</a:t>
            </a:r>
          </a:p>
          <a:p>
            <a:pPr lvl="1"/>
            <a:r>
              <a:rPr lang="nb-NO" dirty="0" smtClean="0">
                <a:sym typeface="Wingdings" pitchFamily="2" charset="2"/>
              </a:rPr>
              <a:t>Appreciating dollar  overvalued local currencies</a:t>
            </a:r>
          </a:p>
          <a:p>
            <a:r>
              <a:rPr lang="nb-NO" dirty="0" smtClean="0">
                <a:sym typeface="Wingdings" pitchFamily="2" charset="2"/>
              </a:rPr>
              <a:t>Massive outflows of capital</a:t>
            </a:r>
          </a:p>
          <a:p>
            <a:pPr lvl="1"/>
            <a:r>
              <a:rPr lang="nb-NO" dirty="0" smtClean="0">
                <a:sym typeface="Wingdings" pitchFamily="2" charset="2"/>
              </a:rPr>
              <a:t>Foreign exchange reserves drained</a:t>
            </a:r>
          </a:p>
          <a:p>
            <a:pPr lvl="1"/>
            <a:r>
              <a:rPr lang="nb-NO" dirty="0" smtClean="0">
                <a:sym typeface="Wingdings" pitchFamily="2" charset="2"/>
              </a:rPr>
              <a:t>From fixed to float, depreciations</a:t>
            </a:r>
          </a:p>
        </p:txBody>
      </p:sp>
    </p:spTree>
    <p:extLst>
      <p:ext uri="{BB962C8B-B14F-4D97-AF65-F5344CB8AC3E}">
        <p14:creationId xmlns:p14="http://schemas.microsoft.com/office/powerpoint/2010/main" val="614638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ntnu_blaa_stripe_eng</Template>
  <TotalTime>0</TotalTime>
  <Words>2237</Words>
  <Application>Microsoft Office PowerPoint</Application>
  <PresentationFormat>On-screen Show (4:3)</PresentationFormat>
  <Paragraphs>279</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Office-tema</vt:lpstr>
      <vt:lpstr>POL 2012: Theories and Models in Political Economy</vt:lpstr>
      <vt:lpstr>Monetary systems</vt:lpstr>
      <vt:lpstr>Financial crises</vt:lpstr>
      <vt:lpstr>Cycles in the world economy</vt:lpstr>
      <vt:lpstr>Financial bubbles</vt:lpstr>
      <vt:lpstr>Financial crises</vt:lpstr>
      <vt:lpstr>Asian financial crisis; backdrop</vt:lpstr>
      <vt:lpstr>Asian crisis; potential problems?</vt:lpstr>
      <vt:lpstr>Asian crisis; what happened?</vt:lpstr>
      <vt:lpstr>Current financial crisis</vt:lpstr>
      <vt:lpstr>Current crisis</vt:lpstr>
      <vt:lpstr>Current crisis; securitization</vt:lpstr>
      <vt:lpstr>Current crisis</vt:lpstr>
      <vt:lpstr>Fed vs. ECB; different response</vt:lpstr>
      <vt:lpstr>Fed vs. ECB; why?</vt:lpstr>
      <vt:lpstr>Who is right? Fed or ECB?</vt:lpstr>
      <vt:lpstr>Structural change</vt:lpstr>
      <vt:lpstr>Financial crisis = production crisis?!</vt:lpstr>
      <vt:lpstr>Germany vs. Greece</vt:lpstr>
      <vt:lpstr>Stimulus vs. austerity?</vt:lpstr>
      <vt:lpstr>Solutions?</vt:lpstr>
      <vt:lpstr>Schumpeter on future crises</vt:lpstr>
      <vt:lpstr>Is he right?</vt:lpstr>
      <vt:lpstr>Gold standard as a solution?</vt:lpstr>
      <vt:lpstr>Scenarioes</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 2012: Theories and Models in Political Economy</dc:title>
  <dc:creator>Espen Moe</dc:creator>
  <cp:lastModifiedBy>Espen Moe</cp:lastModifiedBy>
  <cp:revision>250</cp:revision>
  <cp:lastPrinted>2016-10-25T09:29:33Z</cp:lastPrinted>
  <dcterms:created xsi:type="dcterms:W3CDTF">2016-08-29T11:20:00Z</dcterms:created>
  <dcterms:modified xsi:type="dcterms:W3CDTF">2017-10-31T16:06:55Z</dcterms:modified>
</cp:coreProperties>
</file>