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37" r:id="rId3"/>
    <p:sldId id="438" r:id="rId4"/>
    <p:sldId id="451" r:id="rId5"/>
    <p:sldId id="452" r:id="rId6"/>
    <p:sldId id="447" r:id="rId7"/>
    <p:sldId id="439" r:id="rId8"/>
    <p:sldId id="441" r:id="rId9"/>
    <p:sldId id="448" r:id="rId10"/>
    <p:sldId id="442" r:id="rId11"/>
    <p:sldId id="443" r:id="rId12"/>
    <p:sldId id="446" r:id="rId13"/>
    <p:sldId id="450" r:id="rId14"/>
    <p:sldId id="444" r:id="rId15"/>
    <p:sldId id="449" r:id="rId16"/>
  </p:sldIdLst>
  <p:sldSz cx="9144000" cy="6858000" type="screen4x3"/>
  <p:notesSz cx="6797675" cy="9926638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0" autoAdjust="0"/>
    <p:restoredTop sz="78544" autoAdjust="0"/>
  </p:normalViewPr>
  <p:slideViewPr>
    <p:cSldViewPr snapToGrid="0" snapToObjects="1">
      <p:cViewPr varScale="1">
        <p:scale>
          <a:sx n="80" d="100"/>
          <a:sy n="80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39C4-647F-4786-A723-473E6E6CEE05}" type="datetimeFigureOut">
              <a:rPr lang="nb-NO" smtClean="0"/>
              <a:t>15.11.2017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2407-7851-4BF9-A9D7-A4D332A5EA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83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06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0722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9010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087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http://inequality.org/inequality-health/</a:t>
            </a:r>
          </a:p>
          <a:p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584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530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468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89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0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690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324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151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540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44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617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74638"/>
            <a:ext cx="54610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spen.moe@ntnu.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thomas_piketty_new_thoughts_on_capital_in_the_twenty_first_centu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POL 2012: </a:t>
            </a:r>
            <a:r>
              <a:rPr lang="nb-NO" dirty="0" err="1" smtClean="0"/>
              <a:t>Theories</a:t>
            </a:r>
            <a:r>
              <a:rPr lang="nb-NO" dirty="0" smtClean="0"/>
              <a:t> and Models in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3265192"/>
          </a:xfrm>
        </p:spPr>
        <p:txBody>
          <a:bodyPr>
            <a:normAutofit/>
          </a:bodyPr>
          <a:lstStyle/>
          <a:p>
            <a:endParaRPr lang="nb-NO" dirty="0"/>
          </a:p>
          <a:p>
            <a:r>
              <a:rPr lang="nb-NO" dirty="0" err="1" smtClean="0"/>
              <a:t>Inequality</a:t>
            </a:r>
            <a:endParaRPr lang="nb-NO" dirty="0" smtClean="0"/>
          </a:p>
          <a:p>
            <a:endParaRPr lang="nb-NO" dirty="0"/>
          </a:p>
          <a:p>
            <a:endParaRPr lang="nb-NO" sz="2400" dirty="0" smtClean="0"/>
          </a:p>
          <a:p>
            <a:r>
              <a:rPr lang="nb-NO" dirty="0" smtClean="0"/>
              <a:t>Espen Moe</a:t>
            </a:r>
          </a:p>
          <a:p>
            <a:r>
              <a:rPr lang="nb-NO" sz="2400" dirty="0" smtClean="0"/>
              <a:t>Department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Sociology</a:t>
            </a:r>
            <a:r>
              <a:rPr lang="nb-NO" sz="2400" dirty="0" smtClean="0"/>
              <a:t> and </a:t>
            </a:r>
            <a:r>
              <a:rPr lang="nb-NO" sz="2400" dirty="0" err="1" smtClean="0"/>
              <a:t>Political</a:t>
            </a:r>
            <a:r>
              <a:rPr lang="nb-NO" sz="2400" dirty="0" smtClean="0"/>
              <a:t> Science</a:t>
            </a:r>
          </a:p>
          <a:p>
            <a:r>
              <a:rPr lang="nb-NO" dirty="0" smtClean="0">
                <a:hlinkClick r:id="rId3"/>
              </a:rPr>
              <a:t>espen.moe@ntnu.no</a:t>
            </a:r>
            <a:r>
              <a:rPr lang="nb-NO" dirty="0" smtClean="0"/>
              <a:t>, #9587, 73592230</a:t>
            </a:r>
            <a:endParaRPr lang="nb-NO" sz="2400" dirty="0"/>
          </a:p>
        </p:txBody>
      </p:sp>
      <p:pic>
        <p:nvPicPr>
          <p:cNvPr id="4" name="Bilde 3" descr="stripe_tekst_e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Schumpeterian</a:t>
            </a:r>
            <a:r>
              <a:rPr lang="nb-NO" dirty="0" smtClean="0"/>
              <a:t> </a:t>
            </a:r>
            <a:r>
              <a:rPr lang="nb-NO" dirty="0" err="1" smtClean="0"/>
              <a:t>criticism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0"/>
            <a:ext cx="7898130" cy="4525963"/>
          </a:xfrm>
        </p:spPr>
        <p:txBody>
          <a:bodyPr>
            <a:normAutofit fontScale="92500" lnSpcReduction="20000"/>
          </a:bodyPr>
          <a:lstStyle/>
          <a:p>
            <a:r>
              <a:rPr lang="nb-NO" dirty="0" err="1" smtClean="0"/>
              <a:t>Along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lines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Acemoglu</a:t>
            </a:r>
            <a:r>
              <a:rPr lang="nb-NO" dirty="0" smtClean="0"/>
              <a:t> and Robinson </a:t>
            </a:r>
          </a:p>
          <a:p>
            <a:pPr lvl="1"/>
            <a:r>
              <a:rPr lang="nb-NO" dirty="0" err="1" smtClean="0"/>
              <a:t>Piketty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be right in a </a:t>
            </a:r>
            <a:r>
              <a:rPr lang="nb-NO" dirty="0" err="1" smtClean="0"/>
              <a:t>world</a:t>
            </a:r>
            <a:r>
              <a:rPr lang="nb-NO" dirty="0" smtClean="0"/>
              <a:t>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technological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 smtClean="0"/>
          </a:p>
          <a:p>
            <a:pPr lvl="1"/>
            <a:r>
              <a:rPr lang="nb-NO" dirty="0" smtClean="0"/>
              <a:t>(Marx </a:t>
            </a:r>
            <a:r>
              <a:rPr lang="nb-NO" dirty="0" err="1" smtClean="0"/>
              <a:t>would</a:t>
            </a:r>
            <a:r>
              <a:rPr lang="nb-NO" dirty="0" smtClean="0"/>
              <a:t> be right in a </a:t>
            </a:r>
            <a:r>
              <a:rPr lang="nb-NO" dirty="0" err="1" smtClean="0"/>
              <a:t>world</a:t>
            </a:r>
            <a:r>
              <a:rPr lang="nb-NO" dirty="0" smtClean="0"/>
              <a:t>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technological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)</a:t>
            </a:r>
          </a:p>
          <a:p>
            <a:pPr lvl="2"/>
            <a:r>
              <a:rPr lang="nb-NO" dirty="0" err="1" smtClean="0"/>
              <a:t>Concentration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endParaRPr lang="nb-NO" dirty="0" smtClean="0"/>
          </a:p>
          <a:p>
            <a:pPr lvl="2"/>
            <a:r>
              <a:rPr lang="nb-NO" dirty="0" smtClean="0"/>
              <a:t>Monopoly </a:t>
            </a:r>
            <a:r>
              <a:rPr lang="nb-NO" dirty="0" err="1" smtClean="0"/>
              <a:t>capitalism</a:t>
            </a:r>
            <a:endParaRPr lang="nb-NO" dirty="0" smtClean="0"/>
          </a:p>
          <a:p>
            <a:r>
              <a:rPr lang="nb-NO" dirty="0" err="1" smtClean="0"/>
              <a:t>Schumpeterian</a:t>
            </a:r>
            <a:r>
              <a:rPr lang="nb-NO" dirty="0" smtClean="0"/>
              <a:t> twist</a:t>
            </a:r>
          </a:p>
          <a:p>
            <a:pPr lvl="1"/>
            <a:r>
              <a:rPr lang="nb-NO" dirty="0" smtClean="0"/>
              <a:t>The </a:t>
            </a:r>
            <a:r>
              <a:rPr lang="nb-NO" dirty="0" err="1" smtClean="0"/>
              <a:t>world</a:t>
            </a:r>
            <a:r>
              <a:rPr lang="nb-NO" dirty="0" smtClean="0"/>
              <a:t> </a:t>
            </a:r>
            <a:r>
              <a:rPr lang="nb-NO" dirty="0" err="1" smtClean="0"/>
              <a:t>constantly</a:t>
            </a:r>
            <a:r>
              <a:rPr lang="nb-NO" dirty="0" smtClean="0"/>
              <a:t> </a:t>
            </a:r>
            <a:r>
              <a:rPr lang="nb-NO" dirty="0" err="1" smtClean="0"/>
              <a:t>changes</a:t>
            </a:r>
            <a:r>
              <a:rPr lang="nb-NO" dirty="0" smtClean="0"/>
              <a:t>!</a:t>
            </a:r>
          </a:p>
          <a:p>
            <a:pPr lvl="2"/>
            <a:r>
              <a:rPr lang="nb-NO" dirty="0" smtClean="0"/>
              <a:t>New </a:t>
            </a:r>
            <a:r>
              <a:rPr lang="nb-NO" dirty="0" err="1" smtClean="0"/>
              <a:t>technology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new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industries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new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entrepreneurs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new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wealth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new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groups</a:t>
            </a:r>
            <a:r>
              <a:rPr lang="nb-NO" dirty="0" smtClean="0">
                <a:sym typeface="Wingdings" panose="05000000000000000000" pitchFamily="2" charset="2"/>
              </a:rPr>
              <a:t> rising to </a:t>
            </a:r>
            <a:r>
              <a:rPr lang="nb-NO" dirty="0" err="1" smtClean="0">
                <a:sym typeface="Wingdings" panose="05000000000000000000" pitchFamily="2" charset="2"/>
              </a:rPr>
              <a:t>the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top</a:t>
            </a:r>
            <a:endParaRPr lang="nb-NO" dirty="0" smtClean="0">
              <a:sym typeface="Wingdings" panose="05000000000000000000" pitchFamily="2" charset="2"/>
            </a:endParaRPr>
          </a:p>
          <a:p>
            <a:pPr lvl="2"/>
            <a:r>
              <a:rPr lang="nb-NO" dirty="0" smtClean="0"/>
              <a:t>Capital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concentrate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old</a:t>
            </a:r>
            <a:r>
              <a:rPr lang="nb-NO" dirty="0" smtClean="0"/>
              <a:t> </a:t>
            </a:r>
            <a:r>
              <a:rPr lang="nb-NO" dirty="0" err="1" smtClean="0"/>
              <a:t>industries</a:t>
            </a:r>
            <a:r>
              <a:rPr lang="nb-NO" dirty="0" smtClean="0"/>
              <a:t>. </a:t>
            </a:r>
            <a:r>
              <a:rPr lang="nb-NO" dirty="0" err="1" smtClean="0"/>
              <a:t>But</a:t>
            </a:r>
            <a:r>
              <a:rPr lang="nb-NO" dirty="0" smtClean="0"/>
              <a:t> it is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industries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action is! </a:t>
            </a:r>
          </a:p>
          <a:p>
            <a:pPr lvl="2"/>
            <a:r>
              <a:rPr lang="nb-NO" dirty="0" smtClean="0"/>
              <a:t>Never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overlap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and </a:t>
            </a:r>
            <a:r>
              <a:rPr lang="nb-NO" dirty="0" err="1" smtClean="0"/>
              <a:t>political</a:t>
            </a:r>
            <a:r>
              <a:rPr lang="nb-NO" dirty="0" smtClean="0"/>
              <a:t> elites </a:t>
            </a:r>
            <a:r>
              <a:rPr lang="nb-NO" dirty="0" err="1" smtClean="0"/>
              <a:t>that</a:t>
            </a:r>
            <a:r>
              <a:rPr lang="nb-NO" dirty="0" smtClean="0"/>
              <a:t> A&amp;R </a:t>
            </a:r>
            <a:r>
              <a:rPr lang="nb-NO" dirty="0" err="1" smtClean="0"/>
              <a:t>worry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endParaRPr lang="nb-NO" dirty="0" smtClean="0"/>
          </a:p>
          <a:p>
            <a:pPr lvl="3"/>
            <a:r>
              <a:rPr lang="nb-NO" dirty="0" smtClean="0"/>
              <a:t>And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concentration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 (and </a:t>
            </a:r>
            <a:r>
              <a:rPr lang="nb-NO" dirty="0" err="1" smtClean="0"/>
              <a:t>wealth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Piketty</a:t>
            </a:r>
            <a:r>
              <a:rPr lang="nb-NO" dirty="0" smtClean="0"/>
              <a:t> </a:t>
            </a:r>
            <a:r>
              <a:rPr lang="nb-NO" dirty="0" err="1" smtClean="0"/>
              <a:t>worries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endParaRPr lang="nb-NO" dirty="0" smtClean="0"/>
          </a:p>
          <a:p>
            <a:r>
              <a:rPr lang="nb-NO" dirty="0" smtClean="0"/>
              <a:t>(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Piketty</a:t>
            </a:r>
            <a:r>
              <a:rPr lang="nb-NO" dirty="0" smtClean="0"/>
              <a:t> is </a:t>
            </a:r>
            <a:r>
              <a:rPr lang="nb-NO" dirty="0" err="1" smtClean="0"/>
              <a:t>empirically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, </a:t>
            </a:r>
            <a:r>
              <a:rPr lang="nb-NO" dirty="0" err="1" smtClean="0"/>
              <a:t>then</a:t>
            </a:r>
            <a:r>
              <a:rPr lang="nb-NO" dirty="0" smtClean="0"/>
              <a:t> it </a:t>
            </a:r>
            <a:r>
              <a:rPr lang="nb-NO" dirty="0" err="1" smtClean="0"/>
              <a:t>doesn’t</a:t>
            </a:r>
            <a:r>
              <a:rPr lang="nb-NO" dirty="0" smtClean="0"/>
              <a:t> matter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he</a:t>
            </a:r>
            <a:r>
              <a:rPr lang="nb-NO" dirty="0" smtClean="0"/>
              <a:t> is </a:t>
            </a:r>
            <a:r>
              <a:rPr lang="nb-NO" dirty="0" err="1" smtClean="0"/>
              <a:t>theoretically</a:t>
            </a:r>
            <a:r>
              <a:rPr lang="nb-NO" dirty="0" smtClean="0"/>
              <a:t> </a:t>
            </a:r>
            <a:r>
              <a:rPr lang="nb-NO" dirty="0" err="1" smtClean="0"/>
              <a:t>wrong</a:t>
            </a:r>
            <a:r>
              <a:rPr lang="nb-NO" dirty="0" smtClean="0"/>
              <a:t>…)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589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Stiglitz</a:t>
            </a:r>
            <a:r>
              <a:rPr lang="nb-NO" dirty="0" smtClean="0"/>
              <a:t>’ </a:t>
            </a:r>
            <a:r>
              <a:rPr lang="nb-NO" dirty="0" err="1" smtClean="0"/>
              <a:t>criticism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 smtClean="0"/>
              <a:t>Two</a:t>
            </a:r>
            <a:r>
              <a:rPr lang="nb-NO" dirty="0" smtClean="0"/>
              <a:t> forms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: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increases</a:t>
            </a:r>
            <a:r>
              <a:rPr lang="nb-NO" dirty="0" smtClean="0"/>
              <a:t> </a:t>
            </a:r>
            <a:r>
              <a:rPr lang="nb-NO" dirty="0" err="1" smtClean="0"/>
              <a:t>productivity</a:t>
            </a:r>
            <a:r>
              <a:rPr lang="nb-NO" dirty="0" smtClean="0"/>
              <a:t>,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captured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rent</a:t>
            </a:r>
          </a:p>
          <a:p>
            <a:pPr lvl="1"/>
            <a:r>
              <a:rPr lang="nb-NO" dirty="0" smtClean="0"/>
              <a:t>Former is </a:t>
            </a:r>
            <a:r>
              <a:rPr lang="nb-NO" dirty="0" err="1" smtClean="0"/>
              <a:t>good</a:t>
            </a:r>
            <a:r>
              <a:rPr lang="nb-NO" dirty="0" smtClean="0"/>
              <a:t>, latter is bad.</a:t>
            </a:r>
          </a:p>
          <a:p>
            <a:pPr lvl="1"/>
            <a:r>
              <a:rPr lang="nb-NO" dirty="0" smtClean="0"/>
              <a:t>Financial </a:t>
            </a:r>
            <a:r>
              <a:rPr lang="nb-NO" dirty="0" err="1" smtClean="0"/>
              <a:t>capital</a:t>
            </a:r>
            <a:r>
              <a:rPr lang="nb-NO" dirty="0" smtClean="0"/>
              <a:t> </a:t>
            </a:r>
            <a:r>
              <a:rPr lang="nb-NO" dirty="0" err="1" smtClean="0"/>
              <a:t>reduces</a:t>
            </a:r>
            <a:r>
              <a:rPr lang="nb-NO" dirty="0" smtClean="0"/>
              <a:t> </a:t>
            </a:r>
            <a:r>
              <a:rPr lang="nb-NO" dirty="0" err="1" smtClean="0"/>
              <a:t>productive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endParaRPr lang="nb-NO" dirty="0" smtClean="0"/>
          </a:p>
          <a:p>
            <a:r>
              <a:rPr lang="nb-NO" dirty="0" smtClean="0"/>
              <a:t>Losses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socialized</a:t>
            </a:r>
            <a:r>
              <a:rPr lang="nb-NO" dirty="0" smtClean="0"/>
              <a:t>, </a:t>
            </a:r>
            <a:r>
              <a:rPr lang="nb-NO" dirty="0" err="1" smtClean="0"/>
              <a:t>profits</a:t>
            </a:r>
            <a:r>
              <a:rPr lang="nb-NO" dirty="0" smtClean="0"/>
              <a:t> </a:t>
            </a:r>
            <a:r>
              <a:rPr lang="nb-NO" dirty="0" err="1" smtClean="0"/>
              <a:t>privatized</a:t>
            </a:r>
            <a:endParaRPr lang="nb-NO" dirty="0"/>
          </a:p>
          <a:p>
            <a:pPr lvl="1"/>
            <a:r>
              <a:rPr lang="nb-NO" dirty="0" smtClean="0"/>
              <a:t>«</a:t>
            </a:r>
            <a:r>
              <a:rPr lang="nb-NO" dirty="0" err="1" smtClean="0"/>
              <a:t>Socialism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American </a:t>
            </a:r>
            <a:r>
              <a:rPr lang="nb-NO" dirty="0" err="1" smtClean="0"/>
              <a:t>characteristics</a:t>
            </a:r>
            <a:r>
              <a:rPr lang="nb-NO" dirty="0" smtClean="0"/>
              <a:t>»</a:t>
            </a:r>
          </a:p>
          <a:p>
            <a:r>
              <a:rPr lang="nb-NO" dirty="0" smtClean="0"/>
              <a:t>Too-big-to-</a:t>
            </a:r>
            <a:r>
              <a:rPr lang="nb-NO" dirty="0" err="1" smtClean="0"/>
              <a:t>fail</a:t>
            </a:r>
            <a:r>
              <a:rPr lang="nb-NO" dirty="0" smtClean="0"/>
              <a:t>, </a:t>
            </a:r>
            <a:r>
              <a:rPr lang="nb-NO" dirty="0" err="1" smtClean="0"/>
              <a:t>too</a:t>
            </a:r>
            <a:r>
              <a:rPr lang="nb-NO" dirty="0" smtClean="0"/>
              <a:t>-big-to-be-</a:t>
            </a:r>
            <a:r>
              <a:rPr lang="nb-NO" dirty="0" err="1" smtClean="0"/>
              <a:t>restructured</a:t>
            </a:r>
            <a:r>
              <a:rPr lang="nb-NO" dirty="0" smtClean="0"/>
              <a:t> banks</a:t>
            </a:r>
          </a:p>
          <a:p>
            <a:pPr lvl="1"/>
            <a:r>
              <a:rPr lang="nb-NO" dirty="0" err="1" smtClean="0"/>
              <a:t>Politically</a:t>
            </a:r>
            <a:r>
              <a:rPr lang="nb-NO" dirty="0" smtClean="0"/>
              <a:t> </a:t>
            </a:r>
            <a:r>
              <a:rPr lang="nb-NO" dirty="0" err="1" smtClean="0"/>
              <a:t>too</a:t>
            </a:r>
            <a:r>
              <a:rPr lang="nb-NO" dirty="0" smtClean="0"/>
              <a:t> </a:t>
            </a:r>
            <a:r>
              <a:rPr lang="nb-NO" dirty="0" err="1" smtClean="0"/>
              <a:t>powerful</a:t>
            </a:r>
            <a:endParaRPr lang="nb-NO" dirty="0" smtClean="0"/>
          </a:p>
          <a:p>
            <a:pPr lvl="1"/>
            <a:r>
              <a:rPr lang="nb-NO" dirty="0" err="1" smtClean="0"/>
              <a:t>Lobbying</a:t>
            </a:r>
            <a:r>
              <a:rPr lang="nb-NO" dirty="0" smtClean="0"/>
              <a:t> </a:t>
            </a:r>
            <a:r>
              <a:rPr lang="nb-NO" dirty="0" err="1" smtClean="0"/>
              <a:t>efforts</a:t>
            </a:r>
            <a:r>
              <a:rPr lang="nb-NO" dirty="0" smtClean="0"/>
              <a:t> </a:t>
            </a:r>
            <a:r>
              <a:rPr lang="nb-NO" dirty="0" err="1" smtClean="0"/>
              <a:t>worked</a:t>
            </a:r>
            <a:r>
              <a:rPr lang="nb-NO" dirty="0" smtClean="0"/>
              <a:t> </a:t>
            </a:r>
            <a:r>
              <a:rPr lang="nb-NO" dirty="0" err="1" smtClean="0"/>
              <a:t>well</a:t>
            </a:r>
            <a:endParaRPr lang="nb-NO" dirty="0" smtClean="0"/>
          </a:p>
          <a:p>
            <a:pPr lvl="2"/>
            <a:r>
              <a:rPr lang="nb-NO" dirty="0" err="1" smtClean="0"/>
              <a:t>Deregulate</a:t>
            </a:r>
            <a:endParaRPr lang="nb-NO" dirty="0" smtClean="0"/>
          </a:p>
          <a:p>
            <a:pPr lvl="2"/>
            <a:r>
              <a:rPr lang="nb-NO" dirty="0" err="1" smtClean="0"/>
              <a:t>Taxpayers</a:t>
            </a:r>
            <a:r>
              <a:rPr lang="nb-NO" dirty="0" smtClean="0"/>
              <a:t> </a:t>
            </a:r>
            <a:r>
              <a:rPr lang="nb-NO" dirty="0" err="1" smtClean="0"/>
              <a:t>paying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cleanup</a:t>
            </a:r>
            <a:endParaRPr lang="nb-NO" dirty="0" smtClean="0"/>
          </a:p>
          <a:p>
            <a:r>
              <a:rPr lang="nb-NO" dirty="0" err="1" smtClean="0"/>
              <a:t>Institutions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never </a:t>
            </a:r>
            <a:r>
              <a:rPr lang="nb-NO" dirty="0" err="1" smtClean="0"/>
              <a:t>neutral</a:t>
            </a:r>
            <a:endParaRPr lang="nb-NO" dirty="0" smtClean="0"/>
          </a:p>
          <a:p>
            <a:pPr lvl="1"/>
            <a:r>
              <a:rPr lang="nb-NO" dirty="0" smtClean="0"/>
              <a:t>For all </a:t>
            </a:r>
            <a:r>
              <a:rPr lang="nb-NO" dirty="0" err="1" smtClean="0"/>
              <a:t>practical</a:t>
            </a:r>
            <a:r>
              <a:rPr lang="nb-NO" dirty="0" smtClean="0"/>
              <a:t> purposes </a:t>
            </a:r>
            <a:r>
              <a:rPr lang="nb-NO" dirty="0" err="1" smtClean="0"/>
              <a:t>created</a:t>
            </a:r>
            <a:r>
              <a:rPr lang="nb-NO" dirty="0" smtClean="0"/>
              <a:t> a system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systematically</a:t>
            </a:r>
            <a:r>
              <a:rPr lang="nb-NO" dirty="0" smtClean="0"/>
              <a:t> </a:t>
            </a:r>
            <a:r>
              <a:rPr lang="nb-NO" dirty="0" err="1" smtClean="0"/>
              <a:t>favors</a:t>
            </a:r>
            <a:r>
              <a:rPr lang="nb-NO" dirty="0" smtClean="0"/>
              <a:t> </a:t>
            </a:r>
            <a:r>
              <a:rPr lang="nb-NO" dirty="0" err="1" smtClean="0"/>
              <a:t>finance</a:t>
            </a:r>
            <a:endParaRPr lang="nb-NO" dirty="0" smtClean="0"/>
          </a:p>
          <a:p>
            <a:r>
              <a:rPr lang="nb-NO" dirty="0" smtClean="0"/>
              <a:t>Urban land rent</a:t>
            </a:r>
          </a:p>
          <a:p>
            <a:pPr lvl="1"/>
            <a:r>
              <a:rPr lang="nb-NO" dirty="0" smtClean="0"/>
              <a:t>For </a:t>
            </a:r>
            <a:r>
              <a:rPr lang="nb-NO" dirty="0" err="1" smtClean="0"/>
              <a:t>regular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 as </a:t>
            </a:r>
            <a:r>
              <a:rPr lang="nb-NO" dirty="0" err="1" smtClean="0"/>
              <a:t>well</a:t>
            </a:r>
            <a:r>
              <a:rPr lang="nb-NO" dirty="0" smtClean="0"/>
              <a:t>: </a:t>
            </a:r>
            <a:r>
              <a:rPr lang="nb-NO" dirty="0" err="1" smtClean="0"/>
              <a:t>Investing</a:t>
            </a:r>
            <a:r>
              <a:rPr lang="nb-NO" dirty="0" smtClean="0"/>
              <a:t> in real </a:t>
            </a:r>
            <a:r>
              <a:rPr lang="nb-NO" dirty="0" err="1" smtClean="0"/>
              <a:t>estate</a:t>
            </a:r>
            <a:r>
              <a:rPr lang="nb-NO" dirty="0" smtClean="0"/>
              <a:t>, not </a:t>
            </a:r>
            <a:r>
              <a:rPr lang="nb-NO" dirty="0" err="1" smtClean="0"/>
              <a:t>productive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activities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6834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size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pie</a:t>
            </a:r>
            <a:r>
              <a:rPr lang="nb-NO" dirty="0" smtClean="0"/>
              <a:t>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distribution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pie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Familiar</a:t>
            </a:r>
            <a:r>
              <a:rPr lang="nb-NO" dirty="0" smtClean="0"/>
              <a:t> </a:t>
            </a:r>
            <a:r>
              <a:rPr lang="nb-NO" dirty="0" err="1" smtClean="0"/>
              <a:t>neoclassical</a:t>
            </a:r>
            <a:r>
              <a:rPr lang="nb-NO" dirty="0" smtClean="0"/>
              <a:t> argument</a:t>
            </a:r>
          </a:p>
          <a:p>
            <a:r>
              <a:rPr lang="nb-NO" dirty="0" err="1" smtClean="0"/>
              <a:t>Stiglitz</a:t>
            </a:r>
            <a:r>
              <a:rPr lang="nb-NO" dirty="0" smtClean="0"/>
              <a:t>: </a:t>
            </a:r>
          </a:p>
          <a:p>
            <a:pPr lvl="1"/>
            <a:r>
              <a:rPr lang="nb-NO" dirty="0" err="1" smtClean="0"/>
              <a:t>Growing</a:t>
            </a:r>
            <a:r>
              <a:rPr lang="nb-NO" dirty="0" smtClean="0"/>
              <a:t> </a:t>
            </a:r>
            <a:r>
              <a:rPr lang="nb-NO" dirty="0" err="1" smtClean="0"/>
              <a:t>inequality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flip</a:t>
            </a:r>
            <a:r>
              <a:rPr lang="nb-NO" dirty="0" smtClean="0"/>
              <a:t> side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shrinking</a:t>
            </a:r>
            <a:r>
              <a:rPr lang="nb-NO" dirty="0" smtClean="0"/>
              <a:t> </a:t>
            </a:r>
            <a:r>
              <a:rPr lang="nb-NO" dirty="0" err="1" smtClean="0"/>
              <a:t>opportunity</a:t>
            </a:r>
            <a:endParaRPr lang="nb-NO" dirty="0" smtClean="0"/>
          </a:p>
          <a:p>
            <a:pPr lvl="2"/>
            <a:r>
              <a:rPr lang="nb-NO" dirty="0" smtClean="0"/>
              <a:t>Symptom </a:t>
            </a:r>
            <a:r>
              <a:rPr lang="nb-NO" dirty="0" err="1" smtClean="0"/>
              <a:t>of</a:t>
            </a:r>
            <a:r>
              <a:rPr lang="nb-NO" dirty="0" smtClean="0"/>
              <a:t> an </a:t>
            </a:r>
            <a:r>
              <a:rPr lang="nb-NO" dirty="0" err="1" smtClean="0"/>
              <a:t>economy</a:t>
            </a:r>
            <a:r>
              <a:rPr lang="nb-NO" dirty="0" smtClean="0"/>
              <a:t> in regress</a:t>
            </a:r>
          </a:p>
          <a:p>
            <a:pPr lvl="1"/>
            <a:r>
              <a:rPr lang="nb-NO" dirty="0" err="1" smtClean="0"/>
              <a:t>Distortions</a:t>
            </a:r>
            <a:r>
              <a:rPr lang="nb-NO" dirty="0" smtClean="0"/>
              <a:t> undermining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efficiency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 smtClean="0"/>
          </a:p>
          <a:p>
            <a:pPr lvl="2"/>
            <a:r>
              <a:rPr lang="nb-NO" dirty="0" smtClean="0"/>
              <a:t>Monopoly </a:t>
            </a:r>
            <a:r>
              <a:rPr lang="nb-NO" dirty="0" err="1" smtClean="0"/>
              <a:t>power</a:t>
            </a:r>
            <a:r>
              <a:rPr lang="nb-NO" dirty="0" smtClean="0"/>
              <a:t>, </a:t>
            </a:r>
            <a:r>
              <a:rPr lang="nb-NO" dirty="0" err="1" smtClean="0"/>
              <a:t>special</a:t>
            </a:r>
            <a:r>
              <a:rPr lang="nb-NO" dirty="0" smtClean="0"/>
              <a:t> </a:t>
            </a:r>
            <a:r>
              <a:rPr lang="nb-NO" dirty="0" err="1" smtClean="0"/>
              <a:t>taxes</a:t>
            </a:r>
            <a:r>
              <a:rPr lang="nb-NO" dirty="0" smtClean="0"/>
              <a:t> for </a:t>
            </a:r>
            <a:r>
              <a:rPr lang="nb-NO" dirty="0" err="1" smtClean="0"/>
              <a:t>special</a:t>
            </a:r>
            <a:r>
              <a:rPr lang="nb-NO" dirty="0" smtClean="0"/>
              <a:t> </a:t>
            </a:r>
            <a:r>
              <a:rPr lang="nb-NO" dirty="0" err="1" smtClean="0"/>
              <a:t>interests</a:t>
            </a:r>
            <a:endParaRPr lang="nb-NO" dirty="0" smtClean="0"/>
          </a:p>
          <a:p>
            <a:pPr lvl="2"/>
            <a:r>
              <a:rPr lang="nb-NO" dirty="0" err="1" smtClean="0"/>
              <a:t>Incentive</a:t>
            </a:r>
            <a:r>
              <a:rPr lang="nb-NO" dirty="0" smtClean="0"/>
              <a:t>: </a:t>
            </a:r>
            <a:r>
              <a:rPr lang="nb-NO" dirty="0" err="1" smtClean="0"/>
              <a:t>become</a:t>
            </a:r>
            <a:r>
              <a:rPr lang="nb-NO" dirty="0" smtClean="0"/>
              <a:t> a banker (or a </a:t>
            </a:r>
            <a:r>
              <a:rPr lang="nb-NO" dirty="0" err="1" smtClean="0"/>
              <a:t>lawyer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Lopsided</a:t>
            </a:r>
            <a:r>
              <a:rPr lang="nb-NO" dirty="0" smtClean="0"/>
              <a:t> </a:t>
            </a:r>
            <a:r>
              <a:rPr lang="nb-NO" dirty="0" err="1" smtClean="0"/>
              <a:t>distribution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wealth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propensity</a:t>
            </a:r>
            <a:r>
              <a:rPr lang="nb-NO" dirty="0" smtClean="0">
                <a:sym typeface="Wingdings" panose="05000000000000000000" pitchFamily="2" charset="2"/>
              </a:rPr>
              <a:t> to spend </a:t>
            </a:r>
            <a:r>
              <a:rPr lang="nb-NO" dirty="0" err="1" smtClean="0">
                <a:sym typeface="Wingdings" panose="05000000000000000000" pitchFamily="2" charset="2"/>
              </a:rPr>
              <a:t>on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common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needs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goes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down</a:t>
            </a:r>
            <a:endParaRPr lang="nb-NO" dirty="0" smtClean="0">
              <a:sym typeface="Wingdings" panose="05000000000000000000" pitchFamily="2" charset="2"/>
            </a:endParaRPr>
          </a:p>
          <a:p>
            <a:pPr lvl="2"/>
            <a:r>
              <a:rPr lang="nb-NO" dirty="0" err="1" smtClean="0">
                <a:sym typeface="Wingdings" panose="05000000000000000000" pitchFamily="2" charset="2"/>
              </a:rPr>
              <a:t>Privatization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of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benefits</a:t>
            </a:r>
            <a:endParaRPr lang="nb-NO" dirty="0" smtClean="0"/>
          </a:p>
          <a:p>
            <a:pPr lvl="1"/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96890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Bilderesultat for inequality statistic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5" y="994410"/>
            <a:ext cx="8293165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3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Response</a:t>
            </a:r>
            <a:r>
              <a:rPr lang="nb-NO" dirty="0" smtClean="0"/>
              <a:t> from </a:t>
            </a:r>
            <a:r>
              <a:rPr lang="nb-NO" dirty="0" err="1" smtClean="0"/>
              <a:t>Piketty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583612" cy="4743450"/>
          </a:xfrm>
        </p:spPr>
        <p:txBody>
          <a:bodyPr>
            <a:normAutofit fontScale="85000" lnSpcReduction="20000"/>
          </a:bodyPr>
          <a:lstStyle/>
          <a:p>
            <a:r>
              <a:rPr lang="nb-NO" dirty="0" err="1" smtClean="0"/>
              <a:t>Institutions</a:t>
            </a:r>
            <a:r>
              <a:rPr lang="nb-NO" dirty="0" smtClean="0"/>
              <a:t> ARE </a:t>
            </a:r>
            <a:r>
              <a:rPr lang="nb-NO" dirty="0" err="1" smtClean="0"/>
              <a:t>important</a:t>
            </a:r>
            <a:r>
              <a:rPr lang="nb-NO" dirty="0" smtClean="0"/>
              <a:t>. </a:t>
            </a:r>
          </a:p>
          <a:p>
            <a:pPr lvl="1"/>
            <a:r>
              <a:rPr lang="nb-NO" dirty="0" smtClean="0"/>
              <a:t>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reason</a:t>
            </a:r>
            <a:r>
              <a:rPr lang="nb-NO" dirty="0" smtClean="0"/>
              <a:t> </a:t>
            </a:r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tax</a:t>
            </a:r>
            <a:r>
              <a:rPr lang="nb-NO" dirty="0" smtClean="0"/>
              <a:t> regimes </a:t>
            </a:r>
            <a:r>
              <a:rPr lang="nb-NO" dirty="0" err="1" smtClean="0"/>
              <a:t>were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first </a:t>
            </a:r>
            <a:r>
              <a:rPr lang="nb-NO" dirty="0" err="1" smtClean="0"/>
              <a:t>place</a:t>
            </a:r>
            <a:r>
              <a:rPr lang="nb-NO" dirty="0" smtClean="0"/>
              <a:t>! </a:t>
            </a:r>
          </a:p>
          <a:p>
            <a:pPr lvl="2"/>
            <a:r>
              <a:rPr lang="nb-NO" dirty="0" err="1" smtClean="0"/>
              <a:t>Institutions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1980s. </a:t>
            </a:r>
            <a:r>
              <a:rPr lang="nb-NO" dirty="0" err="1" smtClean="0"/>
              <a:t>Now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favor</a:t>
            </a:r>
            <a:r>
              <a:rPr lang="nb-NO" dirty="0" smtClean="0"/>
              <a:t> </a:t>
            </a:r>
            <a:r>
              <a:rPr lang="nb-NO" dirty="0" err="1" smtClean="0"/>
              <a:t>finance</a:t>
            </a:r>
            <a:r>
              <a:rPr lang="nb-NO" dirty="0" smtClean="0"/>
              <a:t>!</a:t>
            </a:r>
          </a:p>
          <a:p>
            <a:pPr lvl="2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A&amp;R’s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 is «</a:t>
            </a:r>
            <a:r>
              <a:rPr lang="nb-NO" dirty="0" err="1" smtClean="0"/>
              <a:t>too</a:t>
            </a:r>
            <a:r>
              <a:rPr lang="nb-NO" dirty="0" smtClean="0"/>
              <a:t> </a:t>
            </a:r>
            <a:r>
              <a:rPr lang="nb-NO" dirty="0" err="1" smtClean="0"/>
              <a:t>abstract</a:t>
            </a:r>
            <a:r>
              <a:rPr lang="nb-NO" dirty="0" smtClean="0"/>
              <a:t>, </a:t>
            </a:r>
            <a:r>
              <a:rPr lang="nb-NO" dirty="0" err="1" smtClean="0"/>
              <a:t>imprecise</a:t>
            </a:r>
            <a:r>
              <a:rPr lang="nb-NO" dirty="0" smtClean="0"/>
              <a:t> and </a:t>
            </a:r>
            <a:r>
              <a:rPr lang="nb-NO" dirty="0" err="1" smtClean="0"/>
              <a:t>ahistorical</a:t>
            </a:r>
            <a:r>
              <a:rPr lang="nb-NO" dirty="0" smtClean="0"/>
              <a:t>»</a:t>
            </a:r>
          </a:p>
          <a:p>
            <a:pPr lvl="3"/>
            <a:r>
              <a:rPr lang="nb-NO" dirty="0" err="1" smtClean="0"/>
              <a:t>Institutions</a:t>
            </a:r>
            <a:r>
              <a:rPr lang="nb-NO" dirty="0" smtClean="0"/>
              <a:t> «</a:t>
            </a:r>
            <a:r>
              <a:rPr lang="nb-NO" dirty="0" err="1" smtClean="0"/>
              <a:t>arise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unequal</a:t>
            </a:r>
            <a:r>
              <a:rPr lang="nb-NO" dirty="0" smtClean="0"/>
              <a:t> </a:t>
            </a:r>
            <a:r>
              <a:rPr lang="nb-NO" dirty="0" err="1" smtClean="0"/>
              <a:t>societies</a:t>
            </a:r>
            <a:r>
              <a:rPr lang="nb-NO" dirty="0" smtClean="0"/>
              <a:t> and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conflict</a:t>
            </a:r>
            <a:r>
              <a:rPr lang="nb-NO" dirty="0" smtClean="0"/>
              <a:t>»</a:t>
            </a:r>
          </a:p>
          <a:p>
            <a:pPr lvl="3"/>
            <a:r>
              <a:rPr lang="nb-NO" dirty="0" smtClean="0"/>
              <a:t>«</a:t>
            </a:r>
            <a:r>
              <a:rPr lang="nb-NO" dirty="0" err="1" smtClean="0"/>
              <a:t>Concrete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…</a:t>
            </a:r>
            <a:r>
              <a:rPr lang="nb-NO" dirty="0" err="1" smtClean="0"/>
              <a:t>need</a:t>
            </a:r>
            <a:r>
              <a:rPr lang="nb-NO" dirty="0" smtClean="0"/>
              <a:t> to be </a:t>
            </a:r>
            <a:r>
              <a:rPr lang="nb-NO" dirty="0" err="1" smtClean="0"/>
              <a:t>reinvented</a:t>
            </a:r>
            <a:r>
              <a:rPr lang="nb-NO" dirty="0" smtClean="0"/>
              <a:t> </a:t>
            </a:r>
            <a:r>
              <a:rPr lang="nb-NO" dirty="0" err="1" smtClean="0"/>
              <a:t>again</a:t>
            </a:r>
            <a:r>
              <a:rPr lang="nb-NO" dirty="0" smtClean="0"/>
              <a:t> </a:t>
            </a:r>
            <a:r>
              <a:rPr lang="nb-NO" dirty="0" err="1" smtClean="0"/>
              <a:t>again</a:t>
            </a:r>
            <a:r>
              <a:rPr lang="nb-NO" dirty="0" smtClean="0"/>
              <a:t>.»</a:t>
            </a:r>
          </a:p>
          <a:p>
            <a:pPr lvl="1"/>
            <a:r>
              <a:rPr lang="nb-NO" dirty="0" smtClean="0"/>
              <a:t>(</a:t>
            </a:r>
            <a:r>
              <a:rPr lang="nb-NO" dirty="0" err="1" smtClean="0"/>
              <a:t>But</a:t>
            </a:r>
            <a:r>
              <a:rPr lang="nb-NO" dirty="0" smtClean="0"/>
              <a:t> more </a:t>
            </a:r>
            <a:r>
              <a:rPr lang="nb-NO" dirty="0" err="1" smtClean="0"/>
              <a:t>interested</a:t>
            </a:r>
            <a:r>
              <a:rPr lang="nb-NO" dirty="0" smtClean="0"/>
              <a:t> in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shocks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?)</a:t>
            </a:r>
          </a:p>
          <a:p>
            <a:r>
              <a:rPr lang="nb-NO" dirty="0" smtClean="0"/>
              <a:t>r &gt; g is </a:t>
            </a:r>
            <a:r>
              <a:rPr lang="nb-NO" dirty="0" err="1" smtClean="0"/>
              <a:t>important</a:t>
            </a:r>
            <a:r>
              <a:rPr lang="nb-NO" dirty="0" smtClean="0"/>
              <a:t> </a:t>
            </a:r>
            <a:r>
              <a:rPr lang="nb-NO" dirty="0" err="1" smtClean="0"/>
              <a:t>no</a:t>
            </a:r>
            <a:r>
              <a:rPr lang="nb-NO" dirty="0" smtClean="0"/>
              <a:t> matter </a:t>
            </a:r>
            <a:r>
              <a:rPr lang="nb-NO" dirty="0" err="1" smtClean="0"/>
              <a:t>what</a:t>
            </a:r>
            <a:endParaRPr lang="nb-NO" dirty="0" smtClean="0"/>
          </a:p>
          <a:p>
            <a:pPr lvl="1"/>
            <a:r>
              <a:rPr lang="nb-NO" dirty="0" err="1" smtClean="0"/>
              <a:t>But</a:t>
            </a:r>
            <a:r>
              <a:rPr lang="nb-NO" dirty="0" smtClean="0"/>
              <a:t> it is </a:t>
            </a:r>
            <a:r>
              <a:rPr lang="nb-NO" dirty="0" err="1" smtClean="0"/>
              <a:t>obviously</a:t>
            </a:r>
            <a:r>
              <a:rPr lang="nb-NO" dirty="0" smtClean="0"/>
              <a:t> not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i="1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important</a:t>
            </a:r>
            <a:endParaRPr lang="nb-NO" dirty="0" smtClean="0"/>
          </a:p>
          <a:p>
            <a:pPr lvl="1"/>
            <a:r>
              <a:rPr lang="nb-NO" dirty="0" smtClean="0"/>
              <a:t>Fall in g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likely</a:t>
            </a:r>
            <a:r>
              <a:rPr lang="nb-NO" dirty="0" smtClean="0"/>
              <a:t> lead to a fall in r as </a:t>
            </a:r>
            <a:r>
              <a:rPr lang="nb-NO" dirty="0" err="1" smtClean="0"/>
              <a:t>well</a:t>
            </a:r>
            <a:endParaRPr lang="nb-NO" dirty="0" smtClean="0"/>
          </a:p>
          <a:p>
            <a:r>
              <a:rPr lang="nb-NO" dirty="0" err="1" smtClean="0"/>
              <a:t>Correlations</a:t>
            </a:r>
            <a:r>
              <a:rPr lang="nb-NO" dirty="0" smtClean="0"/>
              <a:t> </a:t>
            </a:r>
            <a:r>
              <a:rPr lang="nb-NO" dirty="0" err="1" smtClean="0"/>
              <a:t>aren’t</a:t>
            </a:r>
            <a:r>
              <a:rPr lang="nb-NO" dirty="0" smtClean="0"/>
              <a:t> </a:t>
            </a:r>
            <a:r>
              <a:rPr lang="nb-NO" dirty="0" err="1" smtClean="0"/>
              <a:t>everything</a:t>
            </a:r>
            <a:r>
              <a:rPr lang="nb-NO" dirty="0" smtClean="0"/>
              <a:t>…</a:t>
            </a:r>
          </a:p>
          <a:p>
            <a:pPr lvl="1"/>
            <a:r>
              <a:rPr lang="nb-NO" dirty="0" smtClean="0"/>
              <a:t>A&amp;R regressions not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convincing</a:t>
            </a:r>
            <a:endParaRPr lang="nb-NO" dirty="0" smtClean="0"/>
          </a:p>
          <a:p>
            <a:pPr lvl="2"/>
            <a:r>
              <a:rPr lang="nb-NO" dirty="0" err="1" smtClean="0"/>
              <a:t>Wealth</a:t>
            </a:r>
            <a:r>
              <a:rPr lang="nb-NO" dirty="0" smtClean="0"/>
              <a:t> </a:t>
            </a:r>
            <a:r>
              <a:rPr lang="nb-NO" dirty="0" err="1" smtClean="0"/>
              <a:t>better</a:t>
            </a:r>
            <a:r>
              <a:rPr lang="nb-NO" dirty="0" smtClean="0"/>
              <a:t> </a:t>
            </a:r>
            <a:r>
              <a:rPr lang="nb-NO" dirty="0" err="1" smtClean="0"/>
              <a:t>indicator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income</a:t>
            </a:r>
            <a:endParaRPr lang="nb-NO" dirty="0" smtClean="0"/>
          </a:p>
          <a:p>
            <a:pPr lvl="1"/>
            <a:r>
              <a:rPr lang="nb-NO" dirty="0" smtClean="0"/>
              <a:t>Story is plausible and </a:t>
            </a:r>
            <a:r>
              <a:rPr lang="nb-NO" dirty="0" err="1" smtClean="0"/>
              <a:t>consistent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historical</a:t>
            </a:r>
            <a:r>
              <a:rPr lang="nb-NO" dirty="0" smtClean="0"/>
              <a:t> </a:t>
            </a:r>
            <a:r>
              <a:rPr lang="nb-NO" dirty="0" err="1" smtClean="0"/>
              <a:t>record</a:t>
            </a:r>
            <a:r>
              <a:rPr lang="nb-NO" dirty="0" smtClean="0"/>
              <a:t> in so </a:t>
            </a:r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countries</a:t>
            </a:r>
            <a:r>
              <a:rPr lang="nb-NO" dirty="0" smtClean="0"/>
              <a:t>. </a:t>
            </a:r>
          </a:p>
          <a:p>
            <a:r>
              <a:rPr lang="nb-NO" dirty="0" smtClean="0"/>
              <a:t>Data: ≈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wars</a:t>
            </a:r>
            <a:r>
              <a:rPr lang="nb-NO" dirty="0" smtClean="0"/>
              <a:t> and </a:t>
            </a:r>
            <a:r>
              <a:rPr lang="nb-NO" dirty="0" err="1" smtClean="0"/>
              <a:t>revolutions</a:t>
            </a:r>
            <a:r>
              <a:rPr lang="nb-NO" dirty="0" smtClean="0"/>
              <a:t> have </a:t>
            </a:r>
            <a:r>
              <a:rPr lang="nb-NO" dirty="0" err="1" smtClean="0"/>
              <a:t>mitigated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walk</a:t>
            </a:r>
            <a:r>
              <a:rPr lang="nb-NO" dirty="0" smtClean="0"/>
              <a:t> </a:t>
            </a:r>
            <a:r>
              <a:rPr lang="nb-NO" dirty="0" err="1" smtClean="0"/>
              <a:t>towards</a:t>
            </a:r>
            <a:r>
              <a:rPr lang="nb-NO" dirty="0" smtClean="0"/>
              <a:t> more </a:t>
            </a:r>
            <a:r>
              <a:rPr lang="nb-NO" dirty="0" err="1" smtClean="0"/>
              <a:t>concentrated</a:t>
            </a:r>
            <a:r>
              <a:rPr lang="nb-NO" dirty="0" smtClean="0"/>
              <a:t> </a:t>
            </a:r>
            <a:r>
              <a:rPr lang="nb-NO" dirty="0" err="1" smtClean="0"/>
              <a:t>wealth</a:t>
            </a:r>
            <a:r>
              <a:rPr lang="nb-NO" dirty="0" smtClean="0"/>
              <a:t>. Problem </a:t>
            </a:r>
            <a:r>
              <a:rPr lang="nb-NO" dirty="0" err="1" smtClean="0"/>
              <a:t>no</a:t>
            </a:r>
            <a:r>
              <a:rPr lang="nb-NO" dirty="0" smtClean="0"/>
              <a:t> matter </a:t>
            </a:r>
            <a:r>
              <a:rPr lang="nb-NO" dirty="0" err="1" smtClean="0"/>
              <a:t>what</a:t>
            </a:r>
            <a:r>
              <a:rPr lang="nb-NO" dirty="0" smtClean="0"/>
              <a:t>!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845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Conclusions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 smtClean="0"/>
              <a:t>Piketty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beginning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discussion</a:t>
            </a:r>
            <a:r>
              <a:rPr lang="nb-NO" dirty="0" smtClean="0"/>
              <a:t>, not </a:t>
            </a:r>
            <a:r>
              <a:rPr lang="nb-NO" dirty="0" err="1" smtClean="0"/>
              <a:t>the</a:t>
            </a:r>
            <a:r>
              <a:rPr lang="nb-NO" dirty="0" smtClean="0"/>
              <a:t> end…</a:t>
            </a:r>
          </a:p>
          <a:p>
            <a:r>
              <a:rPr lang="nb-NO" dirty="0" smtClean="0"/>
              <a:t>One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hottest</a:t>
            </a:r>
            <a:r>
              <a:rPr lang="nb-NO" dirty="0" smtClean="0"/>
              <a:t> </a:t>
            </a:r>
            <a:r>
              <a:rPr lang="nb-NO" dirty="0" err="1" smtClean="0"/>
              <a:t>topics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day</a:t>
            </a:r>
            <a:endParaRPr lang="nb-NO" dirty="0" smtClean="0"/>
          </a:p>
          <a:p>
            <a:r>
              <a:rPr lang="nb-NO" dirty="0" err="1" smtClean="0"/>
              <a:t>Strong</a:t>
            </a:r>
            <a:r>
              <a:rPr lang="nb-NO" dirty="0" smtClean="0"/>
              <a:t> </a:t>
            </a:r>
            <a:r>
              <a:rPr lang="nb-NO" dirty="0" err="1" smtClean="0"/>
              <a:t>sense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has </a:t>
            </a:r>
            <a:r>
              <a:rPr lang="nb-NO" dirty="0" err="1" smtClean="0"/>
              <a:t>gone</a:t>
            </a:r>
            <a:r>
              <a:rPr lang="nb-NO" dirty="0" smtClean="0"/>
              <a:t> </a:t>
            </a:r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somewhere</a:t>
            </a:r>
            <a:endParaRPr lang="nb-NO" dirty="0" smtClean="0"/>
          </a:p>
          <a:p>
            <a:pPr lvl="1"/>
            <a:r>
              <a:rPr lang="nb-NO" dirty="0" smtClean="0"/>
              <a:t>And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don’t</a:t>
            </a:r>
            <a:r>
              <a:rPr lang="nb-NO" dirty="0" smtClean="0"/>
              <a:t> have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tools</a:t>
            </a:r>
            <a:r>
              <a:rPr lang="nb-NO" dirty="0" smtClean="0"/>
              <a:t> to </a:t>
            </a:r>
            <a:r>
              <a:rPr lang="nb-NO" dirty="0" err="1" smtClean="0"/>
              <a:t>deal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it</a:t>
            </a:r>
          </a:p>
          <a:p>
            <a:r>
              <a:rPr lang="nb-NO" dirty="0" smtClean="0"/>
              <a:t>Data </a:t>
            </a:r>
            <a:r>
              <a:rPr lang="nb-NO" dirty="0" err="1" smtClean="0"/>
              <a:t>showing</a:t>
            </a:r>
            <a:r>
              <a:rPr lang="nb-NO" dirty="0" smtClean="0"/>
              <a:t> </a:t>
            </a:r>
            <a:r>
              <a:rPr lang="nb-NO" dirty="0" err="1" smtClean="0"/>
              <a:t>inequality</a:t>
            </a:r>
            <a:r>
              <a:rPr lang="nb-NO" dirty="0" smtClean="0"/>
              <a:t> rising (and rising)</a:t>
            </a:r>
          </a:p>
          <a:p>
            <a:pPr lvl="1"/>
            <a:r>
              <a:rPr lang="nb-NO" dirty="0" smtClean="0"/>
              <a:t>In </a:t>
            </a:r>
            <a:r>
              <a:rPr lang="nb-NO" dirty="0" err="1" smtClean="0"/>
              <a:t>itself</a:t>
            </a:r>
            <a:r>
              <a:rPr lang="nb-NO" dirty="0" smtClean="0"/>
              <a:t> an </a:t>
            </a:r>
            <a:r>
              <a:rPr lang="nb-NO" dirty="0" err="1" smtClean="0"/>
              <a:t>important</a:t>
            </a:r>
            <a:r>
              <a:rPr lang="nb-NO" dirty="0" smtClean="0"/>
              <a:t> </a:t>
            </a:r>
            <a:r>
              <a:rPr lang="nb-NO" dirty="0" err="1" smtClean="0"/>
              <a:t>observation</a:t>
            </a:r>
            <a:endParaRPr lang="nb-NO" dirty="0" smtClean="0"/>
          </a:p>
          <a:p>
            <a:r>
              <a:rPr lang="nb-NO" dirty="0" smtClean="0"/>
              <a:t>Is it a problem? </a:t>
            </a:r>
          </a:p>
          <a:p>
            <a:pPr lvl="1"/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 </a:t>
            </a:r>
            <a:r>
              <a:rPr lang="nb-NO" dirty="0" err="1" smtClean="0"/>
              <a:t>captured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1% (or </a:t>
            </a:r>
            <a:r>
              <a:rPr lang="nb-NO" dirty="0" err="1" smtClean="0"/>
              <a:t>even</a:t>
            </a:r>
            <a:r>
              <a:rPr lang="nb-NO" dirty="0" smtClean="0"/>
              <a:t> 0.1%...)</a:t>
            </a:r>
          </a:p>
          <a:p>
            <a:pPr lvl="1"/>
            <a:r>
              <a:rPr lang="nb-NO" dirty="0" err="1" smtClean="0"/>
              <a:t>Lowering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 overall?</a:t>
            </a:r>
          </a:p>
          <a:p>
            <a:pPr lvl="1"/>
            <a:r>
              <a:rPr lang="nb-NO" dirty="0" err="1" smtClean="0"/>
              <a:t>Democracies</a:t>
            </a:r>
            <a:r>
              <a:rPr lang="nb-NO" dirty="0" smtClean="0"/>
              <a:t> under </a:t>
            </a:r>
            <a:r>
              <a:rPr lang="nb-NO" dirty="0" err="1" smtClean="0"/>
              <a:t>siege</a:t>
            </a:r>
            <a:endParaRPr lang="nb-NO" dirty="0" smtClean="0"/>
          </a:p>
          <a:p>
            <a:pPr lvl="1"/>
            <a:r>
              <a:rPr lang="nb-NO" dirty="0" smtClean="0"/>
              <a:t>Protest </a:t>
            </a:r>
            <a:r>
              <a:rPr lang="nb-NO" dirty="0" err="1" smtClean="0"/>
              <a:t>parties</a:t>
            </a:r>
            <a:endParaRPr lang="nb-NO" dirty="0" smtClean="0"/>
          </a:p>
          <a:p>
            <a:pPr lvl="1"/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tension</a:t>
            </a:r>
            <a:r>
              <a:rPr lang="nb-NO" dirty="0" smtClean="0"/>
              <a:t>, rise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nationalism</a:t>
            </a:r>
            <a:r>
              <a:rPr lang="nb-NO" dirty="0" smtClean="0"/>
              <a:t>(?)</a:t>
            </a:r>
          </a:p>
          <a:p>
            <a:pPr lvl="1"/>
            <a:r>
              <a:rPr lang="nb-NO" dirty="0" err="1" smtClean="0"/>
              <a:t>Erosion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trust, </a:t>
            </a:r>
            <a:r>
              <a:rPr lang="nb-NO" dirty="0" err="1" smtClean="0"/>
              <a:t>legitimacy</a:t>
            </a:r>
            <a:r>
              <a:rPr lang="nb-NO" dirty="0" smtClean="0"/>
              <a:t> and </a:t>
            </a:r>
            <a:r>
              <a:rPr lang="nb-NO" dirty="0" err="1" smtClean="0"/>
              <a:t>cohesion</a:t>
            </a:r>
            <a:endParaRPr lang="nb-NO" dirty="0" smtClean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427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Announcements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Seminar: </a:t>
            </a:r>
            <a:r>
              <a:rPr lang="nb-NO" dirty="0" err="1" smtClean="0"/>
              <a:t>Thursday</a:t>
            </a:r>
            <a:r>
              <a:rPr lang="nb-NO" dirty="0" smtClean="0"/>
              <a:t> Nov 16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Exam</a:t>
            </a:r>
            <a:r>
              <a:rPr lang="nb-NO" dirty="0" smtClean="0"/>
              <a:t>» seminar. </a:t>
            </a:r>
          </a:p>
          <a:p>
            <a:pPr lvl="1"/>
            <a:r>
              <a:rPr lang="nb-NO" dirty="0" err="1" smtClean="0"/>
              <a:t>Prepare</a:t>
            </a:r>
            <a:r>
              <a:rPr lang="nb-NO" dirty="0" smtClean="0"/>
              <a:t> questions</a:t>
            </a:r>
          </a:p>
          <a:p>
            <a:pPr lvl="1"/>
            <a:r>
              <a:rPr lang="nb-NO" dirty="0" err="1" smtClean="0"/>
              <a:t>Any</a:t>
            </a:r>
            <a:r>
              <a:rPr lang="nb-NO" dirty="0" smtClean="0"/>
              <a:t> parts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syllabus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</a:t>
            </a:r>
            <a:r>
              <a:rPr lang="nb-NO" dirty="0" err="1" smtClean="0"/>
              <a:t>me</a:t>
            </a:r>
            <a:r>
              <a:rPr lang="nb-NO" dirty="0" smtClean="0"/>
              <a:t> to talk </a:t>
            </a:r>
            <a:r>
              <a:rPr lang="nb-NO" dirty="0" err="1" smtClean="0"/>
              <a:t>about</a:t>
            </a:r>
            <a:r>
              <a:rPr lang="nb-NO" dirty="0" smtClean="0"/>
              <a:t>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300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Inequality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30" y="1417638"/>
            <a:ext cx="7978140" cy="5188902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One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i="1" dirty="0" smtClean="0"/>
              <a:t>The </a:t>
            </a:r>
            <a:r>
              <a:rPr lang="nb-NO" dirty="0" err="1" smtClean="0"/>
              <a:t>topics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day</a:t>
            </a:r>
            <a:endParaRPr lang="nb-NO" dirty="0" smtClean="0"/>
          </a:p>
          <a:p>
            <a:r>
              <a:rPr lang="nb-NO" dirty="0" err="1" smtClean="0"/>
              <a:t>Observation</a:t>
            </a:r>
            <a:r>
              <a:rPr lang="nb-NO" dirty="0" smtClean="0"/>
              <a:t>: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wealthiest</a:t>
            </a:r>
            <a:r>
              <a:rPr lang="nb-NO" dirty="0" smtClean="0"/>
              <a:t> </a:t>
            </a:r>
            <a:r>
              <a:rPr lang="nb-NO" dirty="0" err="1" smtClean="0"/>
              <a:t>accumulating</a:t>
            </a:r>
            <a:r>
              <a:rPr lang="nb-NO" dirty="0" smtClean="0"/>
              <a:t> </a:t>
            </a:r>
            <a:r>
              <a:rPr lang="nb-NO" dirty="0" err="1" smtClean="0"/>
              <a:t>wealth</a:t>
            </a:r>
            <a:r>
              <a:rPr lang="nb-NO" dirty="0" smtClean="0"/>
              <a:t> far more </a:t>
            </a:r>
            <a:r>
              <a:rPr lang="nb-NO" dirty="0" err="1" smtClean="0"/>
              <a:t>rapidly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rest</a:t>
            </a:r>
          </a:p>
          <a:p>
            <a:pPr lvl="1"/>
            <a:r>
              <a:rPr lang="nb-NO" dirty="0" err="1" smtClean="0"/>
              <a:t>Share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total </a:t>
            </a:r>
            <a:r>
              <a:rPr lang="nb-NO" dirty="0" err="1" smtClean="0"/>
              <a:t>income</a:t>
            </a:r>
            <a:r>
              <a:rPr lang="nb-NO" dirty="0" smtClean="0"/>
              <a:t> </a:t>
            </a:r>
            <a:r>
              <a:rPr lang="nb-NO" dirty="0" err="1" smtClean="0"/>
              <a:t>keeps</a:t>
            </a:r>
            <a:r>
              <a:rPr lang="nb-NO" dirty="0" smtClean="0"/>
              <a:t> rising</a:t>
            </a:r>
          </a:p>
          <a:p>
            <a:pPr lvl="1"/>
            <a:r>
              <a:rPr lang="nb-NO" dirty="0" err="1" smtClean="0"/>
              <a:t>Gini</a:t>
            </a:r>
            <a:r>
              <a:rPr lang="nb-NO" dirty="0" smtClean="0"/>
              <a:t> </a:t>
            </a:r>
            <a:r>
              <a:rPr lang="nb-NO" dirty="0" err="1" smtClean="0"/>
              <a:t>coefficient</a:t>
            </a:r>
            <a:r>
              <a:rPr lang="nb-NO" dirty="0" smtClean="0"/>
              <a:t> </a:t>
            </a:r>
            <a:r>
              <a:rPr lang="nb-NO" dirty="0" err="1" smtClean="0"/>
              <a:t>keeps</a:t>
            </a:r>
            <a:r>
              <a:rPr lang="nb-NO" dirty="0" smtClean="0"/>
              <a:t> rising</a:t>
            </a:r>
          </a:p>
          <a:p>
            <a:pPr lvl="1"/>
            <a:r>
              <a:rPr lang="nb-NO" dirty="0" smtClean="0"/>
              <a:t>US: 1%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 25%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income</a:t>
            </a:r>
            <a:r>
              <a:rPr lang="nb-NO" dirty="0" smtClean="0"/>
              <a:t>; 1%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 40%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wealth</a:t>
            </a:r>
            <a:endParaRPr lang="nb-NO" dirty="0" smtClean="0"/>
          </a:p>
          <a:p>
            <a:r>
              <a:rPr lang="nb-NO" dirty="0" smtClean="0"/>
              <a:t>The system is </a:t>
            </a:r>
            <a:r>
              <a:rPr lang="nb-NO" dirty="0" err="1" smtClean="0"/>
              <a:t>rigged</a:t>
            </a:r>
            <a:r>
              <a:rPr lang="nb-NO" dirty="0" smtClean="0"/>
              <a:t> (</a:t>
            </a:r>
            <a:r>
              <a:rPr lang="nb-NO" dirty="0" err="1" smtClean="0"/>
              <a:t>Stiglitz</a:t>
            </a:r>
            <a:r>
              <a:rPr lang="nb-NO" dirty="0"/>
              <a:t>)</a:t>
            </a:r>
            <a:r>
              <a:rPr lang="nb-NO" dirty="0" smtClean="0"/>
              <a:t>! </a:t>
            </a:r>
          </a:p>
          <a:p>
            <a:pPr lvl="1"/>
            <a:r>
              <a:rPr lang="nb-NO" dirty="0" smtClean="0"/>
              <a:t>(</a:t>
            </a:r>
            <a:r>
              <a:rPr lang="nb-NO" dirty="0" err="1" smtClean="0"/>
              <a:t>Against</a:t>
            </a:r>
            <a:r>
              <a:rPr lang="nb-NO" dirty="0" smtClean="0"/>
              <a:t> </a:t>
            </a:r>
            <a:r>
              <a:rPr lang="nb-NO" dirty="0" err="1" smtClean="0"/>
              <a:t>regular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!)</a:t>
            </a:r>
          </a:p>
          <a:p>
            <a:pPr lvl="1"/>
            <a:r>
              <a:rPr lang="nb-NO" dirty="0" smtClean="0"/>
              <a:t>Finance is a </a:t>
            </a:r>
            <a:r>
              <a:rPr lang="nb-NO" dirty="0" err="1" smtClean="0"/>
              <a:t>regular</a:t>
            </a:r>
            <a:r>
              <a:rPr lang="nb-NO" dirty="0" smtClean="0"/>
              <a:t> </a:t>
            </a:r>
            <a:r>
              <a:rPr lang="nb-NO" dirty="0" err="1" smtClean="0"/>
              <a:t>sector</a:t>
            </a:r>
            <a:r>
              <a:rPr lang="nb-NO" dirty="0" smtClean="0"/>
              <a:t>, like </a:t>
            </a:r>
            <a:r>
              <a:rPr lang="nb-NO" dirty="0" err="1" smtClean="0"/>
              <a:t>every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. Financial </a:t>
            </a:r>
            <a:r>
              <a:rPr lang="nb-NO" dirty="0" err="1" smtClean="0"/>
              <a:t>interest</a:t>
            </a:r>
            <a:r>
              <a:rPr lang="nb-NO" dirty="0" smtClean="0"/>
              <a:t> is as </a:t>
            </a:r>
            <a:r>
              <a:rPr lang="nb-NO" dirty="0" err="1" smtClean="0"/>
              <a:t>biased</a:t>
            </a:r>
            <a:r>
              <a:rPr lang="nb-NO" dirty="0" smtClean="0"/>
              <a:t> as </a:t>
            </a:r>
            <a:r>
              <a:rPr lang="nb-NO" dirty="0" err="1" smtClean="0"/>
              <a:t>any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vested</a:t>
            </a:r>
            <a:r>
              <a:rPr lang="nb-NO" dirty="0" smtClean="0"/>
              <a:t> </a:t>
            </a:r>
            <a:r>
              <a:rPr lang="nb-NO" dirty="0" err="1" smtClean="0"/>
              <a:t>interest</a:t>
            </a:r>
            <a:r>
              <a:rPr lang="nb-NO" dirty="0" smtClean="0"/>
              <a:t>! </a:t>
            </a:r>
          </a:p>
          <a:p>
            <a:pPr lvl="2"/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 for General Motors is </a:t>
            </a:r>
            <a:r>
              <a:rPr lang="nb-NO" dirty="0" err="1" smtClean="0"/>
              <a:t>good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USA?</a:t>
            </a:r>
          </a:p>
          <a:p>
            <a:r>
              <a:rPr lang="nb-NO" dirty="0" err="1" smtClean="0"/>
              <a:t>Piketty’s</a:t>
            </a:r>
            <a:r>
              <a:rPr lang="nb-NO" dirty="0" smtClean="0"/>
              <a:t> book, </a:t>
            </a:r>
            <a:r>
              <a:rPr lang="nb-NO" i="1" dirty="0" smtClean="0"/>
              <a:t>Capital in </a:t>
            </a:r>
            <a:r>
              <a:rPr lang="nb-NO" i="1" dirty="0" err="1" smtClean="0"/>
              <a:t>the</a:t>
            </a:r>
            <a:r>
              <a:rPr lang="nb-NO" i="1" dirty="0" smtClean="0"/>
              <a:t> 21st Century</a:t>
            </a:r>
            <a:r>
              <a:rPr lang="nb-NO" dirty="0" smtClean="0"/>
              <a:t>, </a:t>
            </a:r>
            <a:r>
              <a:rPr lang="nb-NO" dirty="0" err="1" smtClean="0"/>
              <a:t>catches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Zeitgeist</a:t>
            </a:r>
            <a:endParaRPr lang="nb-NO" dirty="0" smtClean="0"/>
          </a:p>
          <a:p>
            <a:pPr lvl="1"/>
            <a:r>
              <a:rPr lang="nb-NO" dirty="0" err="1" smtClean="0"/>
              <a:t>Embraced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left</a:t>
            </a:r>
            <a:endParaRPr lang="nb-NO" dirty="0" smtClean="0"/>
          </a:p>
          <a:p>
            <a:r>
              <a:rPr lang="nb-NO" dirty="0" err="1" smtClean="0"/>
              <a:t>Consequences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Erosion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cohesion</a:t>
            </a:r>
            <a:r>
              <a:rPr lang="nb-NO" dirty="0" smtClean="0"/>
              <a:t>, </a:t>
            </a:r>
            <a:r>
              <a:rPr lang="nb-NO" dirty="0" err="1" smtClean="0"/>
              <a:t>reduction</a:t>
            </a:r>
            <a:r>
              <a:rPr lang="nb-NO" dirty="0" smtClean="0"/>
              <a:t> in trust and </a:t>
            </a:r>
            <a:r>
              <a:rPr lang="nb-NO" dirty="0" err="1" smtClean="0"/>
              <a:t>legitimacy</a:t>
            </a:r>
            <a:endParaRPr lang="nb-NO" dirty="0" smtClean="0"/>
          </a:p>
          <a:p>
            <a:pPr lvl="1"/>
            <a:r>
              <a:rPr lang="nb-NO" dirty="0" err="1" smtClean="0"/>
              <a:t>Decrease</a:t>
            </a:r>
            <a:r>
              <a:rPr lang="nb-NO" dirty="0" smtClean="0"/>
              <a:t> in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? </a:t>
            </a:r>
          </a:p>
          <a:p>
            <a:pPr lvl="1"/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mobility</a:t>
            </a:r>
            <a:r>
              <a:rPr lang="nb-NO" dirty="0" smtClean="0"/>
              <a:t>? </a:t>
            </a:r>
          </a:p>
          <a:p>
            <a:pPr lvl="2"/>
            <a:r>
              <a:rPr lang="nb-NO" dirty="0" smtClean="0"/>
              <a:t>From </a:t>
            </a:r>
            <a:r>
              <a:rPr lang="nb-NO" dirty="0" err="1" smtClean="0"/>
              <a:t>meritocracy</a:t>
            </a:r>
            <a:r>
              <a:rPr lang="nb-NO" dirty="0" smtClean="0"/>
              <a:t> to </a:t>
            </a:r>
            <a:r>
              <a:rPr lang="nb-NO" dirty="0" err="1" smtClean="0"/>
              <a:t>plutocracy</a:t>
            </a:r>
            <a:r>
              <a:rPr lang="nb-NO" dirty="0" smtClean="0"/>
              <a:t>? </a:t>
            </a:r>
          </a:p>
          <a:p>
            <a:pPr lvl="1"/>
            <a:r>
              <a:rPr lang="nb-NO" dirty="0" smtClean="0"/>
              <a:t>Protest </a:t>
            </a:r>
            <a:r>
              <a:rPr lang="nb-NO" dirty="0" err="1" smtClean="0"/>
              <a:t>parties</a:t>
            </a:r>
            <a:r>
              <a:rPr lang="nb-NO" dirty="0" smtClean="0"/>
              <a:t> and </a:t>
            </a:r>
            <a:r>
              <a:rPr lang="nb-NO" dirty="0" err="1" smtClean="0"/>
              <a:t>democratic</a:t>
            </a:r>
            <a:r>
              <a:rPr lang="nb-NO" dirty="0" smtClean="0"/>
              <a:t> </a:t>
            </a:r>
            <a:r>
              <a:rPr lang="nb-NO" dirty="0" err="1" smtClean="0"/>
              <a:t>degeneration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Riots? </a:t>
            </a:r>
            <a:r>
              <a:rPr lang="nb-NO" dirty="0" err="1" smtClean="0"/>
              <a:t>Revolution</a:t>
            </a:r>
            <a:r>
              <a:rPr lang="nb-NO" dirty="0" smtClean="0"/>
              <a:t>?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851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50" name="Picture 2" descr="Income Concentration at the Top Has Risen Sharply Since the 1970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67" y="271104"/>
            <a:ext cx="7630155" cy="62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4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074" name="Picture 2" descr="Wealth Concentration Has Been Rising Toward Early 20th Century Level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12" y="274638"/>
            <a:ext cx="7404920" cy="579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5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Causes</a:t>
            </a:r>
            <a:r>
              <a:rPr lang="nb-NO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Financial </a:t>
            </a:r>
            <a:r>
              <a:rPr lang="nb-NO" dirty="0" err="1" smtClean="0"/>
              <a:t>bubble</a:t>
            </a:r>
            <a:endParaRPr lang="nb-NO" dirty="0" smtClean="0"/>
          </a:p>
          <a:p>
            <a:pPr lvl="1"/>
            <a:r>
              <a:rPr lang="nb-NO" dirty="0" err="1" smtClean="0"/>
              <a:t>ICTs</a:t>
            </a:r>
            <a:r>
              <a:rPr lang="nb-NO" dirty="0" smtClean="0"/>
              <a:t> as final </a:t>
            </a:r>
            <a:r>
              <a:rPr lang="nb-NO" dirty="0" err="1" smtClean="0"/>
              <a:t>Schumpeterian</a:t>
            </a:r>
            <a:r>
              <a:rPr lang="nb-NO" dirty="0" smtClean="0"/>
              <a:t> </a:t>
            </a:r>
            <a:r>
              <a:rPr lang="nb-NO" dirty="0" err="1" smtClean="0"/>
              <a:t>wave</a:t>
            </a:r>
            <a:r>
              <a:rPr lang="nb-NO" dirty="0" smtClean="0"/>
              <a:t>? </a:t>
            </a:r>
          </a:p>
          <a:p>
            <a:r>
              <a:rPr lang="nb-NO" dirty="0" err="1" smtClean="0"/>
              <a:t>Globalization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Worldwide </a:t>
            </a:r>
            <a:r>
              <a:rPr lang="nb-NO" dirty="0" err="1" smtClean="0"/>
              <a:t>marketplace</a:t>
            </a:r>
            <a:endParaRPr lang="nb-NO" dirty="0" smtClean="0"/>
          </a:p>
          <a:p>
            <a:pPr lvl="1"/>
            <a:r>
              <a:rPr lang="nb-NO" dirty="0" err="1" smtClean="0"/>
              <a:t>Winners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big</a:t>
            </a:r>
            <a:r>
              <a:rPr lang="nb-NO" dirty="0" smtClean="0"/>
              <a:t> </a:t>
            </a:r>
            <a:r>
              <a:rPr lang="nb-NO" dirty="0" err="1" smtClean="0"/>
              <a:t>winners</a:t>
            </a:r>
            <a:r>
              <a:rPr lang="nb-NO" dirty="0" smtClean="0"/>
              <a:t>, losers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big</a:t>
            </a:r>
            <a:r>
              <a:rPr lang="nb-NO" dirty="0" smtClean="0"/>
              <a:t> losers…</a:t>
            </a:r>
          </a:p>
          <a:p>
            <a:pPr lvl="2"/>
            <a:r>
              <a:rPr lang="nb-NO" dirty="0" smtClean="0"/>
              <a:t>Race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bottom</a:t>
            </a:r>
            <a:endParaRPr lang="nb-NO" dirty="0"/>
          </a:p>
          <a:p>
            <a:r>
              <a:rPr lang="nb-NO" dirty="0" err="1" smtClean="0"/>
              <a:t>Globalized</a:t>
            </a:r>
            <a:r>
              <a:rPr lang="nb-NO" dirty="0" smtClean="0"/>
              <a:t> media (</a:t>
            </a:r>
            <a:r>
              <a:rPr lang="nb-NO" dirty="0" err="1" smtClean="0"/>
              <a:t>including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media)</a:t>
            </a:r>
          </a:p>
          <a:p>
            <a:pPr lvl="1"/>
            <a:r>
              <a:rPr lang="nb-NO" dirty="0" smtClean="0"/>
              <a:t>Stars </a:t>
            </a:r>
            <a:r>
              <a:rPr lang="nb-NO" dirty="0" smtClean="0">
                <a:sym typeface="Wingdings" panose="05000000000000000000" pitchFamily="2" charset="2"/>
              </a:rPr>
              <a:t> global </a:t>
            </a:r>
            <a:r>
              <a:rPr lang="nb-NO" dirty="0" err="1" smtClean="0">
                <a:sym typeface="Wingdings" panose="05000000000000000000" pitchFamily="2" charset="2"/>
              </a:rPr>
              <a:t>superstars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</a:p>
          <a:p>
            <a:r>
              <a:rPr lang="nb-NO" dirty="0" smtClean="0">
                <a:sym typeface="Wingdings" panose="05000000000000000000" pitchFamily="2" charset="2"/>
              </a:rPr>
              <a:t>Politics</a:t>
            </a:r>
          </a:p>
          <a:p>
            <a:pPr lvl="1"/>
            <a:r>
              <a:rPr lang="nb-NO" dirty="0" err="1" smtClean="0">
                <a:sym typeface="Wingdings" panose="05000000000000000000" pitchFamily="2" charset="2"/>
              </a:rPr>
              <a:t>Tax</a:t>
            </a:r>
            <a:r>
              <a:rPr lang="nb-NO" dirty="0" smtClean="0">
                <a:sym typeface="Wingdings" panose="05000000000000000000" pitchFamily="2" charset="2"/>
              </a:rPr>
              <a:t> policy, </a:t>
            </a:r>
            <a:r>
              <a:rPr lang="nb-NO" dirty="0" err="1" smtClean="0">
                <a:sym typeface="Wingdings" panose="05000000000000000000" pitchFamily="2" charset="2"/>
              </a:rPr>
              <a:t>tax</a:t>
            </a:r>
            <a:r>
              <a:rPr lang="nb-NO" dirty="0" smtClean="0">
                <a:sym typeface="Wingdings" panose="05000000000000000000" pitchFamily="2" charset="2"/>
              </a:rPr>
              <a:t> rates </a:t>
            </a:r>
            <a:r>
              <a:rPr lang="nb-NO" dirty="0" err="1" smtClean="0">
                <a:sym typeface="Wingdings" panose="05000000000000000000" pitchFamily="2" charset="2"/>
              </a:rPr>
              <a:t>on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capital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gains</a:t>
            </a:r>
            <a:endParaRPr lang="nb-NO" dirty="0">
              <a:sym typeface="Wingdings" panose="05000000000000000000" pitchFamily="2" charset="2"/>
            </a:endParaRPr>
          </a:p>
          <a:p>
            <a:pPr lvl="2"/>
            <a:r>
              <a:rPr lang="nb-NO" dirty="0" smtClean="0">
                <a:sym typeface="Wingdings" panose="05000000000000000000" pitchFamily="2" charset="2"/>
              </a:rPr>
              <a:t>Race to </a:t>
            </a:r>
            <a:r>
              <a:rPr lang="nb-NO" dirty="0" err="1" smtClean="0">
                <a:sym typeface="Wingdings" panose="05000000000000000000" pitchFamily="2" charset="2"/>
              </a:rPr>
              <a:t>the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bottom</a:t>
            </a:r>
            <a:r>
              <a:rPr lang="nb-NO" dirty="0" smtClean="0">
                <a:sym typeface="Wingdings" panose="05000000000000000000" pitchFamily="2" charset="2"/>
              </a:rPr>
              <a:t>, </a:t>
            </a:r>
            <a:r>
              <a:rPr lang="nb-NO" dirty="0" err="1" smtClean="0">
                <a:sym typeface="Wingdings" panose="05000000000000000000" pitchFamily="2" charset="2"/>
              </a:rPr>
              <a:t>tax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competition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between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countries</a:t>
            </a:r>
            <a:endParaRPr lang="nb-NO" dirty="0" smtClean="0">
              <a:sym typeface="Wingdings" panose="05000000000000000000" pitchFamily="2" charset="2"/>
            </a:endParaRPr>
          </a:p>
          <a:p>
            <a:pPr lvl="1"/>
            <a:r>
              <a:rPr lang="nb-NO" dirty="0" err="1" smtClean="0">
                <a:sym typeface="Wingdings" panose="05000000000000000000" pitchFamily="2" charset="2"/>
              </a:rPr>
              <a:t>Manipulation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of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the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financial</a:t>
            </a:r>
            <a:r>
              <a:rPr lang="nb-NO" dirty="0" smtClean="0">
                <a:sym typeface="Wingdings" panose="05000000000000000000" pitchFamily="2" charset="2"/>
              </a:rPr>
              <a:t> system</a:t>
            </a:r>
          </a:p>
          <a:p>
            <a:pPr lvl="2"/>
            <a:r>
              <a:rPr lang="nb-NO" dirty="0" err="1" smtClean="0">
                <a:sym typeface="Wingdings" panose="05000000000000000000" pitchFamily="2" charset="2"/>
              </a:rPr>
              <a:t>Enabled</a:t>
            </a:r>
            <a:r>
              <a:rPr lang="nb-NO" dirty="0" smtClean="0">
                <a:sym typeface="Wingdings" panose="05000000000000000000" pitchFamily="2" charset="2"/>
              </a:rPr>
              <a:t> by </a:t>
            </a:r>
            <a:r>
              <a:rPr lang="nb-NO" dirty="0" err="1" smtClean="0">
                <a:sym typeface="Wingdings" panose="05000000000000000000" pitchFamily="2" charset="2"/>
              </a:rPr>
              <a:t>regulations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lobbied</a:t>
            </a:r>
            <a:r>
              <a:rPr lang="nb-NO" dirty="0" smtClean="0">
                <a:sym typeface="Wingdings" panose="05000000000000000000" pitchFamily="2" charset="2"/>
              </a:rPr>
              <a:t> for by </a:t>
            </a:r>
            <a:r>
              <a:rPr lang="nb-NO" dirty="0" err="1" smtClean="0">
                <a:sym typeface="Wingdings" panose="05000000000000000000" pitchFamily="2" charset="2"/>
              </a:rPr>
              <a:t>the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financial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sector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47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Piketty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417638"/>
            <a:ext cx="7407404" cy="4948872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www.ted.com/talks/thomas_piketty_new_thoughts_on_capital_in_the_twenty_first_century</a:t>
            </a:r>
            <a:r>
              <a:rPr lang="nb-NO" dirty="0" smtClean="0"/>
              <a:t> </a:t>
            </a:r>
            <a:endParaRPr lang="nb-NO" dirty="0"/>
          </a:p>
          <a:p>
            <a:r>
              <a:rPr lang="nb-NO" dirty="0" err="1" smtClean="0"/>
              <a:t>Theory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long-run </a:t>
            </a:r>
            <a:r>
              <a:rPr lang="nb-NO" dirty="0" err="1" smtClean="0"/>
              <a:t>tendency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endParaRPr lang="nb-NO" dirty="0" smtClean="0"/>
          </a:p>
          <a:p>
            <a:pPr lvl="1"/>
            <a:r>
              <a:rPr lang="nb-NO" dirty="0" smtClean="0"/>
              <a:t>Marx and </a:t>
            </a:r>
            <a:r>
              <a:rPr lang="nb-NO" dirty="0" err="1" smtClean="0"/>
              <a:t>Solow</a:t>
            </a:r>
            <a:r>
              <a:rPr lang="nb-NO" dirty="0" smtClean="0"/>
              <a:t> [= </a:t>
            </a:r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 </a:t>
            </a:r>
            <a:r>
              <a:rPr lang="nb-NO" dirty="0" err="1" smtClean="0"/>
              <a:t>theory</a:t>
            </a:r>
            <a:r>
              <a:rPr lang="nb-NO" dirty="0"/>
              <a:t>]</a:t>
            </a:r>
            <a:endParaRPr lang="nb-NO" dirty="0" smtClean="0"/>
          </a:p>
          <a:p>
            <a:r>
              <a:rPr lang="nb-NO" dirty="0" smtClean="0"/>
              <a:t>r &gt; g</a:t>
            </a:r>
          </a:p>
          <a:p>
            <a:pPr lvl="1"/>
            <a:r>
              <a:rPr lang="nb-NO" dirty="0" smtClean="0"/>
              <a:t>(And g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drop</a:t>
            </a:r>
            <a:r>
              <a:rPr lang="nb-NO" dirty="0" smtClean="0"/>
              <a:t>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rise)</a:t>
            </a:r>
          </a:p>
          <a:p>
            <a:r>
              <a:rPr lang="nb-NO" dirty="0" err="1" smtClean="0"/>
              <a:t>Wealth</a:t>
            </a:r>
            <a:r>
              <a:rPr lang="nb-NO" dirty="0" smtClean="0"/>
              <a:t> </a:t>
            </a:r>
            <a:r>
              <a:rPr lang="nb-NO" dirty="0" err="1" smtClean="0"/>
              <a:t>creation</a:t>
            </a:r>
            <a:r>
              <a:rPr lang="nb-NO" dirty="0" smtClean="0"/>
              <a:t> </a:t>
            </a:r>
            <a:r>
              <a:rPr lang="nb-NO" dirty="0" err="1" smtClean="0"/>
              <a:t>threatening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endParaRPr lang="nb-NO" dirty="0" smtClean="0"/>
          </a:p>
          <a:p>
            <a:r>
              <a:rPr lang="nb-NO" dirty="0" err="1" smtClean="0"/>
              <a:t>Taxes</a:t>
            </a:r>
            <a:r>
              <a:rPr lang="nb-NO" dirty="0" smtClean="0"/>
              <a:t>: Race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bottom</a:t>
            </a:r>
            <a:endParaRPr lang="nb-NO" dirty="0" smtClean="0"/>
          </a:p>
          <a:p>
            <a:pPr lvl="1"/>
            <a:r>
              <a:rPr lang="nb-NO" dirty="0" err="1" smtClean="0"/>
              <a:t>Taxes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1970s </a:t>
            </a:r>
            <a:r>
              <a:rPr lang="nb-NO" dirty="0" err="1" smtClean="0"/>
              <a:t>much</a:t>
            </a:r>
            <a:r>
              <a:rPr lang="nb-NO" dirty="0" smtClean="0"/>
              <a:t> </a:t>
            </a:r>
            <a:r>
              <a:rPr lang="nb-NO" dirty="0" err="1" smtClean="0"/>
              <a:t>higher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Income and </a:t>
            </a:r>
            <a:r>
              <a:rPr lang="nb-NO" dirty="0" err="1" smtClean="0"/>
              <a:t>wealth</a:t>
            </a:r>
            <a:r>
              <a:rPr lang="nb-NO" dirty="0" smtClean="0"/>
              <a:t> </a:t>
            </a:r>
            <a:r>
              <a:rPr lang="nb-NO" dirty="0" err="1" smtClean="0"/>
              <a:t>taxes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become</a:t>
            </a:r>
            <a:r>
              <a:rPr lang="nb-NO" dirty="0" smtClean="0"/>
              <a:t> far more progressive</a:t>
            </a:r>
          </a:p>
          <a:p>
            <a:r>
              <a:rPr lang="nb-NO" dirty="0" err="1" smtClean="0"/>
              <a:t>Wars</a:t>
            </a:r>
            <a:r>
              <a:rPr lang="nb-NO" dirty="0" smtClean="0"/>
              <a:t> </a:t>
            </a:r>
            <a:r>
              <a:rPr lang="nb-NO" dirty="0" err="1" smtClean="0"/>
              <a:t>almost</a:t>
            </a:r>
            <a:r>
              <a:rPr lang="nb-NO" dirty="0" smtClean="0"/>
              <a:t> progressive </a:t>
            </a:r>
            <a:r>
              <a:rPr lang="nb-NO" dirty="0" err="1" smtClean="0"/>
              <a:t>function</a:t>
            </a:r>
            <a:endParaRPr lang="nb-NO" dirty="0" smtClean="0"/>
          </a:p>
          <a:p>
            <a:pPr lvl="1"/>
            <a:r>
              <a:rPr lang="nb-NO" dirty="0" err="1" smtClean="0"/>
              <a:t>Inflation</a:t>
            </a:r>
            <a:r>
              <a:rPr lang="nb-NO" dirty="0" smtClean="0"/>
              <a:t> and </a:t>
            </a:r>
            <a:r>
              <a:rPr lang="nb-NO" dirty="0" err="1" smtClean="0"/>
              <a:t>taxes</a:t>
            </a:r>
            <a:r>
              <a:rPr lang="nb-NO" dirty="0" smtClean="0"/>
              <a:t> as </a:t>
            </a:r>
            <a:r>
              <a:rPr lang="nb-NO" dirty="0" err="1" smtClean="0"/>
              <a:t>redistributive</a:t>
            </a:r>
            <a:r>
              <a:rPr lang="nb-NO" dirty="0" smtClean="0"/>
              <a:t> </a:t>
            </a:r>
            <a:r>
              <a:rPr lang="nb-NO" dirty="0" err="1" smtClean="0"/>
              <a:t>measures</a:t>
            </a:r>
            <a:endParaRPr lang="nb-NO" dirty="0" smtClean="0"/>
          </a:p>
          <a:p>
            <a:pPr lvl="1"/>
            <a:r>
              <a:rPr lang="nb-NO" dirty="0" smtClean="0"/>
              <a:t>State </a:t>
            </a:r>
            <a:r>
              <a:rPr lang="nb-NO" dirty="0" err="1" smtClean="0"/>
              <a:t>needs</a:t>
            </a:r>
            <a:r>
              <a:rPr lang="nb-NO" dirty="0" smtClean="0"/>
              <a:t> </a:t>
            </a:r>
            <a:r>
              <a:rPr lang="nb-NO" dirty="0" err="1" smtClean="0"/>
              <a:t>money</a:t>
            </a:r>
            <a:r>
              <a:rPr lang="nb-NO" dirty="0" smtClean="0"/>
              <a:t>… </a:t>
            </a:r>
          </a:p>
          <a:p>
            <a:pPr lvl="2"/>
            <a:r>
              <a:rPr lang="nb-NO" dirty="0" smtClean="0"/>
              <a:t>Income </a:t>
            </a:r>
            <a:r>
              <a:rPr lang="nb-NO" dirty="0" err="1" smtClean="0"/>
              <a:t>inequality</a:t>
            </a:r>
            <a:r>
              <a:rPr lang="nb-NO" dirty="0" smtClean="0"/>
              <a:t> </a:t>
            </a:r>
            <a:r>
              <a:rPr lang="nb-NO" dirty="0" err="1" smtClean="0"/>
              <a:t>much</a:t>
            </a:r>
            <a:r>
              <a:rPr lang="nb-NO" dirty="0" smtClean="0"/>
              <a:t>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1930 and 1970. </a:t>
            </a:r>
          </a:p>
          <a:p>
            <a:pPr lvl="3"/>
            <a:r>
              <a:rPr lang="nb-NO" dirty="0" err="1" smtClean="0"/>
              <a:t>Neoliberalism</a:t>
            </a:r>
            <a:r>
              <a:rPr lang="nb-NO" dirty="0" smtClean="0"/>
              <a:t>, 1980s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inequality</a:t>
            </a:r>
            <a:r>
              <a:rPr lang="nb-NO" dirty="0" smtClean="0">
                <a:sym typeface="Wingdings" panose="05000000000000000000" pitchFamily="2" charset="2"/>
              </a:rPr>
              <a:t> back to </a:t>
            </a:r>
            <a:r>
              <a:rPr lang="nb-NO" dirty="0" err="1" smtClean="0">
                <a:sym typeface="Wingdings" panose="05000000000000000000" pitchFamily="2" charset="2"/>
              </a:rPr>
              <a:t>levels</a:t>
            </a:r>
            <a:r>
              <a:rPr lang="nb-NO" dirty="0" smtClean="0">
                <a:sym typeface="Wingdings" panose="05000000000000000000" pitchFamily="2" charset="2"/>
              </a:rPr>
              <a:t> not </a:t>
            </a:r>
            <a:r>
              <a:rPr lang="nb-NO" dirty="0" err="1" smtClean="0">
                <a:sym typeface="Wingdings" panose="05000000000000000000" pitchFamily="2" charset="2"/>
              </a:rPr>
              <a:t>seen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since</a:t>
            </a:r>
            <a:r>
              <a:rPr lang="nb-NO" dirty="0" smtClean="0">
                <a:sym typeface="Wingdings" panose="05000000000000000000" pitchFamily="2" charset="2"/>
              </a:rPr>
              <a:t> 1920s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724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Criticism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583612" cy="4514850"/>
          </a:xfrm>
        </p:spPr>
        <p:txBody>
          <a:bodyPr>
            <a:normAutofit/>
          </a:bodyPr>
          <a:lstStyle/>
          <a:p>
            <a:r>
              <a:rPr lang="nb-NO" dirty="0" smtClean="0"/>
              <a:t>Goes (2016) IMF </a:t>
            </a:r>
            <a:r>
              <a:rPr lang="nb-NO" dirty="0" err="1" smtClean="0"/>
              <a:t>paper</a:t>
            </a:r>
            <a:r>
              <a:rPr lang="nb-NO" dirty="0" smtClean="0"/>
              <a:t>: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empirical</a:t>
            </a:r>
            <a:r>
              <a:rPr lang="nb-NO" dirty="0" smtClean="0"/>
              <a:t> support</a:t>
            </a:r>
          </a:p>
          <a:p>
            <a:pPr lvl="1"/>
            <a:r>
              <a:rPr lang="nb-NO" dirty="0" smtClean="0"/>
              <a:t>Plausible </a:t>
            </a:r>
            <a:r>
              <a:rPr lang="nb-NO" dirty="0" err="1" smtClean="0"/>
              <a:t>claim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rigorous</a:t>
            </a:r>
            <a:r>
              <a:rPr lang="nb-NO" dirty="0" smtClean="0"/>
              <a:t> testing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claim</a:t>
            </a:r>
            <a:r>
              <a:rPr lang="nb-NO" dirty="0" smtClean="0"/>
              <a:t>, just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loose</a:t>
            </a:r>
            <a:r>
              <a:rPr lang="nb-NO" dirty="0" smtClean="0"/>
              <a:t> </a:t>
            </a:r>
            <a:r>
              <a:rPr lang="nb-NO" dirty="0" err="1" smtClean="0"/>
              <a:t>correlations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aggregated</a:t>
            </a:r>
            <a:r>
              <a:rPr lang="nb-NO" dirty="0" smtClean="0"/>
              <a:t> data </a:t>
            </a:r>
          </a:p>
          <a:p>
            <a:pPr lvl="2"/>
            <a:r>
              <a:rPr lang="nb-NO" dirty="0" err="1" smtClean="0"/>
              <a:t>Causation</a:t>
            </a:r>
            <a:r>
              <a:rPr lang="nb-NO" dirty="0"/>
              <a:t>?</a:t>
            </a:r>
            <a:endParaRPr lang="nb-NO" dirty="0" smtClean="0"/>
          </a:p>
          <a:p>
            <a:pPr lvl="1"/>
            <a:r>
              <a:rPr lang="nb-NO" dirty="0" err="1" smtClean="0"/>
              <a:t>Savings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not stable,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affected</a:t>
            </a:r>
            <a:r>
              <a:rPr lang="nb-NO" dirty="0" smtClean="0"/>
              <a:t> by </a:t>
            </a:r>
            <a:r>
              <a:rPr lang="nb-NO" dirty="0" err="1" smtClean="0"/>
              <a:t>changes</a:t>
            </a:r>
            <a:r>
              <a:rPr lang="nb-NO" dirty="0" smtClean="0"/>
              <a:t> in r – g. </a:t>
            </a:r>
          </a:p>
          <a:p>
            <a:pPr lvl="1"/>
            <a:r>
              <a:rPr lang="nb-NO" dirty="0" err="1" smtClean="0"/>
              <a:t>Observed</a:t>
            </a:r>
            <a:r>
              <a:rPr lang="nb-NO" dirty="0" smtClean="0"/>
              <a:t> </a:t>
            </a:r>
            <a:r>
              <a:rPr lang="nb-NO" dirty="0" err="1" smtClean="0"/>
              <a:t>increases</a:t>
            </a:r>
            <a:r>
              <a:rPr lang="nb-NO" dirty="0" smtClean="0"/>
              <a:t> in </a:t>
            </a:r>
            <a:r>
              <a:rPr lang="nb-NO" dirty="0" err="1" smtClean="0"/>
              <a:t>income</a:t>
            </a:r>
            <a:r>
              <a:rPr lang="nb-NO" dirty="0" smtClean="0"/>
              <a:t> </a:t>
            </a:r>
            <a:r>
              <a:rPr lang="nb-NO" dirty="0" err="1" smtClean="0"/>
              <a:t>inequality</a:t>
            </a:r>
            <a:r>
              <a:rPr lang="nb-NO" dirty="0" smtClean="0"/>
              <a:t> </a:t>
            </a:r>
            <a:r>
              <a:rPr lang="nb-NO" dirty="0" err="1" smtClean="0"/>
              <a:t>largely</a:t>
            </a:r>
            <a:r>
              <a:rPr lang="nb-NO" dirty="0" smtClean="0"/>
              <a:t> </a:t>
            </a:r>
            <a:r>
              <a:rPr lang="nb-NO" dirty="0" err="1" smtClean="0"/>
              <a:t>uncorrelated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changes</a:t>
            </a:r>
            <a:r>
              <a:rPr lang="nb-NO" dirty="0" smtClean="0"/>
              <a:t> in r – g.</a:t>
            </a:r>
          </a:p>
          <a:p>
            <a:pPr lvl="2"/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smtClean="0"/>
              <a:t>Must have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causes</a:t>
            </a:r>
            <a:r>
              <a:rPr lang="nb-NO" dirty="0" smtClean="0"/>
              <a:t> </a:t>
            </a:r>
            <a:r>
              <a:rPr lang="nb-NO" dirty="0" err="1" smtClean="0"/>
              <a:t>instead</a:t>
            </a:r>
            <a:r>
              <a:rPr lang="nb-NO" dirty="0" smtClean="0"/>
              <a:t>. </a:t>
            </a:r>
          </a:p>
          <a:p>
            <a:pPr lvl="3"/>
            <a:r>
              <a:rPr lang="nb-NO" dirty="0" smtClean="0"/>
              <a:t>Rising </a:t>
            </a:r>
            <a:r>
              <a:rPr lang="nb-NO" dirty="0" err="1" smtClean="0"/>
              <a:t>inequality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labor</a:t>
            </a:r>
            <a:r>
              <a:rPr lang="nb-NO" dirty="0" smtClean="0"/>
              <a:t> </a:t>
            </a:r>
            <a:r>
              <a:rPr lang="nb-NO" dirty="0" err="1" smtClean="0"/>
              <a:t>income</a:t>
            </a:r>
            <a:r>
              <a:rPr lang="nb-NO" dirty="0" smtClean="0"/>
              <a:t>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r – g. </a:t>
            </a:r>
          </a:p>
          <a:p>
            <a:pPr lvl="4"/>
            <a:r>
              <a:rPr lang="nb-NO" dirty="0" err="1" smtClean="0"/>
              <a:t>Implication</a:t>
            </a:r>
            <a:r>
              <a:rPr lang="nb-NO" dirty="0" smtClean="0"/>
              <a:t>? </a:t>
            </a:r>
            <a:r>
              <a:rPr lang="nb-NO" dirty="0" err="1" smtClean="0"/>
              <a:t>Wealth</a:t>
            </a:r>
            <a:r>
              <a:rPr lang="nb-NO" dirty="0" smtClean="0"/>
              <a:t> </a:t>
            </a:r>
            <a:r>
              <a:rPr lang="nb-NO" dirty="0" err="1" smtClean="0"/>
              <a:t>tax</a:t>
            </a:r>
            <a:r>
              <a:rPr lang="nb-NO" dirty="0" smtClean="0"/>
              <a:t>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. Progressive </a:t>
            </a:r>
            <a:r>
              <a:rPr lang="nb-NO" dirty="0" err="1" smtClean="0"/>
              <a:t>income</a:t>
            </a:r>
            <a:r>
              <a:rPr lang="nb-NO" dirty="0" smtClean="0"/>
              <a:t> </a:t>
            </a:r>
            <a:r>
              <a:rPr lang="nb-NO" dirty="0" err="1" smtClean="0"/>
              <a:t>tax</a:t>
            </a:r>
            <a:r>
              <a:rPr lang="nb-NO" dirty="0" smtClean="0"/>
              <a:t> </a:t>
            </a:r>
            <a:r>
              <a:rPr lang="nb-NO" dirty="0" err="1" smtClean="0"/>
              <a:t>better</a:t>
            </a:r>
            <a:r>
              <a:rPr lang="nb-NO" dirty="0" smtClean="0"/>
              <a:t>... </a:t>
            </a:r>
          </a:p>
          <a:p>
            <a:pPr lvl="4"/>
            <a:r>
              <a:rPr lang="nb-NO" dirty="0" err="1" smtClean="0"/>
              <a:t>Implication</a:t>
            </a:r>
            <a:r>
              <a:rPr lang="nb-NO" dirty="0" smtClean="0"/>
              <a:t>? </a:t>
            </a:r>
            <a:r>
              <a:rPr lang="nb-NO" dirty="0" err="1" smtClean="0"/>
              <a:t>Tax</a:t>
            </a:r>
            <a:r>
              <a:rPr lang="nb-NO" dirty="0" smtClean="0"/>
              <a:t> system not </a:t>
            </a:r>
            <a:r>
              <a:rPr lang="nb-NO" dirty="0" err="1" smtClean="0"/>
              <a:t>the</a:t>
            </a:r>
            <a:r>
              <a:rPr lang="nb-NO" dirty="0" smtClean="0"/>
              <a:t> right </a:t>
            </a:r>
            <a:r>
              <a:rPr lang="nb-NO" dirty="0" err="1" smtClean="0"/>
              <a:t>way</a:t>
            </a:r>
            <a:r>
              <a:rPr lang="nb-NO" dirty="0" smtClean="0"/>
              <a:t> to </a:t>
            </a:r>
            <a:r>
              <a:rPr lang="nb-NO" dirty="0" err="1" smtClean="0"/>
              <a:t>deal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problem?</a:t>
            </a:r>
          </a:p>
        </p:txBody>
      </p:sp>
    </p:spTree>
    <p:extLst>
      <p:ext uri="{BB962C8B-B14F-4D97-AF65-F5344CB8AC3E}">
        <p14:creationId xmlns:p14="http://schemas.microsoft.com/office/powerpoint/2010/main" val="327447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Criticism</a:t>
            </a:r>
            <a:r>
              <a:rPr lang="nb-NO" dirty="0" smtClean="0"/>
              <a:t>: </a:t>
            </a:r>
            <a:r>
              <a:rPr lang="nb-NO" dirty="0" err="1" smtClean="0"/>
              <a:t>Acemoglu</a:t>
            </a:r>
            <a:r>
              <a:rPr lang="nb-NO" dirty="0" smtClean="0"/>
              <a:t> &amp; Robinson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 err="1" smtClean="0"/>
              <a:t>Forgotten</a:t>
            </a:r>
            <a:r>
              <a:rPr lang="nb-NO" dirty="0" smtClean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! </a:t>
            </a:r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systematic</a:t>
            </a:r>
            <a:r>
              <a:rPr lang="nb-NO" dirty="0" smtClean="0"/>
              <a:t> </a:t>
            </a:r>
            <a:r>
              <a:rPr lang="nb-NO" dirty="0" err="1" smtClean="0"/>
              <a:t>role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 and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factors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formation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inequality</a:t>
            </a:r>
            <a:endParaRPr lang="nb-NO" dirty="0" smtClean="0"/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endogeneous</a:t>
            </a:r>
            <a:r>
              <a:rPr lang="nb-NO" dirty="0" smtClean="0"/>
              <a:t> </a:t>
            </a:r>
            <a:r>
              <a:rPr lang="nb-NO" dirty="0" err="1" smtClean="0"/>
              <a:t>evolution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institutional</a:t>
            </a:r>
            <a:r>
              <a:rPr lang="nb-NO" dirty="0" smtClean="0"/>
              <a:t> </a:t>
            </a:r>
            <a:r>
              <a:rPr lang="nb-NO" dirty="0" err="1" smtClean="0"/>
              <a:t>factors</a:t>
            </a:r>
            <a:endParaRPr lang="nb-NO" dirty="0" smtClean="0"/>
          </a:p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Marx(‘s </a:t>
            </a:r>
            <a:r>
              <a:rPr lang="nb-NO" dirty="0" err="1" smtClean="0"/>
              <a:t>laws</a:t>
            </a:r>
            <a:r>
              <a:rPr lang="nb-NO" dirty="0" smtClean="0"/>
              <a:t>) </a:t>
            </a:r>
            <a:r>
              <a:rPr lang="nb-NO" dirty="0" err="1" smtClean="0"/>
              <a:t>fail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Ignored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endogeneous</a:t>
            </a:r>
            <a:r>
              <a:rPr lang="nb-NO" dirty="0" smtClean="0"/>
              <a:t> </a:t>
            </a:r>
            <a:r>
              <a:rPr lang="nb-NO" dirty="0" err="1" smtClean="0"/>
              <a:t>evolution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tehcnology</a:t>
            </a:r>
            <a:endParaRPr lang="nb-NO" dirty="0" smtClean="0"/>
          </a:p>
          <a:p>
            <a:pPr lvl="1"/>
            <a:r>
              <a:rPr lang="nb-NO" dirty="0" err="1" smtClean="0"/>
              <a:t>Ignored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role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 and </a:t>
            </a:r>
            <a:r>
              <a:rPr lang="nb-NO" dirty="0" err="1" smtClean="0"/>
              <a:t>politics</a:t>
            </a:r>
            <a:r>
              <a:rPr lang="nb-NO" dirty="0" smtClean="0"/>
              <a:t> in shaping </a:t>
            </a:r>
            <a:r>
              <a:rPr lang="nb-NO" dirty="0" err="1" smtClean="0"/>
              <a:t>markets</a:t>
            </a:r>
            <a:r>
              <a:rPr lang="nb-NO" dirty="0" smtClean="0"/>
              <a:t>, </a:t>
            </a:r>
            <a:r>
              <a:rPr lang="nb-NO" dirty="0" err="1" smtClean="0"/>
              <a:t>prices</a:t>
            </a:r>
            <a:r>
              <a:rPr lang="nb-NO" dirty="0" smtClean="0"/>
              <a:t>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path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technology</a:t>
            </a:r>
            <a:endParaRPr lang="nb-NO" dirty="0" smtClean="0"/>
          </a:p>
          <a:p>
            <a:pPr lvl="1"/>
            <a:r>
              <a:rPr lang="nb-NO" dirty="0" smtClean="0"/>
              <a:t>Grand </a:t>
            </a:r>
            <a:r>
              <a:rPr lang="nb-NO" dirty="0" err="1" smtClean="0"/>
              <a:t>theory</a:t>
            </a:r>
            <a:r>
              <a:rPr lang="nb-NO" dirty="0" smtClean="0"/>
              <a:t> w </a:t>
            </a:r>
            <a:r>
              <a:rPr lang="nb-NO" dirty="0" err="1" smtClean="0"/>
              <a:t>little</a:t>
            </a:r>
            <a:r>
              <a:rPr lang="nb-NO" dirty="0" smtClean="0"/>
              <a:t> </a:t>
            </a:r>
            <a:r>
              <a:rPr lang="nb-NO" dirty="0" err="1" smtClean="0"/>
              <a:t>reference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changing</a:t>
            </a:r>
            <a:r>
              <a:rPr lang="nb-NO" dirty="0" smtClean="0"/>
              <a:t> nature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 and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</a:p>
          <a:p>
            <a:pPr lvl="2"/>
            <a:r>
              <a:rPr lang="nb-NO" dirty="0" err="1" smtClean="0"/>
              <a:t>Need</a:t>
            </a:r>
            <a:r>
              <a:rPr lang="nb-NO" dirty="0" smtClean="0"/>
              <a:t> for </a:t>
            </a:r>
            <a:r>
              <a:rPr lang="nb-NO" dirty="0" err="1" smtClean="0"/>
              <a:t>context</a:t>
            </a:r>
            <a:r>
              <a:rPr lang="nb-NO" dirty="0" smtClean="0"/>
              <a:t> and </a:t>
            </a:r>
            <a:r>
              <a:rPr lang="nb-NO" dirty="0" err="1" smtClean="0"/>
              <a:t>historical</a:t>
            </a:r>
            <a:r>
              <a:rPr lang="nb-NO" dirty="0" smtClean="0"/>
              <a:t> </a:t>
            </a:r>
            <a:r>
              <a:rPr lang="nb-NO" dirty="0" err="1" smtClean="0"/>
              <a:t>knowledge</a:t>
            </a:r>
            <a:r>
              <a:rPr lang="nb-NO" dirty="0" smtClean="0"/>
              <a:t>! </a:t>
            </a:r>
          </a:p>
          <a:p>
            <a:r>
              <a:rPr lang="nb-NO" dirty="0" err="1" smtClean="0"/>
              <a:t>Increase</a:t>
            </a:r>
            <a:r>
              <a:rPr lang="nb-NO" dirty="0" smtClean="0"/>
              <a:t> in </a:t>
            </a:r>
            <a:r>
              <a:rPr lang="nb-NO" dirty="0" err="1" smtClean="0"/>
              <a:t>inequality</a:t>
            </a:r>
            <a:r>
              <a:rPr lang="nb-NO" dirty="0" smtClean="0"/>
              <a:t> (US, </a:t>
            </a:r>
            <a:r>
              <a:rPr lang="nb-NO" dirty="0" err="1" smtClean="0"/>
              <a:t>since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1970s)</a:t>
            </a:r>
          </a:p>
          <a:p>
            <a:pPr lvl="1"/>
            <a:r>
              <a:rPr lang="nb-NO" dirty="0" err="1" smtClean="0"/>
              <a:t>Changes</a:t>
            </a:r>
            <a:r>
              <a:rPr lang="nb-NO" dirty="0" smtClean="0"/>
              <a:t> in </a:t>
            </a:r>
            <a:r>
              <a:rPr lang="nb-NO" dirty="0" err="1" smtClean="0"/>
              <a:t>supply</a:t>
            </a:r>
            <a:r>
              <a:rPr lang="nb-NO" dirty="0" smtClean="0"/>
              <a:t> and </a:t>
            </a:r>
            <a:r>
              <a:rPr lang="nb-NO" dirty="0" err="1" smtClean="0"/>
              <a:t>demand</a:t>
            </a:r>
            <a:r>
              <a:rPr lang="nb-NO" dirty="0" smtClean="0"/>
              <a:t> for skills </a:t>
            </a:r>
          </a:p>
          <a:p>
            <a:pPr lvl="1"/>
            <a:r>
              <a:rPr lang="nb-NO" dirty="0" err="1"/>
              <a:t>L</a:t>
            </a:r>
            <a:r>
              <a:rPr lang="nb-NO" dirty="0" err="1" smtClean="0"/>
              <a:t>abor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Rise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 </a:t>
            </a:r>
            <a:r>
              <a:rPr lang="nb-NO" dirty="0" err="1" smtClean="0"/>
              <a:t>share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primarily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housing</a:t>
            </a:r>
            <a:r>
              <a:rPr lang="nb-NO" dirty="0" smtClean="0"/>
              <a:t> 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increased</a:t>
            </a:r>
            <a:r>
              <a:rPr lang="nb-NO" dirty="0" smtClean="0"/>
              <a:t> </a:t>
            </a:r>
            <a:r>
              <a:rPr lang="nb-NO" dirty="0" err="1" smtClean="0"/>
              <a:t>prices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real </a:t>
            </a:r>
            <a:r>
              <a:rPr lang="nb-NO" dirty="0" err="1" smtClean="0"/>
              <a:t>estate</a:t>
            </a:r>
            <a:endParaRPr lang="nb-NO" dirty="0" smtClean="0"/>
          </a:p>
          <a:p>
            <a:pPr lvl="1"/>
            <a:r>
              <a:rPr lang="nb-NO" dirty="0"/>
              <a:t>r</a:t>
            </a:r>
            <a:r>
              <a:rPr lang="nb-NO" dirty="0" smtClean="0"/>
              <a:t> &gt; g not </a:t>
            </a:r>
            <a:r>
              <a:rPr lang="nb-NO" dirty="0" err="1" smtClean="0"/>
              <a:t>unimportant</a:t>
            </a:r>
            <a:r>
              <a:rPr lang="nb-NO" dirty="0" smtClean="0"/>
              <a:t> (</a:t>
            </a:r>
            <a:r>
              <a:rPr lang="nb-NO" dirty="0" err="1" smtClean="0"/>
              <a:t>does</a:t>
            </a:r>
            <a:r>
              <a:rPr lang="nb-NO" dirty="0" smtClean="0"/>
              <a:t> lead to more </a:t>
            </a:r>
            <a:r>
              <a:rPr lang="nb-NO" dirty="0" err="1" smtClean="0"/>
              <a:t>inequality</a:t>
            </a:r>
            <a:r>
              <a:rPr lang="nb-NO" dirty="0" smtClean="0"/>
              <a:t>),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variables </a:t>
            </a:r>
            <a:r>
              <a:rPr lang="nb-NO" dirty="0" err="1" smtClean="0"/>
              <a:t>quantitatively</a:t>
            </a:r>
            <a:r>
              <a:rPr lang="nb-NO" dirty="0" smtClean="0"/>
              <a:t> more </a:t>
            </a:r>
            <a:r>
              <a:rPr lang="nb-NO" dirty="0" err="1" smtClean="0"/>
              <a:t>important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26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ntnu_blaa_stripe_eng</Template>
  <TotalTime>0</TotalTime>
  <Words>1168</Words>
  <Application>Microsoft Office PowerPoint</Application>
  <PresentationFormat>On-screen Show (4:3)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Office-tema</vt:lpstr>
      <vt:lpstr>POL 2012: Theories and Models in Political Economy</vt:lpstr>
      <vt:lpstr>Announcements</vt:lpstr>
      <vt:lpstr>Inequality</vt:lpstr>
      <vt:lpstr>PowerPoint Presentation</vt:lpstr>
      <vt:lpstr>PowerPoint Presentation</vt:lpstr>
      <vt:lpstr>Causes?</vt:lpstr>
      <vt:lpstr>Piketty</vt:lpstr>
      <vt:lpstr>Criticism</vt:lpstr>
      <vt:lpstr>Criticism: Acemoglu &amp; Robinson</vt:lpstr>
      <vt:lpstr>Schumpeterian criticism</vt:lpstr>
      <vt:lpstr>Stiglitz’ criticism</vt:lpstr>
      <vt:lpstr>The size of the pie rather than the distribution of the pie?</vt:lpstr>
      <vt:lpstr>PowerPoint Presentation</vt:lpstr>
      <vt:lpstr>Response from Piketty</vt:lpstr>
      <vt:lpstr>Conclusions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 2012: Theories and Models in Political Economy</dc:title>
  <dc:creator>Espen Moe</dc:creator>
  <cp:lastModifiedBy>Espen Moe</cp:lastModifiedBy>
  <cp:revision>302</cp:revision>
  <cp:lastPrinted>2017-11-14T11:58:22Z</cp:lastPrinted>
  <dcterms:created xsi:type="dcterms:W3CDTF">2016-08-29T11:20:00Z</dcterms:created>
  <dcterms:modified xsi:type="dcterms:W3CDTF">2017-11-15T15:58:03Z</dcterms:modified>
</cp:coreProperties>
</file>