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308" r:id="rId4"/>
    <p:sldId id="311" r:id="rId5"/>
    <p:sldId id="309" r:id="rId6"/>
    <p:sldId id="310" r:id="rId7"/>
    <p:sldId id="312" r:id="rId8"/>
    <p:sldId id="313" r:id="rId9"/>
    <p:sldId id="314" r:id="rId10"/>
    <p:sldId id="318" r:id="rId11"/>
    <p:sldId id="319" r:id="rId12"/>
    <p:sldId id="315" r:id="rId13"/>
    <p:sldId id="316" r:id="rId14"/>
    <p:sldId id="317" r:id="rId15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 autoAdjust="0"/>
    <p:restoredTop sz="78544" autoAdjust="0"/>
  </p:normalViewPr>
  <p:slideViewPr>
    <p:cSldViewPr snapToGrid="0" snapToObjects="1">
      <p:cViewPr varScale="1">
        <p:scale>
          <a:sx n="84" d="100"/>
          <a:sy n="84" d="100"/>
        </p:scale>
        <p:origin x="4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29.09.2017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89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33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9369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465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18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38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18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082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46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61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57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52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33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POL 2012: </a:t>
            </a:r>
            <a:r>
              <a:rPr lang="nb-NO" dirty="0" err="1" smtClean="0"/>
              <a:t>Theories</a:t>
            </a:r>
            <a:r>
              <a:rPr lang="nb-NO" dirty="0" smtClean="0"/>
              <a:t> and Models in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/>
          </a:bodyPr>
          <a:lstStyle/>
          <a:p>
            <a:endParaRPr lang="nb-NO" dirty="0"/>
          </a:p>
          <a:p>
            <a:r>
              <a:rPr lang="nb-NO" sz="2400" dirty="0" smtClean="0"/>
              <a:t>Institutional </a:t>
            </a:r>
            <a:r>
              <a:rPr lang="nb-NO" sz="2400" dirty="0" err="1" smtClean="0"/>
              <a:t>economics</a:t>
            </a:r>
            <a:endParaRPr lang="nb-NO" sz="2400" dirty="0" smtClean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Espen </a:t>
            </a:r>
            <a:r>
              <a:rPr lang="nb-NO" dirty="0" smtClean="0"/>
              <a:t>Moe</a:t>
            </a:r>
          </a:p>
          <a:p>
            <a:r>
              <a:rPr lang="nb-NO" sz="2400" dirty="0" smtClean="0"/>
              <a:t>Department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Sociology</a:t>
            </a:r>
            <a:r>
              <a:rPr lang="nb-NO" sz="2400" dirty="0" smtClean="0"/>
              <a:t> and </a:t>
            </a:r>
            <a:r>
              <a:rPr lang="nb-NO" sz="2400" dirty="0" err="1" smtClean="0"/>
              <a:t>Political</a:t>
            </a:r>
            <a:r>
              <a:rPr lang="nb-NO" sz="2400" dirty="0" smtClean="0"/>
              <a:t> Science</a:t>
            </a:r>
          </a:p>
          <a:p>
            <a:r>
              <a:rPr lang="nb-NO" dirty="0" smtClean="0">
                <a:hlinkClick r:id="rId3"/>
              </a:rPr>
              <a:t>espen.moe@ntnu.no</a:t>
            </a:r>
            <a:r>
              <a:rPr lang="nb-NO" dirty="0" smtClean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Corporate</a:t>
            </a:r>
            <a:r>
              <a:rPr lang="nb-NO" dirty="0" smtClean="0"/>
              <a:t> </a:t>
            </a:r>
            <a:r>
              <a:rPr lang="nb-NO" dirty="0" err="1" smtClean="0"/>
              <a:t>globalization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600200"/>
            <a:ext cx="7635863" cy="4525963"/>
          </a:xfrm>
        </p:spPr>
        <p:txBody>
          <a:bodyPr>
            <a:normAutofit fontScale="70000" lnSpcReduction="20000"/>
          </a:bodyPr>
          <a:lstStyle/>
          <a:p>
            <a:r>
              <a:rPr lang="nb-NO" dirty="0" err="1" smtClean="0"/>
              <a:t>TNCs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1970s: 7000</a:t>
            </a:r>
          </a:p>
          <a:p>
            <a:pPr lvl="1"/>
            <a:r>
              <a:rPr lang="nb-NO" dirty="0" smtClean="0"/>
              <a:t>2009: 82,000</a:t>
            </a:r>
          </a:p>
          <a:p>
            <a:pPr lvl="1"/>
            <a:r>
              <a:rPr lang="nb-NO" dirty="0" err="1" smtClean="0"/>
              <a:t>Largest</a:t>
            </a:r>
            <a:r>
              <a:rPr lang="nb-NO" dirty="0" smtClean="0"/>
              <a:t> 500 </a:t>
            </a:r>
            <a:r>
              <a:rPr lang="nb-NO" dirty="0" err="1" smtClean="0"/>
              <a:t>TNCs</a:t>
            </a:r>
            <a:r>
              <a:rPr lang="nb-NO" dirty="0" smtClean="0"/>
              <a:t> 70% </a:t>
            </a:r>
            <a:r>
              <a:rPr lang="nb-NO" dirty="0" err="1" smtClean="0"/>
              <a:t>of</a:t>
            </a:r>
            <a:r>
              <a:rPr lang="nb-NO" dirty="0" smtClean="0"/>
              <a:t> global trade. </a:t>
            </a:r>
          </a:p>
          <a:p>
            <a:pPr lvl="1"/>
            <a:r>
              <a:rPr lang="nb-NO" dirty="0" err="1" smtClean="0"/>
              <a:t>Mostly</a:t>
            </a:r>
            <a:r>
              <a:rPr lang="nb-NO" dirty="0" smtClean="0"/>
              <a:t> </a:t>
            </a:r>
            <a:r>
              <a:rPr lang="nb-NO" dirty="0" err="1" smtClean="0"/>
              <a:t>manufacturing</a:t>
            </a:r>
            <a:endParaRPr lang="nb-NO" dirty="0" smtClean="0"/>
          </a:p>
          <a:p>
            <a:pPr lvl="1"/>
            <a:r>
              <a:rPr lang="nb-NO" dirty="0" err="1" smtClean="0"/>
              <a:t>Competition</a:t>
            </a:r>
            <a:r>
              <a:rPr lang="nb-NO" dirty="0" smtClean="0"/>
              <a:t> </a:t>
            </a:r>
            <a:r>
              <a:rPr lang="nb-NO" dirty="0" err="1" smtClean="0"/>
              <a:t>fierce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non-</a:t>
            </a:r>
            <a:r>
              <a:rPr lang="nb-NO" dirty="0" err="1" smtClean="0"/>
              <a:t>price</a:t>
            </a:r>
            <a:endParaRPr lang="nb-NO" dirty="0" smtClean="0"/>
          </a:p>
          <a:p>
            <a:pPr lvl="2"/>
            <a:r>
              <a:rPr lang="nb-NO" dirty="0" smtClean="0"/>
              <a:t>Product </a:t>
            </a:r>
            <a:r>
              <a:rPr lang="nb-NO" dirty="0" err="1" smtClean="0"/>
              <a:t>differentiation</a:t>
            </a:r>
            <a:endParaRPr lang="nb-NO" dirty="0" smtClean="0"/>
          </a:p>
          <a:p>
            <a:pPr lvl="2"/>
            <a:r>
              <a:rPr lang="nb-NO" dirty="0" err="1" smtClean="0"/>
              <a:t>Corporate</a:t>
            </a:r>
            <a:r>
              <a:rPr lang="nb-NO" dirty="0" smtClean="0"/>
              <a:t> image</a:t>
            </a:r>
          </a:p>
          <a:p>
            <a:pPr lvl="1"/>
            <a:r>
              <a:rPr lang="nb-NO" dirty="0" err="1" smtClean="0"/>
              <a:t>Intra-corporate</a:t>
            </a:r>
            <a:r>
              <a:rPr lang="nb-NO" dirty="0" smtClean="0"/>
              <a:t> trade (1/3)</a:t>
            </a:r>
          </a:p>
          <a:p>
            <a:pPr lvl="1"/>
            <a:r>
              <a:rPr lang="nb-NO" dirty="0" smtClean="0"/>
              <a:t>International </a:t>
            </a:r>
            <a:r>
              <a:rPr lang="nb-NO" dirty="0" err="1" smtClean="0"/>
              <a:t>capitalism</a:t>
            </a:r>
            <a:r>
              <a:rPr lang="nb-NO" dirty="0" smtClean="0"/>
              <a:t>, less susceptible to </a:t>
            </a:r>
            <a:r>
              <a:rPr lang="nb-NO" dirty="0" err="1" smtClean="0"/>
              <a:t>national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forces</a:t>
            </a:r>
            <a:r>
              <a:rPr lang="nb-NO" dirty="0" smtClean="0"/>
              <a:t> and less </a:t>
            </a:r>
            <a:r>
              <a:rPr lang="nb-NO" dirty="0" err="1" smtClean="0"/>
              <a:t>controlled</a:t>
            </a:r>
            <a:r>
              <a:rPr lang="nb-NO" dirty="0" smtClean="0"/>
              <a:t> by </a:t>
            </a:r>
            <a:r>
              <a:rPr lang="nb-NO" dirty="0" err="1" smtClean="0"/>
              <a:t>national</a:t>
            </a:r>
            <a:r>
              <a:rPr lang="nb-NO" dirty="0" smtClean="0"/>
              <a:t> </a:t>
            </a:r>
            <a:r>
              <a:rPr lang="nb-NO" dirty="0" err="1" smtClean="0"/>
              <a:t>governments</a:t>
            </a:r>
            <a:endParaRPr lang="nb-NO" dirty="0" smtClean="0"/>
          </a:p>
          <a:p>
            <a:r>
              <a:rPr lang="nb-NO" dirty="0" smtClean="0"/>
              <a:t>Consumers</a:t>
            </a:r>
          </a:p>
          <a:p>
            <a:pPr lvl="1"/>
            <a:r>
              <a:rPr lang="nb-NO" dirty="0" err="1" smtClean="0"/>
              <a:t>Cheaper</a:t>
            </a:r>
            <a:r>
              <a:rPr lang="nb-NO" dirty="0" smtClean="0"/>
              <a:t> </a:t>
            </a:r>
            <a:r>
              <a:rPr lang="nb-NO" dirty="0" err="1" smtClean="0"/>
              <a:t>goods</a:t>
            </a:r>
            <a:endParaRPr lang="nb-NO" dirty="0" smtClean="0"/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possibly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less </a:t>
            </a:r>
            <a:r>
              <a:rPr lang="nb-NO" dirty="0" err="1" smtClean="0"/>
              <a:t>variety</a:t>
            </a:r>
            <a:endParaRPr lang="nb-NO" dirty="0" smtClean="0"/>
          </a:p>
          <a:p>
            <a:pPr lvl="1"/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manufacturers</a:t>
            </a:r>
            <a:r>
              <a:rPr lang="nb-NO" dirty="0" smtClean="0"/>
              <a:t> </a:t>
            </a:r>
            <a:r>
              <a:rPr lang="nb-NO" dirty="0" err="1" smtClean="0"/>
              <a:t>bankrupt</a:t>
            </a:r>
            <a:r>
              <a:rPr lang="nb-NO" dirty="0" smtClean="0"/>
              <a:t> or </a:t>
            </a:r>
            <a:r>
              <a:rPr lang="nb-NO" dirty="0" err="1" smtClean="0"/>
              <a:t>bought</a:t>
            </a:r>
            <a:r>
              <a:rPr lang="nb-NO" dirty="0" smtClean="0"/>
              <a:t> by </a:t>
            </a:r>
            <a:r>
              <a:rPr lang="nb-NO" dirty="0" err="1" smtClean="0"/>
              <a:t>TNCs</a:t>
            </a:r>
            <a:endParaRPr lang="nb-NO" dirty="0" smtClean="0"/>
          </a:p>
          <a:p>
            <a:r>
              <a:rPr lang="nb-NO" dirty="0" err="1" smtClean="0"/>
              <a:t>Division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endParaRPr lang="nb-NO" dirty="0" smtClean="0"/>
          </a:p>
          <a:p>
            <a:pPr lvl="1"/>
            <a:r>
              <a:rPr lang="nb-NO" dirty="0" smtClean="0"/>
              <a:t>De-</a:t>
            </a:r>
            <a:r>
              <a:rPr lang="nb-NO" dirty="0" err="1" smtClean="0"/>
              <a:t>industrialization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industrialized</a:t>
            </a:r>
            <a:r>
              <a:rPr lang="nb-NO" dirty="0" smtClean="0"/>
              <a:t> </a:t>
            </a:r>
            <a:r>
              <a:rPr lang="nb-NO" dirty="0" err="1" smtClean="0"/>
              <a:t>countries</a:t>
            </a:r>
            <a:r>
              <a:rPr lang="nb-NO" dirty="0" smtClean="0"/>
              <a:t> (</a:t>
            </a:r>
            <a:r>
              <a:rPr lang="nb-NO" dirty="0" err="1" smtClean="0"/>
              <a:t>outsourcing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Jobs </a:t>
            </a:r>
            <a:r>
              <a:rPr lang="nb-NO" dirty="0" err="1" smtClean="0"/>
              <a:t>are</a:t>
            </a:r>
            <a:r>
              <a:rPr lang="nb-NO" dirty="0" smtClean="0"/>
              <a:t> mobile, </a:t>
            </a:r>
            <a:r>
              <a:rPr lang="nb-NO" dirty="0" err="1" smtClean="0"/>
              <a:t>workers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not…</a:t>
            </a:r>
          </a:p>
          <a:p>
            <a:r>
              <a:rPr lang="nb-NO" dirty="0" smtClean="0"/>
              <a:t>World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1"/>
            <a:r>
              <a:rPr lang="nb-NO" dirty="0" err="1" smtClean="0"/>
              <a:t>Greater</a:t>
            </a:r>
            <a:r>
              <a:rPr lang="nb-NO" dirty="0" smtClean="0"/>
              <a:t> </a:t>
            </a:r>
            <a:r>
              <a:rPr lang="nb-NO" dirty="0" err="1" smtClean="0"/>
              <a:t>interconnectedness</a:t>
            </a:r>
            <a:r>
              <a:rPr lang="nb-NO" dirty="0" smtClean="0"/>
              <a:t>, </a:t>
            </a:r>
            <a:r>
              <a:rPr lang="nb-NO" smtClean="0"/>
              <a:t>interdependence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crises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become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worldwide</a:t>
            </a:r>
            <a:endParaRPr lang="nb-NO" dirty="0" smtClean="0"/>
          </a:p>
          <a:p>
            <a:pPr marL="457200" lvl="1" indent="0">
              <a:buNone/>
            </a:pPr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5584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balance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spatially</a:t>
            </a:r>
            <a:r>
              <a:rPr lang="nb-NO" dirty="0" smtClean="0"/>
              <a:t> mobile </a:t>
            </a:r>
            <a:r>
              <a:rPr lang="nb-NO" dirty="0" err="1" smtClean="0"/>
              <a:t>gain</a:t>
            </a:r>
            <a:r>
              <a:rPr lang="nb-NO" dirty="0" smtClean="0"/>
              <a:t> in </a:t>
            </a:r>
            <a:r>
              <a:rPr lang="nb-NO" dirty="0" err="1" smtClean="0"/>
              <a:t>power</a:t>
            </a:r>
            <a:endParaRPr lang="nb-NO" dirty="0" smtClean="0"/>
          </a:p>
          <a:p>
            <a:pPr lvl="1"/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endParaRPr lang="nb-NO" dirty="0" smtClean="0"/>
          </a:p>
          <a:p>
            <a:r>
              <a:rPr lang="nb-NO" dirty="0" err="1" smtClean="0"/>
              <a:t>Localized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losing</a:t>
            </a:r>
          </a:p>
          <a:p>
            <a:pPr lvl="1"/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representing</a:t>
            </a:r>
            <a:r>
              <a:rPr lang="nb-NO" dirty="0" smtClean="0"/>
              <a:t> </a:t>
            </a:r>
            <a:r>
              <a:rPr lang="nb-NO" dirty="0" err="1" smtClean="0"/>
              <a:t>workers</a:t>
            </a:r>
            <a:r>
              <a:rPr lang="nb-NO" dirty="0" smtClean="0"/>
              <a:t>, </a:t>
            </a:r>
            <a:r>
              <a:rPr lang="nb-NO" dirty="0" err="1" smtClean="0"/>
              <a:t>consumes</a:t>
            </a:r>
            <a:r>
              <a:rPr lang="nb-NO" dirty="0" smtClean="0"/>
              <a:t>, </a:t>
            </a:r>
            <a:r>
              <a:rPr lang="nb-NO" dirty="0" err="1" smtClean="0"/>
              <a:t>environmentalists</a:t>
            </a:r>
            <a:r>
              <a:rPr lang="nb-NO" dirty="0" smtClean="0"/>
              <a:t>, </a:t>
            </a:r>
            <a:r>
              <a:rPr lang="nb-NO" dirty="0" err="1" smtClean="0"/>
              <a:t>citizens</a:t>
            </a:r>
            <a:endParaRPr lang="nb-NO" dirty="0" smtClean="0"/>
          </a:p>
          <a:p>
            <a:r>
              <a:rPr lang="nb-NO" dirty="0" smtClean="0"/>
              <a:t>Power </a:t>
            </a:r>
            <a:r>
              <a:rPr lang="nb-NO" dirty="0" err="1" smtClean="0"/>
              <a:t>shift</a:t>
            </a:r>
            <a:r>
              <a:rPr lang="nb-NO" dirty="0" smtClean="0"/>
              <a:t> </a:t>
            </a:r>
            <a:r>
              <a:rPr lang="nb-NO" dirty="0" err="1" smtClean="0"/>
              <a:t>away</a:t>
            </a:r>
            <a:r>
              <a:rPr lang="nb-NO" dirty="0" smtClean="0"/>
              <a:t> from </a:t>
            </a:r>
            <a:r>
              <a:rPr lang="nb-NO" dirty="0" err="1" smtClean="0"/>
              <a:t>democratic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endParaRPr lang="nb-NO" dirty="0" smtClean="0"/>
          </a:p>
          <a:p>
            <a:pPr lvl="1"/>
            <a:r>
              <a:rPr lang="nb-NO" dirty="0" err="1" smtClean="0"/>
              <a:t>TNCs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accountable</a:t>
            </a:r>
            <a:r>
              <a:rPr lang="nb-NO" dirty="0" smtClean="0"/>
              <a:t> to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shareholders</a:t>
            </a:r>
            <a:endParaRPr lang="nb-NO" dirty="0" smtClean="0"/>
          </a:p>
          <a:p>
            <a:pPr lvl="1"/>
            <a:r>
              <a:rPr lang="nb-NO" dirty="0" smtClean="0"/>
              <a:t>National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weakened</a:t>
            </a:r>
            <a:endParaRPr lang="nb-NO" dirty="0" smtClean="0"/>
          </a:p>
          <a:p>
            <a:pPr lvl="2"/>
            <a:r>
              <a:rPr lang="nb-NO" dirty="0" err="1" smtClean="0"/>
              <a:t>Tax</a:t>
            </a:r>
            <a:r>
              <a:rPr lang="nb-NO" dirty="0" smtClean="0"/>
              <a:t> </a:t>
            </a:r>
            <a:r>
              <a:rPr lang="nb-NO" dirty="0" err="1" smtClean="0"/>
              <a:t>competition</a:t>
            </a:r>
            <a:endParaRPr lang="nb-NO" dirty="0" smtClean="0"/>
          </a:p>
          <a:p>
            <a:pPr lvl="2"/>
            <a:r>
              <a:rPr lang="nb-NO" dirty="0" smtClean="0"/>
              <a:t>Marxists: National </a:t>
            </a:r>
            <a:r>
              <a:rPr lang="nb-NO" dirty="0" err="1" smtClean="0"/>
              <a:t>govts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in </a:t>
            </a:r>
            <a:r>
              <a:rPr lang="nb-NO" dirty="0" err="1" smtClean="0"/>
              <a:t>cahoots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TNCs</a:t>
            </a:r>
            <a:r>
              <a:rPr lang="nb-NO" dirty="0" smtClean="0"/>
              <a:t> </a:t>
            </a:r>
            <a:r>
              <a:rPr lang="nb-NO" dirty="0" err="1" smtClean="0"/>
              <a:t>anyway</a:t>
            </a:r>
            <a:r>
              <a:rPr lang="nb-NO" dirty="0" smtClean="0"/>
              <a:t> – </a:t>
            </a:r>
            <a:r>
              <a:rPr lang="nb-NO" dirty="0" err="1" smtClean="0"/>
              <a:t>it’s</a:t>
            </a:r>
            <a:r>
              <a:rPr lang="nb-NO" dirty="0" smtClean="0"/>
              <a:t> not as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they’re</a:t>
            </a:r>
            <a:r>
              <a:rPr lang="nb-NO" dirty="0" smtClean="0"/>
              <a:t> </a:t>
            </a:r>
            <a:r>
              <a:rPr lang="nb-NO" dirty="0" err="1" smtClean="0"/>
              <a:t>being</a:t>
            </a:r>
            <a:r>
              <a:rPr lang="nb-NO" dirty="0" smtClean="0"/>
              <a:t> </a:t>
            </a:r>
            <a:r>
              <a:rPr lang="nb-NO" dirty="0" err="1" smtClean="0"/>
              <a:t>forced</a:t>
            </a:r>
            <a:r>
              <a:rPr lang="nb-NO" dirty="0" smtClean="0"/>
              <a:t>! Same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!</a:t>
            </a:r>
          </a:p>
          <a:p>
            <a:pPr lvl="3"/>
            <a:r>
              <a:rPr lang="nb-NO" dirty="0" err="1" smtClean="0"/>
              <a:t>Upkeeping</a:t>
            </a:r>
            <a:r>
              <a:rPr lang="nb-NO" dirty="0" smtClean="0"/>
              <a:t> an </a:t>
            </a:r>
            <a:r>
              <a:rPr lang="nb-NO" dirty="0" err="1" smtClean="0"/>
              <a:t>undemocratic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system</a:t>
            </a:r>
          </a:p>
          <a:p>
            <a:r>
              <a:rPr lang="nb-NO" dirty="0" smtClean="0"/>
              <a:t>System </a:t>
            </a:r>
            <a:r>
              <a:rPr lang="nb-NO" dirty="0" err="1" smtClean="0"/>
              <a:t>upheld</a:t>
            </a:r>
            <a:r>
              <a:rPr lang="nb-NO" dirty="0" smtClean="0"/>
              <a:t>/</a:t>
            </a:r>
            <a:r>
              <a:rPr lang="nb-NO" dirty="0" err="1" smtClean="0"/>
              <a:t>promoted</a:t>
            </a:r>
            <a:r>
              <a:rPr lang="nb-NO" dirty="0" smtClean="0"/>
              <a:t> by </a:t>
            </a:r>
            <a:r>
              <a:rPr lang="nb-NO" dirty="0" err="1" smtClean="0"/>
              <a:t>international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endParaRPr lang="nb-NO" dirty="0" smtClean="0"/>
          </a:p>
          <a:p>
            <a:pPr lvl="1"/>
            <a:r>
              <a:rPr lang="nb-NO" dirty="0" smtClean="0"/>
              <a:t>IMF, World Bank, WTO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24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Galbraith</a:t>
            </a:r>
            <a:r>
              <a:rPr lang="nb-NO" dirty="0" smtClean="0"/>
              <a:t>: </a:t>
            </a:r>
            <a:r>
              <a:rPr lang="nb-NO" dirty="0"/>
              <a:t>T</a:t>
            </a:r>
            <a:r>
              <a:rPr lang="nb-NO" dirty="0" smtClean="0"/>
              <a:t>he </a:t>
            </a:r>
            <a:r>
              <a:rPr lang="nb-NO" dirty="0" err="1" smtClean="0"/>
              <a:t>role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Crucial</a:t>
            </a:r>
            <a:r>
              <a:rPr lang="nb-NO" dirty="0" smtClean="0"/>
              <a:t>: The </a:t>
            </a:r>
            <a:r>
              <a:rPr lang="nb-NO" dirty="0" err="1" smtClean="0"/>
              <a:t>balance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– </a:t>
            </a:r>
            <a:r>
              <a:rPr lang="nb-NO" dirty="0" err="1" smtClean="0"/>
              <a:t>corporations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fearful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an </a:t>
            </a:r>
            <a:r>
              <a:rPr lang="nb-NO" dirty="0" err="1" smtClean="0"/>
              <a:t>imbalance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corporations</a:t>
            </a:r>
            <a:r>
              <a:rPr lang="nb-NO" dirty="0" smtClean="0">
                <a:sym typeface="Wingdings" panose="05000000000000000000" pitchFamily="2" charset="2"/>
              </a:rPr>
              <a:t> ever more </a:t>
            </a:r>
            <a:r>
              <a:rPr lang="nb-NO" dirty="0" err="1" smtClean="0">
                <a:sym typeface="Wingdings" panose="05000000000000000000" pitchFamily="2" charset="2"/>
              </a:rPr>
              <a:t>powerful</a:t>
            </a:r>
            <a:endParaRPr lang="nb-NO" dirty="0" smtClean="0"/>
          </a:p>
          <a:p>
            <a:r>
              <a:rPr lang="nb-NO" dirty="0" err="1" smtClean="0"/>
              <a:t>Primacy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, </a:t>
            </a:r>
            <a:r>
              <a:rPr lang="nb-NO" dirty="0" err="1" smtClean="0"/>
              <a:t>auxiliary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Market </a:t>
            </a:r>
            <a:r>
              <a:rPr lang="nb-NO" dirty="0" err="1" smtClean="0"/>
              <a:t>failures</a:t>
            </a:r>
            <a:endParaRPr lang="nb-NO" dirty="0" smtClean="0"/>
          </a:p>
          <a:p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cure</a:t>
            </a:r>
            <a:r>
              <a:rPr lang="nb-NO" dirty="0" smtClean="0"/>
              <a:t>: For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to </a:t>
            </a:r>
            <a:r>
              <a:rPr lang="nb-NO" dirty="0" err="1" smtClean="0"/>
              <a:t>solve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socioeconomic</a:t>
            </a:r>
            <a:r>
              <a:rPr lang="nb-NO" dirty="0" smtClean="0"/>
              <a:t> problems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r>
              <a:rPr lang="nb-NO" dirty="0" err="1" smtClean="0"/>
              <a:t>persistently</a:t>
            </a:r>
            <a:r>
              <a:rPr lang="nb-NO" dirty="0" smtClean="0"/>
              <a:t> </a:t>
            </a:r>
            <a:r>
              <a:rPr lang="nb-NO" dirty="0" err="1" smtClean="0"/>
              <a:t>creates</a:t>
            </a:r>
            <a:endParaRPr lang="nb-NO" dirty="0" smtClean="0"/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revolution</a:t>
            </a:r>
            <a:endParaRPr lang="nb-NO" dirty="0" smtClean="0"/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reforms at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behalf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underclass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069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Economic</a:t>
            </a:r>
            <a:r>
              <a:rPr lang="nb-NO" dirty="0" smtClean="0"/>
              <a:t> and </a:t>
            </a:r>
            <a:r>
              <a:rPr lang="nb-NO" dirty="0" err="1" smtClean="0"/>
              <a:t>social</a:t>
            </a:r>
            <a:r>
              <a:rPr lang="nb-NO" dirty="0" smtClean="0"/>
              <a:t> reform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05" y="1600200"/>
            <a:ext cx="7683335" cy="4895603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state</a:t>
            </a:r>
            <a:r>
              <a:rPr lang="nb-NO" dirty="0" smtClean="0"/>
              <a:t> at </a:t>
            </a:r>
            <a:r>
              <a:rPr lang="nb-NO" dirty="0" err="1" smtClean="0"/>
              <a:t>least</a:t>
            </a:r>
            <a:r>
              <a:rPr lang="nb-NO" dirty="0" smtClean="0"/>
              <a:t> as </a:t>
            </a:r>
            <a:r>
              <a:rPr lang="nb-NO" dirty="0" err="1" smtClean="0"/>
              <a:t>important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endParaRPr lang="nb-NO" dirty="0" smtClean="0"/>
          </a:p>
          <a:p>
            <a:pPr lvl="1"/>
            <a:r>
              <a:rPr lang="nb-NO" dirty="0" smtClean="0"/>
              <a:t>Reformist. </a:t>
            </a:r>
            <a:r>
              <a:rPr lang="nb-NO" dirty="0" err="1" smtClean="0"/>
              <a:t>Welfare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. Beyond </a:t>
            </a:r>
            <a:r>
              <a:rPr lang="nb-NO" dirty="0" err="1" smtClean="0"/>
              <a:t>that</a:t>
            </a:r>
            <a:r>
              <a:rPr lang="nb-NO" dirty="0" smtClean="0"/>
              <a:t>, </a:t>
            </a:r>
            <a:r>
              <a:rPr lang="nb-NO" dirty="0" err="1" smtClean="0"/>
              <a:t>much</a:t>
            </a:r>
            <a:r>
              <a:rPr lang="nb-NO" dirty="0" smtClean="0"/>
              <a:t> </a:t>
            </a:r>
            <a:r>
              <a:rPr lang="nb-NO" dirty="0" err="1" smtClean="0"/>
              <a:t>variation</a:t>
            </a:r>
            <a:endParaRPr lang="nb-NO" dirty="0" smtClean="0"/>
          </a:p>
          <a:p>
            <a:pPr lvl="1"/>
            <a:r>
              <a:rPr lang="nb-NO" dirty="0" err="1" smtClean="0"/>
              <a:t>Democratic</a:t>
            </a:r>
            <a:endParaRPr lang="nb-NO" dirty="0" smtClean="0"/>
          </a:p>
          <a:p>
            <a:pPr lvl="2"/>
            <a:r>
              <a:rPr lang="nb-NO" dirty="0" err="1" smtClean="0"/>
              <a:t>Supposed</a:t>
            </a:r>
            <a:r>
              <a:rPr lang="nb-NO" dirty="0" smtClean="0"/>
              <a:t> to serve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national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 (not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democratic</a:t>
            </a:r>
            <a:r>
              <a:rPr lang="nb-NO" dirty="0" smtClean="0"/>
              <a:t> ≠ </a:t>
            </a:r>
            <a:r>
              <a:rPr lang="nb-NO" dirty="0" err="1" smtClean="0"/>
              <a:t>egalitarian</a:t>
            </a:r>
            <a:r>
              <a:rPr lang="nb-NO" dirty="0" smtClean="0"/>
              <a:t>. </a:t>
            </a:r>
          </a:p>
          <a:p>
            <a:pPr lvl="3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strongly</a:t>
            </a:r>
            <a:r>
              <a:rPr lang="nb-NO" dirty="0" smtClean="0"/>
              <a:t> </a:t>
            </a:r>
            <a:r>
              <a:rPr lang="nb-NO" dirty="0" err="1" smtClean="0"/>
              <a:t>inegalitarian</a:t>
            </a:r>
            <a:r>
              <a:rPr lang="nb-NO" dirty="0" smtClean="0"/>
              <a:t> </a:t>
            </a:r>
            <a:r>
              <a:rPr lang="nb-NO" dirty="0" err="1" smtClean="0"/>
              <a:t>probably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≠ </a:t>
            </a:r>
            <a:r>
              <a:rPr lang="nb-NO" dirty="0" err="1" smtClean="0"/>
              <a:t>democratic</a:t>
            </a:r>
            <a:endParaRPr lang="nb-NO" dirty="0" smtClean="0"/>
          </a:p>
          <a:p>
            <a:pPr lvl="4"/>
            <a:r>
              <a:rPr lang="nb-NO" dirty="0" smtClean="0"/>
              <a:t>Money </a:t>
            </a:r>
            <a:r>
              <a:rPr lang="nb-NO" dirty="0" err="1" smtClean="0"/>
              <a:t>buys</a:t>
            </a:r>
            <a:r>
              <a:rPr lang="nb-NO" dirty="0" smtClean="0"/>
              <a:t> </a:t>
            </a:r>
            <a:r>
              <a:rPr lang="nb-NO" dirty="0" err="1" smtClean="0"/>
              <a:t>influence</a:t>
            </a:r>
            <a:r>
              <a:rPr lang="nb-NO" dirty="0" smtClean="0"/>
              <a:t>… </a:t>
            </a:r>
            <a:r>
              <a:rPr lang="nb-NO" dirty="0" err="1" smtClean="0"/>
              <a:t>Potential</a:t>
            </a:r>
            <a:r>
              <a:rPr lang="nb-NO" dirty="0" smtClean="0"/>
              <a:t> </a:t>
            </a:r>
            <a:r>
              <a:rPr lang="nb-NO" dirty="0" err="1" smtClean="0"/>
              <a:t>neoclassic</a:t>
            </a:r>
            <a:r>
              <a:rPr lang="nb-NO" dirty="0" smtClean="0"/>
              <a:t> problem</a:t>
            </a:r>
          </a:p>
          <a:p>
            <a:pPr lvl="1"/>
            <a:r>
              <a:rPr lang="nb-NO" dirty="0" err="1" smtClean="0"/>
              <a:t>Capitalist</a:t>
            </a:r>
            <a:endParaRPr lang="nb-NO" dirty="0" smtClean="0"/>
          </a:p>
          <a:p>
            <a:pPr lvl="2"/>
            <a:r>
              <a:rPr lang="nb-NO" dirty="0" smtClean="0"/>
              <a:t>State </a:t>
            </a:r>
            <a:r>
              <a:rPr lang="nb-NO" dirty="0" err="1" smtClean="0"/>
              <a:t>needs</a:t>
            </a:r>
            <a:r>
              <a:rPr lang="nb-NO" dirty="0" smtClean="0"/>
              <a:t> to </a:t>
            </a:r>
            <a:r>
              <a:rPr lang="nb-NO" dirty="0" err="1" smtClean="0"/>
              <a:t>provide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produce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and </a:t>
            </a:r>
            <a:r>
              <a:rPr lang="nb-NO" dirty="0" err="1" smtClean="0"/>
              <a:t>prevent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endParaRPr lang="nb-NO" dirty="0" smtClean="0"/>
          </a:p>
          <a:p>
            <a:pPr lvl="3"/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aspect</a:t>
            </a:r>
            <a:r>
              <a:rPr lang="nb-NO" dirty="0" smtClean="0"/>
              <a:t>: State </a:t>
            </a:r>
            <a:r>
              <a:rPr lang="nb-NO" dirty="0" err="1" smtClean="0"/>
              <a:t>needs</a:t>
            </a:r>
            <a:r>
              <a:rPr lang="nb-NO" dirty="0" smtClean="0"/>
              <a:t> to </a:t>
            </a:r>
            <a:r>
              <a:rPr lang="nb-NO" dirty="0" err="1" smtClean="0"/>
              <a:t>look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those</a:t>
            </a:r>
            <a:r>
              <a:rPr lang="nb-NO" dirty="0" smtClean="0"/>
              <a:t> </a:t>
            </a:r>
            <a:r>
              <a:rPr lang="nb-NO" dirty="0" err="1" smtClean="0"/>
              <a:t>who</a:t>
            </a:r>
            <a:r>
              <a:rPr lang="nb-NO" dirty="0" smtClean="0"/>
              <a:t> </a:t>
            </a:r>
            <a:r>
              <a:rPr lang="nb-NO" dirty="0" err="1" smtClean="0"/>
              <a:t>produce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endParaRPr lang="nb-NO" dirty="0" smtClean="0"/>
          </a:p>
          <a:p>
            <a:pPr lvl="1"/>
            <a:r>
              <a:rPr lang="nb-NO" dirty="0" err="1" smtClean="0"/>
              <a:t>Bureaucratic</a:t>
            </a:r>
            <a:endParaRPr lang="nb-NO" dirty="0" smtClean="0"/>
          </a:p>
          <a:p>
            <a:pPr lvl="2"/>
            <a:r>
              <a:rPr lang="nb-NO" dirty="0" err="1" smtClean="0"/>
              <a:t>Structures</a:t>
            </a:r>
            <a:r>
              <a:rPr lang="nb-NO" dirty="0" smtClean="0"/>
              <a:t>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 smtClean="0"/>
          </a:p>
          <a:p>
            <a:pPr lvl="3"/>
            <a:r>
              <a:rPr lang="nb-NO" dirty="0" err="1" smtClean="0"/>
              <a:t>Bureaucracies</a:t>
            </a:r>
            <a:r>
              <a:rPr lang="nb-NO" dirty="0" smtClean="0"/>
              <a:t>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develop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endParaRPr lang="nb-NO" dirty="0" smtClean="0"/>
          </a:p>
          <a:p>
            <a:pPr lvl="3"/>
            <a:r>
              <a:rPr lang="nb-NO" dirty="0" err="1" smtClean="0"/>
              <a:t>Tend</a:t>
            </a:r>
            <a:r>
              <a:rPr lang="nb-NO" dirty="0" smtClean="0"/>
              <a:t> to </a:t>
            </a:r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growing</a:t>
            </a:r>
            <a:r>
              <a:rPr lang="nb-NO" dirty="0" smtClean="0"/>
              <a:t>. Public </a:t>
            </a:r>
            <a:r>
              <a:rPr lang="nb-NO" dirty="0" err="1" smtClean="0"/>
              <a:t>sector</a:t>
            </a:r>
            <a:r>
              <a:rPr lang="nb-NO" dirty="0" smtClean="0"/>
              <a:t> </a:t>
            </a:r>
            <a:r>
              <a:rPr lang="nb-NO" dirty="0" err="1" smtClean="0"/>
              <a:t>hardly</a:t>
            </a:r>
            <a:r>
              <a:rPr lang="nb-NO" dirty="0" smtClean="0"/>
              <a:t> ever </a:t>
            </a:r>
            <a:r>
              <a:rPr lang="nb-NO" dirty="0" err="1" smtClean="0"/>
              <a:t>shrinks</a:t>
            </a:r>
            <a:r>
              <a:rPr lang="nb-NO" dirty="0" smtClean="0"/>
              <a:t>! </a:t>
            </a:r>
          </a:p>
          <a:p>
            <a:pPr marL="2286000" lvl="5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6593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Institutionalism</a:t>
            </a:r>
            <a:r>
              <a:rPr lang="nb-NO" dirty="0" smtClean="0"/>
              <a:t> a </a:t>
            </a:r>
            <a:r>
              <a:rPr lang="nb-NO" dirty="0" err="1" smtClean="0"/>
              <a:t>success</a:t>
            </a:r>
            <a:r>
              <a:rPr lang="nb-NO" dirty="0" smtClean="0"/>
              <a:t>?</a:t>
            </a:r>
            <a:br>
              <a:rPr lang="nb-NO" dirty="0" smtClean="0"/>
            </a:br>
            <a:r>
              <a:rPr lang="nb-NO" sz="2000" dirty="0" smtClean="0"/>
              <a:t>(</a:t>
            </a:r>
            <a:r>
              <a:rPr lang="nb-NO" sz="2000" dirty="0" err="1" smtClean="0"/>
              <a:t>Was</a:t>
            </a:r>
            <a:r>
              <a:rPr lang="nb-NO" sz="2000" dirty="0" smtClean="0"/>
              <a:t> it right?</a:t>
            </a:r>
            <a:br>
              <a:rPr lang="nb-NO" sz="2000" dirty="0" smtClean="0"/>
            </a:br>
            <a:r>
              <a:rPr lang="nb-NO" sz="2000" dirty="0" smtClean="0"/>
              <a:t>Has it </a:t>
            </a:r>
            <a:r>
              <a:rPr lang="nb-NO" sz="2000" dirty="0" err="1" smtClean="0"/>
              <a:t>been</a:t>
            </a:r>
            <a:r>
              <a:rPr lang="nb-NO" sz="2000" dirty="0" smtClean="0"/>
              <a:t> </a:t>
            </a:r>
            <a:r>
              <a:rPr lang="nb-NO" sz="2000" dirty="0" err="1" smtClean="0"/>
              <a:t>influential</a:t>
            </a:r>
            <a:r>
              <a:rPr lang="nb-NO" sz="2000" dirty="0" smtClean="0"/>
              <a:t>?)</a:t>
            </a:r>
            <a:endParaRPr lang="nb-N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heavily</a:t>
            </a:r>
            <a:r>
              <a:rPr lang="nb-NO" dirty="0" smtClean="0"/>
              <a:t> </a:t>
            </a:r>
            <a:r>
              <a:rPr lang="nb-NO" dirty="0" err="1" smtClean="0"/>
              <a:t>involved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successes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countries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welfare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endParaRPr lang="nb-NO" dirty="0" smtClean="0"/>
          </a:p>
          <a:p>
            <a:r>
              <a:rPr lang="nb-NO" dirty="0" err="1" smtClean="0"/>
              <a:t>There</a:t>
            </a:r>
            <a:r>
              <a:rPr lang="nb-NO" dirty="0" smtClean="0"/>
              <a:t> is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</a:t>
            </a:r>
            <a:r>
              <a:rPr lang="nb-NO" dirty="0" err="1" smtClean="0"/>
              <a:t>thing</a:t>
            </a:r>
            <a:r>
              <a:rPr lang="nb-NO" dirty="0" smtClean="0"/>
              <a:t> as pure </a:t>
            </a:r>
            <a:r>
              <a:rPr lang="nb-NO" dirty="0" err="1" smtClean="0"/>
              <a:t>free-market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r>
              <a:rPr lang="nb-NO" dirty="0" smtClean="0"/>
              <a:t>And in </a:t>
            </a:r>
            <a:r>
              <a:rPr lang="nb-NO" dirty="0" err="1" smtClean="0"/>
              <a:t>countries</a:t>
            </a:r>
            <a:r>
              <a:rPr lang="nb-NO" dirty="0" smtClean="0"/>
              <a:t>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extremely</a:t>
            </a:r>
            <a:r>
              <a:rPr lang="nb-NO" dirty="0" smtClean="0"/>
              <a:t> </a:t>
            </a:r>
            <a:r>
              <a:rPr lang="nb-NO" dirty="0" err="1" smtClean="0"/>
              <a:t>heavily</a:t>
            </a:r>
            <a:r>
              <a:rPr lang="nb-NO" dirty="0" smtClean="0"/>
              <a:t> </a:t>
            </a:r>
            <a:r>
              <a:rPr lang="nb-NO" dirty="0" err="1" smtClean="0"/>
              <a:t>involved</a:t>
            </a:r>
            <a:r>
              <a:rPr lang="nb-NO" dirty="0" smtClean="0"/>
              <a:t> (</a:t>
            </a:r>
            <a:r>
              <a:rPr lang="nb-NO" dirty="0" err="1" smtClean="0"/>
              <a:t>aka</a:t>
            </a:r>
            <a:r>
              <a:rPr lang="nb-NO" dirty="0" smtClean="0"/>
              <a:t> </a:t>
            </a:r>
            <a:r>
              <a:rPr lang="nb-NO" dirty="0" err="1" smtClean="0"/>
              <a:t>Marxism</a:t>
            </a:r>
            <a:r>
              <a:rPr lang="nb-NO" dirty="0" smtClean="0"/>
              <a:t>),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result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failure</a:t>
            </a:r>
            <a:r>
              <a:rPr lang="nb-NO" dirty="0" smtClean="0"/>
              <a:t>.</a:t>
            </a:r>
          </a:p>
          <a:p>
            <a:r>
              <a:rPr lang="nb-NO" dirty="0" smtClean="0"/>
              <a:t>Good </a:t>
            </a:r>
            <a:r>
              <a:rPr lang="nb-NO" dirty="0" err="1" smtClean="0"/>
              <a:t>institutions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mantra </a:t>
            </a:r>
            <a:r>
              <a:rPr lang="nb-NO" dirty="0" err="1" smtClean="0"/>
              <a:t>of</a:t>
            </a:r>
            <a:r>
              <a:rPr lang="nb-NO" dirty="0"/>
              <a:t> </a:t>
            </a:r>
            <a:r>
              <a:rPr lang="nb-NO" dirty="0" err="1" smtClean="0"/>
              <a:t>every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scientist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past</a:t>
            </a:r>
            <a:r>
              <a:rPr lang="nb-NO" dirty="0" smtClean="0"/>
              <a:t> 20 </a:t>
            </a:r>
            <a:r>
              <a:rPr lang="nb-NO" dirty="0" err="1" smtClean="0"/>
              <a:t>year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to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. 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8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Institutional </a:t>
            </a:r>
            <a:r>
              <a:rPr lang="nb-NO" dirty="0" err="1" smtClean="0"/>
              <a:t>economics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199"/>
            <a:ext cx="7407404" cy="4812475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«…driving force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successful</a:t>
            </a:r>
            <a:r>
              <a:rPr lang="nb-NO" dirty="0" smtClean="0"/>
              <a:t> </a:t>
            </a:r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development</a:t>
            </a:r>
            <a:r>
              <a:rPr lang="nb-NO" dirty="0" smtClean="0"/>
              <a:t> is NOT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perfection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mechanism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building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organizational</a:t>
            </a:r>
            <a:r>
              <a:rPr lang="nb-NO" dirty="0" smtClean="0"/>
              <a:t> </a:t>
            </a:r>
            <a:r>
              <a:rPr lang="nb-NO" dirty="0" err="1" smtClean="0"/>
              <a:t>capacities</a:t>
            </a:r>
            <a:r>
              <a:rPr lang="nb-NO" dirty="0" smtClean="0"/>
              <a:t>.» (William </a:t>
            </a:r>
            <a:r>
              <a:rPr lang="nb-NO" dirty="0" err="1" smtClean="0"/>
              <a:t>Lazonick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Besides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 A </a:t>
            </a:r>
            <a:r>
              <a:rPr lang="nb-NO" dirty="0" err="1" smtClean="0"/>
              <a:t>motley</a:t>
            </a:r>
            <a:r>
              <a:rPr lang="nb-NO" dirty="0" smtClean="0"/>
              <a:t> </a:t>
            </a:r>
            <a:r>
              <a:rPr lang="nb-NO" dirty="0" err="1" smtClean="0"/>
              <a:t>crew</a:t>
            </a:r>
            <a:r>
              <a:rPr lang="nb-NO" dirty="0" smtClean="0"/>
              <a:t>…!</a:t>
            </a:r>
          </a:p>
          <a:p>
            <a:pPr lvl="1"/>
            <a:r>
              <a:rPr lang="nb-NO" dirty="0" smtClean="0"/>
              <a:t>Not a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rigidly</a:t>
            </a:r>
            <a:r>
              <a:rPr lang="nb-NO" dirty="0" smtClean="0"/>
              <a:t> </a:t>
            </a:r>
            <a:r>
              <a:rPr lang="nb-NO" dirty="0" err="1" smtClean="0"/>
              <a:t>defined</a:t>
            </a:r>
            <a:r>
              <a:rPr lang="nb-NO" dirty="0" smtClean="0"/>
              <a:t> </a:t>
            </a:r>
            <a:r>
              <a:rPr lang="nb-NO" dirty="0" err="1" smtClean="0"/>
              <a:t>school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1"/>
            <a:r>
              <a:rPr lang="nb-NO" dirty="0" err="1" smtClean="0"/>
              <a:t>Institutionalization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pPr lvl="1"/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study</a:t>
            </a:r>
            <a:r>
              <a:rPr lang="nb-NO" dirty="0" smtClean="0"/>
              <a:t> capital-</a:t>
            </a:r>
            <a:r>
              <a:rPr lang="nb-NO" dirty="0" err="1" smtClean="0"/>
              <a:t>labor</a:t>
            </a:r>
            <a:r>
              <a:rPr lang="nb-NO" dirty="0" smtClean="0"/>
              <a:t>-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relations</a:t>
            </a:r>
            <a:r>
              <a:rPr lang="nb-NO" dirty="0" smtClean="0"/>
              <a:t>. Power </a:t>
            </a:r>
            <a:r>
              <a:rPr lang="nb-NO" dirty="0" err="1" smtClean="0"/>
              <a:t>plays</a:t>
            </a:r>
            <a:r>
              <a:rPr lang="nb-NO" dirty="0" smtClean="0"/>
              <a:t>, not </a:t>
            </a:r>
            <a:r>
              <a:rPr lang="nb-NO" dirty="0" err="1" smtClean="0"/>
              <a:t>equilibrium</a:t>
            </a:r>
            <a:r>
              <a:rPr lang="nb-NO" dirty="0" smtClean="0"/>
              <a:t>!</a:t>
            </a:r>
          </a:p>
          <a:p>
            <a:r>
              <a:rPr lang="nb-NO" dirty="0" err="1" smtClean="0"/>
              <a:t>Reaction</a:t>
            </a:r>
            <a:r>
              <a:rPr lang="nb-NO" dirty="0" smtClean="0"/>
              <a:t> </a:t>
            </a:r>
            <a:r>
              <a:rPr lang="nb-NO" dirty="0" err="1" smtClean="0"/>
              <a:t>against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revolution</a:t>
            </a:r>
            <a:r>
              <a:rPr lang="nb-NO" dirty="0" smtClean="0"/>
              <a:t> – not Marxist! </a:t>
            </a:r>
          </a:p>
          <a:p>
            <a:r>
              <a:rPr lang="nb-NO" dirty="0" err="1" smtClean="0"/>
              <a:t>Bringing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sciences</a:t>
            </a:r>
            <a:r>
              <a:rPr lang="nb-NO" dirty="0" smtClean="0"/>
              <a:t> back in</a:t>
            </a:r>
          </a:p>
          <a:p>
            <a:r>
              <a:rPr lang="nb-NO" dirty="0" smtClean="0"/>
              <a:t>State back in</a:t>
            </a:r>
          </a:p>
          <a:p>
            <a:r>
              <a:rPr lang="nb-NO" dirty="0" err="1" smtClean="0"/>
              <a:t>Admitting</a:t>
            </a:r>
            <a:r>
              <a:rPr lang="nb-NO" dirty="0" smtClean="0"/>
              <a:t> to normative </a:t>
            </a:r>
            <a:r>
              <a:rPr lang="nb-NO" dirty="0" err="1" smtClean="0"/>
              <a:t>judgments</a:t>
            </a:r>
            <a:endParaRPr lang="nb-NO" dirty="0" smtClean="0"/>
          </a:p>
          <a:p>
            <a:r>
              <a:rPr lang="nb-NO" dirty="0" err="1" smtClean="0"/>
              <a:t>Evolutionary</a:t>
            </a:r>
            <a:r>
              <a:rPr lang="nb-NO" dirty="0" smtClean="0"/>
              <a:t>, not </a:t>
            </a:r>
            <a:r>
              <a:rPr lang="nb-NO" dirty="0" err="1" smtClean="0"/>
              <a:t>mechanistic</a:t>
            </a:r>
            <a:endParaRPr lang="nb-NO" dirty="0" smtClean="0"/>
          </a:p>
          <a:p>
            <a:r>
              <a:rPr lang="nb-NO" dirty="0" err="1" smtClean="0"/>
              <a:t>Studying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issues</a:t>
            </a:r>
            <a:r>
              <a:rPr lang="nb-NO" dirty="0" smtClean="0"/>
              <a:t> in </a:t>
            </a:r>
            <a:r>
              <a:rPr lang="nb-NO" dirty="0" err="1" smtClean="0"/>
              <a:t>their</a:t>
            </a:r>
            <a:r>
              <a:rPr lang="nb-NO" dirty="0" smtClean="0"/>
              <a:t> real-</a:t>
            </a:r>
            <a:r>
              <a:rPr lang="nb-NO" dirty="0" err="1" smtClean="0"/>
              <a:t>world</a:t>
            </a:r>
            <a:r>
              <a:rPr lang="nb-NO" dirty="0" smtClean="0"/>
              <a:t> </a:t>
            </a:r>
            <a:r>
              <a:rPr lang="nb-NO" dirty="0" err="1" smtClean="0"/>
              <a:t>context</a:t>
            </a:r>
            <a:r>
              <a:rPr lang="nb-NO" dirty="0"/>
              <a:t> 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Gains</a:t>
            </a:r>
            <a:r>
              <a:rPr lang="nb-NO" dirty="0" smtClean="0"/>
              <a:t>: less </a:t>
            </a:r>
            <a:r>
              <a:rPr lang="nb-NO" dirty="0" err="1" smtClean="0"/>
              <a:t>removed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real </a:t>
            </a:r>
            <a:r>
              <a:rPr lang="nb-NO" dirty="0" err="1" smtClean="0"/>
              <a:t>world</a:t>
            </a:r>
            <a:endParaRPr lang="nb-NO" dirty="0" smtClean="0"/>
          </a:p>
          <a:p>
            <a:r>
              <a:rPr lang="nb-NO" dirty="0" smtClean="0"/>
              <a:t>Losses: </a:t>
            </a:r>
            <a:r>
              <a:rPr lang="nb-NO" dirty="0" err="1" smtClean="0"/>
              <a:t>Analytically</a:t>
            </a:r>
            <a:r>
              <a:rPr lang="nb-NO" dirty="0" smtClean="0"/>
              <a:t> far less </a:t>
            </a:r>
            <a:r>
              <a:rPr lang="nb-NO" dirty="0" err="1" smtClean="0"/>
              <a:t>clear</a:t>
            </a:r>
            <a:r>
              <a:rPr lang="nb-NO" dirty="0" smtClean="0"/>
              <a:t>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539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Epoch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US, first half 20th c</a:t>
            </a:r>
          </a:p>
          <a:p>
            <a:pPr lvl="1"/>
            <a:r>
              <a:rPr lang="nb-NO" dirty="0" smtClean="0"/>
              <a:t>(</a:t>
            </a:r>
            <a:r>
              <a:rPr lang="nb-NO" dirty="0" err="1" smtClean="0"/>
              <a:t>Also</a:t>
            </a:r>
            <a:r>
              <a:rPr lang="nb-NO" dirty="0" smtClean="0"/>
              <a:t>: </a:t>
            </a:r>
            <a:r>
              <a:rPr lang="nb-NO" dirty="0" err="1" smtClean="0"/>
              <a:t>German</a:t>
            </a:r>
            <a:r>
              <a:rPr lang="nb-NO" dirty="0" smtClean="0"/>
              <a:t> </a:t>
            </a:r>
            <a:r>
              <a:rPr lang="nb-NO" dirty="0" err="1" smtClean="0"/>
              <a:t>roots</a:t>
            </a:r>
            <a:r>
              <a:rPr lang="nb-NO" dirty="0" smtClean="0"/>
              <a:t>.)</a:t>
            </a:r>
          </a:p>
          <a:p>
            <a:pPr lvl="1"/>
            <a:r>
              <a:rPr lang="nb-NO" dirty="0" err="1" smtClean="0"/>
              <a:t>Institutionalization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society</a:t>
            </a:r>
            <a:endParaRPr lang="nb-NO" dirty="0" smtClean="0"/>
          </a:p>
          <a:p>
            <a:pPr lvl="1"/>
            <a:r>
              <a:rPr lang="nb-NO" dirty="0" smtClean="0"/>
              <a:t>Growth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corporate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 smtClean="0"/>
          </a:p>
          <a:p>
            <a:pPr lvl="1"/>
            <a:r>
              <a:rPr lang="nb-NO" dirty="0" smtClean="0"/>
              <a:t>Robber barons</a:t>
            </a:r>
          </a:p>
          <a:p>
            <a:pPr lvl="2"/>
            <a:r>
              <a:rPr lang="nb-NO" dirty="0" smtClean="0"/>
              <a:t>«Turbo </a:t>
            </a:r>
            <a:r>
              <a:rPr lang="nb-NO" dirty="0" err="1" smtClean="0"/>
              <a:t>capitalism</a:t>
            </a:r>
            <a:r>
              <a:rPr lang="nb-NO" dirty="0" smtClean="0"/>
              <a:t>»?</a:t>
            </a:r>
          </a:p>
          <a:p>
            <a:pPr lvl="1"/>
            <a:r>
              <a:rPr lang="nb-NO" dirty="0" smtClean="0"/>
              <a:t>Growth </a:t>
            </a:r>
            <a:r>
              <a:rPr lang="nb-NO" dirty="0" err="1" smtClean="0"/>
              <a:t>of</a:t>
            </a:r>
            <a:r>
              <a:rPr lang="nb-NO" dirty="0" smtClean="0"/>
              <a:t> trade unions</a:t>
            </a:r>
          </a:p>
          <a:p>
            <a:pPr lvl="1"/>
            <a:r>
              <a:rPr lang="nb-NO" dirty="0" smtClean="0"/>
              <a:t>State </a:t>
            </a:r>
            <a:r>
              <a:rPr lang="nb-NO" dirty="0" err="1" smtClean="0"/>
              <a:t>becoming</a:t>
            </a:r>
            <a:r>
              <a:rPr lang="nb-NO" dirty="0" smtClean="0"/>
              <a:t> (</a:t>
            </a:r>
            <a:r>
              <a:rPr lang="nb-NO" dirty="0" err="1" smtClean="0"/>
              <a:t>slightly</a:t>
            </a:r>
            <a:r>
              <a:rPr lang="nb-NO" dirty="0" smtClean="0"/>
              <a:t>) more </a:t>
            </a:r>
            <a:r>
              <a:rPr lang="nb-NO" dirty="0" err="1" smtClean="0"/>
              <a:t>active</a:t>
            </a:r>
            <a:endParaRPr lang="nb-NO" dirty="0" smtClean="0"/>
          </a:p>
          <a:p>
            <a:r>
              <a:rPr lang="nb-NO" dirty="0" smtClean="0"/>
              <a:t>Developments </a:t>
            </a:r>
            <a:r>
              <a:rPr lang="nb-NO" dirty="0" err="1" smtClean="0"/>
              <a:t>that</a:t>
            </a:r>
            <a:r>
              <a:rPr lang="nb-NO" dirty="0" smtClean="0"/>
              <a:t> at odds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econ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Grand </a:t>
            </a:r>
            <a:r>
              <a:rPr lang="nb-NO" dirty="0" err="1" smtClean="0"/>
              <a:t>old</a:t>
            </a:r>
            <a:r>
              <a:rPr lang="nb-NO" dirty="0" smtClean="0"/>
              <a:t> man: Thorstein </a:t>
            </a:r>
            <a:r>
              <a:rPr lang="nb-NO" dirty="0" err="1" smtClean="0"/>
              <a:t>Veblen</a:t>
            </a:r>
            <a:r>
              <a:rPr lang="nb-NO" dirty="0" smtClean="0"/>
              <a:t> (1857-1929)</a:t>
            </a:r>
          </a:p>
          <a:p>
            <a:pPr lvl="1"/>
            <a:r>
              <a:rPr lang="nb-NO" dirty="0" err="1" smtClean="0"/>
              <a:t>Theory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leisure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(1899)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5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Economic</a:t>
            </a:r>
            <a:r>
              <a:rPr lang="nb-NO" dirty="0" smtClean="0"/>
              <a:t> and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inequalities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self-perpetuate</a:t>
            </a:r>
            <a:r>
              <a:rPr lang="nb-NO" dirty="0" smtClean="0"/>
              <a:t> and </a:t>
            </a:r>
            <a:r>
              <a:rPr lang="nb-NO" dirty="0" err="1" smtClean="0"/>
              <a:t>grow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equilibrium</a:t>
            </a:r>
            <a:r>
              <a:rPr lang="nb-NO" dirty="0" smtClean="0"/>
              <a:t> </a:t>
            </a:r>
            <a:r>
              <a:rPr lang="nb-NO" dirty="0" err="1" smtClean="0"/>
              <a:t>tendencies</a:t>
            </a:r>
            <a:r>
              <a:rPr lang="nb-NO" dirty="0" smtClean="0"/>
              <a:t>!</a:t>
            </a:r>
          </a:p>
          <a:p>
            <a:pPr lvl="1"/>
            <a:r>
              <a:rPr lang="nb-NO" dirty="0" err="1" smtClean="0"/>
              <a:t>Once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equilibrium</a:t>
            </a:r>
            <a:r>
              <a:rPr lang="nb-NO" dirty="0" smtClean="0"/>
              <a:t>, </a:t>
            </a:r>
            <a:r>
              <a:rPr lang="nb-NO" dirty="0" err="1" smtClean="0"/>
              <a:t>disequilibrium</a:t>
            </a:r>
            <a:r>
              <a:rPr lang="nb-NO" dirty="0" smtClean="0"/>
              <a:t> </a:t>
            </a:r>
            <a:r>
              <a:rPr lang="nb-NO" dirty="0" err="1" smtClean="0"/>
              <a:t>forces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actually</a:t>
            </a:r>
            <a:r>
              <a:rPr lang="nb-NO" dirty="0" smtClean="0"/>
              <a:t> </a:t>
            </a:r>
            <a:r>
              <a:rPr lang="nb-NO" dirty="0" err="1" smtClean="0"/>
              <a:t>strengthen</a:t>
            </a:r>
            <a:r>
              <a:rPr lang="nb-NO" dirty="0" smtClean="0"/>
              <a:t> and </a:t>
            </a:r>
            <a:r>
              <a:rPr lang="nb-NO" dirty="0" err="1" smtClean="0"/>
              <a:t>reinforce</a:t>
            </a:r>
            <a:r>
              <a:rPr lang="nb-NO" dirty="0" smtClean="0"/>
              <a:t> ever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disequilibria</a:t>
            </a:r>
            <a:endParaRPr lang="nb-NO" dirty="0" smtClean="0"/>
          </a:p>
          <a:p>
            <a:pPr lvl="1"/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interacts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pPr lvl="1"/>
            <a:r>
              <a:rPr lang="nb-NO" dirty="0" err="1" smtClean="0"/>
              <a:t>Ethnicity</a:t>
            </a:r>
            <a:r>
              <a:rPr lang="nb-NO" dirty="0" smtClean="0"/>
              <a:t> and </a:t>
            </a:r>
            <a:r>
              <a:rPr lang="nb-NO" dirty="0" err="1" smtClean="0"/>
              <a:t>racial</a:t>
            </a:r>
            <a:r>
              <a:rPr lang="nb-NO" dirty="0" smtClean="0"/>
              <a:t> </a:t>
            </a:r>
            <a:r>
              <a:rPr lang="nb-NO" dirty="0" err="1" smtClean="0"/>
              <a:t>discrimination</a:t>
            </a:r>
            <a:endParaRPr lang="nb-NO" dirty="0" smtClean="0"/>
          </a:p>
          <a:p>
            <a:pPr lvl="1"/>
            <a:r>
              <a:rPr lang="nb-NO" dirty="0" err="1" smtClean="0"/>
              <a:t>Unemployment</a:t>
            </a:r>
            <a:endParaRPr lang="nb-NO" dirty="0" smtClean="0"/>
          </a:p>
          <a:p>
            <a:pPr lvl="1"/>
            <a:r>
              <a:rPr lang="nb-NO" dirty="0" smtClean="0"/>
              <a:t>Clusters</a:t>
            </a:r>
          </a:p>
          <a:p>
            <a:r>
              <a:rPr lang="nb-NO" dirty="0" smtClean="0"/>
              <a:t>Solution? </a:t>
            </a:r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theoretical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 smtClean="0"/>
          </a:p>
          <a:p>
            <a:pPr lvl="2"/>
            <a:r>
              <a:rPr lang="nb-NO" dirty="0" smtClean="0"/>
              <a:t>Markets </a:t>
            </a:r>
            <a:r>
              <a:rPr lang="nb-NO" dirty="0" err="1" smtClean="0"/>
              <a:t>will</a:t>
            </a:r>
            <a:r>
              <a:rPr lang="nb-NO" dirty="0" smtClean="0"/>
              <a:t> not sort it </a:t>
            </a:r>
            <a:r>
              <a:rPr lang="nb-NO" dirty="0" err="1" smtClean="0"/>
              <a:t>out</a:t>
            </a:r>
            <a:endParaRPr lang="nb-NO" dirty="0" smtClean="0"/>
          </a:p>
          <a:p>
            <a:pPr lvl="2"/>
            <a:r>
              <a:rPr lang="nb-NO" dirty="0" smtClean="0"/>
              <a:t>No </a:t>
            </a:r>
            <a:r>
              <a:rPr lang="nb-NO" dirty="0" err="1" smtClean="0"/>
              <a:t>call</a:t>
            </a:r>
            <a:r>
              <a:rPr lang="nb-NO" dirty="0" smtClean="0"/>
              <a:t> for </a:t>
            </a:r>
            <a:r>
              <a:rPr lang="nb-NO" dirty="0" err="1" smtClean="0"/>
              <a:t>revolution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489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Neo-</a:t>
            </a:r>
            <a:r>
              <a:rPr lang="nb-NO" dirty="0" err="1" smtClean="0"/>
              <a:t>institutionalism</a:t>
            </a:r>
            <a:r>
              <a:rPr lang="nb-NO" dirty="0" smtClean="0"/>
              <a:t>/</a:t>
            </a:r>
            <a:br>
              <a:rPr lang="nb-NO" dirty="0" smtClean="0"/>
            </a:br>
            <a:r>
              <a:rPr lang="nb-NO" dirty="0" smtClean="0"/>
              <a:t>New </a:t>
            </a:r>
            <a:r>
              <a:rPr lang="nb-NO" dirty="0" err="1" smtClean="0"/>
              <a:t>institutionalism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little</a:t>
            </a:r>
            <a:r>
              <a:rPr lang="nb-NO" dirty="0" smtClean="0"/>
              <a:t> bit like </a:t>
            </a:r>
            <a:r>
              <a:rPr lang="nb-NO" dirty="0" err="1" smtClean="0"/>
              <a:t>classic</a:t>
            </a:r>
            <a:r>
              <a:rPr lang="nb-NO" dirty="0" smtClean="0"/>
              <a:t> and </a:t>
            </a:r>
            <a:r>
              <a:rPr lang="nb-NO" dirty="0" err="1" smtClean="0"/>
              <a:t>neoclassic</a:t>
            </a:r>
            <a:r>
              <a:rPr lang="nb-NO" dirty="0" smtClean="0"/>
              <a:t>… </a:t>
            </a:r>
          </a:p>
          <a:p>
            <a:pPr lvl="1"/>
            <a:r>
              <a:rPr lang="nb-NO" dirty="0" smtClean="0"/>
              <a:t>More </a:t>
            </a:r>
            <a:r>
              <a:rPr lang="nb-NO" dirty="0" err="1" smtClean="0"/>
              <a:t>analytical</a:t>
            </a:r>
            <a:r>
              <a:rPr lang="nb-NO" dirty="0" smtClean="0"/>
              <a:t>, more </a:t>
            </a:r>
            <a:r>
              <a:rPr lang="nb-NO" dirty="0" err="1" smtClean="0"/>
              <a:t>formalized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err="1" smtClean="0"/>
              <a:t>Transaction</a:t>
            </a:r>
            <a:r>
              <a:rPr lang="nb-NO" dirty="0" smtClean="0"/>
              <a:t> </a:t>
            </a:r>
            <a:r>
              <a:rPr lang="nb-NO" dirty="0" err="1" smtClean="0"/>
              <a:t>costs</a:t>
            </a:r>
            <a:endParaRPr lang="nb-NO" dirty="0" smtClean="0"/>
          </a:p>
          <a:p>
            <a:pPr lvl="1"/>
            <a:r>
              <a:rPr lang="nb-NO" dirty="0" err="1" smtClean="0"/>
              <a:t>Individual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unit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2"/>
            <a:r>
              <a:rPr lang="nb-NO" dirty="0" err="1" smtClean="0"/>
              <a:t>Individuals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given </a:t>
            </a:r>
            <a:r>
              <a:rPr lang="nb-NO" dirty="0" err="1" smtClean="0"/>
              <a:t>preferences</a:t>
            </a:r>
            <a:endParaRPr lang="nb-NO" dirty="0" smtClean="0"/>
          </a:p>
          <a:p>
            <a:pPr lvl="1"/>
            <a:r>
              <a:rPr lang="nb-NO" dirty="0" err="1" smtClean="0"/>
              <a:t>Primacy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endParaRPr lang="nb-NO" dirty="0" smtClean="0"/>
          </a:p>
          <a:p>
            <a:pPr lvl="1"/>
            <a:r>
              <a:rPr lang="nb-NO" dirty="0" smtClean="0"/>
              <a:t>Out: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preferences</a:t>
            </a:r>
            <a:r>
              <a:rPr lang="nb-NO" dirty="0" smtClean="0"/>
              <a:t>, </a:t>
            </a:r>
            <a:r>
              <a:rPr lang="nb-NO" dirty="0" err="1" smtClean="0"/>
              <a:t>aspirations</a:t>
            </a:r>
            <a:r>
              <a:rPr lang="nb-NO" dirty="0" smtClean="0"/>
              <a:t>, </a:t>
            </a:r>
            <a:r>
              <a:rPr lang="nb-NO" dirty="0" err="1" smtClean="0"/>
              <a:t>behavior</a:t>
            </a:r>
            <a:r>
              <a:rPr lang="nb-NO" dirty="0" smtClean="0"/>
              <a:t> is </a:t>
            </a:r>
            <a:r>
              <a:rPr lang="nb-NO" dirty="0" err="1" smtClean="0"/>
              <a:t>formed</a:t>
            </a:r>
            <a:r>
              <a:rPr lang="nb-NO" dirty="0" smtClean="0"/>
              <a:t> and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habits</a:t>
            </a:r>
            <a:r>
              <a:rPr lang="nb-NO" dirty="0" smtClean="0"/>
              <a:t> and </a:t>
            </a:r>
            <a:r>
              <a:rPr lang="nb-NO" dirty="0" err="1" smtClean="0"/>
              <a:t>customs</a:t>
            </a:r>
            <a:endParaRPr lang="nb-NO" dirty="0" smtClean="0"/>
          </a:p>
          <a:p>
            <a:pPr lvl="2"/>
            <a:r>
              <a:rPr lang="nb-NO" dirty="0" smtClean="0"/>
              <a:t>And </a:t>
            </a:r>
            <a:r>
              <a:rPr lang="nb-NO" dirty="0" err="1" smtClean="0"/>
              <a:t>path-dependencies</a:t>
            </a:r>
            <a:r>
              <a:rPr lang="nb-NO" dirty="0" smtClean="0"/>
              <a:t> as </a:t>
            </a:r>
            <a:r>
              <a:rPr lang="nb-NO" dirty="0" err="1" smtClean="0"/>
              <a:t>well</a:t>
            </a:r>
            <a:r>
              <a:rPr lang="nb-NO" dirty="0" smtClean="0"/>
              <a:t>(?)</a:t>
            </a:r>
          </a:p>
          <a:p>
            <a:pPr lvl="3"/>
            <a:r>
              <a:rPr lang="nb-NO" dirty="0" err="1" smtClean="0"/>
              <a:t>Don’t</a:t>
            </a:r>
            <a:r>
              <a:rPr lang="nb-NO" dirty="0" smtClean="0"/>
              <a:t> do </a:t>
            </a:r>
            <a:r>
              <a:rPr lang="nb-NO" dirty="0" err="1" smtClean="0"/>
              <a:t>well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formal </a:t>
            </a:r>
            <a:r>
              <a:rPr lang="nb-NO" dirty="0" err="1" smtClean="0"/>
              <a:t>models</a:t>
            </a:r>
            <a:r>
              <a:rPr lang="nb-NO" dirty="0" smtClean="0"/>
              <a:t>...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511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699990" cy="4525963"/>
          </a:xfrm>
        </p:spPr>
        <p:txBody>
          <a:bodyPr>
            <a:normAutofit lnSpcReduction="10000"/>
          </a:bodyPr>
          <a:lstStyle/>
          <a:p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ec.s</a:t>
            </a:r>
            <a:r>
              <a:rPr lang="nb-NO" dirty="0" smtClean="0"/>
              <a:t>: Power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place</a:t>
            </a:r>
            <a:endParaRPr lang="nb-NO" dirty="0" smtClean="0"/>
          </a:p>
          <a:p>
            <a:r>
              <a:rPr lang="nb-NO" dirty="0" smtClean="0"/>
              <a:t>Marx: </a:t>
            </a:r>
            <a:r>
              <a:rPr lang="nb-NO" dirty="0" err="1" smtClean="0"/>
              <a:t>systemic</a:t>
            </a:r>
            <a:r>
              <a:rPr lang="nb-NO" dirty="0" smtClean="0"/>
              <a:t> </a:t>
            </a:r>
            <a:r>
              <a:rPr lang="nb-NO" dirty="0" err="1" smtClean="0"/>
              <a:t>dimensions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 smtClean="0"/>
          </a:p>
          <a:p>
            <a:r>
              <a:rPr lang="nb-NO" dirty="0" smtClean="0"/>
              <a:t>Institutional </a:t>
            </a:r>
            <a:r>
              <a:rPr lang="nb-NO" dirty="0" err="1" smtClean="0"/>
              <a:t>economics</a:t>
            </a:r>
            <a:r>
              <a:rPr lang="nb-NO" dirty="0" smtClean="0"/>
              <a:t>: </a:t>
            </a:r>
          </a:p>
          <a:p>
            <a:pPr lvl="1"/>
            <a:r>
              <a:rPr lang="nb-NO" dirty="0" smtClean="0"/>
              <a:t>Power </a:t>
            </a:r>
            <a:r>
              <a:rPr lang="nb-NO" dirty="0" err="1" smtClean="0"/>
              <a:t>of</a:t>
            </a:r>
            <a:r>
              <a:rPr lang="nb-NO" dirty="0" smtClean="0"/>
              <a:t> business </a:t>
            </a:r>
            <a:r>
              <a:rPr lang="nb-NO" dirty="0" err="1" smtClean="0"/>
              <a:t>corporations</a:t>
            </a:r>
            <a:r>
              <a:rPr lang="nb-NO" dirty="0" smtClean="0"/>
              <a:t> over </a:t>
            </a:r>
            <a:r>
              <a:rPr lang="nb-NO" dirty="0" err="1" smtClean="0"/>
              <a:t>government</a:t>
            </a:r>
            <a:endParaRPr lang="nb-NO" dirty="0" smtClean="0"/>
          </a:p>
          <a:p>
            <a:pPr lvl="1"/>
            <a:r>
              <a:rPr lang="nb-NO" dirty="0" smtClean="0"/>
              <a:t>Power </a:t>
            </a:r>
            <a:r>
              <a:rPr lang="nb-NO" dirty="0" err="1" smtClean="0"/>
              <a:t>of</a:t>
            </a:r>
            <a:r>
              <a:rPr lang="nb-NO" dirty="0" smtClean="0"/>
              <a:t> bus corps over </a:t>
            </a:r>
            <a:r>
              <a:rPr lang="nb-NO" dirty="0" err="1" smtClean="0"/>
              <a:t>consumers</a:t>
            </a:r>
            <a:endParaRPr lang="nb-NO" dirty="0" smtClean="0"/>
          </a:p>
          <a:p>
            <a:pPr lvl="1"/>
            <a:r>
              <a:rPr lang="nb-NO" dirty="0" smtClean="0"/>
              <a:t>Power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collective</a:t>
            </a:r>
            <a:r>
              <a:rPr lang="nb-NO" dirty="0" smtClean="0"/>
              <a:t> </a:t>
            </a:r>
            <a:r>
              <a:rPr lang="nb-NO" dirty="0" err="1" smtClean="0"/>
              <a:t>organizations</a:t>
            </a:r>
            <a:r>
              <a:rPr lang="nb-NO" dirty="0" smtClean="0"/>
              <a:t> over </a:t>
            </a:r>
            <a:r>
              <a:rPr lang="nb-NO" dirty="0" err="1" smtClean="0"/>
              <a:t>corporate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endParaRPr lang="nb-NO" dirty="0" smtClean="0"/>
          </a:p>
          <a:p>
            <a:r>
              <a:rPr lang="nb-NO" dirty="0" err="1" smtClean="0"/>
              <a:t>Need</a:t>
            </a:r>
            <a:r>
              <a:rPr lang="nb-NO" dirty="0" smtClean="0"/>
              <a:t> for a </a:t>
            </a:r>
            <a:r>
              <a:rPr lang="nb-NO" dirty="0" err="1" smtClean="0"/>
              <a:t>meso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endParaRPr lang="nb-NO" dirty="0" smtClean="0"/>
          </a:p>
          <a:p>
            <a:pPr lvl="1"/>
            <a:r>
              <a:rPr lang="nb-NO" dirty="0" smtClean="0"/>
              <a:t>≠ </a:t>
            </a:r>
            <a:r>
              <a:rPr lang="nb-NO" dirty="0" err="1" smtClean="0"/>
              <a:t>micro</a:t>
            </a:r>
            <a:endParaRPr lang="nb-NO" dirty="0" smtClean="0"/>
          </a:p>
          <a:p>
            <a:pPr lvl="1"/>
            <a:r>
              <a:rPr lang="nb-NO" dirty="0" smtClean="0"/>
              <a:t>≠ </a:t>
            </a:r>
            <a:r>
              <a:rPr lang="nb-NO" dirty="0" err="1" smtClean="0"/>
              <a:t>macro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Grand </a:t>
            </a:r>
            <a:r>
              <a:rPr lang="nb-NO" dirty="0" err="1" smtClean="0"/>
              <a:t>old</a:t>
            </a:r>
            <a:r>
              <a:rPr lang="nb-NO" dirty="0" smtClean="0"/>
              <a:t> man: John Kenneth </a:t>
            </a:r>
            <a:r>
              <a:rPr lang="nb-NO" dirty="0" err="1" smtClean="0"/>
              <a:t>Galbraith</a:t>
            </a:r>
            <a:r>
              <a:rPr lang="nb-NO" dirty="0" smtClean="0"/>
              <a:t> (1908-2006)</a:t>
            </a:r>
          </a:p>
          <a:p>
            <a:pPr lvl="1"/>
            <a:r>
              <a:rPr lang="nb-NO" i="1" dirty="0" smtClean="0"/>
              <a:t>The </a:t>
            </a:r>
            <a:r>
              <a:rPr lang="nb-NO" i="1" dirty="0" err="1" smtClean="0"/>
              <a:t>Anatomy</a:t>
            </a:r>
            <a:r>
              <a:rPr lang="nb-NO" i="1" dirty="0" smtClean="0"/>
              <a:t> </a:t>
            </a:r>
            <a:r>
              <a:rPr lang="nb-NO" i="1" dirty="0" err="1" smtClean="0"/>
              <a:t>of</a:t>
            </a:r>
            <a:r>
              <a:rPr lang="nb-NO" i="1" dirty="0" smtClean="0"/>
              <a:t> Power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649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John Kenneth </a:t>
            </a:r>
            <a:r>
              <a:rPr lang="nb-NO" dirty="0" err="1" smtClean="0"/>
              <a:t>Galbraith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Power</a:t>
            </a:r>
          </a:p>
          <a:p>
            <a:pPr lvl="1"/>
            <a:r>
              <a:rPr lang="nb-NO" dirty="0" err="1" smtClean="0"/>
              <a:t>Condign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 smtClean="0"/>
          </a:p>
          <a:p>
            <a:pPr lvl="1"/>
            <a:r>
              <a:rPr lang="nb-NO" dirty="0" err="1" smtClean="0"/>
              <a:t>Compensatory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Conditioned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 smtClean="0"/>
          </a:p>
          <a:p>
            <a:r>
              <a:rPr lang="nb-NO" dirty="0" smtClean="0"/>
              <a:t>Technology</a:t>
            </a:r>
          </a:p>
          <a:p>
            <a:pPr lvl="1"/>
            <a:r>
              <a:rPr lang="nb-NO" dirty="0" err="1" smtClean="0"/>
              <a:t>Capitalism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offspring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technology</a:t>
            </a:r>
            <a:endParaRPr lang="nb-NO" dirty="0" smtClean="0"/>
          </a:p>
          <a:p>
            <a:pPr lvl="2"/>
            <a:r>
              <a:rPr lang="nb-NO" dirty="0" err="1" smtClean="0"/>
              <a:t>Pressure</a:t>
            </a:r>
            <a:r>
              <a:rPr lang="nb-NO" dirty="0" smtClean="0"/>
              <a:t> for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so </a:t>
            </a:r>
            <a:r>
              <a:rPr lang="nb-NO" dirty="0" err="1" smtClean="0"/>
              <a:t>strong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constant</a:t>
            </a:r>
            <a:r>
              <a:rPr lang="nb-NO" dirty="0" smtClean="0"/>
              <a:t> </a:t>
            </a:r>
            <a:r>
              <a:rPr lang="nb-NO" dirty="0" err="1" smtClean="0"/>
              <a:t>technological</a:t>
            </a:r>
            <a:r>
              <a:rPr lang="nb-NO" dirty="0" smtClean="0"/>
              <a:t> progress. </a:t>
            </a:r>
            <a:r>
              <a:rPr lang="nb-NO" dirty="0" err="1" smtClean="0"/>
              <a:t>Constant</a:t>
            </a:r>
            <a:r>
              <a:rPr lang="nb-NO" dirty="0" smtClean="0"/>
              <a:t> </a:t>
            </a:r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/>
          </a:p>
          <a:p>
            <a:pPr lvl="2"/>
            <a:r>
              <a:rPr lang="nb-NO" dirty="0" err="1" smtClean="0"/>
              <a:t>Technological</a:t>
            </a:r>
            <a:r>
              <a:rPr lang="nb-NO" dirty="0" smtClean="0"/>
              <a:t> </a:t>
            </a:r>
            <a:r>
              <a:rPr lang="nb-NO" dirty="0" err="1" smtClean="0"/>
              <a:t>determinism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The more </a:t>
            </a:r>
            <a:r>
              <a:rPr lang="nb-NO" dirty="0" err="1" smtClean="0"/>
              <a:t>tech</a:t>
            </a:r>
            <a:r>
              <a:rPr lang="nb-NO" dirty="0" smtClean="0"/>
              <a:t> </a:t>
            </a:r>
            <a:r>
              <a:rPr lang="nb-NO" dirty="0" err="1" smtClean="0"/>
              <a:t>sophisticated</a:t>
            </a:r>
            <a:r>
              <a:rPr lang="nb-NO" dirty="0" smtClean="0"/>
              <a:t> + </a:t>
            </a:r>
            <a:r>
              <a:rPr lang="nb-NO" dirty="0" err="1" smtClean="0"/>
              <a:t>the</a:t>
            </a:r>
            <a:r>
              <a:rPr lang="nb-NO" dirty="0" smtClean="0"/>
              <a:t> faster </a:t>
            </a:r>
            <a:r>
              <a:rPr lang="nb-NO" dirty="0" err="1" smtClean="0"/>
              <a:t>tech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, </a:t>
            </a:r>
            <a:r>
              <a:rPr lang="nb-NO" dirty="0" err="1" smtClean="0"/>
              <a:t>the</a:t>
            </a:r>
            <a:r>
              <a:rPr lang="nb-NO" dirty="0" smtClean="0"/>
              <a:t> more planning is </a:t>
            </a:r>
            <a:r>
              <a:rPr lang="nb-NO" dirty="0" err="1" smtClean="0"/>
              <a:t>needed</a:t>
            </a:r>
            <a:r>
              <a:rPr lang="nb-NO" dirty="0" smtClean="0"/>
              <a:t> (by </a:t>
            </a:r>
            <a:r>
              <a:rPr lang="nb-NO" dirty="0" err="1" smtClean="0"/>
              <a:t>big</a:t>
            </a:r>
            <a:r>
              <a:rPr lang="nb-NO" dirty="0" smtClean="0"/>
              <a:t> </a:t>
            </a:r>
            <a:r>
              <a:rPr lang="nb-NO" dirty="0" err="1" smtClean="0"/>
              <a:t>firms</a:t>
            </a:r>
            <a:r>
              <a:rPr lang="nb-NO" dirty="0" smtClean="0"/>
              <a:t> (and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))</a:t>
            </a:r>
          </a:p>
          <a:p>
            <a:pPr lvl="2"/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free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markets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institutions</a:t>
            </a:r>
            <a:r>
              <a:rPr lang="nb-NO" dirty="0" smtClean="0">
                <a:sym typeface="Wingdings" panose="05000000000000000000" pitchFamily="2" charset="2"/>
              </a:rPr>
              <a:t> and </a:t>
            </a:r>
            <a:r>
              <a:rPr lang="nb-NO" dirty="0" err="1" smtClean="0">
                <a:sym typeface="Wingdings" panose="05000000000000000000" pitchFamily="2" charset="2"/>
              </a:rPr>
              <a:t>corporations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engaging</a:t>
            </a:r>
            <a:r>
              <a:rPr lang="nb-NO" dirty="0" smtClean="0">
                <a:sym typeface="Wingdings" panose="05000000000000000000" pitchFamily="2" charset="2"/>
              </a:rPr>
              <a:t> in </a:t>
            </a:r>
            <a:r>
              <a:rPr lang="nb-NO" dirty="0" err="1" smtClean="0">
                <a:sym typeface="Wingdings" panose="05000000000000000000" pitchFamily="2" charset="2"/>
              </a:rPr>
              <a:t>extensive</a:t>
            </a:r>
            <a:r>
              <a:rPr lang="nb-NO" dirty="0" smtClean="0">
                <a:sym typeface="Wingdings" panose="05000000000000000000" pitchFamily="2" charset="2"/>
              </a:rPr>
              <a:t> planning  </a:t>
            </a:r>
            <a:r>
              <a:rPr lang="nb-NO" dirty="0" err="1" smtClean="0">
                <a:sym typeface="Wingdings" panose="05000000000000000000" pitchFamily="2" charset="2"/>
              </a:rPr>
              <a:t>institutionalization</a:t>
            </a:r>
            <a:r>
              <a:rPr lang="nb-NO" dirty="0" smtClean="0">
                <a:sym typeface="Wingdings" panose="05000000000000000000" pitchFamily="2" charset="2"/>
              </a:rPr>
              <a:t> and </a:t>
            </a:r>
            <a:r>
              <a:rPr lang="nb-NO" dirty="0" err="1" smtClean="0">
                <a:sym typeface="Wingdings" panose="05000000000000000000" pitchFamily="2" charset="2"/>
              </a:rPr>
              <a:t>corporatization</a:t>
            </a:r>
            <a:r>
              <a:rPr lang="nb-NO" dirty="0" smtClean="0">
                <a:sym typeface="Wingdings" panose="05000000000000000000" pitchFamily="2" charset="2"/>
              </a:rPr>
              <a:t>  </a:t>
            </a:r>
            <a:r>
              <a:rPr lang="nb-NO" dirty="0" err="1" smtClean="0">
                <a:sym typeface="Wingdings" panose="05000000000000000000" pitchFamily="2" charset="2"/>
              </a:rPr>
              <a:t>markets</a:t>
            </a:r>
            <a:r>
              <a:rPr lang="nb-NO" dirty="0" smtClean="0">
                <a:sym typeface="Wingdings" panose="05000000000000000000" pitchFamily="2" charset="2"/>
              </a:rPr>
              <a:t> less </a:t>
            </a:r>
            <a:r>
              <a:rPr lang="nb-NO" dirty="0" err="1" smtClean="0">
                <a:sym typeface="Wingdings" panose="05000000000000000000" pitchFamily="2" charset="2"/>
              </a:rPr>
              <a:t>free</a:t>
            </a:r>
            <a:r>
              <a:rPr lang="nb-NO" dirty="0" smtClean="0">
                <a:sym typeface="Wingdings" panose="05000000000000000000" pitchFamily="2" charset="2"/>
              </a:rPr>
              <a:t>…?</a:t>
            </a:r>
          </a:p>
          <a:p>
            <a:pPr lvl="2"/>
            <a:r>
              <a:rPr lang="nb-NO" dirty="0" err="1" smtClean="0">
                <a:sym typeface="Wingdings" panose="05000000000000000000" pitchFamily="2" charset="2"/>
              </a:rPr>
              <a:t>Convergence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capitalism</a:t>
            </a:r>
            <a:r>
              <a:rPr lang="nb-NO" dirty="0" smtClean="0">
                <a:sym typeface="Wingdings" panose="05000000000000000000" pitchFamily="2" charset="2"/>
              </a:rPr>
              <a:t> and </a:t>
            </a:r>
            <a:r>
              <a:rPr lang="nb-NO" dirty="0" err="1" smtClean="0">
                <a:sym typeface="Wingdings" panose="05000000000000000000" pitchFamily="2" charset="2"/>
              </a:rPr>
              <a:t>socialism</a:t>
            </a:r>
            <a:r>
              <a:rPr lang="nb-NO" dirty="0" smtClean="0">
                <a:sym typeface="Wingdings" panose="05000000000000000000" pitchFamily="2" charset="2"/>
              </a:rPr>
              <a:t>?</a:t>
            </a:r>
          </a:p>
          <a:p>
            <a:pPr lvl="3"/>
            <a:r>
              <a:rPr lang="nb-NO" dirty="0" smtClean="0">
                <a:sym typeface="Wingdings" panose="05000000000000000000" pitchFamily="2" charset="2"/>
              </a:rPr>
              <a:t>All </a:t>
            </a:r>
            <a:r>
              <a:rPr lang="nb-NO" dirty="0" err="1" smtClean="0">
                <a:sym typeface="Wingdings" panose="05000000000000000000" pitchFamily="2" charset="2"/>
              </a:rPr>
              <a:t>ec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activity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shaped</a:t>
            </a:r>
            <a:r>
              <a:rPr lang="nb-NO" dirty="0" smtClean="0">
                <a:sym typeface="Wingdings" panose="05000000000000000000" pitchFamily="2" charset="2"/>
              </a:rPr>
              <a:t> by </a:t>
            </a:r>
            <a:r>
              <a:rPr lang="nb-NO" dirty="0" err="1" smtClean="0">
                <a:sym typeface="Wingdings" panose="05000000000000000000" pitchFamily="2" charset="2"/>
              </a:rPr>
              <a:t>common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tech</a:t>
            </a:r>
            <a:r>
              <a:rPr lang="nb-NO" dirty="0" smtClean="0">
                <a:sym typeface="Wingdings" panose="05000000000000000000" pitchFamily="2" charset="2"/>
              </a:rPr>
              <a:t> and </a:t>
            </a:r>
            <a:r>
              <a:rPr lang="nb-NO" dirty="0" err="1" smtClean="0">
                <a:sym typeface="Wingdings" panose="05000000000000000000" pitchFamily="2" charset="2"/>
              </a:rPr>
              <a:t>organizational</a:t>
            </a:r>
            <a:r>
              <a:rPr lang="nb-NO" dirty="0" smtClean="0">
                <a:sym typeface="Wingdings" panose="05000000000000000000" pitchFamily="2" charset="2"/>
              </a:rPr>
              <a:t> imperatives</a:t>
            </a:r>
          </a:p>
          <a:p>
            <a:pPr lvl="3"/>
            <a:r>
              <a:rPr lang="nb-NO" dirty="0" err="1" smtClean="0">
                <a:sym typeface="Wingdings" panose="05000000000000000000" pitchFamily="2" charset="2"/>
              </a:rPr>
              <a:t>Rather</a:t>
            </a:r>
            <a:r>
              <a:rPr lang="nb-NO" dirty="0" smtClean="0">
                <a:sym typeface="Wingdings" panose="05000000000000000000" pitchFamily="2" charset="2"/>
              </a:rPr>
              <a:t>: a system run by </a:t>
            </a:r>
            <a:r>
              <a:rPr lang="nb-NO" dirty="0" err="1" smtClean="0">
                <a:sym typeface="Wingdings" panose="05000000000000000000" pitchFamily="2" charset="2"/>
              </a:rPr>
              <a:t>corporations</a:t>
            </a:r>
            <a:r>
              <a:rPr lang="nb-NO" dirty="0" smtClean="0">
                <a:sym typeface="Wingdings" panose="05000000000000000000" pitchFamily="2" charset="2"/>
              </a:rPr>
              <a:t> for </a:t>
            </a:r>
            <a:r>
              <a:rPr lang="nb-NO" dirty="0" err="1" smtClean="0">
                <a:sym typeface="Wingdings" panose="05000000000000000000" pitchFamily="2" charset="2"/>
              </a:rPr>
              <a:t>corporations</a:t>
            </a:r>
            <a:endParaRPr lang="nb-NO" dirty="0" smtClean="0">
              <a:sym typeface="Wingdings" panose="05000000000000000000" pitchFamily="2" charset="2"/>
            </a:endParaRPr>
          </a:p>
          <a:p>
            <a:pPr lvl="4"/>
            <a:r>
              <a:rPr lang="nb-NO" dirty="0" smtClean="0">
                <a:sym typeface="Wingdings" panose="05000000000000000000" pitchFamily="2" charset="2"/>
              </a:rPr>
              <a:t>Planning for private </a:t>
            </a:r>
            <a:r>
              <a:rPr lang="nb-NO" dirty="0" err="1" smtClean="0">
                <a:sym typeface="Wingdings" panose="05000000000000000000" pitchFamily="2" charset="2"/>
              </a:rPr>
              <a:t>interests</a:t>
            </a:r>
            <a:r>
              <a:rPr lang="nb-NO" dirty="0" smtClean="0">
                <a:sym typeface="Wingdings" panose="05000000000000000000" pitchFamily="2" charset="2"/>
              </a:rPr>
              <a:t>, not for </a:t>
            </a:r>
            <a:r>
              <a:rPr lang="nb-NO" dirty="0" err="1" smtClean="0">
                <a:sym typeface="Wingdings" panose="05000000000000000000" pitchFamily="2" charset="2"/>
              </a:rPr>
              <a:t>broader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social</a:t>
            </a:r>
            <a:r>
              <a:rPr lang="nb-NO" dirty="0" smtClean="0">
                <a:sym typeface="Wingdings" panose="05000000000000000000" pitchFamily="2" charset="2"/>
              </a:rPr>
              <a:t> goals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9687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Galbraith</a:t>
            </a:r>
            <a:r>
              <a:rPr lang="nb-NO" dirty="0" smtClean="0"/>
              <a:t>: Corporations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775" y="1600200"/>
            <a:ext cx="8134596" cy="4525963"/>
          </a:xfrm>
        </p:spPr>
        <p:txBody>
          <a:bodyPr>
            <a:normAutofit/>
          </a:bodyPr>
          <a:lstStyle/>
          <a:p>
            <a:r>
              <a:rPr lang="nb-NO" dirty="0" err="1" smtClean="0"/>
              <a:t>Technostructure</a:t>
            </a:r>
            <a:endParaRPr lang="nb-NO" dirty="0" smtClean="0"/>
          </a:p>
          <a:p>
            <a:pPr lvl="1"/>
            <a:r>
              <a:rPr lang="nb-NO" dirty="0" smtClean="0"/>
              <a:t>≠ </a:t>
            </a:r>
            <a:r>
              <a:rPr lang="nb-NO" dirty="0" err="1" smtClean="0"/>
              <a:t>owners</a:t>
            </a:r>
            <a:r>
              <a:rPr lang="nb-NO" dirty="0" smtClean="0"/>
              <a:t>/</a:t>
            </a:r>
            <a:r>
              <a:rPr lang="nb-NO" dirty="0" err="1" smtClean="0"/>
              <a:t>capitalists</a:t>
            </a:r>
            <a:endParaRPr lang="nb-NO" dirty="0" smtClean="0"/>
          </a:p>
          <a:p>
            <a:pPr lvl="2"/>
            <a:r>
              <a:rPr lang="nb-NO" dirty="0" smtClean="0"/>
              <a:t>Control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ownership</a:t>
            </a:r>
            <a:endParaRPr lang="nb-NO" dirty="0" smtClean="0"/>
          </a:p>
          <a:p>
            <a:pPr lvl="1"/>
            <a:r>
              <a:rPr lang="nb-NO" dirty="0" smtClean="0"/>
              <a:t>= </a:t>
            </a:r>
            <a:r>
              <a:rPr lang="nb-NO" dirty="0" err="1" smtClean="0"/>
              <a:t>experts</a:t>
            </a:r>
            <a:r>
              <a:rPr lang="nb-NO" dirty="0" smtClean="0"/>
              <a:t>, managers, </a:t>
            </a:r>
            <a:r>
              <a:rPr lang="nb-NO" dirty="0" err="1" smtClean="0"/>
              <a:t>engineers</a:t>
            </a:r>
            <a:r>
              <a:rPr lang="nb-NO" dirty="0" smtClean="0"/>
              <a:t>, </a:t>
            </a:r>
            <a:r>
              <a:rPr lang="nb-NO" dirty="0" err="1" smtClean="0"/>
              <a:t>controllers</a:t>
            </a:r>
            <a:endParaRPr lang="nb-NO" dirty="0" smtClean="0"/>
          </a:p>
          <a:p>
            <a:pPr lvl="2"/>
            <a:r>
              <a:rPr lang="nb-NO" dirty="0" smtClean="0"/>
              <a:t>Control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endParaRPr lang="nb-NO" dirty="0" smtClean="0"/>
          </a:p>
          <a:p>
            <a:pPr lvl="3"/>
            <a:r>
              <a:rPr lang="nb-NO" dirty="0" err="1" smtClean="0"/>
              <a:t>Separation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ownership</a:t>
            </a:r>
            <a:r>
              <a:rPr lang="nb-NO" dirty="0" smtClean="0"/>
              <a:t> from </a:t>
            </a:r>
            <a:r>
              <a:rPr lang="nb-NO" dirty="0" err="1" smtClean="0"/>
              <a:t>control</a:t>
            </a:r>
            <a:endParaRPr lang="nb-NO" dirty="0" smtClean="0"/>
          </a:p>
          <a:p>
            <a:pPr lvl="1"/>
            <a:r>
              <a:rPr lang="nb-NO" dirty="0" smtClean="0"/>
              <a:t>Marx: Capital vs. </a:t>
            </a:r>
            <a:r>
              <a:rPr lang="nb-NO" dirty="0" err="1" smtClean="0"/>
              <a:t>labor</a:t>
            </a:r>
            <a:r>
              <a:rPr lang="nb-NO" dirty="0" smtClean="0"/>
              <a:t>. Class </a:t>
            </a:r>
            <a:r>
              <a:rPr lang="nb-NO" dirty="0" err="1" smtClean="0"/>
              <a:t>struggle</a:t>
            </a:r>
            <a:r>
              <a:rPr lang="nb-NO" dirty="0" smtClean="0"/>
              <a:t>. (Capital </a:t>
            </a:r>
            <a:r>
              <a:rPr lang="nb-NO" dirty="0" err="1" smtClean="0"/>
              <a:t>wins</a:t>
            </a:r>
            <a:r>
              <a:rPr lang="nb-NO" dirty="0" smtClean="0"/>
              <a:t>…)</a:t>
            </a:r>
          </a:p>
          <a:p>
            <a:pPr lvl="1"/>
            <a:r>
              <a:rPr lang="nb-NO" dirty="0" err="1" smtClean="0"/>
              <a:t>Galbraith</a:t>
            </a:r>
            <a:r>
              <a:rPr lang="nb-NO" dirty="0" smtClean="0"/>
              <a:t>: Capital vs. managers. </a:t>
            </a:r>
          </a:p>
          <a:p>
            <a:pPr lvl="2"/>
            <a:r>
              <a:rPr lang="nb-NO" dirty="0" smtClean="0"/>
              <a:t>World has </a:t>
            </a:r>
            <a:r>
              <a:rPr lang="nb-NO" dirty="0" err="1" smtClean="0"/>
              <a:t>changed</a:t>
            </a:r>
            <a:r>
              <a:rPr lang="nb-NO" dirty="0" smtClean="0"/>
              <a:t>! </a:t>
            </a:r>
            <a:r>
              <a:rPr lang="nb-NO" dirty="0" err="1" smtClean="0"/>
              <a:t>Evolutionary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. </a:t>
            </a:r>
            <a:r>
              <a:rPr lang="nb-NO" dirty="0" err="1" smtClean="0"/>
              <a:t>Labor</a:t>
            </a:r>
            <a:r>
              <a:rPr lang="nb-NO" dirty="0" smtClean="0"/>
              <a:t> </a:t>
            </a:r>
            <a:r>
              <a:rPr lang="nb-NO" dirty="0" err="1" smtClean="0"/>
              <a:t>belongs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past</a:t>
            </a:r>
            <a:r>
              <a:rPr lang="nb-NO" dirty="0" smtClean="0"/>
              <a:t>. </a:t>
            </a:r>
          </a:p>
          <a:p>
            <a:pPr lvl="2"/>
            <a:r>
              <a:rPr lang="nb-NO" dirty="0" smtClean="0"/>
              <a:t>Managers: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r>
              <a:rPr lang="nb-NO" dirty="0" smtClean="0"/>
              <a:t> </a:t>
            </a:r>
            <a:r>
              <a:rPr lang="nb-NO" dirty="0" err="1" smtClean="0"/>
              <a:t>distinct</a:t>
            </a:r>
            <a:r>
              <a:rPr lang="nb-NO" dirty="0" smtClean="0"/>
              <a:t> from </a:t>
            </a:r>
            <a:r>
              <a:rPr lang="nb-NO" dirty="0" err="1" smtClean="0"/>
              <a:t>owners</a:t>
            </a:r>
            <a:r>
              <a:rPr lang="nb-NO" dirty="0" smtClean="0"/>
              <a:t> or </a:t>
            </a:r>
            <a:r>
              <a:rPr lang="nb-NO" dirty="0" err="1" smtClean="0"/>
              <a:t>workers</a:t>
            </a:r>
            <a:r>
              <a:rPr lang="nb-NO" dirty="0" smtClean="0"/>
              <a:t>.</a:t>
            </a:r>
          </a:p>
          <a:p>
            <a:pPr lvl="3"/>
            <a:r>
              <a:rPr lang="nb-NO" dirty="0" err="1" smtClean="0"/>
              <a:t>Corporate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. Max. turnover. Max. </a:t>
            </a:r>
            <a:r>
              <a:rPr lang="nb-NO" dirty="0" err="1" smtClean="0"/>
              <a:t>production</a:t>
            </a:r>
            <a:r>
              <a:rPr lang="nb-NO" dirty="0" smtClean="0"/>
              <a:t>. Max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share</a:t>
            </a:r>
            <a:r>
              <a:rPr lang="nb-NO" dirty="0" smtClean="0"/>
              <a:t>.</a:t>
            </a:r>
          </a:p>
          <a:p>
            <a:pPr lvl="3"/>
            <a:r>
              <a:rPr lang="nb-NO" dirty="0" smtClean="0"/>
              <a:t>Focus </a:t>
            </a:r>
            <a:r>
              <a:rPr lang="nb-NO" dirty="0" err="1" smtClean="0"/>
              <a:t>moved</a:t>
            </a:r>
            <a:r>
              <a:rPr lang="nb-NO" dirty="0" smtClean="0"/>
              <a:t> back from </a:t>
            </a:r>
            <a:r>
              <a:rPr lang="nb-NO" dirty="0" err="1" smtClean="0"/>
              <a:t>exchange</a:t>
            </a:r>
            <a:r>
              <a:rPr lang="nb-NO" dirty="0" smtClean="0"/>
              <a:t> to </a:t>
            </a:r>
            <a:r>
              <a:rPr lang="nb-NO" dirty="0" err="1" smtClean="0"/>
              <a:t>production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33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Galbraith</a:t>
            </a:r>
            <a:r>
              <a:rPr lang="nb-NO" dirty="0" smtClean="0"/>
              <a:t>: Perfect </a:t>
            </a:r>
            <a:r>
              <a:rPr lang="nb-NO" dirty="0" err="1" smtClean="0"/>
              <a:t>competition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628738" cy="4525963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Corporations live in an </a:t>
            </a:r>
            <a:r>
              <a:rPr lang="nb-NO" dirty="0" err="1" smtClean="0"/>
              <a:t>oligopolistic</a:t>
            </a:r>
            <a:r>
              <a:rPr lang="nb-NO" dirty="0" smtClean="0"/>
              <a:t> </a:t>
            </a:r>
            <a:r>
              <a:rPr lang="nb-NO" dirty="0" err="1" smtClean="0"/>
              <a:t>world</a:t>
            </a:r>
            <a:endParaRPr lang="nb-NO" dirty="0"/>
          </a:p>
          <a:p>
            <a:pPr lvl="1"/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strategic</a:t>
            </a:r>
            <a:r>
              <a:rPr lang="nb-NO" dirty="0" smtClean="0"/>
              <a:t> planning:</a:t>
            </a:r>
          </a:p>
          <a:p>
            <a:pPr lvl="1"/>
            <a:r>
              <a:rPr lang="nb-NO" dirty="0" err="1" smtClean="0"/>
              <a:t>Often</a:t>
            </a:r>
            <a:r>
              <a:rPr lang="nb-NO" dirty="0" smtClean="0"/>
              <a:t> span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countries</a:t>
            </a:r>
            <a:r>
              <a:rPr lang="nb-NO" dirty="0" smtClean="0"/>
              <a:t> and different </a:t>
            </a:r>
            <a:r>
              <a:rPr lang="nb-NO" dirty="0" err="1" smtClean="0"/>
              <a:t>industries</a:t>
            </a:r>
            <a:endParaRPr lang="nb-NO" dirty="0" smtClean="0"/>
          </a:p>
          <a:p>
            <a:pPr lvl="1"/>
            <a:r>
              <a:rPr lang="nb-NO" dirty="0" smtClean="0"/>
              <a:t>Planning system</a:t>
            </a:r>
          </a:p>
          <a:p>
            <a:r>
              <a:rPr lang="nb-NO" dirty="0" smtClean="0"/>
              <a:t>Perfect </a:t>
            </a:r>
            <a:r>
              <a:rPr lang="nb-NO" dirty="0" err="1" smtClean="0"/>
              <a:t>competition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small</a:t>
            </a:r>
            <a:r>
              <a:rPr lang="nb-NO" dirty="0" smtClean="0"/>
              <a:t> </a:t>
            </a:r>
            <a:r>
              <a:rPr lang="nb-NO" dirty="0" err="1" smtClean="0"/>
              <a:t>businesses</a:t>
            </a:r>
            <a:endParaRPr lang="nb-NO" dirty="0" smtClean="0"/>
          </a:p>
          <a:p>
            <a:pPr lvl="1"/>
            <a:r>
              <a:rPr lang="nb-NO" dirty="0" smtClean="0"/>
              <a:t>Too </a:t>
            </a:r>
            <a:r>
              <a:rPr lang="nb-NO" dirty="0" err="1" smtClean="0"/>
              <a:t>small</a:t>
            </a:r>
            <a:r>
              <a:rPr lang="nb-NO" dirty="0" smtClean="0"/>
              <a:t> to have an </a:t>
            </a:r>
            <a:r>
              <a:rPr lang="nb-NO" dirty="0" err="1" smtClean="0"/>
              <a:t>impact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– just </a:t>
            </a:r>
            <a:r>
              <a:rPr lang="nb-NO" dirty="0" err="1" smtClean="0"/>
              <a:t>adapting</a:t>
            </a:r>
            <a:endParaRPr lang="nb-NO" dirty="0" smtClean="0"/>
          </a:p>
          <a:p>
            <a:pPr lvl="1"/>
            <a:r>
              <a:rPr lang="nb-NO" dirty="0" smtClean="0"/>
              <a:t>Market system</a:t>
            </a:r>
          </a:p>
          <a:p>
            <a:r>
              <a:rPr lang="nb-NO" dirty="0" smtClean="0"/>
              <a:t>Consumers?</a:t>
            </a:r>
          </a:p>
          <a:p>
            <a:pPr lvl="1"/>
            <a:r>
              <a:rPr lang="nb-NO" dirty="0" smtClean="0"/>
              <a:t>Consumer is NOT </a:t>
            </a:r>
            <a:r>
              <a:rPr lang="nb-NO" dirty="0" err="1" smtClean="0"/>
              <a:t>king</a:t>
            </a:r>
            <a:endParaRPr lang="nb-NO" dirty="0" smtClean="0"/>
          </a:p>
          <a:p>
            <a:pPr lvl="1"/>
            <a:r>
              <a:rPr lang="nb-NO" dirty="0" smtClean="0"/>
              <a:t>Corporation </a:t>
            </a:r>
            <a:r>
              <a:rPr lang="nb-NO" dirty="0" err="1" smtClean="0"/>
              <a:t>decides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products</a:t>
            </a:r>
            <a:endParaRPr lang="nb-NO" dirty="0"/>
          </a:p>
          <a:p>
            <a:pPr lvl="2"/>
            <a:r>
              <a:rPr lang="nb-NO" dirty="0" smtClean="0"/>
              <a:t>And </a:t>
            </a:r>
            <a:r>
              <a:rPr lang="nb-NO" dirty="0" err="1" smtClean="0"/>
              <a:t>markets</a:t>
            </a:r>
            <a:r>
              <a:rPr lang="nb-NO" dirty="0" smtClean="0"/>
              <a:t> </a:t>
            </a:r>
            <a:r>
              <a:rPr lang="nb-NO" dirty="0" err="1" smtClean="0"/>
              <a:t>them</a:t>
            </a:r>
            <a:r>
              <a:rPr lang="nb-NO" dirty="0" smtClean="0"/>
              <a:t> </a:t>
            </a:r>
            <a:r>
              <a:rPr lang="nb-NO" dirty="0" err="1" smtClean="0"/>
              <a:t>heavily</a:t>
            </a:r>
            <a:r>
              <a:rPr lang="nb-NO" dirty="0" smtClean="0"/>
              <a:t> to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endParaRPr lang="nb-NO" dirty="0" smtClean="0"/>
          </a:p>
          <a:p>
            <a:pPr lvl="2"/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consumerism</a:t>
            </a:r>
            <a:r>
              <a:rPr lang="nb-NO" dirty="0" smtClean="0"/>
              <a:t>,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(~ </a:t>
            </a:r>
            <a:r>
              <a:rPr lang="nb-NO" dirty="0" err="1" smtClean="0"/>
              <a:t>Veblen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Moving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away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public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private </a:t>
            </a:r>
            <a:r>
              <a:rPr lang="nb-NO" dirty="0" err="1" smtClean="0"/>
              <a:t>sector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99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1087</Words>
  <Application>Microsoft Office PowerPoint</Application>
  <PresentationFormat>On-screen Show (4:3)</PresentationFormat>
  <Paragraphs>192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Office-tema</vt:lpstr>
      <vt:lpstr>POL 2012: Theories and Models in Political Economy</vt:lpstr>
      <vt:lpstr>Institutional economics</vt:lpstr>
      <vt:lpstr>Epoch</vt:lpstr>
      <vt:lpstr>Economic and social change</vt:lpstr>
      <vt:lpstr>Neo-institutionalism/ New institutionalism</vt:lpstr>
      <vt:lpstr>Economic power</vt:lpstr>
      <vt:lpstr>John Kenneth Galbraith</vt:lpstr>
      <vt:lpstr>Galbraith: Corporations</vt:lpstr>
      <vt:lpstr>Galbraith: Perfect competition?</vt:lpstr>
      <vt:lpstr>Corporate globalization</vt:lpstr>
      <vt:lpstr>Changing balance of power</vt:lpstr>
      <vt:lpstr>Galbraith: The role of the state</vt:lpstr>
      <vt:lpstr>Economic and social reform</vt:lpstr>
      <vt:lpstr>Institutionalism a success? (Was it right? Has it been influential?)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Espen Moe</cp:lastModifiedBy>
  <cp:revision>116</cp:revision>
  <cp:lastPrinted>2017-09-25T14:14:43Z</cp:lastPrinted>
  <dcterms:created xsi:type="dcterms:W3CDTF">2016-08-29T11:20:00Z</dcterms:created>
  <dcterms:modified xsi:type="dcterms:W3CDTF">2017-10-03T16:04:36Z</dcterms:modified>
</cp:coreProperties>
</file>