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6" r:id="rId4"/>
    <p:sldId id="267" r:id="rId5"/>
    <p:sldId id="268" r:id="rId6"/>
    <p:sldId id="269" r:id="rId7"/>
    <p:sldId id="265" r:id="rId8"/>
    <p:sldId id="270" r:id="rId9"/>
    <p:sldId id="259" r:id="rId10"/>
    <p:sldId id="271" r:id="rId11"/>
    <p:sldId id="272" r:id="rId12"/>
    <p:sldId id="273" r:id="rId13"/>
    <p:sldId id="264" r:id="rId14"/>
    <p:sldId id="262" r:id="rId15"/>
    <p:sldId id="274" r:id="rId16"/>
  </p:sldIdLst>
  <p:sldSz cx="9144000" cy="6858000" type="screen4x3"/>
  <p:notesSz cx="6797675" cy="9926638"/>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4532" autoAdjust="0"/>
  </p:normalViewPr>
  <p:slideViewPr>
    <p:cSldViewPr snapToGrid="0" snapToObjects="1">
      <p:cViewPr varScale="1">
        <p:scale>
          <a:sx n="80" d="100"/>
          <a:sy n="80" d="100"/>
        </p:scale>
        <p:origin x="82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4" y="1"/>
            <a:ext cx="2945659" cy="498056"/>
          </a:xfrm>
          <a:prstGeom prst="rect">
            <a:avLst/>
          </a:prstGeom>
        </p:spPr>
        <p:txBody>
          <a:bodyPr vert="horz" lIns="91440" tIns="45720" rIns="91440" bIns="45720" rtlCol="0"/>
          <a:lstStyle>
            <a:lvl1pPr algn="r">
              <a:defRPr sz="1200"/>
            </a:lvl1pPr>
          </a:lstStyle>
          <a:p>
            <a:fld id="{6FD339C4-647F-4786-A723-473E6E6CEE05}" type="datetimeFigureOut">
              <a:rPr lang="nb-NO" smtClean="0"/>
              <a:t>28.08.2017</a:t>
            </a:fld>
            <a:endParaRPr lang="nb-NO"/>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4" y="9428584"/>
            <a:ext cx="2945659" cy="498055"/>
          </a:xfrm>
          <a:prstGeom prst="rect">
            <a:avLst/>
          </a:prstGeom>
        </p:spPr>
        <p:txBody>
          <a:bodyPr vert="horz" lIns="91440" tIns="45720" rIns="91440" bIns="45720" rtlCol="0" anchor="b"/>
          <a:lstStyle>
            <a:lvl1pPr algn="r">
              <a:defRPr sz="1200"/>
            </a:lvl1pPr>
          </a:lstStyle>
          <a:p>
            <a:fld id="{38A02407-7851-4BF9-A9D7-A4D332A5EA73}" type="slidenum">
              <a:rPr lang="nb-NO" smtClean="0"/>
              <a:t>‹#›</a:t>
            </a:fld>
            <a:endParaRPr lang="nb-NO"/>
          </a:p>
        </p:txBody>
      </p:sp>
    </p:spTree>
    <p:extLst>
      <p:ext uri="{BB962C8B-B14F-4D97-AF65-F5344CB8AC3E}">
        <p14:creationId xmlns:p14="http://schemas.microsoft.com/office/powerpoint/2010/main" val="247583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1</a:t>
            </a:fld>
            <a:endParaRPr lang="nb-NO"/>
          </a:p>
        </p:txBody>
      </p:sp>
    </p:spTree>
    <p:extLst>
      <p:ext uri="{BB962C8B-B14F-4D97-AF65-F5344CB8AC3E}">
        <p14:creationId xmlns:p14="http://schemas.microsoft.com/office/powerpoint/2010/main" val="256106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10</a:t>
            </a:fld>
            <a:endParaRPr lang="nb-NO"/>
          </a:p>
        </p:txBody>
      </p:sp>
    </p:spTree>
    <p:extLst>
      <p:ext uri="{BB962C8B-B14F-4D97-AF65-F5344CB8AC3E}">
        <p14:creationId xmlns:p14="http://schemas.microsoft.com/office/powerpoint/2010/main" val="100300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11</a:t>
            </a:fld>
            <a:endParaRPr lang="nb-NO"/>
          </a:p>
        </p:txBody>
      </p:sp>
    </p:spTree>
    <p:extLst>
      <p:ext uri="{BB962C8B-B14F-4D97-AF65-F5344CB8AC3E}">
        <p14:creationId xmlns:p14="http://schemas.microsoft.com/office/powerpoint/2010/main" val="319202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12</a:t>
            </a:fld>
            <a:endParaRPr lang="nb-NO"/>
          </a:p>
        </p:txBody>
      </p:sp>
    </p:spTree>
    <p:extLst>
      <p:ext uri="{BB962C8B-B14F-4D97-AF65-F5344CB8AC3E}">
        <p14:creationId xmlns:p14="http://schemas.microsoft.com/office/powerpoint/2010/main" val="1891040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13</a:t>
            </a:fld>
            <a:endParaRPr lang="nb-NO"/>
          </a:p>
        </p:txBody>
      </p:sp>
    </p:spTree>
    <p:extLst>
      <p:ext uri="{BB962C8B-B14F-4D97-AF65-F5344CB8AC3E}">
        <p14:creationId xmlns:p14="http://schemas.microsoft.com/office/powerpoint/2010/main" val="123232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14</a:t>
            </a:fld>
            <a:endParaRPr lang="nb-NO"/>
          </a:p>
        </p:txBody>
      </p:sp>
    </p:spTree>
    <p:extLst>
      <p:ext uri="{BB962C8B-B14F-4D97-AF65-F5344CB8AC3E}">
        <p14:creationId xmlns:p14="http://schemas.microsoft.com/office/powerpoint/2010/main" val="13722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15</a:t>
            </a:fld>
            <a:endParaRPr lang="nb-NO"/>
          </a:p>
        </p:txBody>
      </p:sp>
    </p:spTree>
    <p:extLst>
      <p:ext uri="{BB962C8B-B14F-4D97-AF65-F5344CB8AC3E}">
        <p14:creationId xmlns:p14="http://schemas.microsoft.com/office/powerpoint/2010/main" val="4290693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2</a:t>
            </a:fld>
            <a:endParaRPr lang="nb-NO"/>
          </a:p>
        </p:txBody>
      </p:sp>
    </p:spTree>
    <p:extLst>
      <p:ext uri="{BB962C8B-B14F-4D97-AF65-F5344CB8AC3E}">
        <p14:creationId xmlns:p14="http://schemas.microsoft.com/office/powerpoint/2010/main" val="25892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3</a:t>
            </a:fld>
            <a:endParaRPr lang="nb-NO"/>
          </a:p>
        </p:txBody>
      </p:sp>
    </p:spTree>
    <p:extLst>
      <p:ext uri="{BB962C8B-B14F-4D97-AF65-F5344CB8AC3E}">
        <p14:creationId xmlns:p14="http://schemas.microsoft.com/office/powerpoint/2010/main" val="425323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4</a:t>
            </a:fld>
            <a:endParaRPr lang="nb-NO"/>
          </a:p>
        </p:txBody>
      </p:sp>
    </p:spTree>
    <p:extLst>
      <p:ext uri="{BB962C8B-B14F-4D97-AF65-F5344CB8AC3E}">
        <p14:creationId xmlns:p14="http://schemas.microsoft.com/office/powerpoint/2010/main" val="258097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5</a:t>
            </a:fld>
            <a:endParaRPr lang="nb-NO"/>
          </a:p>
        </p:txBody>
      </p:sp>
    </p:spTree>
    <p:extLst>
      <p:ext uri="{BB962C8B-B14F-4D97-AF65-F5344CB8AC3E}">
        <p14:creationId xmlns:p14="http://schemas.microsoft.com/office/powerpoint/2010/main" val="87735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A02407-7851-4BF9-A9D7-A4D332A5EA73}" type="slidenum">
              <a:rPr lang="nb-NO" smtClean="0"/>
              <a:t>6</a:t>
            </a:fld>
            <a:endParaRPr lang="nb-NO"/>
          </a:p>
        </p:txBody>
      </p:sp>
    </p:spTree>
    <p:extLst>
      <p:ext uri="{BB962C8B-B14F-4D97-AF65-F5344CB8AC3E}">
        <p14:creationId xmlns:p14="http://schemas.microsoft.com/office/powerpoint/2010/main" val="349953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is this course about?</a:t>
            </a:r>
            <a:endParaRPr lang="nb-N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nb-N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the economists know that there is more to the world than Keynes, markets, cost-benefit, and equilibrium models. Let the political scientists know that if they want to criticize economists, they actually have to understand some economics – most of the criticism that we see against economists is cheap…by people who really have no clue what they’re talking about. Most of what you read in newspapers about how stupid economists are, and how they don’t know anything about the real world, etc., is garbage. It’s written by people who knows pretty much nothing about economics. This course, if you want to criticize economists, you have to do it for real. It has to be substantive criticism. And by all means, there is a lot to criticize the field of economics for, which is partly what we will do in this course, but it is a criticism that respects the field, and all of its achievements. </a:t>
            </a:r>
          </a:p>
          <a:p>
            <a:endParaRPr lang="nb-NO"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for instance, you all know the publication The Economist? What kind of publication is it? Why is it called the Economist? Introduced in 1843. At a time when it was taken for granted that economics was…political! Thus, the Economist is the Political Economist. It’s just that back then, it was obvious that economics was political, so no one felt a need to invent the term political economy… This is a term that has only become necessary as the economics feel has removed itself from its roots. As it became “scientific”.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an extra lecture on Evolutionary economics, which Stilwell says very little about, which is why we have the </a:t>
            </a:r>
            <a:r>
              <a:rPr lang="en-US" sz="1200" kern="1200" dirty="0" err="1" smtClean="0">
                <a:solidFill>
                  <a:schemeClr val="tx1"/>
                </a:solidFill>
                <a:effectLst/>
                <a:latin typeface="+mn-lt"/>
                <a:ea typeface="+mn-ea"/>
                <a:cs typeface="+mn-cs"/>
              </a:rPr>
              <a:t>Reinert</a:t>
            </a:r>
            <a:r>
              <a:rPr lang="en-US" sz="1200" kern="1200" dirty="0" smtClean="0">
                <a:solidFill>
                  <a:schemeClr val="tx1"/>
                </a:solidFill>
                <a:effectLst/>
                <a:latin typeface="+mn-lt"/>
                <a:ea typeface="+mn-ea"/>
                <a:cs typeface="+mn-cs"/>
              </a:rPr>
              <a:t> book. National economics also used to say very little about </a:t>
            </a:r>
            <a:r>
              <a:rPr lang="en-US" sz="1200" kern="1200" dirty="0" err="1" smtClean="0">
                <a:solidFill>
                  <a:schemeClr val="tx1"/>
                </a:solidFill>
                <a:effectLst/>
                <a:latin typeface="+mn-lt"/>
                <a:ea typeface="+mn-ea"/>
                <a:cs typeface="+mn-cs"/>
              </a:rPr>
              <a:t>evo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ecs</a:t>
            </a:r>
            <a:r>
              <a:rPr lang="en-US" sz="1200" kern="1200" dirty="0" smtClean="0">
                <a:solidFill>
                  <a:schemeClr val="tx1"/>
                </a:solidFill>
                <a:effectLst/>
                <a:latin typeface="+mn-lt"/>
                <a:ea typeface="+mn-ea"/>
                <a:cs typeface="+mn-cs"/>
              </a:rPr>
              <a:t>, but especially since the financial crisis, ideas about </a:t>
            </a:r>
            <a:r>
              <a:rPr lang="en-US" sz="1200" kern="1200" dirty="0" err="1" smtClean="0">
                <a:solidFill>
                  <a:schemeClr val="tx1"/>
                </a:solidFill>
                <a:effectLst/>
                <a:latin typeface="+mn-lt"/>
                <a:ea typeface="+mn-ea"/>
                <a:cs typeface="+mn-cs"/>
              </a:rPr>
              <a:t>diseq</a:t>
            </a:r>
            <a:r>
              <a:rPr lang="en-US" sz="1200" kern="1200" dirty="0" smtClean="0">
                <a:solidFill>
                  <a:schemeClr val="tx1"/>
                </a:solidFill>
                <a:effectLst/>
                <a:latin typeface="+mn-lt"/>
                <a:ea typeface="+mn-ea"/>
                <a:cs typeface="+mn-cs"/>
              </a:rPr>
              <a:t> economics have become far more common, and some of the major names in economic history have worked on these ideas for decades. A&amp;R among the most famous economist who are now very much getting close to evolutionary ideas (although, I don’t think they would call themselves evolutionary – but that’s not so important, what is important is the set of ideas that they all have in common). Schumpeter. </a:t>
            </a:r>
            <a:endParaRPr lang="nb-NO" sz="1200" kern="1200" dirty="0" smtClean="0">
              <a:solidFill>
                <a:schemeClr val="tx1"/>
              </a:solidFill>
              <a:effectLst/>
              <a:latin typeface="+mn-lt"/>
              <a:ea typeface="+mn-ea"/>
              <a:cs typeface="+mn-cs"/>
            </a:endParaRPr>
          </a:p>
          <a:p>
            <a:endParaRPr lang="nb-NO" sz="1200" kern="1200" dirty="0" smtClean="0">
              <a:solidFill>
                <a:schemeClr val="tx1"/>
              </a:solidFill>
              <a:effectLst/>
              <a:latin typeface="+mn-lt"/>
              <a:ea typeface="+mn-ea"/>
              <a:cs typeface="+mn-cs"/>
            </a:endParaRPr>
          </a:p>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7</a:t>
            </a:fld>
            <a:endParaRPr lang="nb-NO"/>
          </a:p>
        </p:txBody>
      </p:sp>
    </p:spTree>
    <p:extLst>
      <p:ext uri="{BB962C8B-B14F-4D97-AF65-F5344CB8AC3E}">
        <p14:creationId xmlns:p14="http://schemas.microsoft.com/office/powerpoint/2010/main" val="275634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38A02407-7851-4BF9-A9D7-A4D332A5EA73}" type="slidenum">
              <a:rPr lang="nb-NO" smtClean="0"/>
              <a:t>8</a:t>
            </a:fld>
            <a:endParaRPr lang="nb-NO"/>
          </a:p>
        </p:txBody>
      </p:sp>
    </p:spTree>
    <p:extLst>
      <p:ext uri="{BB962C8B-B14F-4D97-AF65-F5344CB8AC3E}">
        <p14:creationId xmlns:p14="http://schemas.microsoft.com/office/powerpoint/2010/main" val="410130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38A02407-7851-4BF9-A9D7-A4D332A5EA73}" type="slidenum">
              <a:rPr lang="nb-NO" smtClean="0"/>
              <a:t>9</a:t>
            </a:fld>
            <a:endParaRPr lang="nb-NO"/>
          </a:p>
        </p:txBody>
      </p:sp>
    </p:spTree>
    <p:extLst>
      <p:ext uri="{BB962C8B-B14F-4D97-AF65-F5344CB8AC3E}">
        <p14:creationId xmlns:p14="http://schemas.microsoft.com/office/powerpoint/2010/main" val="156235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smtClean="0"/>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smtClean="0"/>
              <a:t>Click to edit Master title style</a:t>
            </a:r>
            <a:endParaRPr lang="nb-NO"/>
          </a:p>
        </p:txBody>
      </p:sp>
      <p:sp>
        <p:nvSpPr>
          <p:cNvPr id="3" name="Plassholder for loddrett tekst 2"/>
          <p:cNvSpPr>
            <a:spLocks noGrp="1"/>
          </p:cNvSpPr>
          <p:nvPr>
            <p:ph type="body" orient="vert" idx="1"/>
          </p:nvPr>
        </p:nvSpPr>
        <p:spPr>
          <a:xfrm>
            <a:off x="1016000" y="274638"/>
            <a:ext cx="54610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
        <p:nvSpPr>
          <p:cNvPr id="3" name="Plassholder for innhol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4406900"/>
            <a:ext cx="7772400" cy="1362075"/>
          </a:xfrm>
        </p:spPr>
        <p:txBody>
          <a:bodyPr anchor="t"/>
          <a:lstStyle>
            <a:lvl1pPr algn="l">
              <a:defRPr sz="4000" b="1" cap="all"/>
            </a:lvl1pPr>
          </a:lstStyle>
          <a:p>
            <a:r>
              <a:rPr lang="en-US" smtClean="0"/>
              <a:t>Click to edit Master title style</a:t>
            </a:r>
            <a:endParaRPr lang="nb-NO"/>
          </a:p>
        </p:txBody>
      </p:sp>
      <p:sp>
        <p:nvSpPr>
          <p:cNvPr id="3" name="Plassholder for tekst 2"/>
          <p:cNvSpPr>
            <a:spLocks noGrp="1"/>
          </p:cNvSpPr>
          <p:nvPr>
            <p:ph type="body" idx="1"/>
          </p:nvPr>
        </p:nvSpPr>
        <p:spPr>
          <a:xfrm>
            <a:off x="1057940"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74638"/>
            <a:ext cx="7407404" cy="1143000"/>
          </a:xfrm>
        </p:spPr>
        <p:txBody>
          <a:bodyPr/>
          <a:lstStyle/>
          <a:p>
            <a:r>
              <a:rPr lang="en-US" smtClean="0"/>
              <a:t>Click to edit Master title style</a:t>
            </a:r>
            <a:endParaRPr lang="nb-NO" dirty="0"/>
          </a:p>
        </p:txBody>
      </p:sp>
      <p:sp>
        <p:nvSpPr>
          <p:cNvPr id="9"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10" name="Tittel 1"/>
          <p:cNvSpPr>
            <a:spLocks noGrp="1"/>
          </p:cNvSpPr>
          <p:nvPr>
            <p:ph type="title"/>
          </p:nvPr>
        </p:nvSpPr>
        <p:spPr>
          <a:xfrm>
            <a:off x="1059523" y="274638"/>
            <a:ext cx="7407404" cy="1143000"/>
          </a:xfrm>
        </p:spPr>
        <p:txBody>
          <a:bodyPr/>
          <a:lstStyle>
            <a:lvl1pPr>
              <a:defRPr/>
            </a:lvl1pPr>
          </a:lstStyle>
          <a:p>
            <a:r>
              <a:rPr lang="en-US" smtClean="0"/>
              <a:t>Click to edit Master title style</a:t>
            </a:r>
            <a:endParaRPr lang="nb-NO"/>
          </a:p>
        </p:txBody>
      </p:sp>
      <p:sp>
        <p:nvSpPr>
          <p:cNvPr id="11"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dirty="0"/>
          </a:p>
        </p:txBody>
      </p:sp>
      <p:sp>
        <p:nvSpPr>
          <p:cNvPr id="13"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4"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1" y="273050"/>
            <a:ext cx="3008313" cy="1162050"/>
          </a:xfrm>
        </p:spPr>
        <p:txBody>
          <a:bodyPr anchor="b"/>
          <a:lstStyle>
            <a:lvl1pPr algn="l">
              <a:defRPr sz="2000" b="1"/>
            </a:lvl1pPr>
          </a:lstStyle>
          <a:p>
            <a:r>
              <a:rPr lang="en-US" smtClean="0"/>
              <a:t>Click to edit Master title style</a:t>
            </a:r>
            <a:endParaRPr lang="nb-NO"/>
          </a:p>
        </p:txBody>
      </p:sp>
      <p:sp>
        <p:nvSpPr>
          <p:cNvPr id="9"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0"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Bilde 3"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
        <p:nvSpPr>
          <p:cNvPr id="2" name="Plassholder for tittel 1"/>
          <p:cNvSpPr>
            <a:spLocks noGrp="1"/>
          </p:cNvSpPr>
          <p:nvPr>
            <p:ph type="title"/>
          </p:nvPr>
        </p:nvSpPr>
        <p:spPr>
          <a:xfrm>
            <a:off x="1194628" y="274638"/>
            <a:ext cx="7407404" cy="1143000"/>
          </a:xfrm>
          <a:prstGeom prst="rect">
            <a:avLst/>
          </a:prstGeom>
        </p:spPr>
        <p:txBody>
          <a:bodyPr vert="horz" lIns="91440" tIns="45720" rIns="91440" bIns="45720" rtlCol="0" anchor="ctr">
            <a:norm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1194628" y="1600200"/>
            <a:ext cx="7407404" cy="4525963"/>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pen.moe@ntnu.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901094"/>
          </a:xfrm>
        </p:spPr>
        <p:txBody>
          <a:bodyPr>
            <a:normAutofit fontScale="90000"/>
          </a:bodyPr>
          <a:lstStyle/>
          <a:p>
            <a:r>
              <a:rPr lang="nb-NO" dirty="0" smtClean="0"/>
              <a:t>POL 2012: </a:t>
            </a:r>
            <a:r>
              <a:rPr lang="nb-NO" dirty="0" err="1" smtClean="0"/>
              <a:t>Theories</a:t>
            </a:r>
            <a:r>
              <a:rPr lang="nb-NO" dirty="0" smtClean="0"/>
              <a:t> and Models in </a:t>
            </a:r>
            <a:r>
              <a:rPr lang="nb-NO" dirty="0" err="1" smtClean="0"/>
              <a:t>Political</a:t>
            </a:r>
            <a:r>
              <a:rPr lang="nb-NO" dirty="0" smtClean="0"/>
              <a:t> </a:t>
            </a:r>
            <a:r>
              <a:rPr lang="nb-NO" dirty="0" err="1" smtClean="0"/>
              <a:t>Economy</a:t>
            </a:r>
            <a:endParaRPr lang="nb-NO" dirty="0"/>
          </a:p>
        </p:txBody>
      </p:sp>
      <p:sp>
        <p:nvSpPr>
          <p:cNvPr id="3" name="Undertittel 2"/>
          <p:cNvSpPr>
            <a:spLocks noGrp="1"/>
          </p:cNvSpPr>
          <p:nvPr>
            <p:ph type="subTitle" idx="1"/>
          </p:nvPr>
        </p:nvSpPr>
        <p:spPr>
          <a:xfrm>
            <a:off x="1267185" y="2104667"/>
            <a:ext cx="7772400" cy="3265192"/>
          </a:xfrm>
        </p:spPr>
        <p:txBody>
          <a:bodyPr>
            <a:normAutofit/>
          </a:bodyPr>
          <a:lstStyle/>
          <a:p>
            <a:endParaRPr lang="nb-NO" dirty="0"/>
          </a:p>
          <a:p>
            <a:r>
              <a:rPr lang="nb-NO" sz="2400" dirty="0" err="1" smtClean="0"/>
              <a:t>Introduction</a:t>
            </a:r>
            <a:endParaRPr lang="nb-NO" sz="2400" dirty="0" smtClean="0"/>
          </a:p>
          <a:p>
            <a:endParaRPr lang="nb-NO" dirty="0"/>
          </a:p>
          <a:p>
            <a:endParaRPr lang="nb-NO" sz="2400" dirty="0" smtClean="0"/>
          </a:p>
          <a:p>
            <a:r>
              <a:rPr lang="nb-NO" dirty="0" smtClean="0"/>
              <a:t>Espen Moe</a:t>
            </a:r>
          </a:p>
          <a:p>
            <a:r>
              <a:rPr lang="nb-NO" sz="2400" dirty="0" smtClean="0"/>
              <a:t>Department </a:t>
            </a:r>
            <a:r>
              <a:rPr lang="nb-NO" sz="2400" dirty="0" err="1" smtClean="0"/>
              <a:t>of</a:t>
            </a:r>
            <a:r>
              <a:rPr lang="nb-NO" sz="2400" dirty="0" smtClean="0"/>
              <a:t> </a:t>
            </a:r>
            <a:r>
              <a:rPr lang="nb-NO" sz="2400" dirty="0" err="1" smtClean="0"/>
              <a:t>Sociology</a:t>
            </a:r>
            <a:r>
              <a:rPr lang="nb-NO" sz="2400" dirty="0" smtClean="0"/>
              <a:t> and </a:t>
            </a:r>
            <a:r>
              <a:rPr lang="nb-NO" sz="2400" dirty="0" err="1" smtClean="0"/>
              <a:t>Political</a:t>
            </a:r>
            <a:r>
              <a:rPr lang="nb-NO" sz="2400" dirty="0" smtClean="0"/>
              <a:t> Science</a:t>
            </a:r>
          </a:p>
          <a:p>
            <a:r>
              <a:rPr lang="nb-NO" dirty="0" smtClean="0">
                <a:hlinkClick r:id="rId3"/>
              </a:rPr>
              <a:t>espen.moe@ntnu.no</a:t>
            </a:r>
            <a:r>
              <a:rPr lang="nb-NO" dirty="0" smtClean="0"/>
              <a:t>, #9587, 73592230</a:t>
            </a:r>
            <a:endParaRPr lang="nb-NO" sz="2400" dirty="0"/>
          </a:p>
        </p:txBody>
      </p:sp>
      <p:pic>
        <p:nvPicPr>
          <p:cNvPr id="4" name="Bilde 3" descr="stripe_tekst_en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324310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What</a:t>
            </a:r>
            <a:r>
              <a:rPr lang="nb-NO" dirty="0"/>
              <a:t> is </a:t>
            </a:r>
            <a:r>
              <a:rPr lang="nb-NO" dirty="0" err="1"/>
              <a:t>political</a:t>
            </a:r>
            <a:r>
              <a:rPr lang="nb-NO" dirty="0"/>
              <a:t> </a:t>
            </a:r>
            <a:r>
              <a:rPr lang="nb-NO" dirty="0" err="1"/>
              <a:t>economy</a:t>
            </a:r>
            <a:r>
              <a:rPr lang="nb-NO" dirty="0"/>
              <a:t>?</a:t>
            </a:r>
          </a:p>
        </p:txBody>
      </p:sp>
      <p:sp>
        <p:nvSpPr>
          <p:cNvPr id="3" name="Content Placeholder 2"/>
          <p:cNvSpPr>
            <a:spLocks noGrp="1"/>
          </p:cNvSpPr>
          <p:nvPr>
            <p:ph idx="1"/>
          </p:nvPr>
        </p:nvSpPr>
        <p:spPr/>
        <p:txBody>
          <a:bodyPr/>
          <a:lstStyle/>
          <a:p>
            <a:r>
              <a:rPr lang="nb-NO" dirty="0" err="1"/>
              <a:t>Stilwell</a:t>
            </a:r>
            <a:r>
              <a:rPr lang="nb-NO" dirty="0"/>
              <a:t>: </a:t>
            </a:r>
            <a:endParaRPr lang="nb-NO" dirty="0" smtClean="0"/>
          </a:p>
          <a:p>
            <a:pPr lvl="1"/>
            <a:r>
              <a:rPr lang="nb-NO" dirty="0" err="1" smtClean="0"/>
              <a:t>Strongly</a:t>
            </a:r>
            <a:r>
              <a:rPr lang="nb-NO" dirty="0" smtClean="0"/>
              <a:t> </a:t>
            </a:r>
            <a:r>
              <a:rPr lang="nb-NO" dirty="0" err="1"/>
              <a:t>influenced</a:t>
            </a:r>
            <a:r>
              <a:rPr lang="nb-NO" dirty="0"/>
              <a:t> by </a:t>
            </a:r>
            <a:r>
              <a:rPr lang="nb-NO" dirty="0" err="1"/>
              <a:t>neoclassical</a:t>
            </a:r>
            <a:r>
              <a:rPr lang="nb-NO" dirty="0"/>
              <a:t> </a:t>
            </a:r>
            <a:r>
              <a:rPr lang="nb-NO" dirty="0" err="1"/>
              <a:t>economics</a:t>
            </a:r>
            <a:r>
              <a:rPr lang="nb-NO" dirty="0"/>
              <a:t>, </a:t>
            </a:r>
            <a:r>
              <a:rPr lang="nb-NO" dirty="0" err="1"/>
              <a:t>but</a:t>
            </a:r>
            <a:r>
              <a:rPr lang="nb-NO" dirty="0"/>
              <a:t> </a:t>
            </a:r>
            <a:r>
              <a:rPr lang="nb-NO" dirty="0" err="1"/>
              <a:t>many</a:t>
            </a:r>
            <a:r>
              <a:rPr lang="nb-NO" dirty="0"/>
              <a:t> </a:t>
            </a:r>
            <a:r>
              <a:rPr lang="nb-NO" dirty="0" err="1"/>
              <a:t>other</a:t>
            </a:r>
            <a:r>
              <a:rPr lang="nb-NO" dirty="0"/>
              <a:t> </a:t>
            </a:r>
            <a:r>
              <a:rPr lang="nb-NO" dirty="0" err="1"/>
              <a:t>economic</a:t>
            </a:r>
            <a:r>
              <a:rPr lang="nb-NO" dirty="0"/>
              <a:t> </a:t>
            </a:r>
            <a:r>
              <a:rPr lang="nb-NO" dirty="0" err="1"/>
              <a:t>approaches</a:t>
            </a:r>
            <a:endParaRPr lang="nb-NO" dirty="0"/>
          </a:p>
          <a:p>
            <a:pPr lvl="1"/>
            <a:r>
              <a:rPr lang="nb-NO" dirty="0" smtClean="0"/>
              <a:t>Focus </a:t>
            </a:r>
            <a:r>
              <a:rPr lang="nb-NO" dirty="0" err="1" smtClean="0"/>
              <a:t>on</a:t>
            </a:r>
            <a:endParaRPr lang="nb-NO" dirty="0" smtClean="0"/>
          </a:p>
          <a:p>
            <a:pPr lvl="2"/>
            <a:r>
              <a:rPr lang="nb-NO" dirty="0" smtClean="0"/>
              <a:t>Problems</a:t>
            </a:r>
            <a:endParaRPr lang="nb-NO" dirty="0"/>
          </a:p>
          <a:p>
            <a:pPr lvl="2"/>
            <a:r>
              <a:rPr lang="nb-NO" dirty="0"/>
              <a:t>Questions</a:t>
            </a:r>
          </a:p>
          <a:p>
            <a:pPr lvl="2"/>
            <a:r>
              <a:rPr lang="nb-NO" dirty="0" err="1"/>
              <a:t>Analytic</a:t>
            </a:r>
            <a:r>
              <a:rPr lang="nb-NO" dirty="0"/>
              <a:t> </a:t>
            </a:r>
            <a:r>
              <a:rPr lang="nb-NO" dirty="0" err="1" smtClean="0"/>
              <a:t>foundations</a:t>
            </a:r>
            <a:endParaRPr lang="nb-NO" dirty="0" smtClean="0"/>
          </a:p>
          <a:p>
            <a:pPr lvl="1"/>
            <a:r>
              <a:rPr lang="nb-NO" dirty="0" smtClean="0"/>
              <a:t>A </a:t>
            </a:r>
            <a:r>
              <a:rPr lang="nb-NO" dirty="0" err="1" smtClean="0"/>
              <a:t>discipline</a:t>
            </a:r>
            <a:r>
              <a:rPr lang="nb-NO" dirty="0" smtClean="0"/>
              <a:t> in </a:t>
            </a:r>
            <a:r>
              <a:rPr lang="nb-NO" dirty="0" err="1" smtClean="0"/>
              <a:t>the</a:t>
            </a:r>
            <a:r>
              <a:rPr lang="nb-NO" dirty="0" smtClean="0"/>
              <a:t> </a:t>
            </a:r>
            <a:r>
              <a:rPr lang="nb-NO" dirty="0" err="1" smtClean="0"/>
              <a:t>intersection</a:t>
            </a:r>
            <a:r>
              <a:rPr lang="nb-NO" dirty="0" smtClean="0"/>
              <a:t> </a:t>
            </a:r>
            <a:r>
              <a:rPr lang="nb-NO" dirty="0" err="1" smtClean="0"/>
              <a:t>between</a:t>
            </a:r>
            <a:r>
              <a:rPr lang="nb-NO" dirty="0" smtClean="0"/>
              <a:t> </a:t>
            </a:r>
            <a:r>
              <a:rPr lang="nb-NO" dirty="0" err="1" smtClean="0"/>
              <a:t>other</a:t>
            </a:r>
            <a:r>
              <a:rPr lang="nb-NO" dirty="0" smtClean="0"/>
              <a:t> </a:t>
            </a:r>
            <a:r>
              <a:rPr lang="nb-NO" dirty="0" err="1" smtClean="0"/>
              <a:t>disciplines</a:t>
            </a:r>
            <a:endParaRPr lang="nb-NO" dirty="0" smtClean="0"/>
          </a:p>
          <a:p>
            <a:pPr lvl="2"/>
            <a:r>
              <a:rPr lang="nb-NO" dirty="0" err="1" smtClean="0"/>
              <a:t>Economics</a:t>
            </a:r>
            <a:r>
              <a:rPr lang="nb-NO" dirty="0" smtClean="0"/>
              <a:t>, </a:t>
            </a:r>
            <a:r>
              <a:rPr lang="nb-NO" dirty="0" err="1" smtClean="0"/>
              <a:t>very</a:t>
            </a:r>
            <a:r>
              <a:rPr lang="nb-NO" dirty="0" smtClean="0"/>
              <a:t> </a:t>
            </a:r>
            <a:r>
              <a:rPr lang="nb-NO" dirty="0" err="1" smtClean="0"/>
              <a:t>often</a:t>
            </a:r>
            <a:r>
              <a:rPr lang="nb-NO" dirty="0" smtClean="0"/>
              <a:t> </a:t>
            </a:r>
            <a:r>
              <a:rPr lang="nb-NO" dirty="0" err="1" smtClean="0"/>
              <a:t>political</a:t>
            </a:r>
            <a:r>
              <a:rPr lang="nb-NO" dirty="0" smtClean="0"/>
              <a:t> science, </a:t>
            </a:r>
            <a:r>
              <a:rPr lang="nb-NO" dirty="0" err="1" smtClean="0"/>
              <a:t>also</a:t>
            </a:r>
            <a:r>
              <a:rPr lang="nb-NO" dirty="0" smtClean="0"/>
              <a:t> </a:t>
            </a:r>
            <a:r>
              <a:rPr lang="nb-NO" dirty="0" err="1" smtClean="0"/>
              <a:t>others</a:t>
            </a:r>
            <a:r>
              <a:rPr lang="nb-NO" dirty="0" smtClean="0"/>
              <a:t> </a:t>
            </a:r>
            <a:r>
              <a:rPr lang="nb-NO" dirty="0" err="1" smtClean="0"/>
              <a:t>such</a:t>
            </a:r>
            <a:r>
              <a:rPr lang="nb-NO" dirty="0" smtClean="0"/>
              <a:t> as </a:t>
            </a:r>
            <a:r>
              <a:rPr lang="nb-NO" dirty="0" err="1" smtClean="0"/>
              <a:t>geography</a:t>
            </a:r>
            <a:r>
              <a:rPr lang="nb-NO" dirty="0" smtClean="0"/>
              <a:t>, </a:t>
            </a:r>
            <a:r>
              <a:rPr lang="nb-NO" dirty="0" err="1" smtClean="0"/>
              <a:t>sociology</a:t>
            </a:r>
            <a:r>
              <a:rPr lang="nb-NO" dirty="0" smtClean="0"/>
              <a:t>, </a:t>
            </a:r>
            <a:r>
              <a:rPr lang="nb-NO" dirty="0" err="1" smtClean="0"/>
              <a:t>social</a:t>
            </a:r>
            <a:r>
              <a:rPr lang="nb-NO" dirty="0" smtClean="0"/>
              <a:t> </a:t>
            </a:r>
            <a:r>
              <a:rPr lang="nb-NO" dirty="0" err="1" smtClean="0"/>
              <a:t>anthropology</a:t>
            </a:r>
            <a:r>
              <a:rPr lang="nb-NO" dirty="0" smtClean="0"/>
              <a:t> etc. </a:t>
            </a:r>
            <a:endParaRPr lang="nb-NO" dirty="0"/>
          </a:p>
        </p:txBody>
      </p:sp>
    </p:spTree>
    <p:extLst>
      <p:ext uri="{BB962C8B-B14F-4D97-AF65-F5344CB8AC3E}">
        <p14:creationId xmlns:p14="http://schemas.microsoft.com/office/powerpoint/2010/main" val="265265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smtClean="0"/>
              <a:t>Relevance</a:t>
            </a:r>
            <a:r>
              <a:rPr lang="nb-NO" dirty="0" smtClean="0"/>
              <a:t> to real </a:t>
            </a:r>
            <a:r>
              <a:rPr lang="nb-NO" dirty="0" err="1" smtClean="0"/>
              <a:t>economic</a:t>
            </a:r>
            <a:r>
              <a:rPr lang="nb-NO" dirty="0" smtClean="0"/>
              <a:t> problems</a:t>
            </a:r>
            <a:endParaRPr lang="nb-NO" dirty="0"/>
          </a:p>
        </p:txBody>
      </p:sp>
      <p:sp>
        <p:nvSpPr>
          <p:cNvPr id="3" name="Content Placeholder 2"/>
          <p:cNvSpPr>
            <a:spLocks noGrp="1"/>
          </p:cNvSpPr>
          <p:nvPr>
            <p:ph idx="1"/>
          </p:nvPr>
        </p:nvSpPr>
        <p:spPr>
          <a:xfrm>
            <a:off x="1194628" y="1600200"/>
            <a:ext cx="7407404" cy="4752474"/>
          </a:xfrm>
        </p:spPr>
        <p:txBody>
          <a:bodyPr>
            <a:normAutofit fontScale="92500" lnSpcReduction="20000"/>
          </a:bodyPr>
          <a:lstStyle/>
          <a:p>
            <a:r>
              <a:rPr lang="nb-NO" dirty="0" err="1" smtClean="0"/>
              <a:t>Economic</a:t>
            </a:r>
            <a:r>
              <a:rPr lang="nb-NO" dirty="0" smtClean="0"/>
              <a:t> </a:t>
            </a:r>
            <a:r>
              <a:rPr lang="nb-NO" dirty="0" err="1" smtClean="0"/>
              <a:t>orthodoxy</a:t>
            </a:r>
            <a:endParaRPr lang="nb-NO" dirty="0" smtClean="0"/>
          </a:p>
          <a:p>
            <a:pPr lvl="1"/>
            <a:r>
              <a:rPr lang="nb-NO" dirty="0" smtClean="0"/>
              <a:t>Focus </a:t>
            </a:r>
            <a:r>
              <a:rPr lang="nb-NO" dirty="0" err="1" smtClean="0"/>
              <a:t>of</a:t>
            </a:r>
            <a:r>
              <a:rPr lang="nb-NO" dirty="0" smtClean="0"/>
              <a:t> </a:t>
            </a:r>
            <a:r>
              <a:rPr lang="nb-NO" dirty="0" err="1" smtClean="0"/>
              <a:t>neoclassical</a:t>
            </a:r>
            <a:r>
              <a:rPr lang="nb-NO" dirty="0" smtClean="0"/>
              <a:t> </a:t>
            </a:r>
            <a:r>
              <a:rPr lang="nb-NO" dirty="0" err="1" smtClean="0"/>
              <a:t>economics</a:t>
            </a:r>
            <a:r>
              <a:rPr lang="nb-NO" dirty="0" smtClean="0"/>
              <a:t> </a:t>
            </a:r>
            <a:r>
              <a:rPr lang="nb-NO" dirty="0" err="1" smtClean="0"/>
              <a:t>on</a:t>
            </a:r>
            <a:r>
              <a:rPr lang="nb-NO" dirty="0" smtClean="0"/>
              <a:t> </a:t>
            </a:r>
            <a:r>
              <a:rPr lang="nb-NO" dirty="0" err="1" smtClean="0"/>
              <a:t>markets</a:t>
            </a:r>
            <a:r>
              <a:rPr lang="nb-NO" dirty="0" smtClean="0"/>
              <a:t> to </a:t>
            </a:r>
            <a:r>
              <a:rPr lang="nb-NO" dirty="0" err="1" smtClean="0"/>
              <a:t>allocate</a:t>
            </a:r>
            <a:r>
              <a:rPr lang="nb-NO" dirty="0" smtClean="0"/>
              <a:t> </a:t>
            </a:r>
            <a:r>
              <a:rPr lang="nb-NO" dirty="0" err="1" smtClean="0"/>
              <a:t>economic</a:t>
            </a:r>
            <a:r>
              <a:rPr lang="nb-NO" dirty="0" smtClean="0"/>
              <a:t> </a:t>
            </a:r>
            <a:r>
              <a:rPr lang="nb-NO" dirty="0" err="1" smtClean="0"/>
              <a:t>resources</a:t>
            </a:r>
            <a:endParaRPr lang="nb-NO" dirty="0" smtClean="0"/>
          </a:p>
          <a:p>
            <a:pPr lvl="1"/>
            <a:r>
              <a:rPr lang="nb-NO" dirty="0" err="1" smtClean="0"/>
              <a:t>Capitalist</a:t>
            </a:r>
            <a:r>
              <a:rPr lang="nb-NO" dirty="0" smtClean="0"/>
              <a:t> </a:t>
            </a:r>
            <a:r>
              <a:rPr lang="nb-NO" dirty="0" err="1" smtClean="0"/>
              <a:t>economy</a:t>
            </a:r>
            <a:r>
              <a:rPr lang="nb-NO" dirty="0" smtClean="0"/>
              <a:t> as stable, </a:t>
            </a:r>
            <a:r>
              <a:rPr lang="nb-NO" dirty="0" err="1" smtClean="0"/>
              <a:t>self-equilibrating</a:t>
            </a:r>
            <a:endParaRPr lang="nb-NO" dirty="0" smtClean="0"/>
          </a:p>
          <a:p>
            <a:pPr lvl="1"/>
            <a:r>
              <a:rPr lang="nb-NO" dirty="0" err="1" smtClean="0"/>
              <a:t>Role</a:t>
            </a:r>
            <a:r>
              <a:rPr lang="nb-NO" dirty="0" smtClean="0"/>
              <a:t> </a:t>
            </a:r>
            <a:r>
              <a:rPr lang="nb-NO" dirty="0" err="1" smtClean="0"/>
              <a:t>of</a:t>
            </a:r>
            <a:r>
              <a:rPr lang="nb-NO" dirty="0" smtClean="0"/>
              <a:t> </a:t>
            </a:r>
            <a:r>
              <a:rPr lang="nb-NO" dirty="0" err="1" smtClean="0"/>
              <a:t>government</a:t>
            </a:r>
            <a:r>
              <a:rPr lang="nb-NO" dirty="0" smtClean="0"/>
              <a:t>: Servant to </a:t>
            </a:r>
            <a:r>
              <a:rPr lang="nb-NO" dirty="0" err="1" smtClean="0"/>
              <a:t>the</a:t>
            </a:r>
            <a:r>
              <a:rPr lang="nb-NO" dirty="0" smtClean="0"/>
              <a:t> </a:t>
            </a:r>
            <a:r>
              <a:rPr lang="nb-NO" dirty="0" err="1" smtClean="0"/>
              <a:t>market</a:t>
            </a:r>
            <a:r>
              <a:rPr lang="nb-NO" dirty="0" smtClean="0"/>
              <a:t>(?), stable </a:t>
            </a:r>
            <a:r>
              <a:rPr lang="nb-NO" dirty="0" err="1" smtClean="0"/>
              <a:t>framework</a:t>
            </a:r>
            <a:r>
              <a:rPr lang="nb-NO" dirty="0" smtClean="0"/>
              <a:t> </a:t>
            </a:r>
            <a:r>
              <a:rPr lang="nb-NO" dirty="0" err="1" smtClean="0"/>
              <a:t>conditions</a:t>
            </a:r>
            <a:r>
              <a:rPr lang="nb-NO" dirty="0" smtClean="0"/>
              <a:t>, and </a:t>
            </a:r>
            <a:r>
              <a:rPr lang="nb-NO" dirty="0" err="1" smtClean="0"/>
              <a:t>otherwise</a:t>
            </a:r>
            <a:r>
              <a:rPr lang="nb-NO" dirty="0" smtClean="0"/>
              <a:t> </a:t>
            </a:r>
            <a:r>
              <a:rPr lang="nb-NO" dirty="0" err="1" smtClean="0"/>
              <a:t>stay</a:t>
            </a:r>
            <a:r>
              <a:rPr lang="nb-NO" dirty="0" smtClean="0"/>
              <a:t> </a:t>
            </a:r>
            <a:r>
              <a:rPr lang="nb-NO" dirty="0" err="1" smtClean="0"/>
              <a:t>away</a:t>
            </a:r>
            <a:endParaRPr lang="nb-NO" dirty="0" smtClean="0"/>
          </a:p>
          <a:p>
            <a:pPr lvl="1"/>
            <a:r>
              <a:rPr lang="nb-NO" dirty="0" err="1" smtClean="0"/>
              <a:t>Constitutive</a:t>
            </a:r>
            <a:r>
              <a:rPr lang="nb-NO" dirty="0" smtClean="0"/>
              <a:t> </a:t>
            </a:r>
            <a:r>
              <a:rPr lang="nb-NO" dirty="0" err="1" smtClean="0"/>
              <a:t>of</a:t>
            </a:r>
            <a:r>
              <a:rPr lang="nb-NO" dirty="0" smtClean="0"/>
              <a:t> </a:t>
            </a:r>
            <a:r>
              <a:rPr lang="nb-NO" dirty="0" err="1" smtClean="0"/>
              <a:t>the</a:t>
            </a:r>
            <a:r>
              <a:rPr lang="nb-NO" dirty="0" smtClean="0"/>
              <a:t> </a:t>
            </a:r>
            <a:r>
              <a:rPr lang="nb-NO" dirty="0" err="1" smtClean="0"/>
              <a:t>way</a:t>
            </a:r>
            <a:r>
              <a:rPr lang="nb-NO" dirty="0" smtClean="0"/>
              <a:t> in </a:t>
            </a:r>
            <a:r>
              <a:rPr lang="nb-NO" dirty="0" err="1" smtClean="0"/>
              <a:t>which</a:t>
            </a:r>
            <a:r>
              <a:rPr lang="nb-NO" dirty="0" smtClean="0"/>
              <a:t> </a:t>
            </a:r>
            <a:r>
              <a:rPr lang="nb-NO" dirty="0" err="1" smtClean="0"/>
              <a:t>we</a:t>
            </a:r>
            <a:r>
              <a:rPr lang="nb-NO" dirty="0" smtClean="0"/>
              <a:t> </a:t>
            </a:r>
            <a:r>
              <a:rPr lang="nb-NO" dirty="0" err="1" smtClean="0"/>
              <a:t>are</a:t>
            </a:r>
            <a:r>
              <a:rPr lang="nb-NO" dirty="0" smtClean="0"/>
              <a:t> </a:t>
            </a:r>
            <a:r>
              <a:rPr lang="nb-NO" dirty="0" err="1" smtClean="0"/>
              <a:t>thinking</a:t>
            </a:r>
            <a:endParaRPr lang="nb-NO" dirty="0" smtClean="0"/>
          </a:p>
          <a:p>
            <a:pPr lvl="1"/>
            <a:r>
              <a:rPr lang="nb-NO" dirty="0" err="1" smtClean="0"/>
              <a:t>Strong</a:t>
            </a:r>
            <a:r>
              <a:rPr lang="nb-NO" dirty="0" smtClean="0"/>
              <a:t> </a:t>
            </a:r>
            <a:r>
              <a:rPr lang="nb-NO" dirty="0" err="1" smtClean="0"/>
              <a:t>influence</a:t>
            </a:r>
            <a:r>
              <a:rPr lang="nb-NO" dirty="0" smtClean="0"/>
              <a:t> </a:t>
            </a:r>
            <a:r>
              <a:rPr lang="nb-NO" dirty="0" err="1" smtClean="0"/>
              <a:t>on</a:t>
            </a:r>
            <a:r>
              <a:rPr lang="nb-NO" dirty="0" smtClean="0"/>
              <a:t> policymakers</a:t>
            </a:r>
          </a:p>
          <a:p>
            <a:pPr lvl="2"/>
            <a:r>
              <a:rPr lang="nb-NO" dirty="0" smtClean="0"/>
              <a:t>Trade, </a:t>
            </a:r>
            <a:r>
              <a:rPr lang="nb-NO" dirty="0" err="1" smtClean="0"/>
              <a:t>financial</a:t>
            </a:r>
            <a:r>
              <a:rPr lang="nb-NO" dirty="0" smtClean="0"/>
              <a:t> </a:t>
            </a:r>
            <a:r>
              <a:rPr lang="nb-NO" dirty="0" err="1" smtClean="0"/>
              <a:t>markets</a:t>
            </a:r>
            <a:r>
              <a:rPr lang="nb-NO" dirty="0" smtClean="0"/>
              <a:t>, </a:t>
            </a:r>
            <a:r>
              <a:rPr lang="nb-NO" dirty="0" err="1" smtClean="0"/>
              <a:t>privatization</a:t>
            </a:r>
            <a:r>
              <a:rPr lang="nb-NO" dirty="0" smtClean="0"/>
              <a:t>, </a:t>
            </a:r>
            <a:r>
              <a:rPr lang="nb-NO" dirty="0" err="1" smtClean="0"/>
              <a:t>deregulation</a:t>
            </a:r>
            <a:r>
              <a:rPr lang="nb-NO" dirty="0" smtClean="0"/>
              <a:t>, </a:t>
            </a:r>
            <a:r>
              <a:rPr lang="nb-NO" dirty="0" err="1" smtClean="0"/>
              <a:t>liberalization</a:t>
            </a:r>
            <a:endParaRPr lang="nb-NO" dirty="0" smtClean="0"/>
          </a:p>
          <a:p>
            <a:r>
              <a:rPr lang="nb-NO" dirty="0" err="1" smtClean="0"/>
              <a:t>But</a:t>
            </a:r>
            <a:r>
              <a:rPr lang="nb-NO" dirty="0" smtClean="0"/>
              <a:t> is </a:t>
            </a:r>
            <a:r>
              <a:rPr lang="nb-NO" dirty="0" err="1" smtClean="0"/>
              <a:t>the</a:t>
            </a:r>
            <a:r>
              <a:rPr lang="nb-NO" dirty="0" smtClean="0"/>
              <a:t> </a:t>
            </a:r>
            <a:r>
              <a:rPr lang="nb-NO" dirty="0" err="1" smtClean="0"/>
              <a:t>orthodoxy</a:t>
            </a:r>
            <a:r>
              <a:rPr lang="nb-NO" dirty="0" smtClean="0"/>
              <a:t> </a:t>
            </a:r>
            <a:r>
              <a:rPr lang="nb-NO" dirty="0" err="1" smtClean="0"/>
              <a:t>correct</a:t>
            </a:r>
            <a:r>
              <a:rPr lang="nb-NO" dirty="0" smtClean="0"/>
              <a:t>? (</a:t>
            </a:r>
            <a:r>
              <a:rPr lang="nb-NO" dirty="0" err="1" smtClean="0"/>
              <a:t>Possible</a:t>
            </a:r>
            <a:r>
              <a:rPr lang="nb-NO" dirty="0" smtClean="0"/>
              <a:t> re-</a:t>
            </a:r>
            <a:r>
              <a:rPr lang="nb-NO" dirty="0" err="1" smtClean="0"/>
              <a:t>think</a:t>
            </a:r>
            <a:r>
              <a:rPr lang="nb-NO" dirty="0" smtClean="0"/>
              <a:t>.)</a:t>
            </a:r>
          </a:p>
          <a:p>
            <a:pPr lvl="1"/>
            <a:r>
              <a:rPr lang="nb-NO" dirty="0" smtClean="0"/>
              <a:t>Financial </a:t>
            </a:r>
            <a:r>
              <a:rPr lang="nb-NO" dirty="0" err="1" smtClean="0"/>
              <a:t>crisis</a:t>
            </a:r>
            <a:endParaRPr lang="nb-NO" dirty="0" smtClean="0"/>
          </a:p>
          <a:p>
            <a:pPr lvl="1"/>
            <a:r>
              <a:rPr lang="nb-NO" dirty="0" err="1" smtClean="0"/>
              <a:t>Climate</a:t>
            </a:r>
            <a:r>
              <a:rPr lang="nb-NO" dirty="0" smtClean="0"/>
              <a:t> </a:t>
            </a:r>
            <a:r>
              <a:rPr lang="nb-NO" dirty="0" err="1" smtClean="0"/>
              <a:t>change</a:t>
            </a:r>
            <a:endParaRPr lang="nb-NO" dirty="0" smtClean="0"/>
          </a:p>
          <a:p>
            <a:pPr lvl="1"/>
            <a:r>
              <a:rPr lang="nb-NO" dirty="0" smtClean="0"/>
              <a:t>Rising </a:t>
            </a:r>
            <a:r>
              <a:rPr lang="nb-NO" dirty="0" err="1" smtClean="0"/>
              <a:t>inequality</a:t>
            </a:r>
            <a:endParaRPr lang="nb-NO" dirty="0" smtClean="0"/>
          </a:p>
          <a:p>
            <a:pPr lvl="1"/>
            <a:r>
              <a:rPr lang="nb-NO" dirty="0" err="1" smtClean="0"/>
              <a:t>Economic</a:t>
            </a:r>
            <a:r>
              <a:rPr lang="nb-NO" dirty="0" smtClean="0"/>
              <a:t> </a:t>
            </a:r>
            <a:r>
              <a:rPr lang="nb-NO" dirty="0" err="1" smtClean="0"/>
              <a:t>growth</a:t>
            </a:r>
            <a:endParaRPr lang="nb-NO" dirty="0" smtClean="0"/>
          </a:p>
          <a:p>
            <a:pPr lvl="1"/>
            <a:r>
              <a:rPr lang="nb-NO" dirty="0" smtClean="0"/>
              <a:t>«</a:t>
            </a:r>
            <a:r>
              <a:rPr lang="nb-NO" dirty="0" err="1" smtClean="0"/>
              <a:t>Shocks</a:t>
            </a:r>
            <a:r>
              <a:rPr lang="nb-NO" dirty="0" smtClean="0"/>
              <a:t>»</a:t>
            </a:r>
            <a:endParaRPr lang="nb-NO" dirty="0"/>
          </a:p>
        </p:txBody>
      </p:sp>
    </p:spTree>
    <p:extLst>
      <p:ext uri="{BB962C8B-B14F-4D97-AF65-F5344CB8AC3E}">
        <p14:creationId xmlns:p14="http://schemas.microsoft.com/office/powerpoint/2010/main" val="36001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smtClean="0"/>
              <a:t>Analytic</a:t>
            </a:r>
            <a:r>
              <a:rPr lang="nb-NO" dirty="0" smtClean="0"/>
              <a:t> </a:t>
            </a:r>
            <a:r>
              <a:rPr lang="nb-NO" dirty="0" err="1" smtClean="0"/>
              <a:t>foundations</a:t>
            </a:r>
            <a:r>
              <a:rPr lang="nb-NO" dirty="0" smtClean="0"/>
              <a:t>: </a:t>
            </a:r>
            <a:r>
              <a:rPr lang="nb-NO" dirty="0" err="1" smtClean="0"/>
              <a:t>Currents</a:t>
            </a:r>
            <a:r>
              <a:rPr lang="nb-NO" dirty="0" smtClean="0"/>
              <a:t> </a:t>
            </a:r>
            <a:r>
              <a:rPr lang="nb-NO" dirty="0" err="1" smtClean="0"/>
              <a:t>of</a:t>
            </a:r>
            <a:r>
              <a:rPr lang="nb-NO" dirty="0" smtClean="0"/>
              <a:t> </a:t>
            </a:r>
            <a:r>
              <a:rPr lang="nb-NO" dirty="0" err="1" smtClean="0"/>
              <a:t>economic</a:t>
            </a:r>
            <a:r>
              <a:rPr lang="nb-NO" dirty="0" smtClean="0"/>
              <a:t> </a:t>
            </a:r>
            <a:r>
              <a:rPr lang="nb-NO" dirty="0" err="1" smtClean="0"/>
              <a:t>thought</a:t>
            </a:r>
            <a:endParaRPr lang="nb-NO" dirty="0"/>
          </a:p>
        </p:txBody>
      </p:sp>
      <p:sp>
        <p:nvSpPr>
          <p:cNvPr id="3" name="Content Placeholder 2"/>
          <p:cNvSpPr>
            <a:spLocks noGrp="1"/>
          </p:cNvSpPr>
          <p:nvPr>
            <p:ph idx="1"/>
          </p:nvPr>
        </p:nvSpPr>
        <p:spPr/>
        <p:txBody>
          <a:bodyPr>
            <a:normAutofit lnSpcReduction="10000"/>
          </a:bodyPr>
          <a:lstStyle/>
          <a:p>
            <a:r>
              <a:rPr lang="nb-NO" dirty="0" err="1" smtClean="0"/>
              <a:t>Economic</a:t>
            </a:r>
            <a:r>
              <a:rPr lang="nb-NO" dirty="0" smtClean="0"/>
              <a:t> </a:t>
            </a:r>
            <a:r>
              <a:rPr lang="nb-NO" dirty="0" err="1" smtClean="0"/>
              <a:t>orthodoxy</a:t>
            </a:r>
            <a:r>
              <a:rPr lang="nb-NO" dirty="0" smtClean="0"/>
              <a:t> </a:t>
            </a:r>
            <a:r>
              <a:rPr lang="nb-NO" dirty="0" err="1" smtClean="0"/>
              <a:t>fairly</a:t>
            </a:r>
            <a:r>
              <a:rPr lang="nb-NO" dirty="0" smtClean="0"/>
              <a:t> </a:t>
            </a:r>
            <a:r>
              <a:rPr lang="nb-NO" dirty="0" err="1" smtClean="0"/>
              <a:t>new</a:t>
            </a:r>
            <a:endParaRPr lang="nb-NO" dirty="0" smtClean="0"/>
          </a:p>
          <a:p>
            <a:pPr lvl="1"/>
            <a:r>
              <a:rPr lang="nb-NO" dirty="0" err="1" smtClean="0"/>
              <a:t>Historic</a:t>
            </a:r>
            <a:r>
              <a:rPr lang="nb-NO" dirty="0" smtClean="0"/>
              <a:t> </a:t>
            </a:r>
            <a:r>
              <a:rPr lang="nb-NO" dirty="0" err="1" smtClean="0"/>
              <a:t>roots</a:t>
            </a:r>
            <a:r>
              <a:rPr lang="nb-NO" dirty="0" smtClean="0"/>
              <a:t>: 19th </a:t>
            </a:r>
            <a:r>
              <a:rPr lang="nb-NO" dirty="0" err="1" smtClean="0"/>
              <a:t>century</a:t>
            </a:r>
            <a:endParaRPr lang="nb-NO" dirty="0" smtClean="0"/>
          </a:p>
          <a:p>
            <a:pPr lvl="1"/>
            <a:r>
              <a:rPr lang="nb-NO" dirty="0" smtClean="0"/>
              <a:t>BUT: </a:t>
            </a:r>
            <a:r>
              <a:rPr lang="nb-NO" dirty="0" err="1" smtClean="0"/>
              <a:t>Modern</a:t>
            </a:r>
            <a:r>
              <a:rPr lang="nb-NO" dirty="0" smtClean="0"/>
              <a:t> </a:t>
            </a:r>
            <a:r>
              <a:rPr lang="nb-NO" dirty="0" err="1" smtClean="0"/>
              <a:t>version</a:t>
            </a:r>
            <a:r>
              <a:rPr lang="nb-NO" dirty="0" smtClean="0"/>
              <a:t>, late 1970s/</a:t>
            </a:r>
            <a:r>
              <a:rPr lang="nb-NO" dirty="0" err="1" smtClean="0"/>
              <a:t>early</a:t>
            </a:r>
            <a:r>
              <a:rPr lang="nb-NO" dirty="0" smtClean="0"/>
              <a:t> 1980s</a:t>
            </a:r>
          </a:p>
          <a:p>
            <a:pPr lvl="2"/>
            <a:r>
              <a:rPr lang="nb-NO" dirty="0" smtClean="0"/>
              <a:t>Thatcher, Reagan (Willoch)</a:t>
            </a:r>
          </a:p>
          <a:p>
            <a:pPr lvl="2"/>
            <a:r>
              <a:rPr lang="nb-NO" dirty="0" smtClean="0"/>
              <a:t>Washington Consensus</a:t>
            </a:r>
          </a:p>
          <a:p>
            <a:pPr lvl="2"/>
            <a:r>
              <a:rPr lang="nb-NO" dirty="0" smtClean="0"/>
              <a:t>Chicago </a:t>
            </a:r>
            <a:r>
              <a:rPr lang="nb-NO" dirty="0" err="1" smtClean="0"/>
              <a:t>school</a:t>
            </a:r>
            <a:r>
              <a:rPr lang="nb-NO" dirty="0" smtClean="0"/>
              <a:t> </a:t>
            </a:r>
          </a:p>
          <a:p>
            <a:r>
              <a:rPr lang="nb-NO" dirty="0" err="1" smtClean="0"/>
              <a:t>Other</a:t>
            </a:r>
            <a:r>
              <a:rPr lang="nb-NO" dirty="0" smtClean="0"/>
              <a:t> </a:t>
            </a:r>
            <a:r>
              <a:rPr lang="nb-NO" dirty="0" err="1" smtClean="0"/>
              <a:t>approaches</a:t>
            </a:r>
            <a:endParaRPr lang="nb-NO" dirty="0" smtClean="0"/>
          </a:p>
          <a:p>
            <a:pPr lvl="1"/>
            <a:r>
              <a:rPr lang="nb-NO" dirty="0" err="1" smtClean="0"/>
              <a:t>Classical</a:t>
            </a:r>
            <a:endParaRPr lang="nb-NO" dirty="0" smtClean="0"/>
          </a:p>
          <a:p>
            <a:pPr lvl="1"/>
            <a:r>
              <a:rPr lang="nb-NO" dirty="0" smtClean="0"/>
              <a:t>Marxist</a:t>
            </a:r>
          </a:p>
          <a:p>
            <a:pPr lvl="1"/>
            <a:r>
              <a:rPr lang="nb-NO" dirty="0" smtClean="0"/>
              <a:t>Institutional</a:t>
            </a:r>
          </a:p>
          <a:p>
            <a:pPr lvl="1"/>
            <a:r>
              <a:rPr lang="nb-NO" dirty="0" err="1" smtClean="0"/>
              <a:t>Keynesian</a:t>
            </a:r>
            <a:endParaRPr lang="nb-NO" dirty="0" smtClean="0"/>
          </a:p>
          <a:p>
            <a:pPr lvl="1"/>
            <a:r>
              <a:rPr lang="nb-NO" dirty="0" smtClean="0"/>
              <a:t>«</a:t>
            </a:r>
            <a:r>
              <a:rPr lang="nb-NO" dirty="0" err="1" smtClean="0"/>
              <a:t>Modern</a:t>
            </a:r>
            <a:r>
              <a:rPr lang="nb-NO" dirty="0" smtClean="0"/>
              <a:t> </a:t>
            </a:r>
            <a:r>
              <a:rPr lang="nb-NO" dirty="0" err="1" smtClean="0"/>
              <a:t>political</a:t>
            </a:r>
            <a:r>
              <a:rPr lang="nb-NO" dirty="0" smtClean="0"/>
              <a:t> </a:t>
            </a:r>
            <a:r>
              <a:rPr lang="nb-NO" dirty="0" err="1" smtClean="0"/>
              <a:t>economy</a:t>
            </a:r>
            <a:r>
              <a:rPr lang="nb-NO" dirty="0" smtClean="0"/>
              <a:t>»</a:t>
            </a:r>
          </a:p>
          <a:p>
            <a:pPr lvl="1"/>
            <a:r>
              <a:rPr lang="nb-NO" dirty="0" err="1" smtClean="0"/>
              <a:t>Evolutionary</a:t>
            </a:r>
            <a:r>
              <a:rPr lang="nb-NO" dirty="0" smtClean="0"/>
              <a:t>/</a:t>
            </a:r>
            <a:r>
              <a:rPr lang="nb-NO" dirty="0" err="1" smtClean="0"/>
              <a:t>Schumpeterian</a:t>
            </a:r>
            <a:endParaRPr lang="nb-NO" dirty="0"/>
          </a:p>
        </p:txBody>
      </p:sp>
    </p:spTree>
    <p:extLst>
      <p:ext uri="{BB962C8B-B14F-4D97-AF65-F5344CB8AC3E}">
        <p14:creationId xmlns:p14="http://schemas.microsoft.com/office/powerpoint/2010/main" val="36961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The </a:t>
            </a:r>
            <a:r>
              <a:rPr lang="nb-NO" dirty="0" err="1" smtClean="0"/>
              <a:t>political</a:t>
            </a:r>
            <a:r>
              <a:rPr lang="nb-NO" dirty="0" smtClean="0"/>
              <a:t> </a:t>
            </a:r>
            <a:r>
              <a:rPr lang="nb-NO" dirty="0" err="1" smtClean="0"/>
              <a:t>economic</a:t>
            </a:r>
            <a:r>
              <a:rPr lang="nb-NO" dirty="0" smtClean="0"/>
              <a:t> questions</a:t>
            </a:r>
            <a:endParaRPr lang="nb-NO" dirty="0"/>
          </a:p>
        </p:txBody>
      </p:sp>
      <p:sp>
        <p:nvSpPr>
          <p:cNvPr id="3" name="Content Placeholder 2"/>
          <p:cNvSpPr>
            <a:spLocks noGrp="1"/>
          </p:cNvSpPr>
          <p:nvPr>
            <p:ph idx="1"/>
          </p:nvPr>
        </p:nvSpPr>
        <p:spPr/>
        <p:txBody>
          <a:bodyPr/>
          <a:lstStyle/>
          <a:p>
            <a:r>
              <a:rPr lang="nb-NO" dirty="0" smtClean="0"/>
              <a:t>How do </a:t>
            </a:r>
            <a:r>
              <a:rPr lang="nb-NO" dirty="0" err="1" smtClean="0"/>
              <a:t>we</a:t>
            </a:r>
            <a:r>
              <a:rPr lang="nb-NO" dirty="0" smtClean="0"/>
              <a:t> </a:t>
            </a:r>
            <a:r>
              <a:rPr lang="nb-NO" dirty="0" err="1" smtClean="0"/>
              <a:t>analyze</a:t>
            </a:r>
            <a:r>
              <a:rPr lang="nb-NO" dirty="0" smtClean="0"/>
              <a:t> </a:t>
            </a:r>
            <a:r>
              <a:rPr lang="nb-NO" dirty="0" err="1" smtClean="0"/>
              <a:t>the</a:t>
            </a:r>
            <a:r>
              <a:rPr lang="nb-NO" dirty="0" smtClean="0"/>
              <a:t> </a:t>
            </a:r>
            <a:r>
              <a:rPr lang="nb-NO" dirty="0" err="1" smtClean="0"/>
              <a:t>political</a:t>
            </a:r>
            <a:r>
              <a:rPr lang="nb-NO" dirty="0" smtClean="0"/>
              <a:t> </a:t>
            </a:r>
            <a:r>
              <a:rPr lang="nb-NO" dirty="0" err="1" smtClean="0"/>
              <a:t>economy</a:t>
            </a:r>
            <a:r>
              <a:rPr lang="nb-NO" dirty="0" smtClean="0"/>
              <a:t>?</a:t>
            </a:r>
          </a:p>
          <a:p>
            <a:pPr lvl="1"/>
            <a:r>
              <a:rPr lang="nb-NO" dirty="0" err="1" smtClean="0"/>
              <a:t>What</a:t>
            </a:r>
            <a:r>
              <a:rPr lang="nb-NO" dirty="0" smtClean="0"/>
              <a:t> is happening?</a:t>
            </a:r>
          </a:p>
          <a:p>
            <a:pPr lvl="1"/>
            <a:r>
              <a:rPr lang="nb-NO" dirty="0" err="1" smtClean="0"/>
              <a:t>Why</a:t>
            </a:r>
            <a:r>
              <a:rPr lang="nb-NO" dirty="0" smtClean="0"/>
              <a:t>?</a:t>
            </a:r>
          </a:p>
          <a:p>
            <a:pPr lvl="1"/>
            <a:r>
              <a:rPr lang="nb-NO" dirty="0" smtClean="0"/>
              <a:t>Who </a:t>
            </a:r>
            <a:r>
              <a:rPr lang="nb-NO" dirty="0" err="1" smtClean="0"/>
              <a:t>gains</a:t>
            </a:r>
            <a:r>
              <a:rPr lang="nb-NO" dirty="0" smtClean="0"/>
              <a:t> and </a:t>
            </a:r>
            <a:r>
              <a:rPr lang="nb-NO" dirty="0" err="1" smtClean="0"/>
              <a:t>who</a:t>
            </a:r>
            <a:r>
              <a:rPr lang="nb-NO" dirty="0" smtClean="0"/>
              <a:t> loses?</a:t>
            </a:r>
          </a:p>
          <a:p>
            <a:pPr lvl="1"/>
            <a:r>
              <a:rPr lang="nb-NO" dirty="0" err="1" smtClean="0"/>
              <a:t>Does</a:t>
            </a:r>
            <a:r>
              <a:rPr lang="nb-NO" dirty="0" smtClean="0"/>
              <a:t> it matter?</a:t>
            </a:r>
          </a:p>
          <a:p>
            <a:pPr lvl="1"/>
            <a:r>
              <a:rPr lang="nb-NO" dirty="0" smtClean="0"/>
              <a:t>If so, </a:t>
            </a:r>
            <a:r>
              <a:rPr lang="nb-NO" dirty="0" err="1" smtClean="0"/>
              <a:t>what</a:t>
            </a:r>
            <a:r>
              <a:rPr lang="nb-NO" dirty="0" smtClean="0"/>
              <a:t> </a:t>
            </a:r>
            <a:r>
              <a:rPr lang="nb-NO" dirty="0" err="1" smtClean="0"/>
              <a:t>can</a:t>
            </a:r>
            <a:r>
              <a:rPr lang="nb-NO" dirty="0" smtClean="0"/>
              <a:t> be done (or; </a:t>
            </a:r>
            <a:r>
              <a:rPr lang="nb-NO" dirty="0" err="1" smtClean="0"/>
              <a:t>should</a:t>
            </a:r>
            <a:r>
              <a:rPr lang="nb-NO" dirty="0" smtClean="0"/>
              <a:t> </a:t>
            </a:r>
            <a:r>
              <a:rPr lang="nb-NO" dirty="0" err="1" smtClean="0"/>
              <a:t>anything</a:t>
            </a:r>
            <a:r>
              <a:rPr lang="nb-NO" dirty="0" smtClean="0"/>
              <a:t> be done?) and by </a:t>
            </a:r>
            <a:r>
              <a:rPr lang="nb-NO" dirty="0" err="1" smtClean="0"/>
              <a:t>whom</a:t>
            </a:r>
            <a:r>
              <a:rPr lang="nb-NO" dirty="0" smtClean="0"/>
              <a:t>?</a:t>
            </a:r>
            <a:endParaRPr lang="nb-NO" dirty="0"/>
          </a:p>
        </p:txBody>
      </p:sp>
    </p:spTree>
    <p:extLst>
      <p:ext uri="{BB962C8B-B14F-4D97-AF65-F5344CB8AC3E}">
        <p14:creationId xmlns:p14="http://schemas.microsoft.com/office/powerpoint/2010/main" val="270770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Structural</a:t>
            </a:r>
            <a:r>
              <a:rPr lang="nb-NO" dirty="0" smtClean="0"/>
              <a:t> </a:t>
            </a:r>
            <a:r>
              <a:rPr lang="nb-NO" dirty="0" err="1" smtClean="0"/>
              <a:t>change</a:t>
            </a:r>
            <a:endParaRPr lang="nb-NO" dirty="0"/>
          </a:p>
        </p:txBody>
      </p:sp>
      <p:sp>
        <p:nvSpPr>
          <p:cNvPr id="3" name="Content Placeholder 2"/>
          <p:cNvSpPr>
            <a:spLocks noGrp="1"/>
          </p:cNvSpPr>
          <p:nvPr>
            <p:ph idx="1"/>
          </p:nvPr>
        </p:nvSpPr>
        <p:spPr/>
        <p:txBody>
          <a:bodyPr/>
          <a:lstStyle/>
          <a:p>
            <a:r>
              <a:rPr lang="nb-NO" dirty="0" smtClean="0"/>
              <a:t>New </a:t>
            </a:r>
            <a:r>
              <a:rPr lang="nb-NO" dirty="0" err="1" smtClean="0"/>
              <a:t>technologies</a:t>
            </a:r>
            <a:endParaRPr lang="nb-NO" dirty="0" smtClean="0"/>
          </a:p>
          <a:p>
            <a:r>
              <a:rPr lang="nb-NO" dirty="0" err="1" smtClean="0"/>
              <a:t>Mergers</a:t>
            </a:r>
            <a:r>
              <a:rPr lang="nb-NO" dirty="0" smtClean="0"/>
              <a:t> and </a:t>
            </a:r>
            <a:r>
              <a:rPr lang="nb-NO" dirty="0" err="1" smtClean="0"/>
              <a:t>acquisitions</a:t>
            </a:r>
            <a:endParaRPr lang="nb-NO" dirty="0" smtClean="0"/>
          </a:p>
          <a:p>
            <a:r>
              <a:rPr lang="nb-NO" dirty="0" err="1" smtClean="0"/>
              <a:t>Globalization</a:t>
            </a:r>
            <a:r>
              <a:rPr lang="nb-NO" dirty="0" smtClean="0"/>
              <a:t> (</a:t>
            </a:r>
            <a:r>
              <a:rPr lang="nb-NO" dirty="0" err="1" smtClean="0"/>
              <a:t>of</a:t>
            </a:r>
            <a:r>
              <a:rPr lang="nb-NO" dirty="0" smtClean="0"/>
              <a:t> </a:t>
            </a:r>
            <a:r>
              <a:rPr lang="nb-NO" dirty="0" err="1" smtClean="0"/>
              <a:t>production</a:t>
            </a:r>
            <a:r>
              <a:rPr lang="nb-NO" dirty="0" smtClean="0"/>
              <a:t>)</a:t>
            </a:r>
          </a:p>
          <a:p>
            <a:r>
              <a:rPr lang="nb-NO" dirty="0" err="1" smtClean="0"/>
              <a:t>Reorganization</a:t>
            </a:r>
            <a:r>
              <a:rPr lang="nb-NO" dirty="0" smtClean="0"/>
              <a:t> </a:t>
            </a:r>
            <a:r>
              <a:rPr lang="nb-NO" dirty="0" err="1" smtClean="0"/>
              <a:t>of</a:t>
            </a:r>
            <a:r>
              <a:rPr lang="nb-NO" dirty="0" smtClean="0"/>
              <a:t> </a:t>
            </a:r>
            <a:r>
              <a:rPr lang="nb-NO" dirty="0" err="1" smtClean="0"/>
              <a:t>employment</a:t>
            </a:r>
            <a:r>
              <a:rPr lang="nb-NO" dirty="0" smtClean="0"/>
              <a:t> </a:t>
            </a:r>
            <a:r>
              <a:rPr lang="nb-NO" dirty="0" err="1" smtClean="0"/>
              <a:t>conditions</a:t>
            </a:r>
            <a:endParaRPr lang="nb-NO" dirty="0" smtClean="0"/>
          </a:p>
          <a:p>
            <a:r>
              <a:rPr lang="nb-NO" dirty="0" err="1" smtClean="0"/>
              <a:t>Economic</a:t>
            </a:r>
            <a:r>
              <a:rPr lang="nb-NO" dirty="0" smtClean="0"/>
              <a:t> </a:t>
            </a:r>
            <a:r>
              <a:rPr lang="nb-NO" dirty="0" err="1" smtClean="0"/>
              <a:t>role</a:t>
            </a:r>
            <a:r>
              <a:rPr lang="nb-NO" dirty="0" smtClean="0"/>
              <a:t> </a:t>
            </a:r>
            <a:r>
              <a:rPr lang="nb-NO" dirty="0" err="1" smtClean="0"/>
              <a:t>of</a:t>
            </a:r>
            <a:r>
              <a:rPr lang="nb-NO" dirty="0" smtClean="0"/>
              <a:t> </a:t>
            </a:r>
            <a:r>
              <a:rPr lang="nb-NO" dirty="0" err="1" smtClean="0"/>
              <a:t>government</a:t>
            </a:r>
            <a:endParaRPr lang="nb-NO" dirty="0" smtClean="0"/>
          </a:p>
          <a:p>
            <a:r>
              <a:rPr lang="nb-NO" dirty="0" err="1" smtClean="0"/>
              <a:t>Economic</a:t>
            </a:r>
            <a:r>
              <a:rPr lang="nb-NO" dirty="0" smtClean="0"/>
              <a:t> </a:t>
            </a:r>
            <a:r>
              <a:rPr lang="nb-NO" dirty="0" err="1" smtClean="0"/>
              <a:t>ideologies</a:t>
            </a:r>
            <a:endParaRPr lang="nb-NO" dirty="0"/>
          </a:p>
        </p:txBody>
      </p:sp>
    </p:spTree>
    <p:extLst>
      <p:ext uri="{BB962C8B-B14F-4D97-AF65-F5344CB8AC3E}">
        <p14:creationId xmlns:p14="http://schemas.microsoft.com/office/powerpoint/2010/main" val="58761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smtClean="0"/>
              <a:t>Issue</a:t>
            </a:r>
            <a:r>
              <a:rPr lang="nb-NO" dirty="0" smtClean="0"/>
              <a:t>-areas, </a:t>
            </a:r>
            <a:r>
              <a:rPr lang="nb-NO" dirty="0" err="1" smtClean="0"/>
              <a:t>political</a:t>
            </a:r>
            <a:r>
              <a:rPr lang="nb-NO" dirty="0" smtClean="0"/>
              <a:t> </a:t>
            </a:r>
            <a:r>
              <a:rPr lang="nb-NO" dirty="0" err="1" smtClean="0"/>
              <a:t>economic</a:t>
            </a:r>
            <a:r>
              <a:rPr lang="nb-NO" dirty="0" smtClean="0"/>
              <a:t> </a:t>
            </a:r>
            <a:r>
              <a:rPr lang="nb-NO" dirty="0" err="1" smtClean="0"/>
              <a:t>challenges</a:t>
            </a:r>
            <a:endParaRPr lang="nb-NO" dirty="0"/>
          </a:p>
        </p:txBody>
      </p:sp>
      <p:sp>
        <p:nvSpPr>
          <p:cNvPr id="3" name="Content Placeholder 2"/>
          <p:cNvSpPr>
            <a:spLocks noGrp="1"/>
          </p:cNvSpPr>
          <p:nvPr>
            <p:ph idx="1"/>
          </p:nvPr>
        </p:nvSpPr>
        <p:spPr/>
        <p:txBody>
          <a:bodyPr/>
          <a:lstStyle/>
          <a:p>
            <a:r>
              <a:rPr lang="nb-NO" dirty="0" smtClean="0"/>
              <a:t>Trade and </a:t>
            </a:r>
            <a:r>
              <a:rPr lang="nb-NO" dirty="0" err="1" smtClean="0"/>
              <a:t>debt</a:t>
            </a:r>
            <a:endParaRPr lang="nb-NO" dirty="0" smtClean="0"/>
          </a:p>
          <a:p>
            <a:r>
              <a:rPr lang="nb-NO" dirty="0" err="1" smtClean="0"/>
              <a:t>Speculation</a:t>
            </a:r>
            <a:r>
              <a:rPr lang="nb-NO" dirty="0" smtClean="0"/>
              <a:t> and </a:t>
            </a:r>
            <a:r>
              <a:rPr lang="nb-NO" dirty="0" err="1" smtClean="0"/>
              <a:t>financial</a:t>
            </a:r>
            <a:r>
              <a:rPr lang="nb-NO" dirty="0" smtClean="0"/>
              <a:t> </a:t>
            </a:r>
            <a:r>
              <a:rPr lang="nb-NO" dirty="0" err="1" smtClean="0"/>
              <a:t>stability</a:t>
            </a:r>
            <a:endParaRPr lang="nb-NO" dirty="0" smtClean="0"/>
          </a:p>
          <a:p>
            <a:r>
              <a:rPr lang="nb-NO" dirty="0" err="1" smtClean="0"/>
              <a:t>Unemployment</a:t>
            </a:r>
            <a:endParaRPr lang="nb-NO" dirty="0" smtClean="0"/>
          </a:p>
          <a:p>
            <a:r>
              <a:rPr lang="nb-NO" dirty="0" err="1"/>
              <a:t>Uneven</a:t>
            </a:r>
            <a:r>
              <a:rPr lang="nb-NO" dirty="0"/>
              <a:t> </a:t>
            </a:r>
            <a:r>
              <a:rPr lang="nb-NO" dirty="0" err="1"/>
              <a:t>development</a:t>
            </a:r>
            <a:endParaRPr lang="nb-NO" dirty="0"/>
          </a:p>
          <a:p>
            <a:pPr lvl="1"/>
            <a:r>
              <a:rPr lang="nb-NO" dirty="0" err="1"/>
              <a:t>Between</a:t>
            </a:r>
            <a:r>
              <a:rPr lang="nb-NO" dirty="0"/>
              <a:t> </a:t>
            </a:r>
            <a:r>
              <a:rPr lang="nb-NO" dirty="0" err="1"/>
              <a:t>countries</a:t>
            </a:r>
            <a:endParaRPr lang="nb-NO" dirty="0"/>
          </a:p>
          <a:p>
            <a:r>
              <a:rPr lang="nb-NO" dirty="0" err="1" smtClean="0"/>
              <a:t>Economic</a:t>
            </a:r>
            <a:r>
              <a:rPr lang="nb-NO" dirty="0" smtClean="0"/>
              <a:t> </a:t>
            </a:r>
            <a:r>
              <a:rPr lang="nb-NO" dirty="0" err="1" smtClean="0"/>
              <a:t>inequality</a:t>
            </a:r>
            <a:endParaRPr lang="nb-NO" dirty="0" smtClean="0"/>
          </a:p>
          <a:p>
            <a:pPr lvl="1"/>
            <a:r>
              <a:rPr lang="nb-NO" dirty="0" err="1" smtClean="0"/>
              <a:t>Within</a:t>
            </a:r>
            <a:r>
              <a:rPr lang="nb-NO" dirty="0" smtClean="0"/>
              <a:t> </a:t>
            </a:r>
            <a:r>
              <a:rPr lang="nb-NO" dirty="0" err="1" smtClean="0"/>
              <a:t>countries</a:t>
            </a:r>
            <a:endParaRPr lang="nb-NO" dirty="0" smtClean="0"/>
          </a:p>
          <a:p>
            <a:r>
              <a:rPr lang="nb-NO" dirty="0" smtClean="0"/>
              <a:t>Environmental stress</a:t>
            </a:r>
          </a:p>
          <a:p>
            <a:pPr lvl="1"/>
            <a:r>
              <a:rPr lang="nb-NO" dirty="0" err="1" smtClean="0"/>
              <a:t>Both</a:t>
            </a:r>
            <a:r>
              <a:rPr lang="nb-NO" dirty="0" smtClean="0"/>
              <a:t> </a:t>
            </a:r>
            <a:r>
              <a:rPr lang="nb-NO" dirty="0" err="1" smtClean="0"/>
              <a:t>climate</a:t>
            </a:r>
            <a:r>
              <a:rPr lang="nb-NO" dirty="0" smtClean="0"/>
              <a:t> AND energy</a:t>
            </a:r>
            <a:endParaRPr lang="nb-NO" dirty="0"/>
          </a:p>
        </p:txBody>
      </p:sp>
    </p:spTree>
    <p:extLst>
      <p:ext uri="{BB962C8B-B14F-4D97-AF65-F5344CB8AC3E}">
        <p14:creationId xmlns:p14="http://schemas.microsoft.com/office/powerpoint/2010/main" val="144565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1327682" y="681828"/>
            <a:ext cx="7242650" cy="1143000"/>
          </a:xfrm>
        </p:spPr>
        <p:txBody>
          <a:bodyPr/>
          <a:lstStyle/>
          <a:p>
            <a:r>
              <a:rPr lang="nb-NO" dirty="0" err="1" smtClean="0"/>
              <a:t>Political</a:t>
            </a:r>
            <a:r>
              <a:rPr lang="nb-NO" dirty="0" smtClean="0"/>
              <a:t> </a:t>
            </a:r>
            <a:r>
              <a:rPr lang="nb-NO" dirty="0" err="1" smtClean="0"/>
              <a:t>economy</a:t>
            </a:r>
            <a:r>
              <a:rPr lang="nb-NO" dirty="0" smtClean="0"/>
              <a:t>	</a:t>
            </a:r>
            <a:endParaRPr lang="nb-NO" dirty="0"/>
          </a:p>
        </p:txBody>
      </p:sp>
      <p:sp>
        <p:nvSpPr>
          <p:cNvPr id="14" name="Plassholder for innhold 2"/>
          <p:cNvSpPr>
            <a:spLocks noGrp="1"/>
          </p:cNvSpPr>
          <p:nvPr>
            <p:ph idx="1"/>
          </p:nvPr>
        </p:nvSpPr>
        <p:spPr>
          <a:xfrm>
            <a:off x="1327682" y="1920876"/>
            <a:ext cx="7242650" cy="4525963"/>
          </a:xfrm>
        </p:spPr>
        <p:txBody>
          <a:bodyPr>
            <a:normAutofit/>
          </a:bodyPr>
          <a:lstStyle/>
          <a:p>
            <a:r>
              <a:rPr lang="nb-NO" sz="1800" dirty="0" err="1" smtClean="0"/>
              <a:t>Some</a:t>
            </a:r>
            <a:r>
              <a:rPr lang="nb-NO" sz="1800" dirty="0" smtClean="0"/>
              <a:t> </a:t>
            </a:r>
            <a:r>
              <a:rPr lang="nb-NO" sz="1800" dirty="0" err="1" smtClean="0"/>
              <a:t>practical</a:t>
            </a:r>
            <a:r>
              <a:rPr lang="nb-NO" sz="1800" dirty="0" smtClean="0"/>
              <a:t> (boring) </a:t>
            </a:r>
            <a:r>
              <a:rPr lang="nb-NO" sz="1800" dirty="0" err="1" smtClean="0"/>
              <a:t>information</a:t>
            </a:r>
            <a:endParaRPr lang="nb-NO" sz="1800" dirty="0" smtClean="0"/>
          </a:p>
          <a:p>
            <a:endParaRPr lang="nb-NO" sz="1800" dirty="0"/>
          </a:p>
          <a:p>
            <a:r>
              <a:rPr lang="nb-NO" sz="1800" dirty="0" err="1" smtClean="0"/>
              <a:t>What</a:t>
            </a:r>
            <a:r>
              <a:rPr lang="nb-NO" sz="1800" dirty="0" smtClean="0"/>
              <a:t> is </a:t>
            </a:r>
            <a:r>
              <a:rPr lang="nb-NO" sz="1800" dirty="0" err="1" smtClean="0"/>
              <a:t>political</a:t>
            </a:r>
            <a:r>
              <a:rPr lang="nb-NO" sz="1800" dirty="0" smtClean="0"/>
              <a:t> </a:t>
            </a:r>
            <a:r>
              <a:rPr lang="nb-NO" sz="1800" dirty="0" err="1" smtClean="0"/>
              <a:t>economy</a:t>
            </a:r>
            <a:r>
              <a:rPr lang="nb-NO" sz="1800" dirty="0" smtClean="0"/>
              <a:t>? (And </a:t>
            </a:r>
            <a:r>
              <a:rPr lang="nb-NO" sz="1800" dirty="0" err="1" smtClean="0"/>
              <a:t>why</a:t>
            </a:r>
            <a:r>
              <a:rPr lang="nb-NO" sz="1800" dirty="0" smtClean="0"/>
              <a:t> is it </a:t>
            </a:r>
            <a:r>
              <a:rPr lang="nb-NO" sz="1800" dirty="0" err="1" smtClean="0"/>
              <a:t>important</a:t>
            </a:r>
            <a:r>
              <a:rPr lang="nb-NO" sz="1800" dirty="0" smtClean="0"/>
              <a:t>…?!)</a:t>
            </a:r>
          </a:p>
          <a:p>
            <a:endParaRPr lang="nb-NO" sz="1800" dirty="0"/>
          </a:p>
          <a:p>
            <a:r>
              <a:rPr lang="nb-NO" sz="1800" dirty="0" err="1" smtClean="0"/>
              <a:t>Some</a:t>
            </a:r>
            <a:r>
              <a:rPr lang="nb-NO" sz="1800" dirty="0" smtClean="0"/>
              <a:t> </a:t>
            </a:r>
            <a:r>
              <a:rPr lang="nb-NO" sz="1800" dirty="0" err="1" smtClean="0"/>
              <a:t>main</a:t>
            </a:r>
            <a:r>
              <a:rPr lang="nb-NO" sz="1800" dirty="0" smtClean="0"/>
              <a:t> </a:t>
            </a:r>
            <a:r>
              <a:rPr lang="nb-NO" sz="1800" dirty="0" err="1" smtClean="0"/>
              <a:t>political</a:t>
            </a:r>
            <a:r>
              <a:rPr lang="nb-NO" sz="1800" dirty="0" smtClean="0"/>
              <a:t> </a:t>
            </a:r>
            <a:r>
              <a:rPr lang="nb-NO" sz="1800" dirty="0" err="1" smtClean="0"/>
              <a:t>economy</a:t>
            </a:r>
            <a:r>
              <a:rPr lang="nb-NO" sz="1800" dirty="0" smtClean="0"/>
              <a:t> </a:t>
            </a:r>
            <a:r>
              <a:rPr lang="nb-NO" sz="1800" dirty="0" err="1" smtClean="0"/>
              <a:t>approaches</a:t>
            </a:r>
            <a:r>
              <a:rPr lang="nb-NO" sz="1800" dirty="0" smtClean="0"/>
              <a:t> and </a:t>
            </a:r>
            <a:r>
              <a:rPr lang="nb-NO" sz="1800" dirty="0" err="1" smtClean="0"/>
              <a:t>issue</a:t>
            </a:r>
            <a:r>
              <a:rPr lang="nb-NO" sz="1800" dirty="0" smtClean="0"/>
              <a:t>-areas</a:t>
            </a:r>
          </a:p>
          <a:p>
            <a:endParaRPr lang="nb-NO" sz="1800" dirty="0"/>
          </a:p>
          <a:p>
            <a:endParaRPr lang="nb-NO" sz="1800" dirty="0"/>
          </a:p>
        </p:txBody>
      </p:sp>
    </p:spTree>
    <p:extLst>
      <p:ext uri="{BB962C8B-B14F-4D97-AF65-F5344CB8AC3E}">
        <p14:creationId xmlns:p14="http://schemas.microsoft.com/office/powerpoint/2010/main" val="3306887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Evaluation form (I)</a:t>
            </a:r>
            <a:endParaRPr lang="nb-NO" dirty="0"/>
          </a:p>
        </p:txBody>
      </p:sp>
      <p:sp>
        <p:nvSpPr>
          <p:cNvPr id="3" name="Content Placeholder 2"/>
          <p:cNvSpPr>
            <a:spLocks noGrp="1"/>
          </p:cNvSpPr>
          <p:nvPr>
            <p:ph idx="1"/>
          </p:nvPr>
        </p:nvSpPr>
        <p:spPr/>
        <p:txBody>
          <a:bodyPr/>
          <a:lstStyle/>
          <a:p>
            <a:r>
              <a:rPr lang="nb-NO" dirty="0" smtClean="0"/>
              <a:t>Term </a:t>
            </a:r>
            <a:r>
              <a:rPr lang="nb-NO" dirty="0" err="1" smtClean="0"/>
              <a:t>paper</a:t>
            </a:r>
            <a:endParaRPr lang="nb-NO" dirty="0" smtClean="0"/>
          </a:p>
          <a:p>
            <a:pPr lvl="1"/>
            <a:r>
              <a:rPr lang="nb-NO" dirty="0" smtClean="0"/>
              <a:t>Pass/</a:t>
            </a:r>
            <a:r>
              <a:rPr lang="nb-NO" dirty="0" err="1" smtClean="0"/>
              <a:t>no</a:t>
            </a:r>
            <a:r>
              <a:rPr lang="nb-NO" dirty="0" smtClean="0"/>
              <a:t> pass</a:t>
            </a:r>
          </a:p>
          <a:p>
            <a:pPr lvl="2"/>
            <a:r>
              <a:rPr lang="nb-NO" dirty="0" smtClean="0"/>
              <a:t>No pass = </a:t>
            </a:r>
            <a:r>
              <a:rPr lang="nb-NO" dirty="0" err="1" smtClean="0"/>
              <a:t>no</a:t>
            </a:r>
            <a:r>
              <a:rPr lang="nb-NO" dirty="0" smtClean="0"/>
              <a:t> </a:t>
            </a:r>
            <a:r>
              <a:rPr lang="nb-NO" dirty="0" err="1" smtClean="0"/>
              <a:t>exam</a:t>
            </a:r>
            <a:r>
              <a:rPr lang="nb-NO" dirty="0" smtClean="0"/>
              <a:t>…!</a:t>
            </a:r>
          </a:p>
          <a:p>
            <a:pPr lvl="1"/>
            <a:r>
              <a:rPr lang="nb-NO" dirty="0" smtClean="0"/>
              <a:t>~5000 </a:t>
            </a:r>
            <a:r>
              <a:rPr lang="nb-NO" dirty="0" err="1" smtClean="0"/>
              <a:t>words</a:t>
            </a:r>
            <a:r>
              <a:rPr lang="nb-NO" dirty="0" smtClean="0"/>
              <a:t> (</a:t>
            </a:r>
            <a:r>
              <a:rPr lang="nb-NO" dirty="0" err="1" smtClean="0"/>
              <a:t>of</a:t>
            </a:r>
            <a:r>
              <a:rPr lang="nb-NO" dirty="0" smtClean="0"/>
              <a:t> </a:t>
            </a:r>
            <a:r>
              <a:rPr lang="nb-NO" dirty="0" err="1" smtClean="0"/>
              <a:t>text</a:t>
            </a:r>
            <a:r>
              <a:rPr lang="nb-NO" dirty="0" smtClean="0"/>
              <a:t>)</a:t>
            </a:r>
          </a:p>
          <a:p>
            <a:pPr lvl="1"/>
            <a:r>
              <a:rPr lang="nb-NO" dirty="0" err="1" smtClean="0"/>
              <a:t>Self-chosen</a:t>
            </a:r>
            <a:r>
              <a:rPr lang="nb-NO" dirty="0"/>
              <a:t> </a:t>
            </a:r>
            <a:r>
              <a:rPr lang="nb-NO" dirty="0" err="1" smtClean="0"/>
              <a:t>topic</a:t>
            </a:r>
            <a:endParaRPr lang="nb-NO" dirty="0" smtClean="0"/>
          </a:p>
          <a:p>
            <a:pPr lvl="2"/>
            <a:r>
              <a:rPr lang="nb-NO" dirty="0" smtClean="0"/>
              <a:t>RQ </a:t>
            </a:r>
            <a:r>
              <a:rPr lang="nb-NO" dirty="0" err="1" smtClean="0"/>
              <a:t>needs</a:t>
            </a:r>
            <a:r>
              <a:rPr lang="nb-NO" dirty="0" smtClean="0"/>
              <a:t> </a:t>
            </a:r>
            <a:r>
              <a:rPr lang="nb-NO" dirty="0" err="1" smtClean="0"/>
              <a:t>approval</a:t>
            </a:r>
            <a:r>
              <a:rPr lang="nb-NO" dirty="0" smtClean="0"/>
              <a:t> from </a:t>
            </a:r>
            <a:r>
              <a:rPr lang="nb-NO" dirty="0" err="1" smtClean="0"/>
              <a:t>me</a:t>
            </a:r>
            <a:r>
              <a:rPr lang="nb-NO" dirty="0" smtClean="0"/>
              <a:t> (by </a:t>
            </a:r>
            <a:r>
              <a:rPr lang="nb-NO" dirty="0" err="1" smtClean="0"/>
              <a:t>Oct</a:t>
            </a:r>
            <a:r>
              <a:rPr lang="nb-NO" dirty="0" smtClean="0"/>
              <a:t> </a:t>
            </a:r>
            <a:r>
              <a:rPr lang="nb-NO" dirty="0" smtClean="0"/>
              <a:t>19)</a:t>
            </a:r>
            <a:endParaRPr lang="nb-NO" dirty="0" smtClean="0"/>
          </a:p>
          <a:p>
            <a:pPr lvl="1"/>
            <a:r>
              <a:rPr lang="nb-NO" dirty="0" err="1" smtClean="0"/>
              <a:t>Follow</a:t>
            </a:r>
            <a:r>
              <a:rPr lang="nb-NO" dirty="0" smtClean="0"/>
              <a:t> </a:t>
            </a:r>
            <a:r>
              <a:rPr lang="nb-NO" dirty="0" err="1" smtClean="0"/>
              <a:t>academic</a:t>
            </a:r>
            <a:r>
              <a:rPr lang="nb-NO" dirty="0" smtClean="0"/>
              <a:t> standards</a:t>
            </a:r>
          </a:p>
          <a:p>
            <a:pPr lvl="1"/>
            <a:r>
              <a:rPr lang="nb-NO" dirty="0" err="1" smtClean="0"/>
              <a:t>Plagiarism</a:t>
            </a:r>
            <a:r>
              <a:rPr lang="nb-NO" dirty="0" smtClean="0"/>
              <a:t> </a:t>
            </a:r>
            <a:r>
              <a:rPr lang="nb-NO" dirty="0" err="1" smtClean="0"/>
              <a:t>strictly</a:t>
            </a:r>
            <a:r>
              <a:rPr lang="nb-NO" dirty="0" smtClean="0"/>
              <a:t> </a:t>
            </a:r>
            <a:r>
              <a:rPr lang="nb-NO" dirty="0" err="1" smtClean="0"/>
              <a:t>prohibited</a:t>
            </a:r>
            <a:endParaRPr lang="nb-NO" dirty="0" smtClean="0"/>
          </a:p>
          <a:p>
            <a:pPr lvl="1"/>
            <a:r>
              <a:rPr lang="nb-NO" dirty="0" smtClean="0"/>
              <a:t>Deadline: November </a:t>
            </a:r>
            <a:r>
              <a:rPr lang="nb-NO" dirty="0" smtClean="0"/>
              <a:t>3 </a:t>
            </a:r>
            <a:r>
              <a:rPr lang="nb-NO" dirty="0" smtClean="0"/>
              <a:t>(by </a:t>
            </a:r>
            <a:r>
              <a:rPr lang="nb-NO" dirty="0" smtClean="0"/>
              <a:t>15:00 </a:t>
            </a:r>
            <a:r>
              <a:rPr lang="nb-NO" dirty="0" err="1" smtClean="0"/>
              <a:t>on</a:t>
            </a:r>
            <a:r>
              <a:rPr lang="nb-NO" dirty="0" smtClean="0"/>
              <a:t> </a:t>
            </a:r>
            <a:r>
              <a:rPr lang="nb-NO" dirty="0" err="1" smtClean="0"/>
              <a:t>Blackboard</a:t>
            </a:r>
            <a:r>
              <a:rPr lang="nb-NO" dirty="0" smtClean="0"/>
              <a:t>)</a:t>
            </a:r>
            <a:endParaRPr lang="nb-NO" dirty="0"/>
          </a:p>
        </p:txBody>
      </p:sp>
    </p:spTree>
    <p:extLst>
      <p:ext uri="{BB962C8B-B14F-4D97-AF65-F5344CB8AC3E}">
        <p14:creationId xmlns:p14="http://schemas.microsoft.com/office/powerpoint/2010/main" val="71464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Evaluation form (II)</a:t>
            </a:r>
            <a:endParaRPr lang="nb-NO" dirty="0"/>
          </a:p>
        </p:txBody>
      </p:sp>
      <p:sp>
        <p:nvSpPr>
          <p:cNvPr id="3" name="Content Placeholder 2"/>
          <p:cNvSpPr>
            <a:spLocks noGrp="1"/>
          </p:cNvSpPr>
          <p:nvPr>
            <p:ph idx="1"/>
          </p:nvPr>
        </p:nvSpPr>
        <p:spPr/>
        <p:txBody>
          <a:bodyPr/>
          <a:lstStyle/>
          <a:p>
            <a:r>
              <a:rPr lang="nb-NO" dirty="0" err="1" smtClean="0"/>
              <a:t>Written</a:t>
            </a:r>
            <a:r>
              <a:rPr lang="nb-NO" dirty="0" smtClean="0"/>
              <a:t> </a:t>
            </a:r>
            <a:r>
              <a:rPr lang="nb-NO" dirty="0" err="1" smtClean="0"/>
              <a:t>exam</a:t>
            </a:r>
            <a:endParaRPr lang="nb-NO" dirty="0" smtClean="0"/>
          </a:p>
          <a:p>
            <a:pPr lvl="1"/>
            <a:r>
              <a:rPr lang="nb-NO" dirty="0" smtClean="0"/>
              <a:t>100% </a:t>
            </a:r>
            <a:r>
              <a:rPr lang="nb-NO" dirty="0" err="1" smtClean="0"/>
              <a:t>of</a:t>
            </a:r>
            <a:r>
              <a:rPr lang="nb-NO" dirty="0" smtClean="0"/>
              <a:t> </a:t>
            </a:r>
            <a:r>
              <a:rPr lang="nb-NO" dirty="0" err="1" smtClean="0"/>
              <a:t>the</a:t>
            </a:r>
            <a:r>
              <a:rPr lang="nb-NO" dirty="0" smtClean="0"/>
              <a:t> grade</a:t>
            </a:r>
          </a:p>
          <a:p>
            <a:pPr lvl="1"/>
            <a:r>
              <a:rPr lang="nb-NO" dirty="0" smtClean="0"/>
              <a:t>4 </a:t>
            </a:r>
            <a:r>
              <a:rPr lang="nb-NO" dirty="0" err="1" smtClean="0"/>
              <a:t>hours</a:t>
            </a:r>
            <a:endParaRPr lang="nb-NO" dirty="0" smtClean="0"/>
          </a:p>
          <a:p>
            <a:pPr lvl="1"/>
            <a:r>
              <a:rPr lang="nb-NO" dirty="0" err="1" smtClean="0"/>
              <a:t>Based</a:t>
            </a:r>
            <a:r>
              <a:rPr lang="nb-NO" dirty="0" smtClean="0"/>
              <a:t> </a:t>
            </a:r>
            <a:r>
              <a:rPr lang="nb-NO" dirty="0" err="1" smtClean="0"/>
              <a:t>on</a:t>
            </a:r>
            <a:r>
              <a:rPr lang="nb-NO" dirty="0" smtClean="0"/>
              <a:t> </a:t>
            </a:r>
            <a:r>
              <a:rPr lang="nb-NO" dirty="0" err="1" smtClean="0"/>
              <a:t>required</a:t>
            </a:r>
            <a:r>
              <a:rPr lang="nb-NO" dirty="0" smtClean="0"/>
              <a:t> </a:t>
            </a:r>
            <a:r>
              <a:rPr lang="nb-NO" dirty="0" err="1" smtClean="0"/>
              <a:t>readings</a:t>
            </a:r>
            <a:r>
              <a:rPr lang="nb-NO" dirty="0" smtClean="0"/>
              <a:t> and </a:t>
            </a:r>
            <a:r>
              <a:rPr lang="nb-NO" dirty="0" err="1" smtClean="0"/>
              <a:t>lectures</a:t>
            </a:r>
            <a:endParaRPr lang="nb-NO" dirty="0" smtClean="0"/>
          </a:p>
          <a:p>
            <a:pPr lvl="1"/>
            <a:r>
              <a:rPr lang="nb-NO" dirty="0" err="1" smtClean="0"/>
              <a:t>Exam</a:t>
            </a:r>
            <a:r>
              <a:rPr lang="nb-NO" dirty="0" smtClean="0"/>
              <a:t> date</a:t>
            </a:r>
            <a:r>
              <a:rPr lang="nb-NO" dirty="0" smtClean="0"/>
              <a:t>: </a:t>
            </a:r>
            <a:r>
              <a:rPr lang="nb-NO" dirty="0" err="1" smtClean="0"/>
              <a:t>Don’t</a:t>
            </a:r>
            <a:r>
              <a:rPr lang="nb-NO" dirty="0" smtClean="0"/>
              <a:t> </a:t>
            </a:r>
            <a:r>
              <a:rPr lang="nb-NO" dirty="0" err="1" smtClean="0"/>
              <a:t>know</a:t>
            </a:r>
            <a:r>
              <a:rPr lang="nb-NO" dirty="0" smtClean="0"/>
              <a:t> </a:t>
            </a:r>
            <a:r>
              <a:rPr lang="nb-NO" dirty="0" err="1" smtClean="0"/>
              <a:t>yet</a:t>
            </a:r>
            <a:r>
              <a:rPr lang="nb-NO" dirty="0" smtClean="0"/>
              <a:t>… </a:t>
            </a:r>
            <a:endParaRPr lang="nb-NO" dirty="0"/>
          </a:p>
        </p:txBody>
      </p:sp>
    </p:spTree>
    <p:extLst>
      <p:ext uri="{BB962C8B-B14F-4D97-AF65-F5344CB8AC3E}">
        <p14:creationId xmlns:p14="http://schemas.microsoft.com/office/powerpoint/2010/main" val="171315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Lectures</a:t>
            </a:r>
            <a:r>
              <a:rPr lang="nb-NO" dirty="0" smtClean="0"/>
              <a:t> and seminars</a:t>
            </a:r>
            <a:endParaRPr lang="nb-NO" dirty="0"/>
          </a:p>
        </p:txBody>
      </p:sp>
      <p:sp>
        <p:nvSpPr>
          <p:cNvPr id="3" name="Content Placeholder 2"/>
          <p:cNvSpPr>
            <a:spLocks noGrp="1"/>
          </p:cNvSpPr>
          <p:nvPr>
            <p:ph idx="1"/>
          </p:nvPr>
        </p:nvSpPr>
        <p:spPr/>
        <p:txBody>
          <a:bodyPr/>
          <a:lstStyle/>
          <a:p>
            <a:r>
              <a:rPr lang="nb-NO" dirty="0" err="1" smtClean="0"/>
              <a:t>Lectures</a:t>
            </a:r>
            <a:endParaRPr lang="nb-NO" dirty="0" smtClean="0"/>
          </a:p>
          <a:p>
            <a:pPr lvl="1"/>
            <a:r>
              <a:rPr lang="nb-NO" dirty="0" err="1" smtClean="0"/>
              <a:t>Tuesdays</a:t>
            </a:r>
            <a:r>
              <a:rPr lang="nb-NO" dirty="0" smtClean="0"/>
              <a:t> </a:t>
            </a:r>
            <a:r>
              <a:rPr lang="nb-NO" dirty="0" smtClean="0"/>
              <a:t>14:15-16:00</a:t>
            </a:r>
            <a:r>
              <a:rPr lang="nb-NO" dirty="0" smtClean="0"/>
              <a:t>, </a:t>
            </a:r>
            <a:r>
              <a:rPr lang="nb-NO" dirty="0" smtClean="0"/>
              <a:t>D9</a:t>
            </a:r>
            <a:endParaRPr lang="nb-NO" dirty="0" smtClean="0"/>
          </a:p>
          <a:p>
            <a:pPr lvl="1"/>
            <a:endParaRPr lang="nb-NO" dirty="0"/>
          </a:p>
          <a:p>
            <a:r>
              <a:rPr lang="nb-NO" dirty="0" smtClean="0"/>
              <a:t>Seminars</a:t>
            </a:r>
          </a:p>
          <a:p>
            <a:pPr lvl="1"/>
            <a:r>
              <a:rPr lang="nb-NO" dirty="0" err="1" smtClean="0"/>
              <a:t>Every</a:t>
            </a:r>
            <a:r>
              <a:rPr lang="nb-NO" dirty="0" smtClean="0"/>
              <a:t> </a:t>
            </a:r>
            <a:r>
              <a:rPr lang="nb-NO" dirty="0" err="1" smtClean="0"/>
              <a:t>other</a:t>
            </a:r>
            <a:r>
              <a:rPr lang="nb-NO" dirty="0" smtClean="0"/>
              <a:t> </a:t>
            </a:r>
            <a:r>
              <a:rPr lang="nb-NO" dirty="0" err="1" smtClean="0"/>
              <a:t>week</a:t>
            </a:r>
            <a:r>
              <a:rPr lang="nb-NO" dirty="0" smtClean="0"/>
              <a:t> (</a:t>
            </a:r>
            <a:r>
              <a:rPr lang="nb-NO" dirty="0" err="1" smtClean="0"/>
              <a:t>even</a:t>
            </a:r>
            <a:r>
              <a:rPr lang="nb-NO" dirty="0" smtClean="0"/>
              <a:t> </a:t>
            </a:r>
            <a:r>
              <a:rPr lang="nb-NO" dirty="0" err="1" smtClean="0"/>
              <a:t>weeks</a:t>
            </a:r>
            <a:r>
              <a:rPr lang="nb-NO" dirty="0" smtClean="0"/>
              <a:t>)</a:t>
            </a:r>
            <a:endParaRPr lang="nb-NO" dirty="0" smtClean="0"/>
          </a:p>
          <a:p>
            <a:pPr lvl="2"/>
            <a:r>
              <a:rPr lang="nb-NO" dirty="0" err="1" smtClean="0"/>
              <a:t>Thursdays</a:t>
            </a:r>
            <a:r>
              <a:rPr lang="nb-NO" dirty="0" smtClean="0"/>
              <a:t> 14:15-16:00, D150</a:t>
            </a:r>
            <a:endParaRPr lang="nb-NO" dirty="0" smtClean="0"/>
          </a:p>
          <a:p>
            <a:pPr lvl="2"/>
            <a:r>
              <a:rPr lang="nb-NO" dirty="0" smtClean="0"/>
              <a:t>First seminar: </a:t>
            </a:r>
            <a:r>
              <a:rPr lang="nb-NO" dirty="0" err="1" smtClean="0"/>
              <a:t>Week</a:t>
            </a:r>
            <a:r>
              <a:rPr lang="nb-NO" dirty="0" smtClean="0"/>
              <a:t> </a:t>
            </a:r>
            <a:r>
              <a:rPr lang="nb-NO" dirty="0" smtClean="0"/>
              <a:t>36 (</a:t>
            </a:r>
            <a:r>
              <a:rPr lang="nb-NO" dirty="0" err="1" smtClean="0"/>
              <a:t>next</a:t>
            </a:r>
            <a:r>
              <a:rPr lang="nb-NO" dirty="0" smtClean="0"/>
              <a:t> </a:t>
            </a:r>
            <a:r>
              <a:rPr lang="nb-NO" dirty="0" err="1" smtClean="0"/>
              <a:t>week</a:t>
            </a:r>
            <a:r>
              <a:rPr lang="nb-NO" dirty="0" smtClean="0"/>
              <a:t>)</a:t>
            </a:r>
          </a:p>
          <a:p>
            <a:pPr lvl="3"/>
            <a:r>
              <a:rPr lang="nb-NO" dirty="0" smtClean="0"/>
              <a:t>Term </a:t>
            </a:r>
            <a:r>
              <a:rPr lang="nb-NO" dirty="0" err="1" smtClean="0"/>
              <a:t>paper</a:t>
            </a:r>
            <a:r>
              <a:rPr lang="nb-NO" dirty="0" smtClean="0"/>
              <a:t> seminar</a:t>
            </a:r>
            <a:endParaRPr lang="nb-NO" dirty="0" smtClean="0"/>
          </a:p>
          <a:p>
            <a:pPr lvl="1"/>
            <a:r>
              <a:rPr lang="nb-NO" dirty="0" smtClean="0"/>
              <a:t>Class </a:t>
            </a:r>
            <a:r>
              <a:rPr lang="nb-NO" dirty="0" err="1" smtClean="0"/>
              <a:t>discussions</a:t>
            </a:r>
            <a:endParaRPr lang="nb-NO" dirty="0" smtClean="0"/>
          </a:p>
          <a:p>
            <a:pPr lvl="1"/>
            <a:r>
              <a:rPr lang="nb-NO" dirty="0" smtClean="0"/>
              <a:t>Term </a:t>
            </a:r>
            <a:r>
              <a:rPr lang="nb-NO" dirty="0" err="1" smtClean="0"/>
              <a:t>paper</a:t>
            </a:r>
            <a:r>
              <a:rPr lang="nb-NO" dirty="0" smtClean="0"/>
              <a:t> </a:t>
            </a:r>
            <a:r>
              <a:rPr lang="nb-NO" dirty="0" err="1" smtClean="0"/>
              <a:t>discussions</a:t>
            </a:r>
            <a:endParaRPr lang="nb-NO" dirty="0" smtClean="0"/>
          </a:p>
          <a:p>
            <a:pPr lvl="1"/>
            <a:r>
              <a:rPr lang="nb-NO" dirty="0" smtClean="0"/>
              <a:t>Students </a:t>
            </a:r>
            <a:r>
              <a:rPr lang="nb-NO" dirty="0" err="1" smtClean="0"/>
              <a:t>expected</a:t>
            </a:r>
            <a:r>
              <a:rPr lang="nb-NO" dirty="0" smtClean="0"/>
              <a:t> to </a:t>
            </a:r>
            <a:r>
              <a:rPr lang="nb-NO" dirty="0" err="1" smtClean="0"/>
              <a:t>participate</a:t>
            </a:r>
            <a:r>
              <a:rPr lang="nb-NO" dirty="0" smtClean="0"/>
              <a:t> </a:t>
            </a:r>
            <a:r>
              <a:rPr lang="nb-NO" dirty="0" err="1" smtClean="0"/>
              <a:t>actively</a:t>
            </a:r>
            <a:endParaRPr lang="nb-NO" dirty="0" smtClean="0"/>
          </a:p>
          <a:p>
            <a:pPr lvl="2"/>
            <a:endParaRPr lang="nb-NO" dirty="0"/>
          </a:p>
        </p:txBody>
      </p:sp>
    </p:spTree>
    <p:extLst>
      <p:ext uri="{BB962C8B-B14F-4D97-AF65-F5344CB8AC3E}">
        <p14:creationId xmlns:p14="http://schemas.microsoft.com/office/powerpoint/2010/main" val="200969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Required</a:t>
            </a:r>
            <a:r>
              <a:rPr lang="nb-NO" dirty="0" smtClean="0"/>
              <a:t> </a:t>
            </a:r>
            <a:r>
              <a:rPr lang="nb-NO" dirty="0" err="1" smtClean="0"/>
              <a:t>readings</a:t>
            </a:r>
            <a:endParaRPr lang="nb-NO" dirty="0"/>
          </a:p>
        </p:txBody>
      </p:sp>
      <p:sp>
        <p:nvSpPr>
          <p:cNvPr id="3" name="Content Placeholder 2"/>
          <p:cNvSpPr>
            <a:spLocks noGrp="1"/>
          </p:cNvSpPr>
          <p:nvPr>
            <p:ph idx="1"/>
          </p:nvPr>
        </p:nvSpPr>
        <p:spPr/>
        <p:txBody>
          <a:bodyPr/>
          <a:lstStyle/>
          <a:p>
            <a:r>
              <a:rPr lang="nb-NO" dirty="0" err="1" smtClean="0"/>
              <a:t>Books</a:t>
            </a:r>
            <a:endParaRPr lang="nb-NO" dirty="0" smtClean="0"/>
          </a:p>
          <a:p>
            <a:pPr lvl="1"/>
            <a:r>
              <a:rPr lang="nb-NO" dirty="0" smtClean="0"/>
              <a:t>Frank </a:t>
            </a:r>
            <a:r>
              <a:rPr lang="nb-NO" dirty="0" err="1" smtClean="0"/>
              <a:t>Stilwell</a:t>
            </a:r>
            <a:r>
              <a:rPr lang="nb-NO" dirty="0" smtClean="0"/>
              <a:t> (2012): </a:t>
            </a:r>
            <a:r>
              <a:rPr lang="nb-NO" dirty="0" err="1" smtClean="0"/>
              <a:t>Political</a:t>
            </a:r>
            <a:r>
              <a:rPr lang="nb-NO" dirty="0" smtClean="0"/>
              <a:t> </a:t>
            </a:r>
            <a:r>
              <a:rPr lang="nb-NO" dirty="0" err="1" smtClean="0"/>
              <a:t>Economy</a:t>
            </a:r>
            <a:r>
              <a:rPr lang="nb-NO" dirty="0" smtClean="0"/>
              <a:t>: The </a:t>
            </a:r>
            <a:r>
              <a:rPr lang="nb-NO" dirty="0" err="1" smtClean="0"/>
              <a:t>Contest</a:t>
            </a:r>
            <a:r>
              <a:rPr lang="nb-NO" dirty="0" smtClean="0"/>
              <a:t> </a:t>
            </a:r>
            <a:r>
              <a:rPr lang="nb-NO" dirty="0" err="1" smtClean="0"/>
              <a:t>of</a:t>
            </a:r>
            <a:r>
              <a:rPr lang="nb-NO" dirty="0" smtClean="0"/>
              <a:t> </a:t>
            </a:r>
            <a:r>
              <a:rPr lang="nb-NO" dirty="0" err="1" smtClean="0"/>
              <a:t>Economic</a:t>
            </a:r>
            <a:r>
              <a:rPr lang="nb-NO" dirty="0" smtClean="0"/>
              <a:t> </a:t>
            </a:r>
            <a:r>
              <a:rPr lang="nb-NO" dirty="0" err="1" smtClean="0"/>
              <a:t>Ideas</a:t>
            </a:r>
            <a:endParaRPr lang="nb-NO" dirty="0" smtClean="0"/>
          </a:p>
          <a:p>
            <a:pPr lvl="1"/>
            <a:r>
              <a:rPr lang="nb-NO" dirty="0" smtClean="0"/>
              <a:t>Erik S. Reinert (2007): How Rich </a:t>
            </a:r>
            <a:r>
              <a:rPr lang="nb-NO" dirty="0" err="1" smtClean="0"/>
              <a:t>Countries</a:t>
            </a:r>
            <a:r>
              <a:rPr lang="nb-NO" dirty="0" smtClean="0"/>
              <a:t> Got Rich… and </a:t>
            </a:r>
            <a:r>
              <a:rPr lang="nb-NO" dirty="0" err="1" smtClean="0"/>
              <a:t>Why</a:t>
            </a:r>
            <a:r>
              <a:rPr lang="nb-NO" dirty="0" smtClean="0"/>
              <a:t> </a:t>
            </a:r>
            <a:r>
              <a:rPr lang="nb-NO" dirty="0" err="1" smtClean="0"/>
              <a:t>Poor</a:t>
            </a:r>
            <a:r>
              <a:rPr lang="nb-NO" dirty="0" smtClean="0"/>
              <a:t> </a:t>
            </a:r>
            <a:r>
              <a:rPr lang="nb-NO" dirty="0" err="1" smtClean="0"/>
              <a:t>Countries</a:t>
            </a:r>
            <a:r>
              <a:rPr lang="nb-NO" dirty="0" smtClean="0"/>
              <a:t> </a:t>
            </a:r>
            <a:r>
              <a:rPr lang="nb-NO" dirty="0" err="1" smtClean="0"/>
              <a:t>Stay</a:t>
            </a:r>
            <a:r>
              <a:rPr lang="nb-NO" dirty="0" smtClean="0"/>
              <a:t> </a:t>
            </a:r>
            <a:r>
              <a:rPr lang="nb-NO" dirty="0" err="1" smtClean="0"/>
              <a:t>Poor</a:t>
            </a:r>
            <a:endParaRPr lang="nb-NO" dirty="0" smtClean="0"/>
          </a:p>
          <a:p>
            <a:r>
              <a:rPr lang="nb-NO" dirty="0" err="1" smtClean="0"/>
              <a:t>Other</a:t>
            </a:r>
            <a:r>
              <a:rPr lang="nb-NO" dirty="0" smtClean="0"/>
              <a:t> </a:t>
            </a:r>
            <a:r>
              <a:rPr lang="nb-NO" dirty="0" err="1" smtClean="0"/>
              <a:t>readings</a:t>
            </a:r>
            <a:r>
              <a:rPr lang="nb-NO" dirty="0" smtClean="0"/>
              <a:t> </a:t>
            </a:r>
            <a:r>
              <a:rPr lang="nb-NO" dirty="0" err="1" smtClean="0"/>
              <a:t>available</a:t>
            </a:r>
            <a:r>
              <a:rPr lang="nb-NO" dirty="0" smtClean="0"/>
              <a:t> </a:t>
            </a:r>
            <a:r>
              <a:rPr lang="nb-NO" dirty="0" err="1" smtClean="0"/>
              <a:t>on</a:t>
            </a:r>
            <a:r>
              <a:rPr lang="nb-NO" dirty="0" smtClean="0"/>
              <a:t> </a:t>
            </a:r>
            <a:r>
              <a:rPr lang="nb-NO" dirty="0" err="1" smtClean="0"/>
              <a:t>Itslearning</a:t>
            </a:r>
            <a:endParaRPr lang="nb-NO" dirty="0" smtClean="0"/>
          </a:p>
          <a:p>
            <a:pPr lvl="1"/>
            <a:r>
              <a:rPr lang="nb-NO" dirty="0" err="1" smtClean="0"/>
              <a:t>Academic</a:t>
            </a:r>
            <a:r>
              <a:rPr lang="nb-NO" dirty="0" smtClean="0"/>
              <a:t> journal </a:t>
            </a:r>
            <a:r>
              <a:rPr lang="nb-NO" dirty="0" err="1" smtClean="0"/>
              <a:t>articles</a:t>
            </a:r>
            <a:endParaRPr lang="nb-NO" dirty="0" smtClean="0"/>
          </a:p>
          <a:p>
            <a:pPr lvl="1"/>
            <a:r>
              <a:rPr lang="nb-NO" dirty="0" smtClean="0"/>
              <a:t>Book </a:t>
            </a:r>
            <a:r>
              <a:rPr lang="nb-NO" dirty="0" err="1" smtClean="0"/>
              <a:t>chapters</a:t>
            </a:r>
            <a:endParaRPr lang="nb-NO" dirty="0" smtClean="0"/>
          </a:p>
          <a:p>
            <a:pPr lvl="1"/>
            <a:r>
              <a:rPr lang="nb-NO" dirty="0" err="1" smtClean="0"/>
              <a:t>Newspaper</a:t>
            </a:r>
            <a:r>
              <a:rPr lang="nb-NO" dirty="0" smtClean="0"/>
              <a:t> </a:t>
            </a:r>
            <a:r>
              <a:rPr lang="nb-NO" dirty="0" err="1" smtClean="0"/>
              <a:t>articles</a:t>
            </a:r>
            <a:endParaRPr lang="nb-NO" dirty="0" smtClean="0"/>
          </a:p>
          <a:p>
            <a:pPr lvl="1"/>
            <a:r>
              <a:rPr lang="nb-NO" dirty="0" smtClean="0"/>
              <a:t>Reports</a:t>
            </a:r>
          </a:p>
          <a:p>
            <a:pPr lvl="1"/>
            <a:r>
              <a:rPr lang="nb-NO" dirty="0" err="1" smtClean="0"/>
              <a:t>Youtube</a:t>
            </a:r>
            <a:r>
              <a:rPr lang="nb-NO" dirty="0" smtClean="0"/>
              <a:t> </a:t>
            </a:r>
            <a:r>
              <a:rPr lang="nb-NO" dirty="0" err="1" smtClean="0"/>
              <a:t>clips</a:t>
            </a:r>
            <a:endParaRPr lang="nb-NO" dirty="0" smtClean="0"/>
          </a:p>
          <a:p>
            <a:pPr lvl="1"/>
            <a:r>
              <a:rPr lang="nb-NO" dirty="0" smtClean="0"/>
              <a:t>TED talks</a:t>
            </a:r>
            <a:endParaRPr lang="nb-NO" dirty="0"/>
          </a:p>
        </p:txBody>
      </p:sp>
    </p:spTree>
    <p:extLst>
      <p:ext uri="{BB962C8B-B14F-4D97-AF65-F5344CB8AC3E}">
        <p14:creationId xmlns:p14="http://schemas.microsoft.com/office/powerpoint/2010/main" val="10011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Preliminary </a:t>
            </a:r>
            <a:r>
              <a:rPr lang="nb-NO" dirty="0" err="1" smtClean="0"/>
              <a:t>course</a:t>
            </a:r>
            <a:r>
              <a:rPr lang="nb-NO" dirty="0" smtClean="0"/>
              <a:t> </a:t>
            </a:r>
            <a:r>
              <a:rPr lang="nb-NO" dirty="0" err="1" smtClean="0"/>
              <a:t>outline</a:t>
            </a:r>
            <a:r>
              <a:rPr lang="nb-NO" dirty="0" smtClean="0"/>
              <a:t> (I)</a:t>
            </a:r>
            <a:endParaRPr lang="nb-NO" dirty="0"/>
          </a:p>
        </p:txBody>
      </p:sp>
      <p:sp>
        <p:nvSpPr>
          <p:cNvPr id="3" name="Content Placeholder 2"/>
          <p:cNvSpPr>
            <a:spLocks noGrp="1"/>
          </p:cNvSpPr>
          <p:nvPr>
            <p:ph idx="1"/>
          </p:nvPr>
        </p:nvSpPr>
        <p:spPr/>
        <p:txBody>
          <a:bodyPr/>
          <a:lstStyle/>
          <a:p>
            <a:r>
              <a:rPr lang="nb-NO" dirty="0" smtClean="0"/>
              <a:t>August </a:t>
            </a:r>
            <a:r>
              <a:rPr lang="nb-NO" dirty="0" smtClean="0"/>
              <a:t>29: </a:t>
            </a:r>
            <a:r>
              <a:rPr lang="nb-NO" dirty="0" err="1" smtClean="0"/>
              <a:t>Introduction</a:t>
            </a:r>
            <a:endParaRPr lang="nb-NO" dirty="0" smtClean="0"/>
          </a:p>
          <a:p>
            <a:endParaRPr lang="nb-NO" dirty="0" smtClean="0"/>
          </a:p>
          <a:p>
            <a:r>
              <a:rPr lang="nb-NO" dirty="0" smtClean="0"/>
              <a:t>PART I </a:t>
            </a:r>
          </a:p>
          <a:p>
            <a:endParaRPr lang="nb-NO" dirty="0" smtClean="0"/>
          </a:p>
          <a:p>
            <a:r>
              <a:rPr lang="nb-NO" dirty="0" err="1" smtClean="0"/>
              <a:t>Sept</a:t>
            </a:r>
            <a:r>
              <a:rPr lang="nb-NO" dirty="0" smtClean="0"/>
              <a:t> </a:t>
            </a:r>
            <a:r>
              <a:rPr lang="nb-NO" dirty="0" smtClean="0"/>
              <a:t>5: </a:t>
            </a:r>
            <a:r>
              <a:rPr lang="nb-NO" dirty="0" err="1" smtClean="0"/>
              <a:t>Economic</a:t>
            </a:r>
            <a:r>
              <a:rPr lang="nb-NO" dirty="0" smtClean="0"/>
              <a:t> systems</a:t>
            </a:r>
          </a:p>
          <a:p>
            <a:r>
              <a:rPr lang="nb-NO" dirty="0" err="1" smtClean="0"/>
              <a:t>Sept</a:t>
            </a:r>
            <a:r>
              <a:rPr lang="nb-NO" dirty="0" smtClean="0"/>
              <a:t> </a:t>
            </a:r>
            <a:r>
              <a:rPr lang="nb-NO" dirty="0" smtClean="0"/>
              <a:t>12: </a:t>
            </a:r>
            <a:r>
              <a:rPr lang="nb-NO" dirty="0" err="1" smtClean="0"/>
              <a:t>Classical</a:t>
            </a:r>
            <a:r>
              <a:rPr lang="nb-NO" dirty="0" smtClean="0"/>
              <a:t> and </a:t>
            </a:r>
            <a:r>
              <a:rPr lang="nb-NO" dirty="0" err="1" smtClean="0"/>
              <a:t>neoclassical</a:t>
            </a:r>
            <a:r>
              <a:rPr lang="nb-NO" dirty="0" smtClean="0"/>
              <a:t> </a:t>
            </a:r>
            <a:r>
              <a:rPr lang="nb-NO" dirty="0" err="1" smtClean="0"/>
              <a:t>economics</a:t>
            </a:r>
            <a:endParaRPr lang="nb-NO" dirty="0" smtClean="0"/>
          </a:p>
          <a:p>
            <a:r>
              <a:rPr lang="nb-NO" dirty="0" err="1" smtClean="0"/>
              <a:t>Sept</a:t>
            </a:r>
            <a:r>
              <a:rPr lang="nb-NO" dirty="0" smtClean="0"/>
              <a:t> </a:t>
            </a:r>
            <a:r>
              <a:rPr lang="nb-NO" dirty="0" smtClean="0"/>
              <a:t>19: </a:t>
            </a:r>
            <a:r>
              <a:rPr lang="nb-NO" dirty="0" smtClean="0"/>
              <a:t>Marxist </a:t>
            </a:r>
            <a:r>
              <a:rPr lang="nb-NO" dirty="0" err="1" smtClean="0"/>
              <a:t>economics</a:t>
            </a:r>
            <a:endParaRPr lang="nb-NO" dirty="0" smtClean="0"/>
          </a:p>
          <a:p>
            <a:r>
              <a:rPr lang="nb-NO" dirty="0" err="1" smtClean="0"/>
              <a:t>Sept</a:t>
            </a:r>
            <a:r>
              <a:rPr lang="nb-NO" dirty="0" smtClean="0"/>
              <a:t> </a:t>
            </a:r>
            <a:r>
              <a:rPr lang="nb-NO" dirty="0" smtClean="0"/>
              <a:t>26: </a:t>
            </a:r>
            <a:r>
              <a:rPr lang="nb-NO" dirty="0" smtClean="0"/>
              <a:t>Institutional and </a:t>
            </a:r>
            <a:r>
              <a:rPr lang="nb-NO" dirty="0" err="1" smtClean="0"/>
              <a:t>Keynesian</a:t>
            </a:r>
            <a:r>
              <a:rPr lang="nb-NO" dirty="0" smtClean="0"/>
              <a:t> </a:t>
            </a:r>
            <a:r>
              <a:rPr lang="nb-NO" dirty="0" err="1" smtClean="0"/>
              <a:t>economics</a:t>
            </a:r>
            <a:endParaRPr lang="nb-NO" dirty="0" smtClean="0"/>
          </a:p>
          <a:p>
            <a:r>
              <a:rPr lang="nb-NO" dirty="0" err="1" smtClean="0"/>
              <a:t>Oct</a:t>
            </a:r>
            <a:r>
              <a:rPr lang="nb-NO" dirty="0" smtClean="0"/>
              <a:t> </a:t>
            </a:r>
            <a:r>
              <a:rPr lang="nb-NO" dirty="0" smtClean="0"/>
              <a:t>3: </a:t>
            </a:r>
            <a:r>
              <a:rPr lang="nb-NO" dirty="0" err="1" smtClean="0"/>
              <a:t>Modern</a:t>
            </a:r>
            <a:r>
              <a:rPr lang="nb-NO" dirty="0" smtClean="0"/>
              <a:t> </a:t>
            </a:r>
            <a:r>
              <a:rPr lang="nb-NO" dirty="0" err="1" smtClean="0"/>
              <a:t>political</a:t>
            </a:r>
            <a:r>
              <a:rPr lang="nb-NO" dirty="0" smtClean="0"/>
              <a:t> </a:t>
            </a:r>
            <a:r>
              <a:rPr lang="nb-NO" dirty="0" err="1" smtClean="0"/>
              <a:t>economic</a:t>
            </a:r>
            <a:r>
              <a:rPr lang="nb-NO" dirty="0" smtClean="0"/>
              <a:t> and </a:t>
            </a:r>
            <a:r>
              <a:rPr lang="nb-NO" dirty="0" err="1" smtClean="0"/>
              <a:t>summary</a:t>
            </a:r>
            <a:endParaRPr lang="nb-NO" dirty="0" smtClean="0"/>
          </a:p>
          <a:p>
            <a:r>
              <a:rPr lang="nb-NO" dirty="0" err="1" smtClean="0"/>
              <a:t>Oct</a:t>
            </a:r>
            <a:r>
              <a:rPr lang="nb-NO" dirty="0" smtClean="0"/>
              <a:t> </a:t>
            </a:r>
            <a:r>
              <a:rPr lang="nb-NO" dirty="0" smtClean="0"/>
              <a:t>10: </a:t>
            </a:r>
            <a:r>
              <a:rPr lang="nb-NO" dirty="0" err="1" smtClean="0"/>
              <a:t>Evolutionary</a:t>
            </a:r>
            <a:r>
              <a:rPr lang="nb-NO" dirty="0" smtClean="0"/>
              <a:t> </a:t>
            </a:r>
            <a:r>
              <a:rPr lang="nb-NO" dirty="0" err="1" smtClean="0"/>
              <a:t>economy</a:t>
            </a:r>
            <a:endParaRPr lang="nb-NO" dirty="0"/>
          </a:p>
        </p:txBody>
      </p:sp>
    </p:spTree>
    <p:extLst>
      <p:ext uri="{BB962C8B-B14F-4D97-AF65-F5344CB8AC3E}">
        <p14:creationId xmlns:p14="http://schemas.microsoft.com/office/powerpoint/2010/main" val="369121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smtClean="0"/>
              <a:t>Preliminary </a:t>
            </a:r>
            <a:r>
              <a:rPr lang="nb-NO" dirty="0" err="1" smtClean="0"/>
              <a:t>course</a:t>
            </a:r>
            <a:r>
              <a:rPr lang="nb-NO" dirty="0" smtClean="0"/>
              <a:t> </a:t>
            </a:r>
            <a:r>
              <a:rPr lang="nb-NO" dirty="0" err="1" smtClean="0"/>
              <a:t>outline</a:t>
            </a:r>
            <a:r>
              <a:rPr lang="nb-NO" dirty="0" smtClean="0"/>
              <a:t> (II) (</a:t>
            </a:r>
            <a:r>
              <a:rPr lang="nb-NO" dirty="0" err="1" smtClean="0"/>
              <a:t>subject</a:t>
            </a:r>
            <a:r>
              <a:rPr lang="nb-NO" dirty="0" smtClean="0"/>
              <a:t> to </a:t>
            </a:r>
            <a:r>
              <a:rPr lang="nb-NO" dirty="0" err="1" smtClean="0"/>
              <a:t>change</a:t>
            </a:r>
            <a:r>
              <a:rPr lang="nb-NO" dirty="0"/>
              <a:t>)</a:t>
            </a:r>
          </a:p>
        </p:txBody>
      </p:sp>
      <p:sp>
        <p:nvSpPr>
          <p:cNvPr id="3" name="Content Placeholder 2"/>
          <p:cNvSpPr>
            <a:spLocks noGrp="1"/>
          </p:cNvSpPr>
          <p:nvPr>
            <p:ph idx="1"/>
          </p:nvPr>
        </p:nvSpPr>
        <p:spPr/>
        <p:txBody>
          <a:bodyPr>
            <a:normAutofit/>
          </a:bodyPr>
          <a:lstStyle/>
          <a:p>
            <a:r>
              <a:rPr lang="nb-NO" dirty="0" smtClean="0"/>
              <a:t>PART II</a:t>
            </a:r>
          </a:p>
          <a:p>
            <a:endParaRPr lang="nb-NO" dirty="0"/>
          </a:p>
          <a:p>
            <a:r>
              <a:rPr lang="nb-NO" dirty="0" err="1" smtClean="0"/>
              <a:t>Oct</a:t>
            </a:r>
            <a:r>
              <a:rPr lang="nb-NO" dirty="0" smtClean="0"/>
              <a:t> </a:t>
            </a:r>
            <a:r>
              <a:rPr lang="nb-NO" dirty="0" smtClean="0"/>
              <a:t>17: </a:t>
            </a:r>
            <a:r>
              <a:rPr lang="nb-NO" dirty="0" smtClean="0"/>
              <a:t>Energy </a:t>
            </a:r>
            <a:r>
              <a:rPr lang="nb-NO" dirty="0" err="1" smtClean="0"/>
              <a:t>politics</a:t>
            </a:r>
            <a:endParaRPr lang="nb-NO" dirty="0" smtClean="0"/>
          </a:p>
          <a:p>
            <a:r>
              <a:rPr lang="nb-NO" dirty="0" err="1" smtClean="0"/>
              <a:t>Oct</a:t>
            </a:r>
            <a:r>
              <a:rPr lang="nb-NO" dirty="0" smtClean="0"/>
              <a:t> </a:t>
            </a:r>
            <a:r>
              <a:rPr lang="nb-NO" dirty="0" smtClean="0"/>
              <a:t>24: </a:t>
            </a:r>
            <a:r>
              <a:rPr lang="nb-NO" dirty="0" smtClean="0"/>
              <a:t>Financial </a:t>
            </a:r>
            <a:r>
              <a:rPr lang="nb-NO" dirty="0" err="1" smtClean="0"/>
              <a:t>crisis</a:t>
            </a:r>
            <a:endParaRPr lang="nb-NO" dirty="0" smtClean="0"/>
          </a:p>
          <a:p>
            <a:r>
              <a:rPr lang="nb-NO" dirty="0" err="1" smtClean="0"/>
              <a:t>Oct</a:t>
            </a:r>
            <a:r>
              <a:rPr lang="nb-NO" dirty="0" smtClean="0"/>
              <a:t> 31: </a:t>
            </a:r>
            <a:r>
              <a:rPr lang="nb-NO" dirty="0" smtClean="0"/>
              <a:t>NO </a:t>
            </a:r>
            <a:r>
              <a:rPr lang="nb-NO" dirty="0" smtClean="0"/>
              <a:t>LECTURE or </a:t>
            </a:r>
            <a:r>
              <a:rPr lang="nb-NO" dirty="0" err="1" smtClean="0"/>
              <a:t>guest</a:t>
            </a:r>
            <a:r>
              <a:rPr lang="nb-NO" dirty="0" smtClean="0"/>
              <a:t> </a:t>
            </a:r>
            <a:r>
              <a:rPr lang="nb-NO" dirty="0" err="1" smtClean="0"/>
              <a:t>lecture</a:t>
            </a:r>
            <a:r>
              <a:rPr lang="nb-NO" dirty="0" smtClean="0"/>
              <a:t> </a:t>
            </a:r>
            <a:r>
              <a:rPr lang="nb-NO" dirty="0" err="1" smtClean="0"/>
              <a:t>on</a:t>
            </a:r>
            <a:r>
              <a:rPr lang="nb-NO" dirty="0" smtClean="0"/>
              <a:t> </a:t>
            </a:r>
            <a:r>
              <a:rPr lang="nb-NO" dirty="0" err="1" smtClean="0"/>
              <a:t>Africa</a:t>
            </a:r>
            <a:r>
              <a:rPr lang="nb-NO" dirty="0" smtClean="0"/>
              <a:t>/</a:t>
            </a:r>
            <a:r>
              <a:rPr lang="nb-NO" dirty="0" err="1" smtClean="0"/>
              <a:t>developing</a:t>
            </a:r>
            <a:r>
              <a:rPr lang="nb-NO" dirty="0" smtClean="0"/>
              <a:t> </a:t>
            </a:r>
            <a:r>
              <a:rPr lang="nb-NO" dirty="0" err="1" smtClean="0"/>
              <a:t>countries</a:t>
            </a:r>
            <a:r>
              <a:rPr lang="nb-NO" dirty="0" smtClean="0"/>
              <a:t> and </a:t>
            </a:r>
            <a:r>
              <a:rPr lang="nb-NO" dirty="0" err="1" smtClean="0"/>
              <a:t>growth</a:t>
            </a:r>
            <a:endParaRPr lang="nb-NO" dirty="0" smtClean="0"/>
          </a:p>
          <a:p>
            <a:r>
              <a:rPr lang="nb-NO" dirty="0" smtClean="0"/>
              <a:t>Nov </a:t>
            </a:r>
            <a:r>
              <a:rPr lang="nb-NO" dirty="0" smtClean="0"/>
              <a:t>7: NO LECTURE or </a:t>
            </a:r>
            <a:r>
              <a:rPr lang="nb-NO" dirty="0" err="1" smtClean="0"/>
              <a:t>guest</a:t>
            </a:r>
            <a:r>
              <a:rPr lang="nb-NO" dirty="0" smtClean="0"/>
              <a:t> </a:t>
            </a:r>
            <a:r>
              <a:rPr lang="nb-NO" dirty="0" err="1" smtClean="0"/>
              <a:t>lecture</a:t>
            </a:r>
            <a:r>
              <a:rPr lang="nb-NO" dirty="0" smtClean="0"/>
              <a:t> </a:t>
            </a:r>
            <a:r>
              <a:rPr lang="nb-NO" dirty="0" err="1" smtClean="0"/>
              <a:t>on</a:t>
            </a:r>
            <a:r>
              <a:rPr lang="nb-NO" dirty="0" smtClean="0"/>
              <a:t> </a:t>
            </a:r>
            <a:r>
              <a:rPr lang="nb-NO" dirty="0" err="1" smtClean="0"/>
              <a:t>Africa</a:t>
            </a:r>
            <a:r>
              <a:rPr lang="nb-NO" dirty="0" smtClean="0"/>
              <a:t>/</a:t>
            </a:r>
            <a:r>
              <a:rPr lang="nb-NO" dirty="0" err="1" smtClean="0"/>
              <a:t>developing</a:t>
            </a:r>
            <a:r>
              <a:rPr lang="nb-NO" dirty="0" smtClean="0"/>
              <a:t> </a:t>
            </a:r>
            <a:r>
              <a:rPr lang="nb-NO" dirty="0" smtClean="0"/>
              <a:t>etc.</a:t>
            </a:r>
            <a:endParaRPr lang="nb-NO" dirty="0" smtClean="0"/>
          </a:p>
          <a:p>
            <a:r>
              <a:rPr lang="nb-NO" dirty="0" smtClean="0"/>
              <a:t>Nov 14: </a:t>
            </a:r>
            <a:r>
              <a:rPr lang="nb-NO" dirty="0" err="1" smtClean="0"/>
              <a:t>Inequality</a:t>
            </a:r>
            <a:endParaRPr lang="nb-NO" dirty="0" smtClean="0"/>
          </a:p>
          <a:p>
            <a:r>
              <a:rPr lang="nb-NO" dirty="0" smtClean="0"/>
              <a:t>Nov </a:t>
            </a:r>
            <a:r>
              <a:rPr lang="nb-NO" dirty="0" smtClean="0"/>
              <a:t>21: </a:t>
            </a:r>
            <a:r>
              <a:rPr lang="nb-NO" dirty="0" err="1" smtClean="0"/>
              <a:t>Summary</a:t>
            </a:r>
            <a:r>
              <a:rPr lang="nb-NO" dirty="0" smtClean="0"/>
              <a:t>. </a:t>
            </a:r>
            <a:r>
              <a:rPr lang="nb-NO" dirty="0" err="1" smtClean="0"/>
              <a:t>Predicting</a:t>
            </a:r>
            <a:r>
              <a:rPr lang="nb-NO" dirty="0" smtClean="0"/>
              <a:t> </a:t>
            </a:r>
            <a:r>
              <a:rPr lang="nb-NO" dirty="0" err="1" smtClean="0"/>
              <a:t>the</a:t>
            </a:r>
            <a:r>
              <a:rPr lang="nb-NO" dirty="0" smtClean="0"/>
              <a:t> </a:t>
            </a:r>
            <a:r>
              <a:rPr lang="nb-NO" dirty="0" err="1" smtClean="0"/>
              <a:t>future</a:t>
            </a:r>
            <a:r>
              <a:rPr lang="nb-NO" dirty="0" smtClean="0"/>
              <a:t>. (</a:t>
            </a:r>
            <a:r>
              <a:rPr lang="nb-NO" dirty="0" err="1" smtClean="0"/>
              <a:t>Etc</a:t>
            </a:r>
            <a:r>
              <a:rPr lang="nb-NO" dirty="0" smtClean="0"/>
              <a:t>…)</a:t>
            </a:r>
            <a:endParaRPr lang="nb-NO" dirty="0"/>
          </a:p>
        </p:txBody>
      </p:sp>
    </p:spTree>
    <p:extLst>
      <p:ext uri="{BB962C8B-B14F-4D97-AF65-F5344CB8AC3E}">
        <p14:creationId xmlns:p14="http://schemas.microsoft.com/office/powerpoint/2010/main" val="128771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What</a:t>
            </a:r>
            <a:r>
              <a:rPr lang="nb-NO" dirty="0" smtClean="0"/>
              <a:t> is </a:t>
            </a:r>
            <a:r>
              <a:rPr lang="nb-NO" dirty="0" err="1" smtClean="0"/>
              <a:t>political</a:t>
            </a:r>
            <a:r>
              <a:rPr lang="nb-NO" dirty="0" smtClean="0"/>
              <a:t> </a:t>
            </a:r>
            <a:r>
              <a:rPr lang="nb-NO" dirty="0" err="1" smtClean="0"/>
              <a:t>economy</a:t>
            </a:r>
            <a:r>
              <a:rPr lang="nb-NO" dirty="0" smtClean="0"/>
              <a:t>?</a:t>
            </a:r>
            <a:endParaRPr lang="nb-NO" dirty="0"/>
          </a:p>
        </p:txBody>
      </p:sp>
      <p:sp>
        <p:nvSpPr>
          <p:cNvPr id="3" name="Content Placeholder 2"/>
          <p:cNvSpPr>
            <a:spLocks noGrp="1"/>
          </p:cNvSpPr>
          <p:nvPr>
            <p:ph idx="1"/>
          </p:nvPr>
        </p:nvSpPr>
        <p:spPr/>
        <p:txBody>
          <a:bodyPr>
            <a:normAutofit/>
          </a:bodyPr>
          <a:lstStyle/>
          <a:p>
            <a:r>
              <a:rPr lang="en-US" dirty="0" err="1"/>
              <a:t>Weingast</a:t>
            </a:r>
            <a:r>
              <a:rPr lang="en-US" dirty="0"/>
              <a:t> and </a:t>
            </a:r>
            <a:r>
              <a:rPr lang="en-US" dirty="0" err="1"/>
              <a:t>Wittman</a:t>
            </a:r>
            <a:r>
              <a:rPr lang="en-US" dirty="0"/>
              <a:t> (2008</a:t>
            </a:r>
            <a:r>
              <a:rPr lang="en-US" dirty="0" smtClean="0"/>
              <a:t>):</a:t>
            </a:r>
            <a:endParaRPr lang="en-US" dirty="0"/>
          </a:p>
          <a:p>
            <a:pPr lvl="1"/>
            <a:r>
              <a:rPr lang="en-US" dirty="0"/>
              <a:t>most commonly refers to interdisciplinary studies drawing upon economics, sociology, and political science in explaining how political institutions, the political environment, and the economic system — capitalist, socialist, or mixed — influence each other</a:t>
            </a:r>
          </a:p>
          <a:p>
            <a:r>
              <a:rPr lang="nb-NO" dirty="0" smtClean="0"/>
              <a:t>Wikipedia: </a:t>
            </a:r>
          </a:p>
          <a:p>
            <a:pPr lvl="1"/>
            <a:r>
              <a:rPr lang="en-US" dirty="0" smtClean="0"/>
              <a:t>a </a:t>
            </a:r>
            <a:r>
              <a:rPr lang="en-US" dirty="0"/>
              <a:t>term used for studying production and trade, and their relations with law, custom, and government, as well as with the distribution of national income and wealth. </a:t>
            </a:r>
            <a:r>
              <a:rPr lang="en-US" dirty="0" smtClean="0"/>
              <a:t>The term </a:t>
            </a:r>
            <a:r>
              <a:rPr lang="en-US" dirty="0"/>
              <a:t>was developed in the </a:t>
            </a:r>
            <a:r>
              <a:rPr lang="en-US" dirty="0" smtClean="0"/>
              <a:t>18</a:t>
            </a:r>
            <a:r>
              <a:rPr lang="en-US" baseline="30000" dirty="0" smtClean="0"/>
              <a:t>th</a:t>
            </a:r>
            <a:r>
              <a:rPr lang="en-US" dirty="0" smtClean="0"/>
              <a:t> century </a:t>
            </a:r>
            <a:r>
              <a:rPr lang="en-US" dirty="0"/>
              <a:t>as the study of the economies of states, or polities, hence the term political </a:t>
            </a:r>
            <a:r>
              <a:rPr lang="en-US" dirty="0" smtClean="0"/>
              <a:t>economy.</a:t>
            </a:r>
          </a:p>
          <a:p>
            <a:endParaRPr lang="nb-NO" dirty="0"/>
          </a:p>
        </p:txBody>
      </p:sp>
    </p:spTree>
    <p:extLst>
      <p:ext uri="{BB962C8B-B14F-4D97-AF65-F5344CB8AC3E}">
        <p14:creationId xmlns:p14="http://schemas.microsoft.com/office/powerpoint/2010/main" val="142255175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ntnu_blaa_stripe_eng</Template>
  <TotalTime>0</TotalTime>
  <Words>744</Words>
  <Application>Microsoft Office PowerPoint</Application>
  <PresentationFormat>On-screen Show (4:3)</PresentationFormat>
  <Paragraphs>162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Office-tema</vt:lpstr>
      <vt:lpstr>POL 2012: Theories and Models in Political Economy</vt:lpstr>
      <vt:lpstr>Political economy </vt:lpstr>
      <vt:lpstr>Evaluation form (I)</vt:lpstr>
      <vt:lpstr>Evaluation form (II)</vt:lpstr>
      <vt:lpstr>Lectures and seminars</vt:lpstr>
      <vt:lpstr>Required readings</vt:lpstr>
      <vt:lpstr>Preliminary course outline (I)</vt:lpstr>
      <vt:lpstr>Preliminary course outline (II) (subject to change)</vt:lpstr>
      <vt:lpstr>What is political economy?</vt:lpstr>
      <vt:lpstr>What is political economy?</vt:lpstr>
      <vt:lpstr>Relevance to real economic problems</vt:lpstr>
      <vt:lpstr>Analytic foundations: Currents of economic thought</vt:lpstr>
      <vt:lpstr>The political economic questions</vt:lpstr>
      <vt:lpstr>Structural change</vt:lpstr>
      <vt:lpstr>Issue-areas, political economic challenges</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 2012: Theories and Models in Political Economy</dc:title>
  <dc:creator>Espen Moe</dc:creator>
  <cp:lastModifiedBy>Espen Moe</cp:lastModifiedBy>
  <cp:revision>22</cp:revision>
  <cp:lastPrinted>2017-08-28T12:32:40Z</cp:lastPrinted>
  <dcterms:created xsi:type="dcterms:W3CDTF">2016-08-29T11:20:00Z</dcterms:created>
  <dcterms:modified xsi:type="dcterms:W3CDTF">2017-08-29T16:19:43Z</dcterms:modified>
</cp:coreProperties>
</file>