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293" r:id="rId4"/>
    <p:sldId id="294" r:id="rId5"/>
    <p:sldId id="296" r:id="rId6"/>
    <p:sldId id="297" r:id="rId7"/>
    <p:sldId id="303" r:id="rId8"/>
    <p:sldId id="304" r:id="rId9"/>
    <p:sldId id="298" r:id="rId10"/>
    <p:sldId id="299" r:id="rId11"/>
    <p:sldId id="305" r:id="rId12"/>
    <p:sldId id="302" r:id="rId13"/>
    <p:sldId id="300" r:id="rId14"/>
    <p:sldId id="301" r:id="rId15"/>
    <p:sldId id="306" r:id="rId16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 autoAdjust="0"/>
    <p:restoredTop sz="74532" autoAdjust="0"/>
  </p:normalViewPr>
  <p:slideViewPr>
    <p:cSldViewPr snapToGrid="0" snapToObjects="1">
      <p:cViewPr varScale="1">
        <p:scale>
          <a:sx n="80" d="100"/>
          <a:sy n="80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18.09.2017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42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531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823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587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65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507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265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04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29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53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190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02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763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8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POL 2012: </a:t>
            </a:r>
            <a:r>
              <a:rPr lang="nb-NO" dirty="0" err="1" smtClean="0"/>
              <a:t>Theories</a:t>
            </a:r>
            <a:r>
              <a:rPr lang="nb-NO" dirty="0" smtClean="0"/>
              <a:t> and Models in </a:t>
            </a:r>
            <a:r>
              <a:rPr lang="nb-NO" dirty="0" err="1" smtClean="0"/>
              <a:t>Political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Marxist </a:t>
            </a:r>
            <a:r>
              <a:rPr lang="nb-NO" dirty="0" err="1" smtClean="0"/>
              <a:t>economics</a:t>
            </a:r>
            <a:endParaRPr lang="nb-NO" sz="2400" dirty="0" smtClean="0"/>
          </a:p>
          <a:p>
            <a:endParaRPr lang="nb-NO" dirty="0"/>
          </a:p>
          <a:p>
            <a:endParaRPr lang="nb-NO" sz="2400" dirty="0" smtClean="0"/>
          </a:p>
          <a:p>
            <a:r>
              <a:rPr lang="nb-NO" dirty="0" smtClean="0"/>
              <a:t>Espen Moe</a:t>
            </a:r>
          </a:p>
          <a:p>
            <a:r>
              <a:rPr lang="nb-NO" sz="2400" dirty="0" smtClean="0"/>
              <a:t>Department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Sociology</a:t>
            </a:r>
            <a:r>
              <a:rPr lang="nb-NO" sz="2400" dirty="0" smtClean="0"/>
              <a:t> and </a:t>
            </a:r>
            <a:r>
              <a:rPr lang="nb-NO" sz="2400" dirty="0" err="1" smtClean="0"/>
              <a:t>Political</a:t>
            </a:r>
            <a:r>
              <a:rPr lang="nb-NO" sz="2400" dirty="0" smtClean="0"/>
              <a:t> Science</a:t>
            </a:r>
          </a:p>
          <a:p>
            <a:r>
              <a:rPr lang="nb-NO" dirty="0" smtClean="0">
                <a:hlinkClick r:id="rId3"/>
              </a:rPr>
              <a:t>espen.moe@ntnu.no</a:t>
            </a:r>
            <a:r>
              <a:rPr lang="nb-NO" dirty="0" smtClean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 </a:t>
            </a:r>
            <a:r>
              <a:rPr lang="nb-NO" dirty="0" err="1" smtClean="0"/>
              <a:t>capitalists</a:t>
            </a:r>
            <a:r>
              <a:rPr lang="nb-NO" dirty="0" smtClean="0"/>
              <a:t> bad? </a:t>
            </a:r>
            <a:r>
              <a:rPr lang="nb-NO" dirty="0" err="1" smtClean="0"/>
              <a:t>Capitalism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186" y="1600200"/>
            <a:ext cx="8091814" cy="4687866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Is </a:t>
            </a:r>
            <a:r>
              <a:rPr lang="nb-NO" dirty="0" err="1" smtClean="0"/>
              <a:t>capitalism</a:t>
            </a:r>
            <a:r>
              <a:rPr lang="nb-NO" dirty="0" smtClean="0"/>
              <a:t> bad?</a:t>
            </a:r>
          </a:p>
          <a:p>
            <a:pPr lvl="1"/>
            <a:r>
              <a:rPr lang="nb-NO" dirty="0" err="1" smtClean="0"/>
              <a:t>Highly</a:t>
            </a:r>
            <a:r>
              <a:rPr lang="nb-NO" dirty="0" smtClean="0"/>
              <a:t> progressive system</a:t>
            </a:r>
          </a:p>
          <a:p>
            <a:pPr lvl="1"/>
            <a:r>
              <a:rPr lang="nb-NO" dirty="0" smtClean="0"/>
              <a:t>A huge </a:t>
            </a:r>
            <a:r>
              <a:rPr lang="nb-NO" dirty="0" err="1" smtClean="0"/>
              <a:t>step</a:t>
            </a:r>
            <a:r>
              <a:rPr lang="nb-NO" dirty="0" smtClean="0"/>
              <a:t> forward</a:t>
            </a:r>
          </a:p>
          <a:p>
            <a:pPr lvl="1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progress in </a:t>
            </a:r>
            <a:r>
              <a:rPr lang="nb-NO" dirty="0" err="1" smtClean="0"/>
              <a:t>capitalism</a:t>
            </a:r>
            <a:endParaRPr lang="nb-NO" dirty="0" smtClean="0"/>
          </a:p>
          <a:p>
            <a:r>
              <a:rPr lang="nb-NO" dirty="0" smtClean="0"/>
              <a:t>Are </a:t>
            </a:r>
            <a:r>
              <a:rPr lang="nb-NO" dirty="0" err="1" smtClean="0"/>
              <a:t>capitalists</a:t>
            </a:r>
            <a:r>
              <a:rPr lang="nb-NO" dirty="0" smtClean="0"/>
              <a:t> </a:t>
            </a:r>
            <a:r>
              <a:rPr lang="nb-NO" dirty="0" err="1" smtClean="0"/>
              <a:t>evil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Nope</a:t>
            </a:r>
            <a:r>
              <a:rPr lang="nb-NO" dirty="0" smtClean="0"/>
              <a:t>! (As </a:t>
            </a:r>
            <a:r>
              <a:rPr lang="nb-NO" dirty="0" err="1" smtClean="0"/>
              <a:t>good</a:t>
            </a:r>
            <a:r>
              <a:rPr lang="nb-NO" dirty="0" smtClean="0"/>
              <a:t> or </a:t>
            </a:r>
            <a:r>
              <a:rPr lang="nb-NO" dirty="0" err="1" smtClean="0"/>
              <a:t>evil</a:t>
            </a:r>
            <a:r>
              <a:rPr lang="nb-NO" dirty="0" smtClean="0"/>
              <a:t> as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human </a:t>
            </a:r>
            <a:r>
              <a:rPr lang="nb-NO" dirty="0" err="1" smtClean="0"/>
              <a:t>being</a:t>
            </a:r>
            <a:r>
              <a:rPr lang="nb-NO" dirty="0" smtClean="0"/>
              <a:t>…)</a:t>
            </a:r>
          </a:p>
          <a:p>
            <a:pPr lvl="1"/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behavior</a:t>
            </a:r>
            <a:r>
              <a:rPr lang="nb-NO" dirty="0" smtClean="0"/>
              <a:t> </a:t>
            </a:r>
            <a:r>
              <a:rPr lang="nb-NO" dirty="0" err="1" smtClean="0"/>
              <a:t>stems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i="1" dirty="0" err="1" smtClean="0"/>
              <a:t>structure</a:t>
            </a:r>
            <a:r>
              <a:rPr lang="nb-NO" dirty="0" smtClean="0"/>
              <a:t>.</a:t>
            </a:r>
          </a:p>
          <a:p>
            <a:pPr lvl="2"/>
            <a:r>
              <a:rPr lang="nb-NO" dirty="0" err="1" smtClean="0"/>
              <a:t>Cannot</a:t>
            </a:r>
            <a:r>
              <a:rPr lang="nb-NO" dirty="0" smtClean="0"/>
              <a:t> </a:t>
            </a:r>
            <a:r>
              <a:rPr lang="nb-NO" dirty="0" err="1" smtClean="0"/>
              <a:t>behave</a:t>
            </a:r>
            <a:r>
              <a:rPr lang="nb-NO" dirty="0" smtClean="0"/>
              <a:t> in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endParaRPr lang="nb-NO" dirty="0" smtClean="0"/>
          </a:p>
          <a:p>
            <a:pPr lvl="2"/>
            <a:r>
              <a:rPr lang="nb-NO" dirty="0" err="1" smtClean="0"/>
              <a:t>Exploitation</a:t>
            </a:r>
            <a:r>
              <a:rPr lang="nb-NO" dirty="0" smtClean="0"/>
              <a:t> is </a:t>
            </a:r>
            <a:r>
              <a:rPr lang="nb-NO" dirty="0" err="1" smtClean="0"/>
              <a:t>systemic</a:t>
            </a:r>
            <a:r>
              <a:rPr lang="nb-NO" dirty="0" smtClean="0"/>
              <a:t>/</a:t>
            </a:r>
            <a:r>
              <a:rPr lang="nb-NO" dirty="0" err="1" smtClean="0"/>
              <a:t>structural</a:t>
            </a:r>
            <a:endParaRPr lang="nb-NO" dirty="0" smtClean="0"/>
          </a:p>
          <a:p>
            <a:pPr lvl="2"/>
            <a:r>
              <a:rPr lang="nb-NO" dirty="0" err="1" smtClean="0"/>
              <a:t>Conflict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 is </a:t>
            </a:r>
            <a:r>
              <a:rPr lang="nb-NO" dirty="0" err="1" smtClean="0"/>
              <a:t>structurally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system</a:t>
            </a:r>
          </a:p>
          <a:p>
            <a:pPr lvl="1"/>
            <a:r>
              <a:rPr lang="nb-NO" dirty="0" smtClean="0"/>
              <a:t>Marxist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: </a:t>
            </a:r>
            <a:r>
              <a:rPr lang="nb-NO" dirty="0" err="1" smtClean="0"/>
              <a:t>Structural</a:t>
            </a:r>
            <a:r>
              <a:rPr lang="nb-NO" dirty="0" smtClean="0"/>
              <a:t> – </a:t>
            </a:r>
            <a:r>
              <a:rPr lang="nb-NO" dirty="0" err="1" smtClean="0"/>
              <a:t>doesn’t</a:t>
            </a:r>
            <a:r>
              <a:rPr lang="nb-NO" dirty="0" smtClean="0"/>
              <a:t> matter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individuals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or </a:t>
            </a:r>
            <a:r>
              <a:rPr lang="nb-NO" dirty="0" err="1" smtClean="0"/>
              <a:t>evil</a:t>
            </a:r>
            <a:endParaRPr lang="nb-NO" dirty="0" smtClean="0"/>
          </a:p>
          <a:p>
            <a:pPr lvl="1"/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: Micro/</a:t>
            </a:r>
            <a:r>
              <a:rPr lang="nb-NO" dirty="0" err="1" smtClean="0"/>
              <a:t>individual</a:t>
            </a:r>
            <a:r>
              <a:rPr lang="nb-NO" dirty="0" smtClean="0"/>
              <a:t> or </a:t>
            </a:r>
            <a:r>
              <a:rPr lang="nb-NO" dirty="0" err="1" smtClean="0"/>
              <a:t>meso</a:t>
            </a:r>
            <a:r>
              <a:rPr lang="nb-NO" dirty="0" smtClean="0"/>
              <a:t>/</a:t>
            </a:r>
            <a:r>
              <a:rPr lang="nb-NO" dirty="0" err="1" smtClean="0"/>
              <a:t>firm</a:t>
            </a:r>
            <a:endParaRPr lang="nb-NO" dirty="0" smtClean="0"/>
          </a:p>
          <a:p>
            <a:pPr lvl="2"/>
            <a:r>
              <a:rPr lang="nb-NO" dirty="0" smtClean="0"/>
              <a:t>Not </a:t>
            </a:r>
            <a:r>
              <a:rPr lang="nb-NO" dirty="0" err="1" smtClean="0"/>
              <a:t>structural</a:t>
            </a:r>
            <a:r>
              <a:rPr lang="nb-NO" dirty="0" smtClean="0"/>
              <a:t>. No program for </a:t>
            </a:r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(or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At </a:t>
            </a:r>
            <a:r>
              <a:rPr lang="nb-NO" dirty="0" err="1" smtClean="0"/>
              <a:t>the</a:t>
            </a:r>
            <a:r>
              <a:rPr lang="nb-NO" dirty="0" smtClean="0"/>
              <a:t> same time: Taking </a:t>
            </a:r>
            <a:r>
              <a:rPr lang="nb-NO" dirty="0" err="1" smtClean="0"/>
              <a:t>structure</a:t>
            </a:r>
            <a:r>
              <a:rPr lang="nb-NO" dirty="0" smtClean="0"/>
              <a:t> for </a:t>
            </a:r>
            <a:r>
              <a:rPr lang="nb-NO" dirty="0" err="1" smtClean="0"/>
              <a:t>granted</a:t>
            </a:r>
            <a:r>
              <a:rPr lang="nb-NO" dirty="0" smtClean="0"/>
              <a:t>, just </a:t>
            </a:r>
            <a:r>
              <a:rPr lang="nb-NO" dirty="0" err="1" smtClean="0"/>
              <a:t>adapting</a:t>
            </a:r>
            <a:r>
              <a:rPr lang="nb-NO" dirty="0" smtClean="0"/>
              <a:t> to it.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67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Exploitation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Workers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Produce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over and </a:t>
            </a:r>
            <a:r>
              <a:rPr lang="nb-NO" dirty="0" err="1" smtClean="0"/>
              <a:t>above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is </a:t>
            </a:r>
            <a:r>
              <a:rPr lang="nb-NO" dirty="0" err="1" smtClean="0"/>
              <a:t>returned</a:t>
            </a:r>
            <a:r>
              <a:rPr lang="nb-NO" dirty="0" smtClean="0"/>
              <a:t> to </a:t>
            </a:r>
            <a:r>
              <a:rPr lang="nb-NO" dirty="0" err="1" smtClean="0"/>
              <a:t>them</a:t>
            </a:r>
            <a:endParaRPr lang="nb-NO" dirty="0" smtClean="0"/>
          </a:p>
          <a:p>
            <a:pPr lvl="2"/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(</a:t>
            </a:r>
            <a:r>
              <a:rPr lang="nb-NO" dirty="0" err="1" smtClean="0"/>
              <a:t>profit</a:t>
            </a:r>
            <a:r>
              <a:rPr lang="nb-NO" dirty="0"/>
              <a:t>)</a:t>
            </a:r>
            <a:endParaRPr lang="nb-NO" dirty="0" smtClean="0"/>
          </a:p>
          <a:p>
            <a:pPr lvl="3"/>
            <a:r>
              <a:rPr lang="nb-NO" dirty="0" err="1" smtClean="0"/>
              <a:t>Shareholders</a:t>
            </a:r>
            <a:r>
              <a:rPr lang="nb-NO" dirty="0" smtClean="0"/>
              <a:t>, managers, supervisors, etc.</a:t>
            </a:r>
          </a:p>
          <a:p>
            <a:pPr lvl="3"/>
            <a:r>
              <a:rPr lang="nb-NO" dirty="0" smtClean="0"/>
              <a:t>Banks, </a:t>
            </a:r>
            <a:r>
              <a:rPr lang="nb-NO" dirty="0" err="1" smtClean="0"/>
              <a:t>financial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endParaRPr lang="nb-NO" dirty="0" smtClean="0"/>
          </a:p>
          <a:p>
            <a:pPr lvl="3"/>
            <a:r>
              <a:rPr lang="nb-NO" dirty="0" err="1" smtClean="0"/>
              <a:t>Government</a:t>
            </a:r>
            <a:endParaRPr lang="nb-NO" dirty="0" smtClean="0"/>
          </a:p>
          <a:p>
            <a:pPr lvl="1"/>
            <a:r>
              <a:rPr lang="nb-NO" dirty="0" err="1" smtClean="0"/>
              <a:t>Wages</a:t>
            </a:r>
            <a:r>
              <a:rPr lang="nb-NO" dirty="0" smtClean="0"/>
              <a:t>: </a:t>
            </a:r>
            <a:r>
              <a:rPr lang="nb-NO" dirty="0" err="1" smtClean="0"/>
              <a:t>Determined</a:t>
            </a:r>
            <a:r>
              <a:rPr lang="nb-NO" dirty="0" smtClean="0"/>
              <a:t> by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struggle</a:t>
            </a:r>
            <a:endParaRPr lang="nb-NO" dirty="0" smtClean="0"/>
          </a:p>
          <a:p>
            <a:pPr lvl="2"/>
            <a:r>
              <a:rPr lang="nb-NO" dirty="0" smtClean="0"/>
              <a:t>Lots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actors</a:t>
            </a:r>
            <a:r>
              <a:rPr lang="nb-NO" dirty="0" smtClean="0"/>
              <a:t> </a:t>
            </a:r>
            <a:r>
              <a:rPr lang="nb-NO" dirty="0" err="1" smtClean="0"/>
              <a:t>interest</a:t>
            </a:r>
            <a:r>
              <a:rPr lang="nb-NO" dirty="0" smtClean="0"/>
              <a:t> in </a:t>
            </a:r>
            <a:r>
              <a:rPr lang="nb-NO" dirty="0" err="1" smtClean="0"/>
              <a:t>minimizing</a:t>
            </a:r>
            <a:r>
              <a:rPr lang="nb-NO" dirty="0" smtClean="0"/>
              <a:t> </a:t>
            </a:r>
            <a:r>
              <a:rPr lang="nb-NO" dirty="0" err="1" smtClean="0"/>
              <a:t>wages</a:t>
            </a:r>
            <a:r>
              <a:rPr lang="nb-NO" dirty="0" smtClean="0"/>
              <a:t> and </a:t>
            </a:r>
            <a:r>
              <a:rPr lang="nb-NO" dirty="0" err="1" smtClean="0"/>
              <a:t>maximizing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  <a:p>
            <a:r>
              <a:rPr lang="nb-NO" dirty="0" err="1" smtClean="0"/>
              <a:t>Exploitation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situation</a:t>
            </a:r>
            <a:r>
              <a:rPr lang="nb-NO" dirty="0" smtClean="0"/>
              <a:t>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derives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another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endParaRPr lang="nb-NO" dirty="0" smtClean="0"/>
          </a:p>
          <a:p>
            <a:pPr lvl="1"/>
            <a:r>
              <a:rPr lang="nb-NO" dirty="0" err="1" smtClean="0"/>
              <a:t>Freedom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for </a:t>
            </a:r>
            <a:r>
              <a:rPr lang="nb-NO" dirty="0" err="1" smtClean="0"/>
              <a:t>employers</a:t>
            </a:r>
            <a:r>
              <a:rPr lang="nb-NO" dirty="0" smtClean="0"/>
              <a:t> </a:t>
            </a:r>
            <a:r>
              <a:rPr lang="nb-NO" dirty="0" err="1" smtClean="0"/>
              <a:t>seeking</a:t>
            </a:r>
            <a:r>
              <a:rPr lang="nb-NO" dirty="0" smtClean="0"/>
              <a:t> to </a:t>
            </a:r>
            <a:r>
              <a:rPr lang="nb-NO" dirty="0" err="1" smtClean="0"/>
              <a:t>extract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27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Capital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Accumulation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driving force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pPr lvl="1"/>
            <a:r>
              <a:rPr lang="nb-NO" dirty="0" err="1" smtClean="0"/>
              <a:t>Businesses</a:t>
            </a:r>
            <a:r>
              <a:rPr lang="nb-NO" dirty="0" smtClean="0"/>
              <a:t> </a:t>
            </a:r>
            <a:r>
              <a:rPr lang="nb-NO" dirty="0" err="1" smtClean="0"/>
              <a:t>seek</a:t>
            </a:r>
            <a:r>
              <a:rPr lang="nb-NO" dirty="0" smtClean="0"/>
              <a:t> </a:t>
            </a:r>
            <a:r>
              <a:rPr lang="nb-NO" dirty="0" err="1" smtClean="0"/>
              <a:t>profits</a:t>
            </a:r>
            <a:r>
              <a:rPr lang="nb-NO" dirty="0" smtClean="0"/>
              <a:t>, </a:t>
            </a:r>
            <a:r>
              <a:rPr lang="nb-NO" dirty="0" err="1" smtClean="0"/>
              <a:t>invest</a:t>
            </a:r>
            <a:r>
              <a:rPr lang="nb-NO" dirty="0" smtClean="0"/>
              <a:t> in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equipment</a:t>
            </a:r>
            <a:r>
              <a:rPr lang="nb-NO" dirty="0" smtClean="0"/>
              <a:t> in order to </a:t>
            </a:r>
            <a:r>
              <a:rPr lang="nb-NO" dirty="0" err="1" smtClean="0"/>
              <a:t>expand</a:t>
            </a:r>
            <a:r>
              <a:rPr lang="nb-NO" dirty="0" smtClean="0"/>
              <a:t> output and </a:t>
            </a:r>
            <a:r>
              <a:rPr lang="nb-NO" dirty="0" err="1" smtClean="0"/>
              <a:t>market</a:t>
            </a:r>
            <a:r>
              <a:rPr lang="nb-NO" dirty="0" smtClean="0"/>
              <a:t> </a:t>
            </a:r>
            <a:r>
              <a:rPr lang="nb-NO" dirty="0" err="1" smtClean="0"/>
              <a:t>shares</a:t>
            </a:r>
            <a:endParaRPr lang="nb-NO" dirty="0" smtClean="0"/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the</a:t>
            </a:r>
            <a:r>
              <a:rPr lang="nb-NO" dirty="0" smtClean="0"/>
              <a:t> overall </a:t>
            </a:r>
            <a:r>
              <a:rPr lang="nb-NO" dirty="0" err="1" smtClean="0"/>
              <a:t>economy</a:t>
            </a:r>
            <a:r>
              <a:rPr lang="nb-NO" dirty="0" smtClean="0"/>
              <a:t>,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growth</a:t>
            </a:r>
            <a:r>
              <a:rPr lang="nb-NO" dirty="0" smtClean="0"/>
              <a:t> </a:t>
            </a:r>
            <a:r>
              <a:rPr lang="nb-NO" dirty="0" err="1" smtClean="0"/>
              <a:t>depends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rapidity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</a:t>
            </a:r>
            <a:r>
              <a:rPr lang="nb-NO" dirty="0" err="1" smtClean="0"/>
              <a:t>accumulation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System </a:t>
            </a:r>
            <a:r>
              <a:rPr lang="nb-NO" dirty="0" err="1" smtClean="0"/>
              <a:t>constantly</a:t>
            </a:r>
            <a:r>
              <a:rPr lang="nb-NO" dirty="0" smtClean="0"/>
              <a:t> </a:t>
            </a:r>
            <a:r>
              <a:rPr lang="nb-NO" dirty="0" err="1" smtClean="0"/>
              <a:t>changing</a:t>
            </a:r>
            <a:endParaRPr lang="nb-NO" dirty="0" smtClean="0"/>
          </a:p>
          <a:p>
            <a:pPr lvl="1"/>
            <a:r>
              <a:rPr lang="nb-NO" dirty="0" err="1" smtClean="0"/>
              <a:t>Labor</a:t>
            </a:r>
            <a:r>
              <a:rPr lang="nb-NO" dirty="0" smtClean="0"/>
              <a:t> and </a:t>
            </a:r>
            <a:r>
              <a:rPr lang="nb-NO" dirty="0" err="1" smtClean="0"/>
              <a:t>its</a:t>
            </a:r>
            <a:r>
              <a:rPr lang="nb-NO" dirty="0" smtClean="0"/>
              <a:t> reserve </a:t>
            </a:r>
            <a:r>
              <a:rPr lang="nb-NO" dirty="0" err="1" smtClean="0"/>
              <a:t>army</a:t>
            </a:r>
            <a:endParaRPr lang="nb-NO" dirty="0" smtClean="0"/>
          </a:p>
          <a:p>
            <a:pPr lvl="1"/>
            <a:r>
              <a:rPr lang="nb-NO" dirty="0" err="1" smtClean="0"/>
              <a:t>Concentration</a:t>
            </a:r>
            <a:r>
              <a:rPr lang="nb-NO" dirty="0" smtClean="0"/>
              <a:t> and </a:t>
            </a:r>
            <a:r>
              <a:rPr lang="nb-NO" dirty="0" err="1" smtClean="0"/>
              <a:t>centralization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endParaRPr lang="nb-NO" dirty="0" smtClean="0"/>
          </a:p>
          <a:p>
            <a:pPr lvl="1"/>
            <a:r>
              <a:rPr lang="nb-NO" dirty="0" err="1" smtClean="0"/>
              <a:t>Imperialism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1394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Reproduction</a:t>
            </a:r>
            <a:r>
              <a:rPr lang="nb-NO" dirty="0" smtClean="0"/>
              <a:t>, </a:t>
            </a:r>
            <a:r>
              <a:rPr lang="nb-NO" dirty="0" err="1" smtClean="0"/>
              <a:t>growth</a:t>
            </a:r>
            <a:r>
              <a:rPr lang="nb-NO" dirty="0" smtClean="0"/>
              <a:t> and </a:t>
            </a:r>
            <a:r>
              <a:rPr lang="nb-NO" dirty="0" err="1" smtClean="0"/>
              <a:t>change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417638"/>
            <a:ext cx="7824113" cy="5095896"/>
          </a:xfrm>
        </p:spPr>
        <p:txBody>
          <a:bodyPr>
            <a:normAutofit fontScale="77500" lnSpcReduction="20000"/>
          </a:bodyPr>
          <a:lstStyle/>
          <a:p>
            <a:r>
              <a:rPr lang="nb-NO" dirty="0" err="1" smtClean="0"/>
              <a:t>Minimizing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</a:t>
            </a:r>
            <a:r>
              <a:rPr lang="nb-NO" dirty="0" err="1" smtClean="0"/>
              <a:t>costs</a:t>
            </a:r>
            <a:endParaRPr lang="nb-NO" dirty="0" smtClean="0"/>
          </a:p>
          <a:p>
            <a:pPr lvl="1"/>
            <a:r>
              <a:rPr lang="nb-NO" dirty="0" err="1" smtClean="0"/>
              <a:t>Extending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geographical</a:t>
            </a:r>
            <a:r>
              <a:rPr lang="nb-NO" dirty="0" smtClean="0"/>
              <a:t> area</a:t>
            </a:r>
          </a:p>
          <a:p>
            <a:pPr lvl="1"/>
            <a:r>
              <a:rPr lang="nb-NO" dirty="0" err="1" smtClean="0"/>
              <a:t>Hiring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from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at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wage</a:t>
            </a:r>
            <a:r>
              <a:rPr lang="nb-NO" dirty="0" smtClean="0"/>
              <a:t> rates</a:t>
            </a:r>
          </a:p>
          <a:p>
            <a:pPr lvl="1"/>
            <a:r>
              <a:rPr lang="nb-NO" dirty="0" err="1" smtClean="0"/>
              <a:t>Unemployment</a:t>
            </a:r>
            <a:endParaRPr lang="nb-NO" dirty="0" smtClean="0"/>
          </a:p>
          <a:p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  <a:p>
            <a:pPr lvl="1"/>
            <a:r>
              <a:rPr lang="nb-NO" dirty="0" err="1" smtClean="0"/>
              <a:t>Pushing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</a:t>
            </a:r>
            <a:r>
              <a:rPr lang="nb-NO" dirty="0" err="1" smtClean="0"/>
              <a:t>costs</a:t>
            </a:r>
            <a:r>
              <a:rPr lang="nb-NO" dirty="0" smtClean="0"/>
              <a:t> </a:t>
            </a:r>
            <a:r>
              <a:rPr lang="nb-NO" dirty="0" err="1" smtClean="0"/>
              <a:t>down</a:t>
            </a:r>
            <a:endParaRPr lang="nb-NO" dirty="0" smtClean="0"/>
          </a:p>
          <a:p>
            <a:pPr lvl="1"/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volume</a:t>
            </a:r>
            <a:r>
              <a:rPr lang="nb-NO" dirty="0" smtClean="0"/>
              <a:t> and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goods</a:t>
            </a:r>
            <a:r>
              <a:rPr lang="nb-NO" dirty="0" smtClean="0"/>
              <a:t> and services</a:t>
            </a:r>
          </a:p>
          <a:p>
            <a:pPr lvl="1"/>
            <a:r>
              <a:rPr lang="nb-NO" dirty="0" err="1" smtClean="0"/>
              <a:t>Raising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productivity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endParaRPr lang="nb-NO" dirty="0" smtClean="0"/>
          </a:p>
          <a:p>
            <a:pPr lvl="1"/>
            <a:r>
              <a:rPr lang="nb-NO" dirty="0" err="1" smtClean="0"/>
              <a:t>Raising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intensity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endParaRPr lang="nb-NO" dirty="0" smtClean="0"/>
          </a:p>
          <a:p>
            <a:pPr lvl="1"/>
            <a:r>
              <a:rPr lang="nb-NO" dirty="0" err="1" smtClean="0"/>
              <a:t>Mechanizing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r>
              <a:rPr lang="nb-NO" dirty="0" err="1" smtClean="0"/>
              <a:t>Realizing</a:t>
            </a:r>
            <a:r>
              <a:rPr lang="nb-NO" dirty="0" smtClean="0"/>
              <a:t> </a:t>
            </a:r>
            <a:r>
              <a:rPr lang="nb-NO" dirty="0" err="1" smtClean="0"/>
              <a:t>surplus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  <a:p>
            <a:pPr lvl="1"/>
            <a:r>
              <a:rPr lang="nb-NO" dirty="0" err="1" smtClean="0"/>
              <a:t>Marketing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products</a:t>
            </a:r>
            <a:r>
              <a:rPr lang="nb-NO" dirty="0" smtClean="0"/>
              <a:t> – </a:t>
            </a:r>
            <a:r>
              <a:rPr lang="nb-NO" dirty="0" err="1" smtClean="0"/>
              <a:t>commercialization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life</a:t>
            </a:r>
            <a:endParaRPr lang="nb-NO" dirty="0" smtClean="0"/>
          </a:p>
          <a:p>
            <a:pPr lvl="1"/>
            <a:r>
              <a:rPr lang="nb-NO" dirty="0" err="1" smtClean="0"/>
              <a:t>Grow</a:t>
            </a:r>
            <a:r>
              <a:rPr lang="nb-NO" dirty="0" smtClean="0"/>
              <a:t> </a:t>
            </a:r>
            <a:r>
              <a:rPr lang="nb-NO" dirty="0" err="1" smtClean="0"/>
              <a:t>consumer</a:t>
            </a:r>
            <a:r>
              <a:rPr lang="nb-NO" dirty="0" smtClean="0"/>
              <a:t> </a:t>
            </a:r>
            <a:r>
              <a:rPr lang="nb-NO" dirty="0" err="1" smtClean="0"/>
              <a:t>demand</a:t>
            </a:r>
            <a:endParaRPr lang="nb-NO" dirty="0" smtClean="0"/>
          </a:p>
          <a:p>
            <a:pPr lvl="1"/>
            <a:r>
              <a:rPr lang="nb-NO" dirty="0" err="1" smtClean="0"/>
              <a:t>Extend</a:t>
            </a:r>
            <a:r>
              <a:rPr lang="nb-NO" dirty="0" smtClean="0"/>
              <a:t> </a:t>
            </a:r>
            <a:r>
              <a:rPr lang="nb-NO" dirty="0" err="1" smtClean="0"/>
              <a:t>credit</a:t>
            </a:r>
            <a:r>
              <a:rPr lang="nb-NO" dirty="0" smtClean="0"/>
              <a:t> </a:t>
            </a:r>
            <a:r>
              <a:rPr lang="nb-NO" dirty="0" err="1" smtClean="0"/>
              <a:t>facilities</a:t>
            </a:r>
            <a:endParaRPr lang="nb-NO" dirty="0" smtClean="0"/>
          </a:p>
          <a:p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at </a:t>
            </a:r>
            <a:r>
              <a:rPr lang="nb-NO" dirty="0" err="1" smtClean="0"/>
              <a:t>this</a:t>
            </a:r>
            <a:r>
              <a:rPr lang="nb-NO" dirty="0" smtClean="0"/>
              <a:t>!</a:t>
            </a:r>
          </a:p>
          <a:p>
            <a:pPr lvl="1"/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institutions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underpin</a:t>
            </a:r>
            <a:r>
              <a:rPr lang="nb-NO" dirty="0" smtClean="0"/>
              <a:t>/</a:t>
            </a:r>
            <a:r>
              <a:rPr lang="nb-NO" dirty="0" err="1" smtClean="0"/>
              <a:t>legitimize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system</a:t>
            </a:r>
          </a:p>
          <a:p>
            <a:pPr lvl="1"/>
            <a:r>
              <a:rPr lang="nb-NO" dirty="0" err="1" smtClean="0"/>
              <a:t>Coercive</a:t>
            </a:r>
            <a:r>
              <a:rPr lang="nb-NO" dirty="0" smtClean="0"/>
              <a:t> </a:t>
            </a:r>
            <a:r>
              <a:rPr lang="nb-NO" dirty="0" err="1" smtClean="0"/>
              <a:t>backup</a:t>
            </a:r>
            <a:endParaRPr lang="nb-NO" dirty="0" smtClean="0"/>
          </a:p>
          <a:p>
            <a:pPr lvl="1"/>
            <a:r>
              <a:rPr lang="nb-NO" dirty="0" smtClean="0"/>
              <a:t>Micro </a:t>
            </a:r>
            <a:r>
              <a:rPr lang="nb-NO" dirty="0" err="1" smtClean="0"/>
              <a:t>level</a:t>
            </a:r>
            <a:r>
              <a:rPr lang="nb-NO" dirty="0" smtClean="0"/>
              <a:t> action by </a:t>
            </a:r>
            <a:r>
              <a:rPr lang="nb-NO" dirty="0" err="1" smtClean="0"/>
              <a:t>actors</a:t>
            </a:r>
            <a:r>
              <a:rPr lang="nb-NO" dirty="0" smtClean="0"/>
              <a:t> </a:t>
            </a:r>
            <a:r>
              <a:rPr lang="nb-NO" dirty="0" err="1" smtClean="0"/>
              <a:t>pursuing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self-interest</a:t>
            </a:r>
            <a:r>
              <a:rPr lang="nb-NO" dirty="0" smtClean="0"/>
              <a:t>.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adaptable</a:t>
            </a:r>
            <a:r>
              <a:rPr lang="nb-NO" dirty="0" smtClean="0"/>
              <a:t>!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certain</a:t>
            </a:r>
            <a:r>
              <a:rPr lang="nb-NO" dirty="0" smtClean="0"/>
              <a:t> limits?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54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Capitalism</a:t>
            </a:r>
            <a:r>
              <a:rPr lang="nb-NO" dirty="0" smtClean="0"/>
              <a:t> is </a:t>
            </a:r>
            <a:r>
              <a:rPr lang="nb-NO" dirty="0" err="1" smtClean="0"/>
              <a:t>doomed</a:t>
            </a:r>
            <a:r>
              <a:rPr lang="nb-NO" dirty="0" smtClean="0"/>
              <a:t> to </a:t>
            </a:r>
            <a:r>
              <a:rPr lang="nb-NO" dirty="0" err="1" smtClean="0"/>
              <a:t>recurring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crisis</a:t>
            </a:r>
            <a:endParaRPr lang="nb-NO" dirty="0" smtClean="0"/>
          </a:p>
          <a:p>
            <a:pPr lvl="1"/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economics</a:t>
            </a:r>
            <a:r>
              <a:rPr lang="nb-NO" dirty="0" smtClean="0"/>
              <a:t>: An </a:t>
            </a:r>
            <a:r>
              <a:rPr lang="nb-NO" dirty="0" err="1" smtClean="0"/>
              <a:t>economics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incrementalism</a:t>
            </a:r>
            <a:endParaRPr lang="nb-NO" dirty="0" smtClean="0"/>
          </a:p>
          <a:p>
            <a:pPr lvl="1"/>
            <a:r>
              <a:rPr lang="nb-NO" dirty="0" smtClean="0"/>
              <a:t>Marxist </a:t>
            </a:r>
            <a:r>
              <a:rPr lang="nb-NO" dirty="0" err="1" smtClean="0"/>
              <a:t>economics</a:t>
            </a:r>
            <a:r>
              <a:rPr lang="nb-NO" dirty="0" smtClean="0"/>
              <a:t>: An </a:t>
            </a:r>
            <a:r>
              <a:rPr lang="nb-NO" dirty="0" err="1" smtClean="0"/>
              <a:t>economics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shocks</a:t>
            </a:r>
            <a:endParaRPr lang="nb-NO" dirty="0" smtClean="0"/>
          </a:p>
          <a:p>
            <a:pPr lvl="2"/>
            <a:r>
              <a:rPr lang="nb-NO" dirty="0" err="1" smtClean="0"/>
              <a:t>Neoclassical</a:t>
            </a:r>
            <a:r>
              <a:rPr lang="nb-NO" dirty="0" smtClean="0"/>
              <a:t>: </a:t>
            </a:r>
            <a:r>
              <a:rPr lang="nb-NO" dirty="0" err="1" smtClean="0"/>
              <a:t>Very</a:t>
            </a:r>
            <a:r>
              <a:rPr lang="nb-NO" dirty="0" smtClean="0"/>
              <a:t> fast to </a:t>
            </a:r>
            <a:r>
              <a:rPr lang="nb-NO" dirty="0" err="1" smtClean="0"/>
              <a:t>adapt</a:t>
            </a:r>
            <a:r>
              <a:rPr lang="nb-NO" dirty="0" smtClean="0"/>
              <a:t> to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circumstances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new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equilibria</a:t>
            </a:r>
            <a:endParaRPr lang="nb-NO" dirty="0" smtClean="0"/>
          </a:p>
          <a:p>
            <a:pPr lvl="3"/>
            <a:r>
              <a:rPr lang="nb-NO" dirty="0" smtClean="0"/>
              <a:t>Marxist </a:t>
            </a:r>
            <a:r>
              <a:rPr lang="nb-NO" dirty="0" err="1" smtClean="0"/>
              <a:t>critique</a:t>
            </a:r>
            <a:r>
              <a:rPr lang="nb-NO" dirty="0" smtClean="0"/>
              <a:t>: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central</a:t>
            </a:r>
            <a:r>
              <a:rPr lang="nb-NO" dirty="0" smtClean="0"/>
              <a:t> </a:t>
            </a:r>
            <a:r>
              <a:rPr lang="nb-NO" dirty="0" err="1" smtClean="0"/>
              <a:t>planner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shocks</a:t>
            </a:r>
            <a:r>
              <a:rPr lang="nb-NO" dirty="0" smtClean="0">
                <a:sym typeface="Wingdings" panose="05000000000000000000" pitchFamily="2" charset="2"/>
              </a:rPr>
              <a:t> lead to major </a:t>
            </a:r>
            <a:r>
              <a:rPr lang="nb-NO" dirty="0" err="1" smtClean="0">
                <a:sym typeface="Wingdings" panose="05000000000000000000" pitchFamily="2" charset="2"/>
              </a:rPr>
              <a:t>disequilibria</a:t>
            </a:r>
            <a:r>
              <a:rPr lang="nb-NO" dirty="0" smtClean="0">
                <a:sym typeface="Wingdings" panose="05000000000000000000" pitchFamily="2" charset="2"/>
              </a:rPr>
              <a:t>, </a:t>
            </a:r>
            <a:r>
              <a:rPr lang="nb-NO" dirty="0" err="1" smtClean="0">
                <a:sym typeface="Wingdings" panose="05000000000000000000" pitchFamily="2" charset="2"/>
              </a:rPr>
              <a:t>long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periods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of</a:t>
            </a:r>
            <a:r>
              <a:rPr lang="nb-NO" dirty="0" smtClean="0">
                <a:sym typeface="Wingdings" panose="05000000000000000000" pitchFamily="2" charset="2"/>
              </a:rPr>
              <a:t> recessions, persistent </a:t>
            </a:r>
            <a:r>
              <a:rPr lang="nb-NO" dirty="0" err="1" smtClean="0">
                <a:sym typeface="Wingdings" panose="05000000000000000000" pitchFamily="2" charset="2"/>
              </a:rPr>
              <a:t>unemployment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 smtClean="0">
                <a:sym typeface="Wingdings" panose="05000000000000000000" pitchFamily="2" charset="2"/>
              </a:rPr>
              <a:t>Disproportionalities</a:t>
            </a:r>
            <a:endParaRPr lang="nb-NO" dirty="0" smtClean="0">
              <a:sym typeface="Wingdings" panose="05000000000000000000" pitchFamily="2" charset="2"/>
            </a:endParaRPr>
          </a:p>
          <a:p>
            <a:r>
              <a:rPr lang="nb-NO" dirty="0" smtClean="0">
                <a:sym typeface="Wingdings" panose="05000000000000000000" pitchFamily="2" charset="2"/>
              </a:rPr>
              <a:t>Falling </a:t>
            </a:r>
            <a:r>
              <a:rPr lang="nb-NO" dirty="0" err="1" smtClean="0">
                <a:sym typeface="Wingdings" panose="05000000000000000000" pitchFamily="2" charset="2"/>
              </a:rPr>
              <a:t>profit</a:t>
            </a:r>
            <a:r>
              <a:rPr lang="nb-NO" dirty="0" smtClean="0">
                <a:sym typeface="Wingdings" panose="05000000000000000000" pitchFamily="2" charset="2"/>
              </a:rPr>
              <a:t> rates</a:t>
            </a:r>
          </a:p>
          <a:p>
            <a:r>
              <a:rPr lang="nb-NO" dirty="0" err="1" smtClean="0">
                <a:sym typeface="Wingdings" panose="05000000000000000000" pitchFamily="2" charset="2"/>
              </a:rPr>
              <a:t>Underconsumption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081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Conclusions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Capitalism</a:t>
            </a:r>
            <a:r>
              <a:rPr lang="nb-NO" dirty="0" smtClean="0"/>
              <a:t> has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contradictions</a:t>
            </a:r>
            <a:endParaRPr lang="nb-NO" dirty="0" smtClean="0"/>
          </a:p>
          <a:p>
            <a:r>
              <a:rPr lang="nb-NO" dirty="0" err="1" smtClean="0"/>
              <a:t>Attempt</a:t>
            </a:r>
            <a:r>
              <a:rPr lang="nb-NO" dirty="0" smtClean="0"/>
              <a:t> at a </a:t>
            </a:r>
            <a:r>
              <a:rPr lang="nb-NO" dirty="0" err="1" smtClean="0"/>
              <a:t>historical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economy</a:t>
            </a:r>
            <a:endParaRPr lang="nb-NO" dirty="0" smtClean="0"/>
          </a:p>
          <a:p>
            <a:r>
              <a:rPr lang="nb-NO" dirty="0" err="1" smtClean="0"/>
              <a:t>Attempt</a:t>
            </a:r>
            <a:r>
              <a:rPr lang="nb-NO" dirty="0" smtClean="0"/>
              <a:t> at </a:t>
            </a:r>
            <a:r>
              <a:rPr lang="nb-NO" dirty="0" err="1" smtClean="0"/>
              <a:t>being</a:t>
            </a:r>
            <a:r>
              <a:rPr lang="nb-NO" dirty="0" smtClean="0"/>
              <a:t> </a:t>
            </a:r>
            <a:r>
              <a:rPr lang="nb-NO" dirty="0" err="1" smtClean="0"/>
              <a:t>both</a:t>
            </a:r>
            <a:r>
              <a:rPr lang="nb-NO" dirty="0" smtClean="0"/>
              <a:t> positive and normative</a:t>
            </a:r>
          </a:p>
          <a:p>
            <a:pPr lvl="1"/>
            <a:r>
              <a:rPr lang="nb-NO" dirty="0" smtClean="0"/>
              <a:t>Scientific, </a:t>
            </a:r>
            <a:r>
              <a:rPr lang="nb-NO" dirty="0" err="1" smtClean="0"/>
              <a:t>but</a:t>
            </a:r>
            <a:r>
              <a:rPr lang="nb-NO" dirty="0" smtClean="0"/>
              <a:t> not </a:t>
            </a:r>
            <a:r>
              <a:rPr lang="nb-NO" dirty="0" err="1" smtClean="0"/>
              <a:t>value-free</a:t>
            </a:r>
            <a:r>
              <a:rPr lang="nb-NO" dirty="0" smtClean="0"/>
              <a:t>! </a:t>
            </a:r>
          </a:p>
          <a:p>
            <a:pPr lvl="2"/>
            <a:r>
              <a:rPr lang="nb-NO" dirty="0" err="1" smtClean="0"/>
              <a:t>Unraveling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mechanisms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and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 smtClean="0"/>
          </a:p>
          <a:p>
            <a:r>
              <a:rPr lang="nb-NO" dirty="0" err="1" smtClean="0"/>
              <a:t>Marxism</a:t>
            </a:r>
            <a:r>
              <a:rPr lang="nb-NO" dirty="0" smtClean="0"/>
              <a:t> as a </a:t>
            </a:r>
            <a:r>
              <a:rPr lang="nb-NO" dirty="0" err="1" smtClean="0"/>
              <a:t>call</a:t>
            </a:r>
            <a:r>
              <a:rPr lang="nb-NO" dirty="0" smtClean="0"/>
              <a:t> for action</a:t>
            </a:r>
          </a:p>
          <a:p>
            <a:pPr lvl="1"/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contradictions</a:t>
            </a:r>
            <a:r>
              <a:rPr lang="nb-NO" dirty="0" smtClean="0"/>
              <a:t> </a:t>
            </a:r>
            <a:r>
              <a:rPr lang="nb-NO" dirty="0" err="1" smtClean="0"/>
              <a:t>doesn’t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it </a:t>
            </a:r>
            <a:r>
              <a:rPr lang="nb-NO" dirty="0" err="1" smtClean="0"/>
              <a:t>will</a:t>
            </a:r>
            <a:r>
              <a:rPr lang="nb-NO" dirty="0" smtClean="0"/>
              <a:t> just </a:t>
            </a:r>
            <a:r>
              <a:rPr lang="nb-NO" dirty="0" err="1" smtClean="0"/>
              <a:t>collapse</a:t>
            </a:r>
            <a:r>
              <a:rPr lang="nb-NO" dirty="0" smtClean="0"/>
              <a:t> by </a:t>
            </a:r>
            <a:r>
              <a:rPr lang="nb-NO" dirty="0" err="1" smtClean="0"/>
              <a:t>itself</a:t>
            </a:r>
            <a:r>
              <a:rPr lang="nb-NO" dirty="0" smtClean="0"/>
              <a:t>…!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recurring</a:t>
            </a:r>
            <a:r>
              <a:rPr lang="nb-NO" dirty="0" smtClean="0"/>
              <a:t> </a:t>
            </a:r>
            <a:r>
              <a:rPr lang="nb-NO" dirty="0" err="1" smtClean="0"/>
              <a:t>crises</a:t>
            </a:r>
            <a:endParaRPr lang="nb-NO" dirty="0" smtClean="0"/>
          </a:p>
          <a:p>
            <a:pPr lvl="1"/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injustices</a:t>
            </a:r>
            <a:r>
              <a:rPr lang="nb-NO" dirty="0" smtClean="0"/>
              <a:t>: </a:t>
            </a:r>
            <a:r>
              <a:rPr lang="nb-NO" dirty="0" err="1" smtClean="0"/>
              <a:t>Exploitation</a:t>
            </a:r>
            <a:endParaRPr lang="nb-NO" dirty="0" smtClean="0"/>
          </a:p>
          <a:p>
            <a:pPr lvl="1"/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r>
              <a:rPr lang="nb-NO" dirty="0" smtClean="0"/>
              <a:t>: </a:t>
            </a:r>
            <a:r>
              <a:rPr lang="nb-NO" dirty="0" err="1" smtClean="0"/>
              <a:t>Exploitation</a:t>
            </a:r>
            <a:r>
              <a:rPr lang="nb-NO" dirty="0" smtClean="0"/>
              <a:t> </a:t>
            </a:r>
            <a:r>
              <a:rPr lang="nb-NO" dirty="0" err="1" smtClean="0"/>
              <a:t>inevitable</a:t>
            </a:r>
            <a:endParaRPr lang="nb-NO" dirty="0" smtClean="0"/>
          </a:p>
          <a:p>
            <a:pPr lvl="2"/>
            <a:r>
              <a:rPr lang="nb-NO" dirty="0" err="1" smtClean="0"/>
              <a:t>Exploitation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end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</a:t>
            </a:r>
            <a:r>
              <a:rPr lang="nb-NO" dirty="0" err="1" smtClean="0"/>
              <a:t>changing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044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Today’s</a:t>
            </a:r>
            <a:r>
              <a:rPr lang="nb-NO" dirty="0" smtClean="0"/>
              <a:t> </a:t>
            </a:r>
            <a:r>
              <a:rPr lang="nb-NO" dirty="0" err="1" smtClean="0"/>
              <a:t>lecture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sz="2800" dirty="0" smtClean="0"/>
              <a:t>Marxist </a:t>
            </a:r>
            <a:r>
              <a:rPr lang="nb-NO" sz="2800" dirty="0" err="1" smtClean="0"/>
              <a:t>economics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55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Marxism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811751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Marx (1818-83) is </a:t>
            </a:r>
            <a:r>
              <a:rPr lang="nb-NO" dirty="0" err="1" smtClean="0"/>
              <a:t>dead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(Or is </a:t>
            </a:r>
            <a:r>
              <a:rPr lang="nb-NO" dirty="0" err="1" smtClean="0"/>
              <a:t>he</a:t>
            </a:r>
            <a:r>
              <a:rPr lang="nb-NO" dirty="0" smtClean="0"/>
              <a:t>…?)</a:t>
            </a:r>
          </a:p>
          <a:p>
            <a:r>
              <a:rPr lang="nb-NO" dirty="0" smtClean="0"/>
              <a:t>Key </a:t>
            </a:r>
            <a:r>
              <a:rPr lang="nb-NO" dirty="0" err="1" smtClean="0"/>
              <a:t>figure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history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thought</a:t>
            </a:r>
            <a:endParaRPr lang="nb-NO" dirty="0" smtClean="0"/>
          </a:p>
          <a:p>
            <a:pPr lvl="1"/>
            <a:r>
              <a:rPr lang="nb-NO" dirty="0" smtClean="0"/>
              <a:t>(…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he</a:t>
            </a:r>
            <a:r>
              <a:rPr lang="nb-NO" dirty="0" smtClean="0"/>
              <a:t> is </a:t>
            </a:r>
            <a:r>
              <a:rPr lang="nb-NO" dirty="0" err="1" smtClean="0"/>
              <a:t>dead</a:t>
            </a:r>
            <a:r>
              <a:rPr lang="nb-NO" dirty="0" smtClean="0"/>
              <a:t> or not…)</a:t>
            </a:r>
          </a:p>
          <a:p>
            <a:r>
              <a:rPr lang="nb-NO" dirty="0" err="1" smtClean="0"/>
              <a:t>Provides</a:t>
            </a:r>
            <a:r>
              <a:rPr lang="nb-NO" dirty="0" smtClean="0"/>
              <a:t> a </a:t>
            </a:r>
            <a:r>
              <a:rPr lang="nb-NO" dirty="0" err="1" smtClean="0"/>
              <a:t>framework</a:t>
            </a:r>
            <a:r>
              <a:rPr lang="nb-NO" dirty="0" smtClean="0"/>
              <a:t> for </a:t>
            </a:r>
            <a:r>
              <a:rPr lang="nb-NO" dirty="0" err="1" smtClean="0"/>
              <a:t>understanding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r>
              <a:rPr lang="nb-NO" dirty="0" err="1" smtClean="0"/>
              <a:t>Attempt</a:t>
            </a:r>
            <a:r>
              <a:rPr lang="nb-NO" dirty="0" smtClean="0"/>
              <a:t> at </a:t>
            </a:r>
            <a:r>
              <a:rPr lang="nb-NO" dirty="0" err="1" smtClean="0"/>
              <a:t>understanding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 in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entirety</a:t>
            </a:r>
            <a:endParaRPr lang="nb-NO" dirty="0" smtClean="0"/>
          </a:p>
          <a:p>
            <a:pPr lvl="1"/>
            <a:r>
              <a:rPr lang="nb-NO" dirty="0" err="1" smtClean="0"/>
              <a:t>Classical</a:t>
            </a:r>
            <a:r>
              <a:rPr lang="nb-NO" dirty="0" smtClean="0"/>
              <a:t>/</a:t>
            </a:r>
            <a:r>
              <a:rPr lang="nb-NO" dirty="0" err="1" smtClean="0"/>
              <a:t>neoclassical</a:t>
            </a:r>
            <a:r>
              <a:rPr lang="nb-NO" dirty="0" smtClean="0"/>
              <a:t> </a:t>
            </a:r>
            <a:r>
              <a:rPr lang="nb-NO" dirty="0" err="1" smtClean="0"/>
              <a:t>understanding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narrow</a:t>
            </a:r>
            <a:endParaRPr lang="nb-NO" dirty="0" smtClean="0"/>
          </a:p>
          <a:p>
            <a:pPr lvl="2"/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emergence</a:t>
            </a:r>
            <a:r>
              <a:rPr lang="nb-NO" dirty="0" smtClean="0"/>
              <a:t> from </a:t>
            </a:r>
            <a:r>
              <a:rPr lang="nb-NO" dirty="0" err="1" smtClean="0"/>
              <a:t>feudalism</a:t>
            </a:r>
            <a:endParaRPr lang="nb-NO" dirty="0" smtClean="0"/>
          </a:p>
          <a:p>
            <a:pPr lvl="2"/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dynamics</a:t>
            </a:r>
            <a:r>
              <a:rPr lang="nb-NO" dirty="0" smtClean="0"/>
              <a:t> and </a:t>
            </a:r>
            <a:r>
              <a:rPr lang="nb-NO" dirty="0" err="1" smtClean="0"/>
              <a:t>contradictions</a:t>
            </a:r>
            <a:endParaRPr lang="nb-NO" dirty="0" smtClean="0"/>
          </a:p>
          <a:p>
            <a:pPr lvl="2"/>
            <a:r>
              <a:rPr lang="nb-NO" dirty="0" err="1" smtClean="0"/>
              <a:t>Restless</a:t>
            </a:r>
            <a:r>
              <a:rPr lang="nb-NO" dirty="0" smtClean="0"/>
              <a:t>, </a:t>
            </a:r>
            <a:r>
              <a:rPr lang="nb-NO" dirty="0" err="1" smtClean="0"/>
              <a:t>evolutionary</a:t>
            </a:r>
            <a:r>
              <a:rPr lang="nb-NO" dirty="0" smtClean="0"/>
              <a:t>, </a:t>
            </a:r>
            <a:r>
              <a:rPr lang="nb-NO" dirty="0" err="1" smtClean="0"/>
              <a:t>revolutionary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 program for action!</a:t>
            </a:r>
            <a:endParaRPr lang="nb-NO" dirty="0" smtClean="0"/>
          </a:p>
          <a:p>
            <a:r>
              <a:rPr lang="nb-NO" dirty="0" smtClean="0"/>
              <a:t>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extremely</a:t>
            </a:r>
            <a:r>
              <a:rPr lang="nb-NO" dirty="0" smtClean="0"/>
              <a:t> </a:t>
            </a:r>
            <a:r>
              <a:rPr lang="nb-NO" dirty="0" err="1" smtClean="0"/>
              <a:t>influential</a:t>
            </a:r>
            <a:endParaRPr lang="nb-NO" dirty="0" smtClean="0"/>
          </a:p>
          <a:p>
            <a:pPr lvl="1"/>
            <a:r>
              <a:rPr lang="nb-NO" dirty="0" err="1" smtClean="0"/>
              <a:t>Economically</a:t>
            </a:r>
            <a:r>
              <a:rPr lang="nb-NO" dirty="0" smtClean="0"/>
              <a:t> and </a:t>
            </a:r>
            <a:r>
              <a:rPr lang="nb-NO" dirty="0" err="1" smtClean="0"/>
              <a:t>politically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And </a:t>
            </a:r>
            <a:r>
              <a:rPr lang="nb-NO" dirty="0" err="1" smtClean="0"/>
              <a:t>possibly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his </a:t>
            </a:r>
            <a:r>
              <a:rPr lang="nb-NO" dirty="0" err="1" smtClean="0"/>
              <a:t>way</a:t>
            </a:r>
            <a:r>
              <a:rPr lang="nb-NO" dirty="0" smtClean="0"/>
              <a:t> back in </a:t>
            </a:r>
            <a:r>
              <a:rPr lang="nb-NO" dirty="0" err="1" smtClean="0"/>
              <a:t>again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1026" name="Picture 2" descr="Bilderesul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66" y="2198"/>
            <a:ext cx="1855333" cy="24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6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Origins</a:t>
            </a:r>
            <a:r>
              <a:rPr lang="nb-NO" dirty="0" smtClean="0"/>
              <a:t> and </a:t>
            </a:r>
            <a:r>
              <a:rPr lang="nb-NO" dirty="0" err="1" smtClean="0"/>
              <a:t>historical</a:t>
            </a:r>
            <a:r>
              <a:rPr lang="nb-NO" dirty="0" smtClean="0"/>
              <a:t> </a:t>
            </a:r>
            <a:r>
              <a:rPr lang="nb-NO" dirty="0" err="1" smtClean="0"/>
              <a:t>context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Pre-ind. rev.: Jean-Jacques Rousseau (1712-78)</a:t>
            </a:r>
          </a:p>
          <a:p>
            <a:r>
              <a:rPr lang="nb-NO" dirty="0" smtClean="0"/>
              <a:t>Industrial </a:t>
            </a:r>
            <a:r>
              <a:rPr lang="nb-NO" dirty="0" err="1" smtClean="0"/>
              <a:t>revolution</a:t>
            </a:r>
            <a:r>
              <a:rPr lang="nb-NO" dirty="0" smtClean="0"/>
              <a:t>: </a:t>
            </a:r>
            <a:r>
              <a:rPr lang="nb-NO" dirty="0" err="1" smtClean="0"/>
              <a:t>Capitalism</a:t>
            </a:r>
            <a:r>
              <a:rPr lang="nb-NO" dirty="0" smtClean="0"/>
              <a:t> is not </a:t>
            </a:r>
            <a:r>
              <a:rPr lang="nb-NO" dirty="0" err="1" smtClean="0"/>
              <a:t>working</a:t>
            </a:r>
            <a:r>
              <a:rPr lang="nb-NO" dirty="0" smtClean="0"/>
              <a:t>(?)</a:t>
            </a:r>
          </a:p>
          <a:p>
            <a:pPr lvl="1"/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:</a:t>
            </a:r>
          </a:p>
          <a:p>
            <a:pPr lvl="2"/>
            <a:r>
              <a:rPr lang="nb-NO" dirty="0" smtClean="0"/>
              <a:t>From </a:t>
            </a:r>
            <a:r>
              <a:rPr lang="nb-NO" dirty="0" err="1" smtClean="0"/>
              <a:t>merchants</a:t>
            </a:r>
            <a:r>
              <a:rPr lang="nb-NO" dirty="0" smtClean="0"/>
              <a:t> to </a:t>
            </a:r>
            <a:r>
              <a:rPr lang="nb-NO" dirty="0" err="1" smtClean="0"/>
              <a:t>manufacturers</a:t>
            </a:r>
            <a:endParaRPr lang="nb-NO" dirty="0" smtClean="0"/>
          </a:p>
          <a:p>
            <a:pPr lvl="2"/>
            <a:r>
              <a:rPr lang="nb-NO" dirty="0" smtClean="0"/>
              <a:t>From </a:t>
            </a:r>
            <a:r>
              <a:rPr lang="nb-NO" dirty="0" err="1" smtClean="0"/>
              <a:t>landowners</a:t>
            </a:r>
            <a:r>
              <a:rPr lang="nb-NO" dirty="0" smtClean="0"/>
              <a:t> to industrialists</a:t>
            </a:r>
          </a:p>
          <a:p>
            <a:pPr lvl="2"/>
            <a:r>
              <a:rPr lang="nb-NO" dirty="0" err="1" smtClean="0"/>
              <a:t>But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workers</a:t>
            </a:r>
            <a:r>
              <a:rPr lang="nb-NO" dirty="0" smtClean="0"/>
              <a:t>? </a:t>
            </a:r>
            <a:r>
              <a:rPr lang="nb-NO" dirty="0" err="1" smtClean="0"/>
              <a:t>Seemingly</a:t>
            </a:r>
            <a:r>
              <a:rPr lang="nb-NO" dirty="0" smtClean="0"/>
              <a:t>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improvement</a:t>
            </a:r>
            <a:endParaRPr lang="nb-NO" dirty="0" smtClean="0"/>
          </a:p>
          <a:p>
            <a:pPr lvl="3"/>
            <a:r>
              <a:rPr lang="nb-NO" dirty="0" err="1" smtClean="0"/>
              <a:t>Wages</a:t>
            </a:r>
            <a:r>
              <a:rPr lang="nb-NO" dirty="0" smtClean="0"/>
              <a:t> </a:t>
            </a:r>
            <a:r>
              <a:rPr lang="nb-NO" dirty="0" err="1" smtClean="0"/>
              <a:t>stagnant</a:t>
            </a:r>
            <a:endParaRPr lang="nb-NO" dirty="0" smtClean="0"/>
          </a:p>
          <a:p>
            <a:pPr lvl="3"/>
            <a:r>
              <a:rPr lang="nb-NO" dirty="0" err="1" smtClean="0"/>
              <a:t>Work-days</a:t>
            </a:r>
            <a:r>
              <a:rPr lang="nb-NO" dirty="0" smtClean="0"/>
              <a:t> </a:t>
            </a:r>
            <a:r>
              <a:rPr lang="nb-NO" dirty="0" err="1" smtClean="0"/>
              <a:t>long</a:t>
            </a:r>
            <a:r>
              <a:rPr lang="nb-NO" dirty="0" smtClean="0"/>
              <a:t> (14-18h)</a:t>
            </a:r>
          </a:p>
          <a:p>
            <a:pPr lvl="3"/>
            <a:r>
              <a:rPr lang="nb-NO" dirty="0" err="1" smtClean="0"/>
              <a:t>Low</a:t>
            </a:r>
            <a:r>
              <a:rPr lang="nb-NO" dirty="0" smtClean="0"/>
              <a:t>-skill </a:t>
            </a:r>
            <a:r>
              <a:rPr lang="nb-NO" dirty="0" err="1" smtClean="0"/>
              <a:t>industries</a:t>
            </a:r>
            <a:endParaRPr lang="nb-NO" dirty="0" smtClean="0"/>
          </a:p>
          <a:p>
            <a:pPr lvl="3"/>
            <a:r>
              <a:rPr lang="nb-NO" dirty="0" err="1" smtClean="0"/>
              <a:t>Factories</a:t>
            </a:r>
            <a:r>
              <a:rPr lang="nb-NO" dirty="0" smtClean="0"/>
              <a:t>, mines</a:t>
            </a:r>
          </a:p>
          <a:p>
            <a:pPr lvl="1"/>
            <a:r>
              <a:rPr lang="nb-NO" dirty="0" smtClean="0"/>
              <a:t>Even </a:t>
            </a:r>
            <a:r>
              <a:rPr lang="nb-NO" dirty="0" err="1" smtClean="0"/>
              <a:t>authorities</a:t>
            </a:r>
            <a:r>
              <a:rPr lang="nb-NO" dirty="0" smtClean="0"/>
              <a:t> </a:t>
            </a:r>
            <a:r>
              <a:rPr lang="nb-NO" dirty="0" err="1" smtClean="0"/>
              <a:t>worried</a:t>
            </a:r>
            <a:endParaRPr lang="nb-NO" dirty="0" smtClean="0"/>
          </a:p>
          <a:p>
            <a:pPr lvl="2"/>
            <a:r>
              <a:rPr lang="nb-NO" dirty="0" smtClean="0"/>
              <a:t>Bad </a:t>
            </a:r>
            <a:r>
              <a:rPr lang="nb-NO" dirty="0" err="1" smtClean="0"/>
              <a:t>soldiers</a:t>
            </a:r>
            <a:endParaRPr lang="nb-NO" dirty="0" smtClean="0"/>
          </a:p>
          <a:p>
            <a:pPr lvl="2"/>
            <a:r>
              <a:rPr lang="nb-NO" dirty="0" err="1" smtClean="0"/>
              <a:t>Revolutionary</a:t>
            </a:r>
            <a:r>
              <a:rPr lang="nb-NO" dirty="0" smtClean="0"/>
              <a:t> </a:t>
            </a:r>
            <a:r>
              <a:rPr lang="nb-NO" dirty="0" err="1" smtClean="0"/>
              <a:t>potential</a:t>
            </a:r>
            <a:endParaRPr lang="nb-NO" dirty="0" smtClean="0"/>
          </a:p>
          <a:p>
            <a:pPr lvl="3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2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Criticism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understanding</a:t>
            </a:r>
            <a:endParaRPr lang="nb-NO" dirty="0" smtClean="0"/>
          </a:p>
          <a:p>
            <a:r>
              <a:rPr lang="nb-NO" dirty="0" err="1" smtClean="0"/>
              <a:t>Exploitation</a:t>
            </a:r>
            <a:endParaRPr lang="nb-NO" dirty="0" smtClean="0"/>
          </a:p>
          <a:p>
            <a:r>
              <a:rPr lang="nb-NO" dirty="0" smtClean="0"/>
              <a:t>Growth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monopoly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 smtClean="0"/>
          </a:p>
          <a:p>
            <a:r>
              <a:rPr lang="nb-NO" dirty="0" err="1" smtClean="0"/>
              <a:t>Expansionary</a:t>
            </a:r>
            <a:r>
              <a:rPr lang="nb-NO" dirty="0" smtClean="0"/>
              <a:t> nature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endParaRPr lang="nb-NO" dirty="0" smtClean="0"/>
          </a:p>
          <a:p>
            <a:r>
              <a:rPr lang="nb-NO" dirty="0" err="1" smtClean="0"/>
              <a:t>Uneven</a:t>
            </a:r>
            <a:r>
              <a:rPr lang="nb-NO" dirty="0" smtClean="0"/>
              <a:t> </a:t>
            </a:r>
            <a:r>
              <a:rPr lang="nb-NO" dirty="0" err="1" smtClean="0"/>
              <a:t>development</a:t>
            </a:r>
            <a:endParaRPr lang="nb-NO" dirty="0" smtClean="0"/>
          </a:p>
          <a:p>
            <a:r>
              <a:rPr lang="nb-NO" dirty="0" err="1" smtClean="0"/>
              <a:t>Commodification</a:t>
            </a:r>
            <a:endParaRPr lang="nb-NO" dirty="0" smtClean="0"/>
          </a:p>
          <a:p>
            <a:r>
              <a:rPr lang="nb-NO" dirty="0" err="1" smtClean="0"/>
              <a:t>Alienation</a:t>
            </a:r>
            <a:endParaRPr lang="nb-NO" dirty="0" smtClean="0"/>
          </a:p>
          <a:p>
            <a:r>
              <a:rPr lang="nb-NO" dirty="0" smtClean="0"/>
              <a:t>State serves </a:t>
            </a:r>
            <a:r>
              <a:rPr lang="nb-NO" dirty="0" err="1" smtClean="0"/>
              <a:t>capitalist</a:t>
            </a:r>
            <a:r>
              <a:rPr lang="nb-NO" dirty="0" smtClean="0"/>
              <a:t> </a:t>
            </a:r>
            <a:r>
              <a:rPr lang="nb-NO" dirty="0" err="1" smtClean="0"/>
              <a:t>interests</a:t>
            </a:r>
            <a:endParaRPr lang="nb-NO" dirty="0" smtClean="0"/>
          </a:p>
          <a:p>
            <a:r>
              <a:rPr lang="nb-NO" dirty="0" err="1" smtClean="0"/>
              <a:t>Capitalism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</a:t>
            </a:r>
            <a:r>
              <a:rPr lang="nb-NO" dirty="0" err="1" smtClean="0"/>
              <a:t>provide</a:t>
            </a:r>
            <a:r>
              <a:rPr lang="nb-NO" dirty="0" smtClean="0"/>
              <a:t> </a:t>
            </a:r>
            <a:r>
              <a:rPr lang="nb-NO" dirty="0" err="1" smtClean="0"/>
              <a:t>social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Criticism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capitalism</a:t>
            </a:r>
            <a:r>
              <a:rPr lang="nb-NO" dirty="0" smtClean="0"/>
              <a:t>: </a:t>
            </a:r>
            <a:br>
              <a:rPr lang="nb-NO" dirty="0" smtClean="0"/>
            </a:br>
            <a:r>
              <a:rPr lang="nb-NO" dirty="0" smtClean="0"/>
              <a:t>Method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Marxism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 err="1" smtClean="0"/>
              <a:t>Historical</a:t>
            </a:r>
            <a:endParaRPr lang="nb-NO" sz="2800" dirty="0" smtClean="0"/>
          </a:p>
          <a:p>
            <a:endParaRPr lang="nb-NO" sz="2800" dirty="0" smtClean="0"/>
          </a:p>
          <a:p>
            <a:r>
              <a:rPr lang="nb-NO" sz="2800" dirty="0" smtClean="0"/>
              <a:t>Materialist</a:t>
            </a:r>
          </a:p>
          <a:p>
            <a:endParaRPr lang="nb-NO" sz="2800" dirty="0" smtClean="0"/>
          </a:p>
          <a:p>
            <a:r>
              <a:rPr lang="nb-NO" sz="2800" dirty="0" err="1" smtClean="0"/>
              <a:t>Dialectic</a:t>
            </a:r>
            <a:r>
              <a:rPr lang="nb-NO" sz="2800" dirty="0" smtClean="0"/>
              <a:t> </a:t>
            </a:r>
          </a:p>
          <a:p>
            <a:endParaRPr lang="nb-NO" sz="2800" dirty="0" smtClean="0"/>
          </a:p>
          <a:p>
            <a:r>
              <a:rPr lang="nb-NO" sz="2800" dirty="0" err="1" smtClean="0"/>
              <a:t>Praxis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9272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2050" name="Picture 2" descr="Bilderesultat for marx stages of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1" y="274638"/>
            <a:ext cx="8057664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 descr="Bilderesultat for marx stages of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65" y="260097"/>
            <a:ext cx="7265551" cy="63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Mode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and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Production and </a:t>
            </a:r>
            <a:r>
              <a:rPr lang="nb-NO" dirty="0" err="1" smtClean="0"/>
              <a:t>structure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to </a:t>
            </a:r>
            <a:r>
              <a:rPr lang="nb-NO" dirty="0" err="1" smtClean="0"/>
              <a:t>understanding</a:t>
            </a:r>
            <a:r>
              <a:rPr lang="nb-NO" dirty="0" smtClean="0"/>
              <a:t> </a:t>
            </a:r>
            <a:r>
              <a:rPr lang="nb-NO" dirty="0" err="1" smtClean="0"/>
              <a:t>Marxism</a:t>
            </a:r>
            <a:endParaRPr lang="nb-NO" dirty="0" smtClean="0"/>
          </a:p>
          <a:p>
            <a:pPr lvl="1"/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neglected</a:t>
            </a:r>
            <a:r>
              <a:rPr lang="nb-NO" dirty="0" smtClean="0"/>
              <a:t> by </a:t>
            </a:r>
            <a:r>
              <a:rPr lang="nb-NO" dirty="0" err="1" smtClean="0"/>
              <a:t>classical</a:t>
            </a:r>
            <a:r>
              <a:rPr lang="nb-NO" dirty="0" smtClean="0"/>
              <a:t>/</a:t>
            </a:r>
            <a:r>
              <a:rPr lang="nb-NO" dirty="0" err="1" smtClean="0"/>
              <a:t>neoclassical</a:t>
            </a:r>
            <a:endParaRPr lang="nb-NO" dirty="0" smtClean="0"/>
          </a:p>
          <a:p>
            <a:r>
              <a:rPr lang="nb-NO" dirty="0" smtClean="0"/>
              <a:t>Organization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</a:t>
            </a:r>
            <a:r>
              <a:rPr lang="nb-NO" dirty="0" err="1" smtClean="0"/>
              <a:t>extremely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endParaRPr lang="nb-NO" dirty="0" smtClean="0"/>
          </a:p>
          <a:p>
            <a:pPr lvl="1"/>
            <a:r>
              <a:rPr lang="nb-NO" dirty="0" err="1" smtClean="0"/>
              <a:t>Neoclassical</a:t>
            </a:r>
            <a:r>
              <a:rPr lang="nb-NO" dirty="0" smtClean="0"/>
              <a:t>: Exchange</a:t>
            </a:r>
          </a:p>
          <a:p>
            <a:pPr lvl="1"/>
            <a:r>
              <a:rPr lang="nb-NO" dirty="0" smtClean="0"/>
              <a:t>Forces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r>
              <a:rPr lang="nb-NO" dirty="0" smtClean="0"/>
              <a:t> and </a:t>
            </a:r>
            <a:r>
              <a:rPr lang="nb-NO" dirty="0" err="1" smtClean="0"/>
              <a:t>relations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r>
              <a:rPr lang="nb-NO" dirty="0" err="1" smtClean="0"/>
              <a:t>Capitalism</a:t>
            </a:r>
            <a:r>
              <a:rPr lang="nb-NO" dirty="0" smtClean="0"/>
              <a:t> as a mode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pPr lvl="1"/>
            <a:r>
              <a:rPr lang="nb-NO" dirty="0" smtClean="0"/>
              <a:t>Focus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vs. </a:t>
            </a:r>
            <a:r>
              <a:rPr lang="nb-NO" dirty="0" err="1" smtClean="0"/>
              <a:t>labor</a:t>
            </a:r>
            <a:endParaRPr lang="nb-NO" dirty="0" smtClean="0"/>
          </a:p>
          <a:p>
            <a:pPr lvl="2"/>
            <a:r>
              <a:rPr lang="nb-NO" dirty="0" err="1" smtClean="0"/>
              <a:t>Separation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ownership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pPr lvl="2"/>
            <a:r>
              <a:rPr lang="nb-NO" dirty="0" smtClean="0"/>
              <a:t>One </a:t>
            </a:r>
            <a:r>
              <a:rPr lang="nb-NO" dirty="0" err="1" smtClean="0"/>
              <a:t>class</a:t>
            </a:r>
            <a:r>
              <a:rPr lang="nb-NO" dirty="0" smtClean="0"/>
              <a:t> has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ownership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production</a:t>
            </a:r>
            <a:endParaRPr lang="nb-NO" dirty="0" smtClean="0"/>
          </a:p>
          <a:p>
            <a:pPr lvl="2"/>
            <a:r>
              <a:rPr lang="nb-NO" dirty="0" smtClean="0"/>
              <a:t>One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survives</a:t>
            </a:r>
            <a:r>
              <a:rPr lang="nb-NO" dirty="0" smtClean="0"/>
              <a:t> by </a:t>
            </a:r>
            <a:r>
              <a:rPr lang="nb-NO" dirty="0" err="1" smtClean="0"/>
              <a:t>selling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labor</a:t>
            </a:r>
            <a:r>
              <a:rPr lang="nb-NO" dirty="0" smtClean="0"/>
              <a:t> </a:t>
            </a:r>
            <a:r>
              <a:rPr lang="nb-NO" dirty="0" err="1" smtClean="0"/>
              <a:t>power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4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776</Words>
  <Application>Microsoft Office PowerPoint</Application>
  <PresentationFormat>On-screen Show (4:3)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Office-tema</vt:lpstr>
      <vt:lpstr>POL 2012: Theories and Models in Political Economy</vt:lpstr>
      <vt:lpstr>Today’s lecture</vt:lpstr>
      <vt:lpstr>Marxism</vt:lpstr>
      <vt:lpstr>Origins and historical context</vt:lpstr>
      <vt:lpstr>Criticism of capitalism</vt:lpstr>
      <vt:lpstr>Criticism of capitalism:  Method of Marxism</vt:lpstr>
      <vt:lpstr>PowerPoint Presentation</vt:lpstr>
      <vt:lpstr>PowerPoint Presentation</vt:lpstr>
      <vt:lpstr>Mode of production and economic structure</vt:lpstr>
      <vt:lpstr>Are capitalists bad? Capitalism?</vt:lpstr>
      <vt:lpstr>Exploitation</vt:lpstr>
      <vt:lpstr>Capital accumulation</vt:lpstr>
      <vt:lpstr>Reproduction, growth and change</vt:lpstr>
      <vt:lpstr>Economic crises</vt:lpstr>
      <vt:lpstr>Conclusions 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Espen Moe</cp:lastModifiedBy>
  <cp:revision>90</cp:revision>
  <cp:lastPrinted>2017-09-18T14:43:00Z</cp:lastPrinted>
  <dcterms:created xsi:type="dcterms:W3CDTF">2016-08-29T11:20:00Z</dcterms:created>
  <dcterms:modified xsi:type="dcterms:W3CDTF">2017-09-19T15:34:09Z</dcterms:modified>
</cp:coreProperties>
</file>