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F1493-D5C0-4AA5-A501-59A64D278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8E4E22D-B90B-439E-BE5F-864F29775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492D6F9-FC76-4544-98AB-2A86F1A1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7637-452B-403B-81C3-D90DF8FB053A}" type="datetimeFigureOut">
              <a:rPr lang="en-NL" smtClean="0"/>
              <a:t>08/04/2022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39558B2-9160-4FC9-9652-6735A7FD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FBC7387-B678-4186-9063-1C3B0B2B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943B-0A6A-4164-BC56-B911EDF7098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551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EE7F3-4B34-464D-836B-4BA33F05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3845897-2929-4D21-9F3C-3159754E5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920F72-416B-46AC-A53C-58EAA72F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7637-452B-403B-81C3-D90DF8FB053A}" type="datetimeFigureOut">
              <a:rPr lang="en-NL" smtClean="0"/>
              <a:t>08/04/2022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41AED0E-D4EA-4901-A99D-14EFFFFE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E83072E-7EF5-4688-B953-BDFAFE89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943B-0A6A-4164-BC56-B911EDF7098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192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75FCAB8-14CB-4531-BD43-B2FE87F76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027882F-DBCA-4211-866C-00D953E5E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140B9E-4713-408E-9BC9-C27B5CDA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7637-452B-403B-81C3-D90DF8FB053A}" type="datetimeFigureOut">
              <a:rPr lang="en-NL" smtClean="0"/>
              <a:t>08/04/2022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7EA5DD-2742-4256-A301-EED73C93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AD7E36-065C-4083-9BB8-6D2DCAED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943B-0A6A-4164-BC56-B911EDF7098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433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11EB9-FC16-4E9B-901D-18DD5D40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78E368-DEB3-4F6E-B8AC-D6D1DA86A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A5B5FEE-B7E8-4090-BA93-0AAEEB9E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7637-452B-403B-81C3-D90DF8FB053A}" type="datetimeFigureOut">
              <a:rPr lang="en-NL" smtClean="0"/>
              <a:t>08/04/2022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FC4B267-F3DF-4543-9173-AF31734F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018E1EF-8308-41DE-BC1E-8DDD6755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943B-0A6A-4164-BC56-B911EDF7098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6283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2E1F9-F29B-41CB-8397-451ECCC76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B53C71E-0849-4998-8A29-698439428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04CB439-A6A8-4438-8738-85A57A88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7637-452B-403B-81C3-D90DF8FB053A}" type="datetimeFigureOut">
              <a:rPr lang="en-NL" smtClean="0"/>
              <a:t>08/04/2022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4F30A5-91AB-4D36-984D-15B7D39B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D007F7-73AB-4537-A643-1CAD7AAC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943B-0A6A-4164-BC56-B911EDF7098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660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EF1D2-597E-4846-9305-9B41D1F2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192394-F49E-4C02-8C5E-7557F7F3F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16E7713-1B91-4824-B138-DAB8830E5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8DA895-5B01-45EA-927E-F0631FD1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7637-452B-403B-81C3-D90DF8FB053A}" type="datetimeFigureOut">
              <a:rPr lang="en-NL" smtClean="0"/>
              <a:t>08/04/2022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F12AA18-0E7C-4A8A-87DA-B537B756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4F19547-5A7A-4B69-B177-0EEBEAEC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943B-0A6A-4164-BC56-B911EDF7098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695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1EE93D-4DF2-4A12-B848-5C252DB0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787BC76-4867-4507-A919-280CD9AB3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341219F-6BF3-43C9-A7EF-56E5455D2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53EE903-F4F8-4D15-8AFB-96E1626F4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5CB8FF7-804B-40B5-913A-1B6CB415B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6F2B02-2CEE-481C-89CE-735882B0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7637-452B-403B-81C3-D90DF8FB053A}" type="datetimeFigureOut">
              <a:rPr lang="en-NL" smtClean="0"/>
              <a:t>08/04/2022</a:t>
            </a:fld>
            <a:endParaRPr lang="en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AE6AE29-A7C7-404D-87F2-B6A3A175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5E4AC41-A139-4260-B373-20E948D4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943B-0A6A-4164-BC56-B911EDF7098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626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D3FEB-EFBA-46DF-9A0B-8DF3FB3A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B49DE8E-411A-4FB6-BD10-32D6AACC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7637-452B-403B-81C3-D90DF8FB053A}" type="datetimeFigureOut">
              <a:rPr lang="en-NL" smtClean="0"/>
              <a:t>08/04/2022</a:t>
            </a:fld>
            <a:endParaRPr lang="en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D19304E-C5D0-4AE7-8CE2-75D2ECB3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EB0703A-DDB3-4A68-859E-6DAB6981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943B-0A6A-4164-BC56-B911EDF7098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890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9A91C84-A641-4C8B-BC44-D1B50147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7637-452B-403B-81C3-D90DF8FB053A}" type="datetimeFigureOut">
              <a:rPr lang="en-NL" smtClean="0"/>
              <a:t>08/04/2022</a:t>
            </a:fld>
            <a:endParaRPr lang="en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3FA9EB0-7D91-4EFD-9124-FA3C1B2E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B9E06D8-7023-4880-9322-E7FB17F4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943B-0A6A-4164-BC56-B911EDF7098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023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617335-DBF0-40BA-9B92-46F96DF7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69BB3B-4015-40E6-AF8A-3198F7C6D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A20851F-3B49-402F-B222-260DB5B65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C32595A-F913-41EA-9F6D-AA14C941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7637-452B-403B-81C3-D90DF8FB053A}" type="datetimeFigureOut">
              <a:rPr lang="en-NL" smtClean="0"/>
              <a:t>08/04/2022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255FCBB-FDA3-40D9-8E8C-549DBB71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AA79615-ECDA-4059-AC96-7689440F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943B-0A6A-4164-BC56-B911EDF7098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462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6750B-06CE-4A21-A02C-440948C7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59E8802-0504-4D7A-9FA7-9EBEA5577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0493EED-72E8-4F15-8E63-54BCB555F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CD9E466-53D0-4CE6-875E-9BFD22D1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7637-452B-403B-81C3-D90DF8FB053A}" type="datetimeFigureOut">
              <a:rPr lang="en-NL" smtClean="0"/>
              <a:t>08/04/2022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4A45722-285D-47DF-A64A-B77EA7BB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135F45D-7007-4A4F-A767-D36200C3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943B-0A6A-4164-BC56-B911EDF7098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0344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3007CFA-ABF8-4B87-B0A1-D8E3E57A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DE1FF9-EC7D-4034-A2E6-52CB2A6A2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22BE3D-B950-41F7-B2CE-B3131ACA1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7637-452B-403B-81C3-D90DF8FB053A}" type="datetimeFigureOut">
              <a:rPr lang="en-NL" smtClean="0"/>
              <a:t>08/04/2022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91D6DB2-0165-4FFF-8E24-6D9234A5C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BCB9C7-ADAA-4ABB-A545-32927848B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3943B-0A6A-4164-BC56-B911EDF7098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691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C6D64-702F-4DA3-A750-F0134820F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409" y="256601"/>
            <a:ext cx="3865123" cy="1222003"/>
          </a:xfrm>
        </p:spPr>
        <p:txBody>
          <a:bodyPr/>
          <a:lstStyle/>
          <a:p>
            <a:r>
              <a:rPr lang="en-GB" dirty="0"/>
              <a:t>CANCER</a:t>
            </a:r>
            <a:endParaRPr lang="en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BA7D120-4CC0-48D6-9CFE-50C81718D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148" y="1870515"/>
            <a:ext cx="2367065" cy="1427161"/>
          </a:xfr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GB" dirty="0"/>
              <a:t>10 features</a:t>
            </a:r>
          </a:p>
          <a:p>
            <a:pPr marL="342900" indent="-342900" algn="l">
              <a:buFontTx/>
              <a:buChar char="-"/>
            </a:pPr>
            <a:r>
              <a:rPr lang="en-GB" dirty="0"/>
              <a:t>569 samples </a:t>
            </a:r>
          </a:p>
          <a:p>
            <a:pPr marL="342900" indent="-342900" algn="l">
              <a:buFontTx/>
              <a:buChar char="-"/>
            </a:pPr>
            <a:r>
              <a:rPr lang="en-GB" dirty="0"/>
              <a:t>357/212 split</a:t>
            </a:r>
            <a:endParaRPr lang="en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6C574F6-426B-43BB-8E8D-E7C0EFB00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895" y="365932"/>
            <a:ext cx="7069562" cy="5366274"/>
          </a:xfrm>
          <a:prstGeom prst="rect">
            <a:avLst/>
          </a:prstGeom>
        </p:spPr>
      </p:pic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7CBA78C2-4F68-43E1-9D5E-D96DE0CAB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142667"/>
              </p:ext>
            </p:extLst>
          </p:nvPr>
        </p:nvGraphicFramePr>
        <p:xfrm>
          <a:off x="439366" y="3829523"/>
          <a:ext cx="2075234" cy="225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617">
                  <a:extLst>
                    <a:ext uri="{9D8B030D-6E8A-4147-A177-3AD203B41FA5}">
                      <a16:colId xmlns:a16="http://schemas.microsoft.com/office/drawing/2014/main" val="3877310004"/>
                    </a:ext>
                  </a:extLst>
                </a:gridCol>
                <a:gridCol w="1037617">
                  <a:extLst>
                    <a:ext uri="{9D8B030D-6E8A-4147-A177-3AD203B41FA5}">
                      <a16:colId xmlns:a16="http://schemas.microsoft.com/office/drawing/2014/main" val="1698639156"/>
                    </a:ext>
                  </a:extLst>
                </a:gridCol>
              </a:tblGrid>
              <a:tr h="396311">
                <a:tc>
                  <a:txBody>
                    <a:bodyPr/>
                    <a:lstStyle/>
                    <a:p>
                      <a:r>
                        <a:rPr lang="en-GB" sz="1100" dirty="0"/>
                        <a:t>Explained variance</a:t>
                      </a:r>
                      <a:endParaRPr lang="en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# Components required</a:t>
                      </a:r>
                      <a:endParaRPr lang="en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773183"/>
                  </a:ext>
                </a:extLst>
              </a:tr>
              <a:tr h="357305">
                <a:tc>
                  <a:txBody>
                    <a:bodyPr/>
                    <a:lstStyle/>
                    <a:p>
                      <a:r>
                        <a:rPr lang="en-GB" sz="1400" dirty="0"/>
                        <a:t>0.5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76887"/>
                  </a:ext>
                </a:extLst>
              </a:tr>
              <a:tr h="357305">
                <a:tc>
                  <a:txBody>
                    <a:bodyPr/>
                    <a:lstStyle/>
                    <a:p>
                      <a:r>
                        <a:rPr lang="en-GB" sz="1400" dirty="0"/>
                        <a:t>0.75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452196"/>
                  </a:ext>
                </a:extLst>
              </a:tr>
              <a:tr h="357305">
                <a:tc>
                  <a:txBody>
                    <a:bodyPr/>
                    <a:lstStyle/>
                    <a:p>
                      <a:r>
                        <a:rPr lang="en-GB" sz="1400" dirty="0"/>
                        <a:t>0.9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844286"/>
                  </a:ext>
                </a:extLst>
              </a:tr>
              <a:tr h="399300">
                <a:tc>
                  <a:txBody>
                    <a:bodyPr/>
                    <a:lstStyle/>
                    <a:p>
                      <a:r>
                        <a:rPr lang="en-GB" sz="1400" dirty="0"/>
                        <a:t>0.95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99136"/>
                  </a:ext>
                </a:extLst>
              </a:tr>
              <a:tr h="357305">
                <a:tc>
                  <a:txBody>
                    <a:bodyPr/>
                    <a:lstStyle/>
                    <a:p>
                      <a:r>
                        <a:rPr lang="en-GB" sz="1400" dirty="0"/>
                        <a:t>0.99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95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73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C6D64-702F-4DA3-A750-F0134820F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409" y="256601"/>
            <a:ext cx="3865123" cy="1222003"/>
          </a:xfrm>
        </p:spPr>
        <p:txBody>
          <a:bodyPr/>
          <a:lstStyle/>
          <a:p>
            <a:r>
              <a:rPr lang="en-GB"/>
              <a:t>Ionosphere</a:t>
            </a:r>
            <a:endParaRPr lang="en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BA7D120-4CC0-48D6-9CFE-50C81718D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148" y="1789889"/>
            <a:ext cx="2367065" cy="1507787"/>
          </a:xfr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 algn="just">
              <a:buFontTx/>
              <a:buChar char="-"/>
            </a:pPr>
            <a:r>
              <a:rPr lang="en-GB" dirty="0"/>
              <a:t>33 features</a:t>
            </a:r>
          </a:p>
          <a:p>
            <a:pPr marL="342900" indent="-342900" algn="just">
              <a:buFontTx/>
              <a:buChar char="-"/>
            </a:pPr>
            <a:r>
              <a:rPr lang="en-GB" dirty="0"/>
              <a:t>351 samples </a:t>
            </a:r>
          </a:p>
          <a:p>
            <a:pPr marL="342900" indent="-342900" algn="just">
              <a:buFontTx/>
              <a:buChar char="-"/>
            </a:pPr>
            <a:r>
              <a:rPr lang="en-GB" dirty="0"/>
              <a:t>126/225 split</a:t>
            </a:r>
            <a:endParaRPr lang="en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F16930B-DC70-4B69-BAE6-3D1498901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038" y="123340"/>
            <a:ext cx="6819219" cy="517624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A49AEFC3-8379-4385-8300-F15BD69BE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89" y="3689586"/>
            <a:ext cx="4587892" cy="306639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9059C55-6ED4-424A-B9F9-2575EBB3B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937" y="1267018"/>
            <a:ext cx="4587892" cy="455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8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C6D64-702F-4DA3-A750-F0134820F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409" y="256601"/>
            <a:ext cx="3865123" cy="1222003"/>
          </a:xfrm>
        </p:spPr>
        <p:txBody>
          <a:bodyPr/>
          <a:lstStyle/>
          <a:p>
            <a:r>
              <a:rPr lang="en-GB" dirty="0"/>
              <a:t>SPECTF</a:t>
            </a:r>
            <a:endParaRPr lang="en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BA7D120-4CC0-48D6-9CFE-50C81718D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148" y="1789889"/>
            <a:ext cx="2367065" cy="1507787"/>
          </a:xfr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 algn="just">
              <a:buFontTx/>
              <a:buChar char="-"/>
            </a:pPr>
            <a:r>
              <a:rPr lang="en-GB" dirty="0"/>
              <a:t>44 features</a:t>
            </a:r>
          </a:p>
          <a:p>
            <a:pPr marL="342900" indent="-342900" algn="just">
              <a:buFontTx/>
              <a:buChar char="-"/>
            </a:pPr>
            <a:r>
              <a:rPr lang="en-GB" dirty="0"/>
              <a:t>267 samples </a:t>
            </a:r>
          </a:p>
          <a:p>
            <a:pPr marL="342900" indent="-342900" algn="just">
              <a:buFontTx/>
              <a:buChar char="-"/>
            </a:pPr>
            <a:r>
              <a:rPr lang="en-GB" dirty="0"/>
              <a:t>55/212 split</a:t>
            </a:r>
            <a:endParaRPr lang="en-NL" dirty="0"/>
          </a:p>
        </p:txBody>
      </p:sp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F20B6E7A-53F3-43CA-B294-4313915EF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567557"/>
              </p:ext>
            </p:extLst>
          </p:nvPr>
        </p:nvGraphicFramePr>
        <p:xfrm>
          <a:off x="697148" y="3926800"/>
          <a:ext cx="2075234" cy="225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617">
                  <a:extLst>
                    <a:ext uri="{9D8B030D-6E8A-4147-A177-3AD203B41FA5}">
                      <a16:colId xmlns:a16="http://schemas.microsoft.com/office/drawing/2014/main" val="3513794309"/>
                    </a:ext>
                  </a:extLst>
                </a:gridCol>
                <a:gridCol w="1037617">
                  <a:extLst>
                    <a:ext uri="{9D8B030D-6E8A-4147-A177-3AD203B41FA5}">
                      <a16:colId xmlns:a16="http://schemas.microsoft.com/office/drawing/2014/main" val="3719935028"/>
                    </a:ext>
                  </a:extLst>
                </a:gridCol>
              </a:tblGrid>
              <a:tr h="396311">
                <a:tc>
                  <a:txBody>
                    <a:bodyPr/>
                    <a:lstStyle/>
                    <a:p>
                      <a:r>
                        <a:rPr lang="en-GB" sz="1100" dirty="0"/>
                        <a:t>Explained variance</a:t>
                      </a:r>
                      <a:endParaRPr lang="en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# Components required</a:t>
                      </a:r>
                      <a:endParaRPr lang="en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508309"/>
                  </a:ext>
                </a:extLst>
              </a:tr>
              <a:tr h="357305">
                <a:tc>
                  <a:txBody>
                    <a:bodyPr/>
                    <a:lstStyle/>
                    <a:p>
                      <a:r>
                        <a:rPr lang="en-GB" sz="1400" dirty="0"/>
                        <a:t>0.5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00168"/>
                  </a:ext>
                </a:extLst>
              </a:tr>
              <a:tr h="357305">
                <a:tc>
                  <a:txBody>
                    <a:bodyPr/>
                    <a:lstStyle/>
                    <a:p>
                      <a:r>
                        <a:rPr lang="en-GB" sz="1400" dirty="0"/>
                        <a:t>0.75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7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752322"/>
                  </a:ext>
                </a:extLst>
              </a:tr>
              <a:tr h="357305">
                <a:tc>
                  <a:txBody>
                    <a:bodyPr/>
                    <a:lstStyle/>
                    <a:p>
                      <a:r>
                        <a:rPr lang="en-GB" sz="1400" dirty="0"/>
                        <a:t>0.9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16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551681"/>
                  </a:ext>
                </a:extLst>
              </a:tr>
              <a:tr h="399300">
                <a:tc>
                  <a:txBody>
                    <a:bodyPr/>
                    <a:lstStyle/>
                    <a:p>
                      <a:r>
                        <a:rPr lang="en-GB" sz="1400" dirty="0"/>
                        <a:t>0.95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23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389192"/>
                  </a:ext>
                </a:extLst>
              </a:tr>
              <a:tr h="357305">
                <a:tc>
                  <a:txBody>
                    <a:bodyPr/>
                    <a:lstStyle/>
                    <a:p>
                      <a:r>
                        <a:rPr lang="en-GB" sz="1400" dirty="0"/>
                        <a:t>0.99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37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260468"/>
                  </a:ext>
                </a:extLst>
              </a:tr>
            </a:tbl>
          </a:graphicData>
        </a:graphic>
      </p:graphicFrame>
      <p:pic>
        <p:nvPicPr>
          <p:cNvPr id="11" name="Afbeelding 10">
            <a:extLst>
              <a:ext uri="{FF2B5EF4-FFF2-40B4-BE49-F238E27FC236}">
                <a16:creationId xmlns:a16="http://schemas.microsoft.com/office/drawing/2014/main" id="{757C66C3-E607-4033-9787-4AE17EB02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016" y="2543782"/>
            <a:ext cx="5053968" cy="3326984"/>
          </a:xfrm>
          <a:prstGeom prst="rect">
            <a:avLst/>
          </a:prstGeom>
        </p:spPr>
      </p:pic>
      <p:sp>
        <p:nvSpPr>
          <p:cNvPr id="18" name="Tekstvak 17">
            <a:extLst>
              <a:ext uri="{FF2B5EF4-FFF2-40B4-BE49-F238E27FC236}">
                <a16:creationId xmlns:a16="http://schemas.microsoft.com/office/drawing/2014/main" id="{33036E38-81C7-4738-B7C5-7FD5CAE77C93}"/>
              </a:ext>
            </a:extLst>
          </p:cNvPr>
          <p:cNvSpPr txBox="1"/>
          <p:nvPr/>
        </p:nvSpPr>
        <p:spPr>
          <a:xfrm>
            <a:off x="5089997" y="635010"/>
            <a:ext cx="60943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464646"/>
                </a:solidFill>
                <a:effectLst/>
                <a:latin typeface="Roboto" panose="020B0604020202020204" pitchFamily="2" charset="0"/>
              </a:rPr>
              <a:t>Data on cardiac Single Proton Emission Computed Tomography (SPECT) images. </a:t>
            </a:r>
            <a:r>
              <a:rPr lang="en-GB" b="0" i="0" dirty="0">
                <a:solidFill>
                  <a:srgbClr val="464646"/>
                </a:solidFill>
                <a:effectLst/>
                <a:latin typeface="Roboto" panose="02000000000000000000" pitchFamily="2" charset="0"/>
              </a:rPr>
              <a:t>The database of 267 SPECT image sets (patients) was processed to extract features that summarize the original SPECT images</a:t>
            </a:r>
            <a:endParaRPr lang="en-NL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B76308EA-3953-40CC-BE5B-D3181858E465}"/>
              </a:ext>
            </a:extLst>
          </p:cNvPr>
          <p:cNvSpPr txBox="1"/>
          <p:nvPr/>
        </p:nvSpPr>
        <p:spPr>
          <a:xfrm>
            <a:off x="9260732" y="3429000"/>
            <a:ext cx="2373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Many overlapping predictions so dataset lends itself well to PCA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9933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C6D64-702F-4DA3-A750-F0134820F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332" y="-136615"/>
            <a:ext cx="11501336" cy="1222003"/>
          </a:xfrm>
        </p:spPr>
        <p:txBody>
          <a:bodyPr>
            <a:normAutofit/>
          </a:bodyPr>
          <a:lstStyle/>
          <a:p>
            <a:r>
              <a:rPr lang="en-GB" dirty="0"/>
              <a:t>SONAR or MNIST</a:t>
            </a:r>
            <a:endParaRPr lang="en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BA7D120-4CC0-48D6-9CFE-50C81718D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410" y="547992"/>
            <a:ext cx="2075234" cy="1601821"/>
          </a:xfr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 algn="just">
              <a:buFontTx/>
              <a:buChar char="-"/>
            </a:pPr>
            <a:r>
              <a:rPr lang="en-GB" sz="1800" dirty="0"/>
              <a:t>60 features</a:t>
            </a:r>
          </a:p>
          <a:p>
            <a:pPr marL="342900" indent="-342900" algn="just">
              <a:buFontTx/>
              <a:buChar char="-"/>
            </a:pPr>
            <a:r>
              <a:rPr lang="en-GB" sz="1800" dirty="0"/>
              <a:t>207 samples </a:t>
            </a:r>
          </a:p>
          <a:p>
            <a:pPr marL="342900" indent="-342900" algn="just">
              <a:buFontTx/>
              <a:buChar char="-"/>
            </a:pPr>
            <a:r>
              <a:rPr lang="en-GB" sz="1800" dirty="0"/>
              <a:t>97/111 split</a:t>
            </a:r>
          </a:p>
          <a:p>
            <a:pPr marL="342900" indent="-342900" algn="just">
              <a:buFontTx/>
              <a:buChar char="-"/>
            </a:pPr>
            <a:r>
              <a:rPr lang="en-GB" sz="1800" dirty="0"/>
              <a:t>~85% Accuracy*</a:t>
            </a:r>
            <a:endParaRPr lang="en-NL" sz="1800" dirty="0"/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C7BA6FB7-717F-44C4-AFAA-87F137780208}"/>
              </a:ext>
            </a:extLst>
          </p:cNvPr>
          <p:cNvSpPr txBox="1">
            <a:spLocks/>
          </p:cNvSpPr>
          <p:nvPr/>
        </p:nvSpPr>
        <p:spPr>
          <a:xfrm>
            <a:off x="8239325" y="1348902"/>
            <a:ext cx="2282759" cy="185636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Tx/>
              <a:buChar char="-"/>
            </a:pPr>
            <a:r>
              <a:rPr lang="en-GB" sz="1800" dirty="0"/>
              <a:t>64 features</a:t>
            </a:r>
          </a:p>
          <a:p>
            <a:pPr marL="342900" indent="-342900" algn="just">
              <a:buFontTx/>
              <a:buChar char="-"/>
            </a:pPr>
            <a:r>
              <a:rPr lang="en-GB" sz="1800" dirty="0"/>
              <a:t>5620 samples </a:t>
            </a:r>
          </a:p>
          <a:p>
            <a:pPr marL="342900" indent="-342900" algn="l">
              <a:buFontTx/>
              <a:buChar char="-"/>
            </a:pPr>
            <a:r>
              <a:rPr lang="en-GB" sz="1800" dirty="0"/>
              <a:t>~Equal split across 10 classes</a:t>
            </a:r>
          </a:p>
          <a:p>
            <a:pPr marL="342900" indent="-342900" algn="l">
              <a:buFontTx/>
              <a:buChar char="-"/>
            </a:pPr>
            <a:r>
              <a:rPr lang="en-GB" sz="1800" dirty="0"/>
              <a:t>~97% accuracy*</a:t>
            </a:r>
            <a:endParaRPr lang="en-NL" sz="1800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E94CA170-7431-4205-AC36-20641659D0CE}"/>
              </a:ext>
            </a:extLst>
          </p:cNvPr>
          <p:cNvSpPr txBox="1"/>
          <p:nvPr/>
        </p:nvSpPr>
        <p:spPr>
          <a:xfrm>
            <a:off x="366409" y="6447510"/>
            <a:ext cx="598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* As reported on the UCI database website for each dataset</a:t>
            </a:r>
            <a:endParaRPr lang="en-NL" sz="1400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4C58D9B-4710-4A44-B31C-FBD15002A0C9}"/>
              </a:ext>
            </a:extLst>
          </p:cNvPr>
          <p:cNvSpPr txBox="1"/>
          <p:nvPr/>
        </p:nvSpPr>
        <p:spPr>
          <a:xfrm>
            <a:off x="3057729" y="1085388"/>
            <a:ext cx="2869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Detecting either metal or rock based on sonar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Each feature represents the energy within a particular frequency band integrated over time</a:t>
            </a:r>
            <a:endParaRPr lang="en-NL" sz="14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E239216-2FAA-4E73-AE83-99054AE2DF9D}"/>
              </a:ext>
            </a:extLst>
          </p:cNvPr>
          <p:cNvSpPr txBox="1"/>
          <p:nvPr/>
        </p:nvSpPr>
        <p:spPr>
          <a:xfrm>
            <a:off x="7945875" y="3613310"/>
            <a:ext cx="28696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Handwritten digit MNIST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Original images divided into nonoverlapping 4x4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Number of “on” pixels counted and returned as feature.</a:t>
            </a:r>
            <a:endParaRPr lang="en-NL" dirty="0"/>
          </a:p>
        </p:txBody>
      </p:sp>
      <p:graphicFrame>
        <p:nvGraphicFramePr>
          <p:cNvPr id="11" name="Tabel 11">
            <a:extLst>
              <a:ext uri="{FF2B5EF4-FFF2-40B4-BE49-F238E27FC236}">
                <a16:creationId xmlns:a16="http://schemas.microsoft.com/office/drawing/2014/main" id="{A69EE326-0EB7-4BA5-B68F-4EE87632D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127121"/>
              </p:ext>
            </p:extLst>
          </p:nvPr>
        </p:nvGraphicFramePr>
        <p:xfrm>
          <a:off x="366409" y="2930830"/>
          <a:ext cx="2075234" cy="225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617">
                  <a:extLst>
                    <a:ext uri="{9D8B030D-6E8A-4147-A177-3AD203B41FA5}">
                      <a16:colId xmlns:a16="http://schemas.microsoft.com/office/drawing/2014/main" val="2700926210"/>
                    </a:ext>
                  </a:extLst>
                </a:gridCol>
                <a:gridCol w="1037617">
                  <a:extLst>
                    <a:ext uri="{9D8B030D-6E8A-4147-A177-3AD203B41FA5}">
                      <a16:colId xmlns:a16="http://schemas.microsoft.com/office/drawing/2014/main" val="3110276739"/>
                    </a:ext>
                  </a:extLst>
                </a:gridCol>
              </a:tblGrid>
              <a:tr h="396311">
                <a:tc>
                  <a:txBody>
                    <a:bodyPr/>
                    <a:lstStyle/>
                    <a:p>
                      <a:r>
                        <a:rPr lang="en-GB" sz="1100" dirty="0"/>
                        <a:t>Explained variance</a:t>
                      </a:r>
                      <a:endParaRPr lang="en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# Components required</a:t>
                      </a:r>
                      <a:endParaRPr lang="en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411333"/>
                  </a:ext>
                </a:extLst>
              </a:tr>
              <a:tr h="357305">
                <a:tc>
                  <a:txBody>
                    <a:bodyPr/>
                    <a:lstStyle/>
                    <a:p>
                      <a:r>
                        <a:rPr lang="en-GB" sz="1400" dirty="0"/>
                        <a:t>0.5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692167"/>
                  </a:ext>
                </a:extLst>
              </a:tr>
              <a:tr h="357305">
                <a:tc>
                  <a:txBody>
                    <a:bodyPr/>
                    <a:lstStyle/>
                    <a:p>
                      <a:r>
                        <a:rPr lang="en-GB" sz="1400" dirty="0"/>
                        <a:t>0.75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343746"/>
                  </a:ext>
                </a:extLst>
              </a:tr>
              <a:tr h="357305">
                <a:tc>
                  <a:txBody>
                    <a:bodyPr/>
                    <a:lstStyle/>
                    <a:p>
                      <a:r>
                        <a:rPr lang="en-GB" sz="1400" dirty="0"/>
                        <a:t>0.9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12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720718"/>
                  </a:ext>
                </a:extLst>
              </a:tr>
              <a:tr h="399300">
                <a:tc>
                  <a:txBody>
                    <a:bodyPr/>
                    <a:lstStyle/>
                    <a:p>
                      <a:r>
                        <a:rPr lang="en-GB" sz="1400" dirty="0"/>
                        <a:t>0.95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17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647181"/>
                  </a:ext>
                </a:extLst>
              </a:tr>
              <a:tr h="357305">
                <a:tc>
                  <a:txBody>
                    <a:bodyPr/>
                    <a:lstStyle/>
                    <a:p>
                      <a:r>
                        <a:rPr lang="en-GB" sz="1400" dirty="0"/>
                        <a:t>0.99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29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481973"/>
                  </a:ext>
                </a:extLst>
              </a:tr>
            </a:tbl>
          </a:graphicData>
        </a:graphic>
      </p:graphicFrame>
      <p:pic>
        <p:nvPicPr>
          <p:cNvPr id="13" name="Afbeelding 12">
            <a:extLst>
              <a:ext uri="{FF2B5EF4-FFF2-40B4-BE49-F238E27FC236}">
                <a16:creationId xmlns:a16="http://schemas.microsoft.com/office/drawing/2014/main" id="{DC846550-0497-4A95-854C-BBF5E9B3D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728" y="2470383"/>
            <a:ext cx="3294435" cy="317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9D539053-6114-471F-926C-848B28685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181" y="1456246"/>
            <a:ext cx="6246780" cy="2029400"/>
          </a:xfrm>
          <a:prstGeom prst="rect">
            <a:avLst/>
          </a:prstGeom>
        </p:spPr>
      </p:pic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2D84272D-A415-4EC2-9B1D-C528C1D7024F}"/>
              </a:ext>
            </a:extLst>
          </p:cNvPr>
          <p:cNvSpPr/>
          <p:nvPr/>
        </p:nvSpPr>
        <p:spPr>
          <a:xfrm>
            <a:off x="5772056" y="1311584"/>
            <a:ext cx="4905981" cy="214140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A638D52E-E2CE-45BD-B27A-C0FE083B8165}"/>
              </a:ext>
            </a:extLst>
          </p:cNvPr>
          <p:cNvSpPr/>
          <p:nvPr/>
        </p:nvSpPr>
        <p:spPr>
          <a:xfrm>
            <a:off x="5619656" y="1402375"/>
            <a:ext cx="4905981" cy="214140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2FD6C5-4FE3-4296-826F-2302A29C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39" y="167610"/>
            <a:ext cx="5611238" cy="1325563"/>
          </a:xfrm>
        </p:spPr>
        <p:txBody>
          <a:bodyPr/>
          <a:lstStyle/>
          <a:p>
            <a:r>
              <a:rPr lang="en-GB" dirty="0"/>
              <a:t>Synthetic – Proposal 1 </a:t>
            </a:r>
            <a:endParaRPr lang="en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28D7E19-1D17-4B3A-87D9-DD0C6CB91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36" y="4070854"/>
            <a:ext cx="10608727" cy="2587945"/>
          </a:xfrm>
          <a:prstGeom prst="rect">
            <a:avLst/>
          </a:prstGeom>
        </p:spPr>
      </p:pic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54C79FE2-C9D2-4B33-8F7C-6A6667C50B92}"/>
              </a:ext>
            </a:extLst>
          </p:cNvPr>
          <p:cNvSpPr/>
          <p:nvPr/>
        </p:nvSpPr>
        <p:spPr>
          <a:xfrm>
            <a:off x="5496440" y="1493173"/>
            <a:ext cx="4905981" cy="21414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B3DC200E-D001-4B09-8829-48B7905302CF}"/>
              </a:ext>
            </a:extLst>
          </p:cNvPr>
          <p:cNvSpPr txBox="1"/>
          <p:nvPr/>
        </p:nvSpPr>
        <p:spPr>
          <a:xfrm>
            <a:off x="7918316" y="814466"/>
            <a:ext cx="29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Repeat L layers with index l</a:t>
            </a:r>
            <a:endParaRPr lang="en-NL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5AF2BDFE-8EB8-4FE9-9A6B-B873019960AA}"/>
              </a:ext>
            </a:extLst>
          </p:cNvPr>
          <p:cNvSpPr txBox="1"/>
          <p:nvPr/>
        </p:nvSpPr>
        <p:spPr>
          <a:xfrm>
            <a:off x="805468" y="1368305"/>
            <a:ext cx="426882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To generate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Measure Pauli Z observable on final qubit of PQC on the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If   &lt;Z&gt;   &gt;   ½^(#qubits/2):   +1 label,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Elif</a:t>
            </a:r>
            <a:r>
              <a:rPr lang="en-GB" sz="1400" dirty="0"/>
              <a:t>   &lt;Z&gt;   &lt; -   ½^(#qubits/2):   -1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Lambda initialized in range [0.1, 1.9]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All other free parameters (denoted with Greek symbols) initialized in range [-pi/2, pi/2]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Step size and offset of CNOT ring random every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1 block of 10 qubits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405029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FD6C5-4FE3-4296-826F-2302A29C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39" y="167610"/>
            <a:ext cx="6637506" cy="1325563"/>
          </a:xfrm>
        </p:spPr>
        <p:txBody>
          <a:bodyPr/>
          <a:lstStyle/>
          <a:p>
            <a:r>
              <a:rPr lang="en-GB" dirty="0"/>
              <a:t>Synthetic – Proposal 2 &amp; 3 </a:t>
            </a:r>
            <a:endParaRPr lang="en-NL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5AF2BDFE-8EB8-4FE9-9A6B-B873019960AA}"/>
              </a:ext>
            </a:extLst>
          </p:cNvPr>
          <p:cNvSpPr txBox="1"/>
          <p:nvPr/>
        </p:nvSpPr>
        <p:spPr>
          <a:xfrm>
            <a:off x="805468" y="1493173"/>
            <a:ext cx="65613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Proposal 2: </a:t>
            </a:r>
          </a:p>
          <a:p>
            <a:r>
              <a:rPr lang="en-GB" sz="2000" dirty="0"/>
              <a:t>A layer of single qubit rotations followed by a brickwork pattern of random/parameterized 2 qubit gates with sufficient depth to ensure full qubit connectivity</a:t>
            </a:r>
            <a:endParaRPr lang="en-NL" sz="2000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3157727F-D39E-481F-A533-620A914B4730}"/>
              </a:ext>
            </a:extLst>
          </p:cNvPr>
          <p:cNvSpPr txBox="1"/>
          <p:nvPr/>
        </p:nvSpPr>
        <p:spPr>
          <a:xfrm>
            <a:off x="904080" y="3802552"/>
            <a:ext cx="61186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Proposal 3: </a:t>
            </a:r>
          </a:p>
          <a:p>
            <a:r>
              <a:rPr lang="en-GB" sz="2000" dirty="0"/>
              <a:t>Some kind of Ising model, e.g. </a:t>
            </a:r>
            <a:endParaRPr lang="en-NL" sz="20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A186429-3852-4F5C-950E-455101A5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70" y="4797331"/>
            <a:ext cx="10537341" cy="1603243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12FE0A31-595A-4110-8CAE-F7CC5F4E28AE}"/>
              </a:ext>
            </a:extLst>
          </p:cNvPr>
          <p:cNvSpPr/>
          <p:nvPr/>
        </p:nvSpPr>
        <p:spPr>
          <a:xfrm>
            <a:off x="972766" y="4698460"/>
            <a:ext cx="5583677" cy="359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1747573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342</Words>
  <Application>Microsoft Office PowerPoint</Application>
  <PresentationFormat>Breedbeeld</PresentationFormat>
  <Paragraphs>80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Kantoorthema</vt:lpstr>
      <vt:lpstr>CANCER</vt:lpstr>
      <vt:lpstr>Ionosphere</vt:lpstr>
      <vt:lpstr>SPECTF</vt:lpstr>
      <vt:lpstr>SONAR or MNIST</vt:lpstr>
      <vt:lpstr>Synthetic – Proposal 1 </vt:lpstr>
      <vt:lpstr>Synthetic – Proposal 2 &amp; 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</dc:title>
  <dc:creator>Marius van Laar</dc:creator>
  <cp:lastModifiedBy>Marius van Laar</cp:lastModifiedBy>
  <cp:revision>2</cp:revision>
  <dcterms:created xsi:type="dcterms:W3CDTF">2022-04-06T12:43:15Z</dcterms:created>
  <dcterms:modified xsi:type="dcterms:W3CDTF">2022-04-08T10:33:19Z</dcterms:modified>
</cp:coreProperties>
</file>