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268" r:id="rId2"/>
    <p:sldId id="256" r:id="rId3"/>
    <p:sldId id="257" r:id="rId4"/>
    <p:sldId id="258" r:id="rId5"/>
    <p:sldId id="354" r:id="rId6"/>
    <p:sldId id="325" r:id="rId7"/>
    <p:sldId id="326" r:id="rId8"/>
    <p:sldId id="356" r:id="rId9"/>
    <p:sldId id="324" r:id="rId10"/>
    <p:sldId id="328" r:id="rId11"/>
    <p:sldId id="329" r:id="rId12"/>
    <p:sldId id="336" r:id="rId13"/>
    <p:sldId id="331" r:id="rId14"/>
    <p:sldId id="337" r:id="rId15"/>
    <p:sldId id="333" r:id="rId16"/>
    <p:sldId id="340" r:id="rId17"/>
    <p:sldId id="332" r:id="rId18"/>
    <p:sldId id="339" r:id="rId19"/>
    <p:sldId id="358" r:id="rId20"/>
    <p:sldId id="341" r:id="rId21"/>
    <p:sldId id="357" r:id="rId22"/>
    <p:sldId id="344" r:id="rId23"/>
    <p:sldId id="359" r:id="rId24"/>
    <p:sldId id="361" r:id="rId25"/>
    <p:sldId id="353" r:id="rId26"/>
    <p:sldId id="362" r:id="rId27"/>
    <p:sldId id="363" r:id="rId28"/>
    <p:sldId id="260" r:id="rId29"/>
    <p:sldId id="267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pos="7129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orient="horz" pos="3657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8" orient="horz" pos="1434" userDrawn="1">
          <p15:clr>
            <a:srgbClr val="A4A3A4"/>
          </p15:clr>
        </p15:guide>
        <p15:guide id="9" orient="horz" pos="935" userDrawn="1">
          <p15:clr>
            <a:srgbClr val="A4A3A4"/>
          </p15:clr>
        </p15:guide>
        <p15:guide id="10" orient="horz" pos="4133" userDrawn="1">
          <p15:clr>
            <a:srgbClr val="A4A3A4"/>
          </p15:clr>
        </p15:guide>
        <p15:guide id="11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ylwia.tomaszewska@fundacjaap.org.pl" initials="" lastIdx="1" clrIdx="2"/>
  <p:cmAuthor id="3" name="Małgorzata Kloka, CFA" initials="MKC" lastIdx="2" clrIdx="3">
    <p:extLst>
      <p:ext uri="{19B8F6BF-5375-455C-9EA6-DF929625EA0E}">
        <p15:presenceInfo xmlns:p15="http://schemas.microsoft.com/office/powerpoint/2012/main" userId="S::malgorzata.kloka@benefitsystems.pl::a92e3d1a-56a0-4e9f-9006-5c35aebed4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B1"/>
    <a:srgbClr val="3115FF"/>
    <a:srgbClr val="2B37F9"/>
    <a:srgbClr val="4A31FF"/>
    <a:srgbClr val="CB0538"/>
    <a:srgbClr val="00D269"/>
    <a:srgbClr val="C2F0D9"/>
    <a:srgbClr val="F2F2F2"/>
    <a:srgbClr val="3B21FF"/>
    <a:srgbClr val="C8C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72033" autoAdjust="0"/>
  </p:normalViewPr>
  <p:slideViewPr>
    <p:cSldViewPr snapToGrid="0">
      <p:cViewPr varScale="1">
        <p:scale>
          <a:sx n="117" d="100"/>
          <a:sy n="117" d="100"/>
        </p:scale>
        <p:origin x="2118" y="96"/>
      </p:cViewPr>
      <p:guideLst>
        <p:guide orient="horz" pos="346"/>
        <p:guide pos="551"/>
        <p:guide pos="7129"/>
        <p:guide orient="horz" pos="3793"/>
        <p:guide orient="horz" pos="663"/>
        <p:guide orient="horz" pos="3657"/>
        <p:guide orient="horz" pos="1275"/>
        <p:guide orient="horz" pos="1434"/>
        <p:guide orient="horz" pos="935"/>
        <p:guide orient="horz" pos="4133"/>
        <p:guide orient="horz" pos="34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38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928C88C-E191-4059-9BF2-AEB232396D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293F652-C854-4714-9031-68AEFB19CE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78E40-4600-43D0-8F69-8F76E51C58B6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F366979-CBE5-4C7D-B400-49216C8685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F797A9D-DB50-4CF2-A210-0032DDDA17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97EC5-9BD3-4E25-9D93-2A1852B0BA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11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31876-466B-441C-9654-43C51B230E81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2183C-A587-4954-A5BC-1D7F3A7556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80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2183C-A587-4954-A5BC-1D7F3A75565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784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2183C-A587-4954-A5BC-1D7F3A755653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375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2183C-A587-4954-A5BC-1D7F3A75565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69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2183C-A587-4954-A5BC-1D7F3A75565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1526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2183C-A587-4954-A5BC-1D7F3A75565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93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2183C-A587-4954-A5BC-1D7F3A75565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866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2183C-A587-4954-A5BC-1D7F3A75565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708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2183C-A587-4954-A5BC-1D7F3A75565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6201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2183C-A587-4954-A5BC-1D7F3A755653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095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2183C-A587-4954-A5BC-1D7F3A755653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15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11E847-E87E-4ADA-8403-E3060A03D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F9E60E7-DF3E-4146-AFF1-BCCD2EAC2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666435-3E89-4BEC-83E7-2C9D40F8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6420-6523-43FC-A99F-78CE68C71056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BE9001-E47E-42A8-8C43-D9513422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4F6A61-BC27-4183-875A-10D6C3B1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6B6A-A9D5-4ABA-9939-A832AC8774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884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3AD03-BB87-441E-9C5A-152E4317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0F744B1-EEA4-44AD-AAC9-AEACACDBF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4F9F0A-AF54-4164-A224-24851C03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6420-6523-43FC-A99F-78CE68C71056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F555E8-CB0F-4EAF-8F0E-3BD21A61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43A1D4-8846-4C44-8CBC-EB3A1B0E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6B6A-A9D5-4ABA-9939-A832AC8774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84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E41866B-E49B-4DE0-B8B3-E75CE57B1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8B58E7F-2278-4D58-986C-A7DD99B45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035E11-32DA-4DF7-AE58-32CC15EE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6420-6523-43FC-A99F-78CE68C71056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82039D-F307-4FFF-AA91-A2EF68B7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1327F8-EDAB-4653-B5E1-BA10E870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6B6A-A9D5-4ABA-9939-A832AC8774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38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1391A7-9672-4EB3-90B3-C1BF972C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6309E8-24EF-4175-B4CA-2A7500CF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2A0D2C-12E4-4177-9AC1-5AC4E018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6420-6523-43FC-A99F-78CE68C71056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1D797C-835D-45B9-94F9-710A9509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0EFEA3C-54D8-48EB-A1A5-B308E510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6B6A-A9D5-4ABA-9939-A832AC8774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3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7D319F-2573-4C9D-898E-7CB27B4E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0D615EB-EF76-4303-A167-CF1F1CF8D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CA9E69-CC70-4EB6-8A55-082DD8A6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6420-6523-43FC-A99F-78CE68C71056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F07C36-A234-43D7-B845-797095AE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67AB92-4386-482E-96C9-FD1F50E5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6B6A-A9D5-4ABA-9939-A832AC8774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45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A924A6-619A-43BA-B970-AB48CE02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94F74E-9459-49D4-91B2-842B6CAA5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EA17F89-DEBE-44C4-A63F-CEE2D29A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3FFBB1-9284-4AC4-9C98-1209F818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6420-6523-43FC-A99F-78CE68C71056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807EF1-2D1F-4489-A259-DC7CF21F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5ECCF01-E26C-44B2-9C8E-8EDBFCB9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6B6A-A9D5-4ABA-9939-A832AC8774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802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2C0A51-C831-4C90-94A2-53BF2EB3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71E56AE-692C-4D4F-B021-C74DD6A6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13735C9-8782-4006-9729-C9B78E4A1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3D0925-11DC-44ED-BDE3-933FE03A1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4819E40-4752-4033-AE70-500EB2903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370D4DC-AC42-4647-A68E-24FE91DE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6420-6523-43FC-A99F-78CE68C71056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39E19E5-274B-4E20-B4B7-81689B7F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D3673D2-E448-4E65-9DD3-201875E7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6B6A-A9D5-4ABA-9939-A832AC8774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313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747D51-2631-4C95-B806-C5EAF827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3AB95B7-C147-48EC-8F3F-177F8F48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6420-6523-43FC-A99F-78CE68C71056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8E2B276-2EF5-4842-AAD7-0987C181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AB820BC-622A-4084-94B5-F5EA2F5A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6B6A-A9D5-4ABA-9939-A832AC8774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636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EF88DFA-3E45-4E88-AD1C-1DE43E4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6420-6523-43FC-A99F-78CE68C71056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AE885C0-E5C9-4A79-B697-F7B35556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A3E84E5-5D5E-4C75-A277-7DA28359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6B6A-A9D5-4ABA-9939-A832AC8774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8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0B14BC-2040-4659-9C55-5808BDFB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152E4A-76BE-4994-AD25-3BA929DEA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A482D7-0D51-4F76-80EB-D87EA4299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8996519-C4D1-4A0A-8D52-0A435025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6420-6523-43FC-A99F-78CE68C71056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18CFA33-780D-4623-BAB8-1598194E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354721-D7EE-4B4C-AFB2-35DA79D7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6B6A-A9D5-4ABA-9939-A832AC8774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7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15BE9E-12A2-4CD2-981A-4C633671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371680B-281C-483A-B1B8-1A1E56A48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24D56A4-DDBC-4FA4-A16C-29C9417DA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E9E0125-6A63-4658-9C65-0F66F64E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6420-6523-43FC-A99F-78CE68C71056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16998F0-B846-4E8D-8C77-03E4CED7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D7506CB-95B9-4C76-9958-3821528E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6B6A-A9D5-4ABA-9939-A832AC8774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734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8A53CC1-5730-4D8F-8791-B6FF8B47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9FD8164-04D3-4AC4-965E-BFC21600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A0D66F-E452-498F-A222-A7DBBA81F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6420-6523-43FC-A99F-78CE68C71056}" type="datetimeFigureOut">
              <a:rPr lang="pl-PL" smtClean="0"/>
              <a:t>30.03.2022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8B9319-DED9-4AAD-AB8C-856CB5D5F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F0AEA2-7F87-400A-ADF0-5A3B1F85C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6B6A-A9D5-4ABA-9939-A832AC8774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840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9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3RKA4vunFAfrfxiJhPEplw/videos" TargetMode="External"/><Relationship Id="rId3" Type="http://schemas.openxmlformats.org/officeDocument/2006/relationships/hyperlink" Target="https://github.com/paolosalvatori/ServiceBusExplorer" TargetMode="External"/><Relationship Id="rId7" Type="http://schemas.openxmlformats.org/officeDocument/2006/relationships/hyperlink" Target="https://www.youtube.com/c/PetabridgeAcademy/video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ParticularSoftware/videos" TargetMode="External"/><Relationship Id="rId5" Type="http://schemas.openxmlformats.org/officeDocument/2006/relationships/hyperlink" Target="https://www.youtube.com/watch?v=0KnIMDoJpZs" TargetMode="External"/><Relationship Id="rId4" Type="http://schemas.openxmlformats.org/officeDocument/2006/relationships/hyperlink" Target="https://github.com/Azure/azure-sdk-for-net/blob/Azure.Messaging.ServiceBus_7.7.0/sdk/servicebus/Azure.Messaging.ServiceBus/README.md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hyperlink" Target="https://github.com/MariuszKrzanowski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hyperlink" Target="https://twitter.com/krzanowskim" TargetMode="External"/><Relationship Id="rId4" Type="http://schemas.openxmlformats.org/officeDocument/2006/relationships/hyperlink" Target="https://www.youtube.com/channel/UCYYK4jqyhNglSFD7UlCLR7Q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sv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icrosoft.Azure.ServiceBus.MessageIdPlugin/0.0.1-previe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olosalvatori/ServiceBusExplor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07A6ADBB-2A3C-4AC6-817A-A83188197802}"/>
              </a:ext>
            </a:extLst>
          </p:cNvPr>
          <p:cNvSpPr txBox="1">
            <a:spLocks/>
          </p:cNvSpPr>
          <p:nvPr/>
        </p:nvSpPr>
        <p:spPr>
          <a:xfrm>
            <a:off x="874713" y="3187708"/>
            <a:ext cx="7317939" cy="14948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Actor Model based on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Black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Azure Service Bus</a:t>
            </a:r>
            <a:endParaRPr lang="pl-PL" sz="2800" b="1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 Black"/>
              <a:buNone/>
            </a:pPr>
            <a:r>
              <a:rPr lang="en-US" sz="1600" b="1" i="0" u="none" strike="noStrike" cap="none" dirty="0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Mariusz</a:t>
            </a:r>
            <a:r>
              <a:rPr lang="pl-PL" sz="1600" b="1" i="0" u="none" strike="noStrike" cap="none" dirty="0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1600" b="1" i="0" u="none" strike="noStrike" cap="none" dirty="0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Krzanowski</a:t>
            </a:r>
            <a:endParaRPr lang="pl-PL" sz="1600" b="1" i="0" u="none" strike="noStrike" cap="none" dirty="0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Black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Senior Software Developer</a:t>
            </a:r>
            <a:r>
              <a:rPr lang="pl-PL" sz="14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,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SoftwareONE</a:t>
            </a:r>
            <a:endParaRPr lang="pl-PL" sz="2800" b="1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D83B90DB-AB6F-4FED-9167-78515DEB5FC6}"/>
              </a:ext>
            </a:extLst>
          </p:cNvPr>
          <p:cNvGrpSpPr/>
          <p:nvPr/>
        </p:nvGrpSpPr>
        <p:grpSpPr>
          <a:xfrm>
            <a:off x="870334" y="6063523"/>
            <a:ext cx="10756615" cy="269631"/>
            <a:chOff x="153377" y="5829468"/>
            <a:chExt cx="10756615" cy="269631"/>
          </a:xfrm>
        </p:grpSpPr>
        <p:pic>
          <p:nvPicPr>
            <p:cNvPr id="26" name="Grafický objekt 25">
              <a:extLst>
                <a:ext uri="{FF2B5EF4-FFF2-40B4-BE49-F238E27FC236}">
                  <a16:creationId xmlns:a16="http://schemas.microsoft.com/office/drawing/2014/main" id="{C9967D41-5F1E-4386-84A0-1F6D7BC2A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70427" y="5829468"/>
              <a:ext cx="1643637" cy="269631"/>
            </a:xfrm>
            <a:prstGeom prst="rect">
              <a:avLst/>
            </a:prstGeom>
          </p:spPr>
        </p:pic>
        <p:sp>
          <p:nvSpPr>
            <p:cNvPr id="27" name="Tytuł 1">
              <a:extLst>
                <a:ext uri="{FF2B5EF4-FFF2-40B4-BE49-F238E27FC236}">
                  <a16:creationId xmlns:a16="http://schemas.microsoft.com/office/drawing/2014/main" id="{BB47D978-FDC6-4051-894A-AC5F82BB0E19}"/>
                </a:ext>
              </a:extLst>
            </p:cNvPr>
            <p:cNvSpPr txBox="1">
              <a:spLocks/>
            </p:cNvSpPr>
            <p:nvPr/>
          </p:nvSpPr>
          <p:spPr>
            <a:xfrm>
              <a:off x="153377" y="5837273"/>
              <a:ext cx="1977824" cy="26182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l-PL" sz="1000" b="1">
                  <a:solidFill>
                    <a:schemeClr val="bg2"/>
                  </a:solidFill>
                  <a:latin typeface="+mn-lt"/>
                </a:rPr>
                <a:t>ORGANIZATOR GŁÓWNY:</a:t>
              </a:r>
            </a:p>
          </p:txBody>
        </p:sp>
        <p:sp>
          <p:nvSpPr>
            <p:cNvPr id="11" name="Tytuł 1">
              <a:extLst>
                <a:ext uri="{FF2B5EF4-FFF2-40B4-BE49-F238E27FC236}">
                  <a16:creationId xmlns:a16="http://schemas.microsoft.com/office/drawing/2014/main" id="{42B32166-2F9D-4AF1-8CD2-74332145F1E2}"/>
                </a:ext>
              </a:extLst>
            </p:cNvPr>
            <p:cNvSpPr txBox="1">
              <a:spLocks/>
            </p:cNvSpPr>
            <p:nvPr/>
          </p:nvSpPr>
          <p:spPr>
            <a:xfrm>
              <a:off x="3810978" y="5837273"/>
              <a:ext cx="7099014" cy="26182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l-PL" sz="1000" b="1">
                  <a:solidFill>
                    <a:schemeClr val="bg2"/>
                  </a:solidFill>
                  <a:latin typeface="+mn-lt"/>
                </a:rPr>
                <a:t>KOMITET ORGANIZACYJNY:</a:t>
              </a:r>
              <a:r>
                <a:rPr lang="pl-PL" sz="100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pl-PL" sz="1000">
                  <a:solidFill>
                    <a:schemeClr val="bg1"/>
                  </a:solidFill>
                  <a:latin typeface="+mn-lt"/>
                </a:rPr>
                <a:t>kilkadziesiąt organizacji z sektora IT / data science (pełna lista na stronie wydarzenia)</a:t>
              </a:r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F35EB8F9-4E98-4CC3-AA4F-A5BCD1D1F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083" y="556309"/>
            <a:ext cx="3155022" cy="792200"/>
          </a:xfrm>
          <a:prstGeom prst="rect">
            <a:avLst/>
          </a:prstGeom>
        </p:spPr>
      </p:pic>
      <p:sp>
        <p:nvSpPr>
          <p:cNvPr id="17" name="pole tekstowe 84">
            <a:extLst>
              <a:ext uri="{FF2B5EF4-FFF2-40B4-BE49-F238E27FC236}">
                <a16:creationId xmlns:a16="http://schemas.microsoft.com/office/drawing/2014/main" id="{57B1AA0E-94C6-4761-AC43-E4F816258D34}"/>
              </a:ext>
            </a:extLst>
          </p:cNvPr>
          <p:cNvSpPr txBox="1"/>
          <p:nvPr/>
        </p:nvSpPr>
        <p:spPr>
          <a:xfrm>
            <a:off x="592174" y="2118340"/>
            <a:ext cx="437819" cy="1311124"/>
          </a:xfrm>
          <a:prstGeom prst="rect">
            <a:avLst/>
          </a:prstGeom>
          <a:noFill/>
          <a:ln w="1905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288000" tIns="252000" rIns="180000" bIns="28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lvl="0">
              <a:lnSpc>
                <a:spcPct val="110000"/>
              </a:lnSpc>
              <a:defRPr sz="2400" b="1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1pPr>
          </a:lstStyle>
          <a:p>
            <a:pPr algn="r">
              <a:spcAft>
                <a:spcPts val="600"/>
              </a:spcAft>
            </a:pPr>
            <a:r>
              <a:rPr lang="pl-PL" sz="4800" dirty="0">
                <a:ln w="12700">
                  <a:solidFill>
                    <a:schemeClr val="bg2"/>
                  </a:solidFill>
                </a:ln>
                <a:noFill/>
                <a:latin typeface="Calibri" panose="020F0502020204030204" pitchFamily="34" charset="0"/>
              </a:rPr>
              <a:t>↘</a:t>
            </a:r>
            <a:endParaRPr lang="pl-PL" sz="4800" dirty="0">
              <a:ln w="12700">
                <a:solidFill>
                  <a:schemeClr val="bg2"/>
                </a:solidFill>
              </a:ln>
              <a:noFill/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93222557-F975-4FE2-AF96-989B30CCE555}"/>
              </a:ext>
            </a:extLst>
          </p:cNvPr>
          <p:cNvSpPr txBox="1">
            <a:spLocks/>
          </p:cNvSpPr>
          <p:nvPr/>
        </p:nvSpPr>
        <p:spPr>
          <a:xfrm>
            <a:off x="1122797" y="5532687"/>
            <a:ext cx="2809163" cy="35816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1100" b="1" dirty="0">
                <a:solidFill>
                  <a:schemeClr val="bg2"/>
                </a:solidFill>
                <a:latin typeface="+mn-lt"/>
              </a:rPr>
              <a:t>www.WarszawskieDniInformatyki.pl</a:t>
            </a:r>
          </a:p>
        </p:txBody>
      </p:sp>
      <p:sp>
        <p:nvSpPr>
          <p:cNvPr id="14" name="Tytuł 1">
            <a:extLst>
              <a:ext uri="{FF2B5EF4-FFF2-40B4-BE49-F238E27FC236}">
                <a16:creationId xmlns:a16="http://schemas.microsoft.com/office/drawing/2014/main" id="{1DF74338-57B4-4D2D-AD8A-01D266820BEB}"/>
              </a:ext>
            </a:extLst>
          </p:cNvPr>
          <p:cNvSpPr txBox="1">
            <a:spLocks/>
          </p:cNvSpPr>
          <p:nvPr/>
        </p:nvSpPr>
        <p:spPr>
          <a:xfrm>
            <a:off x="4437769" y="5532687"/>
            <a:ext cx="2216234" cy="35816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1100" dirty="0">
                <a:solidFill>
                  <a:schemeClr val="bg2"/>
                </a:solidFill>
              </a:rPr>
              <a:t>1-2 kwietnia 2022</a:t>
            </a: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F948138A-36C3-44CE-9AC6-AB9E572E9B8E}"/>
              </a:ext>
            </a:extLst>
          </p:cNvPr>
          <p:cNvSpPr txBox="1">
            <a:spLocks/>
          </p:cNvSpPr>
          <p:nvPr/>
        </p:nvSpPr>
        <p:spPr>
          <a:xfrm>
            <a:off x="6341199" y="5536365"/>
            <a:ext cx="2932010" cy="35816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1100" dirty="0">
                <a:solidFill>
                  <a:schemeClr val="bg2"/>
                </a:solidFill>
              </a:rPr>
              <a:t>Politechnika Warszawska + online</a:t>
            </a:r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86890BBA-BC63-4CA3-B728-3E01BCBA1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5532587"/>
            <a:ext cx="232875" cy="324000"/>
          </a:xfrm>
          <a:prstGeom prst="rect">
            <a:avLst/>
          </a:prstGeom>
        </p:spPr>
      </p:pic>
      <p:grpSp>
        <p:nvGrpSpPr>
          <p:cNvPr id="18" name="Grafika 7">
            <a:extLst>
              <a:ext uri="{FF2B5EF4-FFF2-40B4-BE49-F238E27FC236}">
                <a16:creationId xmlns:a16="http://schemas.microsoft.com/office/drawing/2014/main" id="{D8829013-D9C7-40E4-A228-0FDFB2E8A390}"/>
              </a:ext>
            </a:extLst>
          </p:cNvPr>
          <p:cNvGrpSpPr>
            <a:grpSpLocks noChangeAspect="1"/>
          </p:cNvGrpSpPr>
          <p:nvPr/>
        </p:nvGrpSpPr>
        <p:grpSpPr>
          <a:xfrm>
            <a:off x="4124690" y="5528909"/>
            <a:ext cx="324000" cy="324000"/>
            <a:chOff x="4583292" y="-1770695"/>
            <a:chExt cx="1509791" cy="1510251"/>
          </a:xfrm>
          <a:solidFill>
            <a:schemeClr val="bg2"/>
          </a:solidFill>
        </p:grpSpPr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9DDADD0E-7E2B-48FE-91AB-5C82D7D2EA89}"/>
                </a:ext>
              </a:extLst>
            </p:cNvPr>
            <p:cNvSpPr/>
            <p:nvPr/>
          </p:nvSpPr>
          <p:spPr>
            <a:xfrm>
              <a:off x="4860639" y="-1159396"/>
              <a:ext cx="239321" cy="239321"/>
            </a:xfrm>
            <a:custGeom>
              <a:avLst/>
              <a:gdLst>
                <a:gd name="connsiteX0" fmla="*/ 0 w 239321"/>
                <a:gd name="connsiteY0" fmla="*/ 0 h 239321"/>
                <a:gd name="connsiteX1" fmla="*/ 241983 w 239321"/>
                <a:gd name="connsiteY1" fmla="*/ 0 h 239321"/>
                <a:gd name="connsiteX2" fmla="*/ 241983 w 239321"/>
                <a:gd name="connsiteY2" fmla="*/ 241989 h 239321"/>
                <a:gd name="connsiteX3" fmla="*/ 0 w 239321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21" h="239321">
                  <a:moveTo>
                    <a:pt x="0" y="0"/>
                  </a:moveTo>
                  <a:lnTo>
                    <a:pt x="241983" y="0"/>
                  </a:lnTo>
                  <a:lnTo>
                    <a:pt x="241983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E2841D25-0BFC-45ED-B7E0-5700E2C4CCE5}"/>
                </a:ext>
              </a:extLst>
            </p:cNvPr>
            <p:cNvSpPr/>
            <p:nvPr/>
          </p:nvSpPr>
          <p:spPr>
            <a:xfrm>
              <a:off x="5218634" y="-1159396"/>
              <a:ext cx="239321" cy="239321"/>
            </a:xfrm>
            <a:custGeom>
              <a:avLst/>
              <a:gdLst>
                <a:gd name="connsiteX0" fmla="*/ 0 w 239321"/>
                <a:gd name="connsiteY0" fmla="*/ 0 h 239321"/>
                <a:gd name="connsiteX1" fmla="*/ 241942 w 239321"/>
                <a:gd name="connsiteY1" fmla="*/ 0 h 239321"/>
                <a:gd name="connsiteX2" fmla="*/ 241942 w 239321"/>
                <a:gd name="connsiteY2" fmla="*/ 241989 h 239321"/>
                <a:gd name="connsiteX3" fmla="*/ 0 w 239321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21" h="239321">
                  <a:moveTo>
                    <a:pt x="0" y="0"/>
                  </a:moveTo>
                  <a:lnTo>
                    <a:pt x="241942" y="0"/>
                  </a:lnTo>
                  <a:lnTo>
                    <a:pt x="241942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8DED62C9-DB4D-4A7E-8294-C92B2579090D}"/>
                </a:ext>
              </a:extLst>
            </p:cNvPr>
            <p:cNvSpPr/>
            <p:nvPr/>
          </p:nvSpPr>
          <p:spPr>
            <a:xfrm>
              <a:off x="5576632" y="-1159396"/>
              <a:ext cx="239321" cy="239321"/>
            </a:xfrm>
            <a:custGeom>
              <a:avLst/>
              <a:gdLst>
                <a:gd name="connsiteX0" fmla="*/ 0 w 239321"/>
                <a:gd name="connsiteY0" fmla="*/ 0 h 239321"/>
                <a:gd name="connsiteX1" fmla="*/ 241980 w 239321"/>
                <a:gd name="connsiteY1" fmla="*/ 0 h 239321"/>
                <a:gd name="connsiteX2" fmla="*/ 241980 w 239321"/>
                <a:gd name="connsiteY2" fmla="*/ 241989 h 239321"/>
                <a:gd name="connsiteX3" fmla="*/ 0 w 239321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21" h="239321">
                  <a:moveTo>
                    <a:pt x="0" y="0"/>
                  </a:moveTo>
                  <a:lnTo>
                    <a:pt x="241980" y="0"/>
                  </a:lnTo>
                  <a:lnTo>
                    <a:pt x="241980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6C2F8DBB-EC6F-4FD4-949D-6E044428EF59}"/>
                </a:ext>
              </a:extLst>
            </p:cNvPr>
            <p:cNvSpPr/>
            <p:nvPr/>
          </p:nvSpPr>
          <p:spPr>
            <a:xfrm>
              <a:off x="4860639" y="-801442"/>
              <a:ext cx="239321" cy="239321"/>
            </a:xfrm>
            <a:custGeom>
              <a:avLst/>
              <a:gdLst>
                <a:gd name="connsiteX0" fmla="*/ 0 w 239321"/>
                <a:gd name="connsiteY0" fmla="*/ 0 h 239321"/>
                <a:gd name="connsiteX1" fmla="*/ 241983 w 239321"/>
                <a:gd name="connsiteY1" fmla="*/ 0 h 239321"/>
                <a:gd name="connsiteX2" fmla="*/ 241983 w 239321"/>
                <a:gd name="connsiteY2" fmla="*/ 241989 h 239321"/>
                <a:gd name="connsiteX3" fmla="*/ 0 w 239321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21" h="239321">
                  <a:moveTo>
                    <a:pt x="0" y="0"/>
                  </a:moveTo>
                  <a:lnTo>
                    <a:pt x="241983" y="0"/>
                  </a:lnTo>
                  <a:lnTo>
                    <a:pt x="241983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0D89F078-DAD4-49A3-905B-7DC66E2BBD25}"/>
                </a:ext>
              </a:extLst>
            </p:cNvPr>
            <p:cNvSpPr/>
            <p:nvPr/>
          </p:nvSpPr>
          <p:spPr>
            <a:xfrm>
              <a:off x="5218634" y="-801442"/>
              <a:ext cx="239321" cy="239321"/>
            </a:xfrm>
            <a:custGeom>
              <a:avLst/>
              <a:gdLst>
                <a:gd name="connsiteX0" fmla="*/ 0 w 239321"/>
                <a:gd name="connsiteY0" fmla="*/ 0 h 239321"/>
                <a:gd name="connsiteX1" fmla="*/ 241942 w 239321"/>
                <a:gd name="connsiteY1" fmla="*/ 0 h 239321"/>
                <a:gd name="connsiteX2" fmla="*/ 241942 w 239321"/>
                <a:gd name="connsiteY2" fmla="*/ 241989 h 239321"/>
                <a:gd name="connsiteX3" fmla="*/ 0 w 239321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21" h="239321">
                  <a:moveTo>
                    <a:pt x="0" y="0"/>
                  </a:moveTo>
                  <a:lnTo>
                    <a:pt x="241942" y="0"/>
                  </a:lnTo>
                  <a:lnTo>
                    <a:pt x="241942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CE348307-379F-4095-B055-388D0571CBF5}"/>
                </a:ext>
              </a:extLst>
            </p:cNvPr>
            <p:cNvSpPr/>
            <p:nvPr/>
          </p:nvSpPr>
          <p:spPr>
            <a:xfrm>
              <a:off x="5576632" y="-801442"/>
              <a:ext cx="239321" cy="239321"/>
            </a:xfrm>
            <a:custGeom>
              <a:avLst/>
              <a:gdLst>
                <a:gd name="connsiteX0" fmla="*/ 0 w 239321"/>
                <a:gd name="connsiteY0" fmla="*/ 0 h 239321"/>
                <a:gd name="connsiteX1" fmla="*/ 241980 w 239321"/>
                <a:gd name="connsiteY1" fmla="*/ 0 h 239321"/>
                <a:gd name="connsiteX2" fmla="*/ 241980 w 239321"/>
                <a:gd name="connsiteY2" fmla="*/ 241989 h 239321"/>
                <a:gd name="connsiteX3" fmla="*/ 0 w 239321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21" h="239321">
                  <a:moveTo>
                    <a:pt x="0" y="0"/>
                  </a:moveTo>
                  <a:lnTo>
                    <a:pt x="241980" y="0"/>
                  </a:lnTo>
                  <a:lnTo>
                    <a:pt x="241980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C3750715-6FAA-4D9C-807E-D2D8521D7B91}"/>
                </a:ext>
              </a:extLst>
            </p:cNvPr>
            <p:cNvSpPr/>
            <p:nvPr/>
          </p:nvSpPr>
          <p:spPr>
            <a:xfrm>
              <a:off x="5611942" y="-1770695"/>
              <a:ext cx="171366" cy="239321"/>
            </a:xfrm>
            <a:custGeom>
              <a:avLst/>
              <a:gdLst>
                <a:gd name="connsiteX0" fmla="*/ 0 w 171365"/>
                <a:gd name="connsiteY0" fmla="*/ 0 h 239321"/>
                <a:gd name="connsiteX1" fmla="*/ 171413 w 171365"/>
                <a:gd name="connsiteY1" fmla="*/ 0 h 239321"/>
                <a:gd name="connsiteX2" fmla="*/ 171413 w 171365"/>
                <a:gd name="connsiteY2" fmla="*/ 241989 h 239321"/>
                <a:gd name="connsiteX3" fmla="*/ 0 w 171365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5" h="239321">
                  <a:moveTo>
                    <a:pt x="0" y="0"/>
                  </a:moveTo>
                  <a:lnTo>
                    <a:pt x="171413" y="0"/>
                  </a:lnTo>
                  <a:lnTo>
                    <a:pt x="171413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45F59AFF-E933-4389-BD96-D8B32BC8066C}"/>
                </a:ext>
              </a:extLst>
            </p:cNvPr>
            <p:cNvSpPr/>
            <p:nvPr/>
          </p:nvSpPr>
          <p:spPr>
            <a:xfrm>
              <a:off x="4895905" y="-1770695"/>
              <a:ext cx="171366" cy="239321"/>
            </a:xfrm>
            <a:custGeom>
              <a:avLst/>
              <a:gdLst>
                <a:gd name="connsiteX0" fmla="*/ 0 w 171365"/>
                <a:gd name="connsiteY0" fmla="*/ 0 h 239321"/>
                <a:gd name="connsiteX1" fmla="*/ 171448 w 171365"/>
                <a:gd name="connsiteY1" fmla="*/ 0 h 239321"/>
                <a:gd name="connsiteX2" fmla="*/ 171448 w 171365"/>
                <a:gd name="connsiteY2" fmla="*/ 241989 h 239321"/>
                <a:gd name="connsiteX3" fmla="*/ 0 w 171365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5" h="239321">
                  <a:moveTo>
                    <a:pt x="0" y="0"/>
                  </a:moveTo>
                  <a:lnTo>
                    <a:pt x="171448" y="0"/>
                  </a:lnTo>
                  <a:lnTo>
                    <a:pt x="171448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7A66648B-F980-4B77-9EBA-541D34F74536}"/>
                </a:ext>
              </a:extLst>
            </p:cNvPr>
            <p:cNvSpPr/>
            <p:nvPr/>
          </p:nvSpPr>
          <p:spPr>
            <a:xfrm>
              <a:off x="4583292" y="-1637279"/>
              <a:ext cx="1509791" cy="1376835"/>
            </a:xfrm>
            <a:custGeom>
              <a:avLst/>
              <a:gdLst>
                <a:gd name="connsiteX0" fmla="*/ 1512669 w 1509791"/>
                <a:gd name="connsiteY0" fmla="*/ 195732 h 1376834"/>
                <a:gd name="connsiteX1" fmla="*/ 1512669 w 1509791"/>
                <a:gd name="connsiteY1" fmla="*/ 0 h 1376834"/>
                <a:gd name="connsiteX2" fmla="*/ 1265557 w 1509791"/>
                <a:gd name="connsiteY2" fmla="*/ 0 h 1376834"/>
                <a:gd name="connsiteX3" fmla="*/ 1265557 w 1509791"/>
                <a:gd name="connsiteY3" fmla="*/ 174131 h 1376834"/>
                <a:gd name="connsiteX4" fmla="*/ 963055 w 1509791"/>
                <a:gd name="connsiteY4" fmla="*/ 174131 h 1376834"/>
                <a:gd name="connsiteX5" fmla="*/ 963055 w 1509791"/>
                <a:gd name="connsiteY5" fmla="*/ 0 h 1376834"/>
                <a:gd name="connsiteX6" fmla="*/ 549573 w 1509791"/>
                <a:gd name="connsiteY6" fmla="*/ 0 h 1376834"/>
                <a:gd name="connsiteX7" fmla="*/ 549573 w 1509791"/>
                <a:gd name="connsiteY7" fmla="*/ 174131 h 1376834"/>
                <a:gd name="connsiteX8" fmla="*/ 247065 w 1509791"/>
                <a:gd name="connsiteY8" fmla="*/ 174131 h 1376834"/>
                <a:gd name="connsiteX9" fmla="*/ 247065 w 1509791"/>
                <a:gd name="connsiteY9" fmla="*/ 0 h 1376834"/>
                <a:gd name="connsiteX10" fmla="*/ 0 w 1509791"/>
                <a:gd name="connsiteY10" fmla="*/ 0 h 1376834"/>
                <a:gd name="connsiteX11" fmla="*/ 0 w 1509791"/>
                <a:gd name="connsiteY11" fmla="*/ 1379278 h 1376834"/>
                <a:gd name="connsiteX12" fmla="*/ 1512672 w 1509791"/>
                <a:gd name="connsiteY12" fmla="*/ 1379278 h 1376834"/>
                <a:gd name="connsiteX13" fmla="*/ 1512672 w 1509791"/>
                <a:gd name="connsiteY13" fmla="*/ 195732 h 1376834"/>
                <a:gd name="connsiteX14" fmla="*/ 1341221 w 1509791"/>
                <a:gd name="connsiteY14" fmla="*/ 1207824 h 1376834"/>
                <a:gd name="connsiteX15" fmla="*/ 171451 w 1509791"/>
                <a:gd name="connsiteY15" fmla="*/ 1207824 h 1376834"/>
                <a:gd name="connsiteX16" fmla="*/ 171451 w 1509791"/>
                <a:gd name="connsiteY16" fmla="*/ 347887 h 1376834"/>
                <a:gd name="connsiteX17" fmla="*/ 1341221 w 1509791"/>
                <a:gd name="connsiteY17" fmla="*/ 347887 h 1376834"/>
                <a:gd name="connsiteX18" fmla="*/ 1341221 w 1509791"/>
                <a:gd name="connsiteY18" fmla="*/ 1207824 h 13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9791" h="1376834">
                  <a:moveTo>
                    <a:pt x="1512669" y="195732"/>
                  </a:moveTo>
                  <a:lnTo>
                    <a:pt x="1512669" y="0"/>
                  </a:lnTo>
                  <a:lnTo>
                    <a:pt x="1265557" y="0"/>
                  </a:lnTo>
                  <a:lnTo>
                    <a:pt x="1265557" y="174131"/>
                  </a:lnTo>
                  <a:lnTo>
                    <a:pt x="963055" y="174131"/>
                  </a:lnTo>
                  <a:lnTo>
                    <a:pt x="963055" y="0"/>
                  </a:lnTo>
                  <a:lnTo>
                    <a:pt x="549573" y="0"/>
                  </a:lnTo>
                  <a:lnTo>
                    <a:pt x="549573" y="174131"/>
                  </a:lnTo>
                  <a:lnTo>
                    <a:pt x="247065" y="174131"/>
                  </a:lnTo>
                  <a:lnTo>
                    <a:pt x="247065" y="0"/>
                  </a:lnTo>
                  <a:lnTo>
                    <a:pt x="0" y="0"/>
                  </a:lnTo>
                  <a:lnTo>
                    <a:pt x="0" y="1379278"/>
                  </a:lnTo>
                  <a:lnTo>
                    <a:pt x="1512672" y="1379278"/>
                  </a:lnTo>
                  <a:lnTo>
                    <a:pt x="1512672" y="195732"/>
                  </a:lnTo>
                  <a:close/>
                  <a:moveTo>
                    <a:pt x="1341221" y="1207824"/>
                  </a:moveTo>
                  <a:lnTo>
                    <a:pt x="171451" y="1207824"/>
                  </a:lnTo>
                  <a:lnTo>
                    <a:pt x="171451" y="347887"/>
                  </a:lnTo>
                  <a:lnTo>
                    <a:pt x="1341221" y="347887"/>
                  </a:lnTo>
                  <a:lnTo>
                    <a:pt x="1341221" y="1207824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30" name="Grafika 39">
            <a:extLst>
              <a:ext uri="{FF2B5EF4-FFF2-40B4-BE49-F238E27FC236}">
                <a16:creationId xmlns:a16="http://schemas.microsoft.com/office/drawing/2014/main" id="{17915906-B99D-46AE-ADD4-E8F766CBEA35}"/>
              </a:ext>
            </a:extLst>
          </p:cNvPr>
          <p:cNvSpPr>
            <a:spLocks noChangeAspect="1"/>
          </p:cNvSpPr>
          <p:nvPr/>
        </p:nvSpPr>
        <p:spPr>
          <a:xfrm>
            <a:off x="811083" y="5569097"/>
            <a:ext cx="324000" cy="3240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  <a:gd name="connsiteX5" fmla="*/ 398526 w 457200"/>
              <a:gd name="connsiteY5" fmla="*/ 314325 h 457200"/>
              <a:gd name="connsiteX6" fmla="*/ 335185 w 457200"/>
              <a:gd name="connsiteY6" fmla="*/ 314325 h 457200"/>
              <a:gd name="connsiteX7" fmla="*/ 342900 w 457200"/>
              <a:gd name="connsiteY7" fmla="*/ 247650 h 457200"/>
              <a:gd name="connsiteX8" fmla="*/ 418148 w 457200"/>
              <a:gd name="connsiteY8" fmla="*/ 247650 h 457200"/>
              <a:gd name="connsiteX9" fmla="*/ 398526 w 457200"/>
              <a:gd name="connsiteY9" fmla="*/ 314325 h 457200"/>
              <a:gd name="connsiteX10" fmla="*/ 172212 w 457200"/>
              <a:gd name="connsiteY10" fmla="*/ 352425 h 457200"/>
              <a:gd name="connsiteX11" fmla="*/ 284988 w 457200"/>
              <a:gd name="connsiteY11" fmla="*/ 352425 h 457200"/>
              <a:gd name="connsiteX12" fmla="*/ 172212 w 457200"/>
              <a:gd name="connsiteY12" fmla="*/ 352425 h 457200"/>
              <a:gd name="connsiteX13" fmla="*/ 161354 w 457200"/>
              <a:gd name="connsiteY13" fmla="*/ 314325 h 457200"/>
              <a:gd name="connsiteX14" fmla="*/ 152876 w 457200"/>
              <a:gd name="connsiteY14" fmla="*/ 247650 h 457200"/>
              <a:gd name="connsiteX15" fmla="*/ 304800 w 457200"/>
              <a:gd name="connsiteY15" fmla="*/ 247650 h 457200"/>
              <a:gd name="connsiteX16" fmla="*/ 296323 w 457200"/>
              <a:gd name="connsiteY16" fmla="*/ 314325 h 457200"/>
              <a:gd name="connsiteX17" fmla="*/ 58674 w 457200"/>
              <a:gd name="connsiteY17" fmla="*/ 142875 h 457200"/>
              <a:gd name="connsiteX18" fmla="*/ 122015 w 457200"/>
              <a:gd name="connsiteY18" fmla="*/ 142875 h 457200"/>
              <a:gd name="connsiteX19" fmla="*/ 114300 w 457200"/>
              <a:gd name="connsiteY19" fmla="*/ 209550 h 457200"/>
              <a:gd name="connsiteX20" fmla="*/ 39053 w 457200"/>
              <a:gd name="connsiteY20" fmla="*/ 209550 h 457200"/>
              <a:gd name="connsiteX21" fmla="*/ 58674 w 457200"/>
              <a:gd name="connsiteY21" fmla="*/ 142875 h 457200"/>
              <a:gd name="connsiteX22" fmla="*/ 284988 w 457200"/>
              <a:gd name="connsiteY22" fmla="*/ 104775 h 457200"/>
              <a:gd name="connsiteX23" fmla="*/ 172212 w 457200"/>
              <a:gd name="connsiteY23" fmla="*/ 104775 h 457200"/>
              <a:gd name="connsiteX24" fmla="*/ 284988 w 457200"/>
              <a:gd name="connsiteY24" fmla="*/ 104775 h 457200"/>
              <a:gd name="connsiteX25" fmla="*/ 295847 w 457200"/>
              <a:gd name="connsiteY25" fmla="*/ 142875 h 457200"/>
              <a:gd name="connsiteX26" fmla="*/ 304800 w 457200"/>
              <a:gd name="connsiteY26" fmla="*/ 209550 h 457200"/>
              <a:gd name="connsiteX27" fmla="*/ 152876 w 457200"/>
              <a:gd name="connsiteY27" fmla="*/ 209550 h 457200"/>
              <a:gd name="connsiteX28" fmla="*/ 161354 w 457200"/>
              <a:gd name="connsiteY28" fmla="*/ 142875 h 457200"/>
              <a:gd name="connsiteX29" fmla="*/ 39053 w 457200"/>
              <a:gd name="connsiteY29" fmla="*/ 247650 h 457200"/>
              <a:gd name="connsiteX30" fmla="*/ 114300 w 457200"/>
              <a:gd name="connsiteY30" fmla="*/ 247650 h 457200"/>
              <a:gd name="connsiteX31" fmla="*/ 121634 w 457200"/>
              <a:gd name="connsiteY31" fmla="*/ 314325 h 457200"/>
              <a:gd name="connsiteX32" fmla="*/ 58674 w 457200"/>
              <a:gd name="connsiteY32" fmla="*/ 314325 h 457200"/>
              <a:gd name="connsiteX33" fmla="*/ 39053 w 457200"/>
              <a:gd name="connsiteY33" fmla="*/ 247650 h 457200"/>
              <a:gd name="connsiteX34" fmla="*/ 342900 w 457200"/>
              <a:gd name="connsiteY34" fmla="*/ 209550 h 457200"/>
              <a:gd name="connsiteX35" fmla="*/ 335566 w 457200"/>
              <a:gd name="connsiteY35" fmla="*/ 142875 h 457200"/>
              <a:gd name="connsiteX36" fmla="*/ 398907 w 457200"/>
              <a:gd name="connsiteY36" fmla="*/ 142875 h 457200"/>
              <a:gd name="connsiteX37" fmla="*/ 418529 w 457200"/>
              <a:gd name="connsiteY37" fmla="*/ 209550 h 457200"/>
              <a:gd name="connsiteX38" fmla="*/ 373475 w 457200"/>
              <a:gd name="connsiteY38" fmla="*/ 104775 h 457200"/>
              <a:gd name="connsiteX39" fmla="*/ 325850 w 457200"/>
              <a:gd name="connsiteY39" fmla="*/ 104775 h 457200"/>
              <a:gd name="connsiteX40" fmla="*/ 303848 w 457200"/>
              <a:gd name="connsiteY40" fmla="*/ 53626 h 457200"/>
              <a:gd name="connsiteX41" fmla="*/ 373094 w 457200"/>
              <a:gd name="connsiteY41" fmla="*/ 104775 h 457200"/>
              <a:gd name="connsiteX42" fmla="*/ 153448 w 457200"/>
              <a:gd name="connsiteY42" fmla="*/ 53626 h 457200"/>
              <a:gd name="connsiteX43" fmla="*/ 131445 w 457200"/>
              <a:gd name="connsiteY43" fmla="*/ 104775 h 457200"/>
              <a:gd name="connsiteX44" fmla="*/ 83820 w 457200"/>
              <a:gd name="connsiteY44" fmla="*/ 104775 h 457200"/>
              <a:gd name="connsiteX45" fmla="*/ 153448 w 457200"/>
              <a:gd name="connsiteY45" fmla="*/ 53626 h 457200"/>
              <a:gd name="connsiteX46" fmla="*/ 84106 w 457200"/>
              <a:gd name="connsiteY46" fmla="*/ 352425 h 457200"/>
              <a:gd name="connsiteX47" fmla="*/ 131731 w 457200"/>
              <a:gd name="connsiteY47" fmla="*/ 352425 h 457200"/>
              <a:gd name="connsiteX48" fmla="*/ 153734 w 457200"/>
              <a:gd name="connsiteY48" fmla="*/ 403574 h 457200"/>
              <a:gd name="connsiteX49" fmla="*/ 84106 w 457200"/>
              <a:gd name="connsiteY49" fmla="*/ 352425 h 457200"/>
              <a:gd name="connsiteX50" fmla="*/ 303752 w 457200"/>
              <a:gd name="connsiteY50" fmla="*/ 403574 h 457200"/>
              <a:gd name="connsiteX51" fmla="*/ 325755 w 457200"/>
              <a:gd name="connsiteY51" fmla="*/ 352425 h 457200"/>
              <a:gd name="connsiteX52" fmla="*/ 373380 w 457200"/>
              <a:gd name="connsiteY52" fmla="*/ 352425 h 457200"/>
              <a:gd name="connsiteX53" fmla="*/ 303752 w 457200"/>
              <a:gd name="connsiteY53" fmla="*/ 403574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348" y="0"/>
                  <a:pt x="0" y="102348"/>
                  <a:pt x="0" y="228600"/>
                </a:cubicBezTo>
                <a:cubicBezTo>
                  <a:pt x="0" y="354852"/>
                  <a:pt x="102348" y="457200"/>
                  <a:pt x="228600" y="457200"/>
                </a:cubicBezTo>
                <a:cubicBezTo>
                  <a:pt x="354852" y="457200"/>
                  <a:pt x="457200" y="354852"/>
                  <a:pt x="457200" y="228600"/>
                </a:cubicBezTo>
                <a:cubicBezTo>
                  <a:pt x="457200" y="102348"/>
                  <a:pt x="354852" y="0"/>
                  <a:pt x="228600" y="0"/>
                </a:cubicBezTo>
                <a:close/>
                <a:moveTo>
                  <a:pt x="398526" y="314325"/>
                </a:moveTo>
                <a:lnTo>
                  <a:pt x="335185" y="314325"/>
                </a:lnTo>
                <a:cubicBezTo>
                  <a:pt x="339417" y="292323"/>
                  <a:pt x="341995" y="270037"/>
                  <a:pt x="342900" y="247650"/>
                </a:cubicBezTo>
                <a:lnTo>
                  <a:pt x="418148" y="247650"/>
                </a:lnTo>
                <a:cubicBezTo>
                  <a:pt x="415766" y="270893"/>
                  <a:pt x="409114" y="293497"/>
                  <a:pt x="398526" y="314325"/>
                </a:cubicBezTo>
                <a:close/>
                <a:moveTo>
                  <a:pt x="172212" y="352425"/>
                </a:moveTo>
                <a:lnTo>
                  <a:pt x="284988" y="352425"/>
                </a:lnTo>
                <a:cubicBezTo>
                  <a:pt x="252984" y="440722"/>
                  <a:pt x="204311" y="440817"/>
                  <a:pt x="172212" y="352425"/>
                </a:cubicBezTo>
                <a:close/>
                <a:moveTo>
                  <a:pt x="161354" y="314325"/>
                </a:moveTo>
                <a:cubicBezTo>
                  <a:pt x="156645" y="292380"/>
                  <a:pt x="153810" y="270075"/>
                  <a:pt x="152876" y="247650"/>
                </a:cubicBezTo>
                <a:lnTo>
                  <a:pt x="304800" y="247650"/>
                </a:lnTo>
                <a:cubicBezTo>
                  <a:pt x="303867" y="270075"/>
                  <a:pt x="301031" y="292380"/>
                  <a:pt x="296323" y="314325"/>
                </a:cubicBezTo>
                <a:close/>
                <a:moveTo>
                  <a:pt x="58674" y="142875"/>
                </a:moveTo>
                <a:lnTo>
                  <a:pt x="122015" y="142875"/>
                </a:lnTo>
                <a:cubicBezTo>
                  <a:pt x="117783" y="164877"/>
                  <a:pt x="115205" y="187163"/>
                  <a:pt x="114300" y="209550"/>
                </a:cubicBezTo>
                <a:lnTo>
                  <a:pt x="39053" y="209550"/>
                </a:lnTo>
                <a:cubicBezTo>
                  <a:pt x="41434" y="186307"/>
                  <a:pt x="48086" y="163703"/>
                  <a:pt x="58674" y="142875"/>
                </a:cubicBezTo>
                <a:close/>
                <a:moveTo>
                  <a:pt x="284988" y="104775"/>
                </a:moveTo>
                <a:lnTo>
                  <a:pt x="172212" y="104775"/>
                </a:lnTo>
                <a:cubicBezTo>
                  <a:pt x="204216" y="16478"/>
                  <a:pt x="252889" y="16383"/>
                  <a:pt x="284988" y="104775"/>
                </a:cubicBezTo>
                <a:close/>
                <a:moveTo>
                  <a:pt x="295847" y="142875"/>
                </a:moveTo>
                <a:cubicBezTo>
                  <a:pt x="300715" y="164806"/>
                  <a:pt x="303710" y="187111"/>
                  <a:pt x="304800" y="209550"/>
                </a:cubicBezTo>
                <a:lnTo>
                  <a:pt x="152876" y="209550"/>
                </a:lnTo>
                <a:cubicBezTo>
                  <a:pt x="153810" y="187125"/>
                  <a:pt x="156645" y="164820"/>
                  <a:pt x="161354" y="142875"/>
                </a:cubicBezTo>
                <a:close/>
                <a:moveTo>
                  <a:pt x="39053" y="247650"/>
                </a:moveTo>
                <a:lnTo>
                  <a:pt x="114300" y="247650"/>
                </a:lnTo>
                <a:cubicBezTo>
                  <a:pt x="115079" y="270027"/>
                  <a:pt x="117531" y="292314"/>
                  <a:pt x="121634" y="314325"/>
                </a:cubicBezTo>
                <a:lnTo>
                  <a:pt x="58674" y="314325"/>
                </a:lnTo>
                <a:cubicBezTo>
                  <a:pt x="48086" y="293497"/>
                  <a:pt x="41434" y="270893"/>
                  <a:pt x="39053" y="247650"/>
                </a:cubicBezTo>
                <a:close/>
                <a:moveTo>
                  <a:pt x="342900" y="209550"/>
                </a:moveTo>
                <a:cubicBezTo>
                  <a:pt x="342121" y="187173"/>
                  <a:pt x="339669" y="164886"/>
                  <a:pt x="335566" y="142875"/>
                </a:cubicBezTo>
                <a:lnTo>
                  <a:pt x="398907" y="142875"/>
                </a:lnTo>
                <a:cubicBezTo>
                  <a:pt x="409495" y="163703"/>
                  <a:pt x="416147" y="186307"/>
                  <a:pt x="418529" y="209550"/>
                </a:cubicBezTo>
                <a:close/>
                <a:moveTo>
                  <a:pt x="373475" y="104775"/>
                </a:moveTo>
                <a:lnTo>
                  <a:pt x="325850" y="104775"/>
                </a:lnTo>
                <a:cubicBezTo>
                  <a:pt x="320494" y="86941"/>
                  <a:pt x="313112" y="69779"/>
                  <a:pt x="303848" y="53626"/>
                </a:cubicBezTo>
                <a:cubicBezTo>
                  <a:pt x="330517" y="65192"/>
                  <a:pt x="354199" y="82685"/>
                  <a:pt x="373094" y="104775"/>
                </a:cubicBezTo>
                <a:close/>
                <a:moveTo>
                  <a:pt x="153448" y="53626"/>
                </a:moveTo>
                <a:cubicBezTo>
                  <a:pt x="144184" y="69779"/>
                  <a:pt x="136801" y="86941"/>
                  <a:pt x="131445" y="104775"/>
                </a:cubicBezTo>
                <a:lnTo>
                  <a:pt x="83820" y="104775"/>
                </a:lnTo>
                <a:cubicBezTo>
                  <a:pt x="102824" y="82638"/>
                  <a:pt x="126641" y="65142"/>
                  <a:pt x="153448" y="53626"/>
                </a:cubicBezTo>
                <a:close/>
                <a:moveTo>
                  <a:pt x="84106" y="352425"/>
                </a:moveTo>
                <a:lnTo>
                  <a:pt x="131731" y="352425"/>
                </a:lnTo>
                <a:cubicBezTo>
                  <a:pt x="137087" y="370260"/>
                  <a:pt x="144469" y="387421"/>
                  <a:pt x="153734" y="403574"/>
                </a:cubicBezTo>
                <a:cubicBezTo>
                  <a:pt x="126926" y="392059"/>
                  <a:pt x="103110" y="374562"/>
                  <a:pt x="84106" y="352425"/>
                </a:cubicBezTo>
                <a:close/>
                <a:moveTo>
                  <a:pt x="303752" y="403574"/>
                </a:moveTo>
                <a:cubicBezTo>
                  <a:pt x="313016" y="387421"/>
                  <a:pt x="320399" y="370260"/>
                  <a:pt x="325755" y="352425"/>
                </a:cubicBezTo>
                <a:lnTo>
                  <a:pt x="373380" y="352425"/>
                </a:lnTo>
                <a:cubicBezTo>
                  <a:pt x="354376" y="374562"/>
                  <a:pt x="330558" y="392059"/>
                  <a:pt x="303752" y="403574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93D2954-30F7-4FD4-87E7-B89A28225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191" y="163725"/>
            <a:ext cx="3151088" cy="568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3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87FED-7E2B-47D6-AF8A-D95A0AB6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Model</a:t>
            </a:r>
          </a:p>
        </p:txBody>
      </p:sp>
      <p:pic>
        <p:nvPicPr>
          <p:cNvPr id="12" name="Grafika 11" descr="Skrzynka pocztowa z wypełnieniem pełnym">
            <a:extLst>
              <a:ext uri="{FF2B5EF4-FFF2-40B4-BE49-F238E27FC236}">
                <a16:creationId xmlns:a16="http://schemas.microsoft.com/office/drawing/2014/main" id="{26855D23-70D2-45D2-85FA-908A51F6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450" y="2176002"/>
            <a:ext cx="1026448" cy="1026448"/>
          </a:xfrm>
          <a:prstGeom prst="rect">
            <a:avLst/>
          </a:prstGeom>
        </p:spPr>
      </p:pic>
      <p:pic>
        <p:nvPicPr>
          <p:cNvPr id="13" name="Grafika 12" descr="Skrzynka pocztowa z wypełnieniem pełnym">
            <a:extLst>
              <a:ext uri="{FF2B5EF4-FFF2-40B4-BE49-F238E27FC236}">
                <a16:creationId xmlns:a16="http://schemas.microsoft.com/office/drawing/2014/main" id="{079638AD-ACDB-4A60-87C5-05FE4A067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450" y="4835063"/>
            <a:ext cx="1026448" cy="1026448"/>
          </a:xfrm>
          <a:prstGeom prst="rect">
            <a:avLst/>
          </a:prstGeom>
        </p:spPr>
      </p:pic>
      <p:pic>
        <p:nvPicPr>
          <p:cNvPr id="15" name="Grafika 14" descr="Programista z wypełnieniem pełnym">
            <a:extLst>
              <a:ext uri="{FF2B5EF4-FFF2-40B4-BE49-F238E27FC236}">
                <a16:creationId xmlns:a16="http://schemas.microsoft.com/office/drawing/2014/main" id="{043BFCD5-DEBD-4C06-9AB8-BCE10DF2D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2689" y="1844675"/>
            <a:ext cx="1689100" cy="1689100"/>
          </a:xfrm>
          <a:prstGeom prst="rect">
            <a:avLst/>
          </a:prstGeom>
        </p:spPr>
      </p:pic>
      <p:pic>
        <p:nvPicPr>
          <p:cNvPr id="17" name="Grafika 16" descr="Programista męski z wypełnieniem pełnym">
            <a:extLst>
              <a:ext uri="{FF2B5EF4-FFF2-40B4-BE49-F238E27FC236}">
                <a16:creationId xmlns:a16="http://schemas.microsoft.com/office/drawing/2014/main" id="{723FFDF7-D763-44D4-8806-2F24E46BA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2689" y="4503737"/>
            <a:ext cx="1689100" cy="1689100"/>
          </a:xfrm>
          <a:prstGeom prst="rect">
            <a:avLst/>
          </a:prstGeom>
        </p:spPr>
      </p:pic>
      <p:pic>
        <p:nvPicPr>
          <p:cNvPr id="19" name="Grafika 18" descr="Kapelusz magika z wypełnieniem pełnym">
            <a:extLst>
              <a:ext uri="{FF2B5EF4-FFF2-40B4-BE49-F238E27FC236}">
                <a16:creationId xmlns:a16="http://schemas.microsoft.com/office/drawing/2014/main" id="{6217059A-59A4-42A7-81F7-49D349670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1351" y="2814637"/>
            <a:ext cx="1689100" cy="1689100"/>
          </a:xfrm>
          <a:prstGeom prst="rect">
            <a:avLst/>
          </a:prstGeom>
        </p:spPr>
      </p:pic>
      <p:pic>
        <p:nvPicPr>
          <p:cNvPr id="20" name="Grafika 19" descr="Skrzynka pocztowa z wypełnieniem pełnym">
            <a:extLst>
              <a:ext uri="{FF2B5EF4-FFF2-40B4-BE49-F238E27FC236}">
                <a16:creationId xmlns:a16="http://schemas.microsoft.com/office/drawing/2014/main" id="{6099905E-7D90-4C45-953B-4DCEEF2984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5106" y="2176001"/>
            <a:ext cx="1026448" cy="1026448"/>
          </a:xfrm>
          <a:prstGeom prst="rect">
            <a:avLst/>
          </a:prstGeom>
        </p:spPr>
      </p:pic>
      <p:pic>
        <p:nvPicPr>
          <p:cNvPr id="21" name="Grafika 20" descr="Skrzynka pocztowa z wypełnieniem pełnym">
            <a:extLst>
              <a:ext uri="{FF2B5EF4-FFF2-40B4-BE49-F238E27FC236}">
                <a16:creationId xmlns:a16="http://schemas.microsoft.com/office/drawing/2014/main" id="{EAB4A472-8C0F-47FC-8DCE-741B5C149F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5106" y="4835063"/>
            <a:ext cx="1026448" cy="1026448"/>
          </a:xfrm>
          <a:prstGeom prst="rect">
            <a:avLst/>
          </a:prstGeom>
        </p:spPr>
      </p:pic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21FEA587-EFC8-4297-8587-6386314264F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1959898" y="2689225"/>
            <a:ext cx="191279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7EAE4792-C55A-4908-B249-4565D7809A31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5561789" y="2689225"/>
            <a:ext cx="1563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E8E4959A-E17B-4AF4-AD99-84126123D8F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1959898" y="5348287"/>
            <a:ext cx="1912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5A23714A-0762-42EE-8997-E385740C43EA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561789" y="5348287"/>
            <a:ext cx="1563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8">
            <a:extLst>
              <a:ext uri="{FF2B5EF4-FFF2-40B4-BE49-F238E27FC236}">
                <a16:creationId xmlns:a16="http://schemas.microsoft.com/office/drawing/2014/main" id="{7604C492-2545-46C1-B660-59E53B8C0A69}"/>
              </a:ext>
            </a:extLst>
          </p:cNvPr>
          <p:cNvSpPr txBox="1"/>
          <p:nvPr/>
        </p:nvSpPr>
        <p:spPr>
          <a:xfrm>
            <a:off x="1339112" y="3533775"/>
            <a:ext cx="215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</p:txBody>
      </p:sp>
      <p:sp>
        <p:nvSpPr>
          <p:cNvPr id="72" name="TextBox 8">
            <a:extLst>
              <a:ext uri="{FF2B5EF4-FFF2-40B4-BE49-F238E27FC236}">
                <a16:creationId xmlns:a16="http://schemas.microsoft.com/office/drawing/2014/main" id="{F343E286-1735-41B1-BDC5-1CBB7C486B6E}"/>
              </a:ext>
            </a:extLst>
          </p:cNvPr>
          <p:cNvSpPr txBox="1"/>
          <p:nvPr/>
        </p:nvSpPr>
        <p:spPr>
          <a:xfrm>
            <a:off x="7530768" y="3557091"/>
            <a:ext cx="215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id="{B9F9416A-F07B-4E73-B335-47141FD1701E}"/>
              </a:ext>
            </a:extLst>
          </p:cNvPr>
          <p:cNvSpPr txBox="1"/>
          <p:nvPr/>
        </p:nvSpPr>
        <p:spPr>
          <a:xfrm>
            <a:off x="4609677" y="3533775"/>
            <a:ext cx="215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</p:txBody>
      </p:sp>
      <p:pic>
        <p:nvPicPr>
          <p:cNvPr id="18" name="Graphic 2">
            <a:extLst>
              <a:ext uri="{FF2B5EF4-FFF2-40B4-BE49-F238E27FC236}">
                <a16:creationId xmlns:a16="http://schemas.microsoft.com/office/drawing/2014/main" id="{A088F7BD-BF84-46B1-A241-CD0A559342C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B5BB535D-16B5-47A4-B448-504CD55B1AFE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ymbol zastępczy numeru slajdu 1">
            <a:extLst>
              <a:ext uri="{FF2B5EF4-FFF2-40B4-BE49-F238E27FC236}">
                <a16:creationId xmlns:a16="http://schemas.microsoft.com/office/drawing/2014/main" id="{B3B65C04-6822-47B1-A29B-A423B69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10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77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FFF3-C1A2-434A-8213-CFC3F2B1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Model – main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6F0E-FBF2-428E-9EE1-B7BD80C2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Everything is an actor</a:t>
            </a:r>
          </a:p>
          <a:p>
            <a:r>
              <a:rPr lang="en-US" dirty="0">
                <a:latin typeface="Arial Black" panose="020B0A04020102020204" pitchFamily="34" charset="0"/>
              </a:rPr>
              <a:t>Isolation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direct access to another actor</a:t>
            </a:r>
          </a:p>
          <a:p>
            <a:pPr lvl="1"/>
            <a:r>
              <a:rPr lang="en-US" dirty="0"/>
              <a:t>Only actor modifies its state</a:t>
            </a:r>
          </a:p>
          <a:p>
            <a:r>
              <a:rPr lang="en-US" b="1" dirty="0">
                <a:latin typeface="Arial Black" panose="020B0A04020102020204" pitchFamily="34" charset="0"/>
              </a:rPr>
              <a:t>Asynchronous communication</a:t>
            </a:r>
          </a:p>
          <a:p>
            <a:pPr lvl="1"/>
            <a:r>
              <a:rPr lang="en-US" dirty="0"/>
              <a:t>Communication via asynchronous messages only</a:t>
            </a:r>
          </a:p>
          <a:p>
            <a:r>
              <a:rPr lang="en-US" dirty="0">
                <a:latin typeface="Arial Black" panose="020B0A04020102020204" pitchFamily="34" charset="0"/>
              </a:rPr>
              <a:t>‘Single thread’ per actor</a:t>
            </a:r>
            <a:endParaRPr lang="en-US" dirty="0"/>
          </a:p>
          <a:p>
            <a:pPr lvl="1"/>
            <a:r>
              <a:rPr lang="en-US" dirty="0"/>
              <a:t>No locks required</a:t>
            </a:r>
          </a:p>
          <a:p>
            <a:pPr lvl="1"/>
            <a:r>
              <a:rPr lang="en-US" dirty="0"/>
              <a:t>Actor can safely handle its own state</a:t>
            </a:r>
          </a:p>
          <a:p>
            <a:r>
              <a:rPr lang="en-US" dirty="0">
                <a:latin typeface="Arial Black" panose="020B0A04020102020204" pitchFamily="34" charset="0"/>
              </a:rPr>
              <a:t>Actor Model is hierarchical</a:t>
            </a:r>
          </a:p>
          <a:p>
            <a:pPr lvl="1"/>
            <a:r>
              <a:rPr lang="en-US" dirty="0"/>
              <a:t>Parent creates or stops own children</a:t>
            </a:r>
          </a:p>
          <a:p>
            <a:pPr lvl="1"/>
            <a:r>
              <a:rPr lang="en-US" dirty="0"/>
              <a:t>Failure is handled by parent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9C2444F8-4BEB-45A9-8990-7F8F8B9C6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1AFD12CC-91DB-4160-8C7A-5A11B04AC41B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63A98A44-FCC6-4235-B943-EEF6A4E2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11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518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962462-F565-4C27-98E9-0935C02C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Model Roles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183756-0CB3-4563-B905-DDD2ACBC2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</a:t>
            </a:r>
          </a:p>
          <a:p>
            <a:pPr lvl="1"/>
            <a:r>
              <a:rPr lang="en-US" dirty="0"/>
              <a:t>Logical representation of whole cluster</a:t>
            </a:r>
          </a:p>
          <a:p>
            <a:r>
              <a:rPr lang="en-US" dirty="0"/>
              <a:t>Supervisor</a:t>
            </a:r>
          </a:p>
          <a:p>
            <a:pPr lvl="1"/>
            <a:r>
              <a:rPr lang="en-US" dirty="0"/>
              <a:t>Parent should be responsible for its children</a:t>
            </a:r>
          </a:p>
          <a:p>
            <a:r>
              <a:rPr lang="en-US" dirty="0"/>
              <a:t>Router</a:t>
            </a:r>
          </a:p>
          <a:p>
            <a:pPr lvl="1"/>
            <a:r>
              <a:rPr lang="en-US" dirty="0"/>
              <a:t>Like in a cell phone network – we must deliver message to the actor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8BBC9A1F-78A9-46AC-93DA-7B17180AD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79571D0C-8B6F-41E9-B4D6-418D1BE81660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16B4043C-BB7C-4B1D-858D-22E8552E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12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991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3C571C-5F61-4D19-9D87-27E0F3BE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Model - benefits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528684D-CF1D-4EE6-8243-1B1490A2B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concept</a:t>
                </a:r>
              </a:p>
              <a:p>
                <a:r>
                  <a:rPr lang="en-US" dirty="0"/>
                  <a:t>No parallel computing</a:t>
                </a:r>
              </a:p>
              <a:p>
                <a:r>
                  <a:rPr lang="en-US" dirty="0"/>
                  <a:t>Testability – black box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𝑆𝑡𝑎𝑡𝑒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𝑆𝑡𝑎𝑡𝑒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 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SAGA - DDD</a:t>
                </a:r>
              </a:p>
              <a:p>
                <a:pPr lvl="1"/>
                <a:r>
                  <a:rPr lang="en-US" dirty="0"/>
                  <a:t>SAGA = single actor = Aggregate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528684D-CF1D-4EE6-8243-1B1490A2B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2">
            <a:extLst>
              <a:ext uri="{FF2B5EF4-FFF2-40B4-BE49-F238E27FC236}">
                <a16:creationId xmlns:a16="http://schemas.microsoft.com/office/drawing/2014/main" id="{03CFBD25-A4D9-4E58-B01D-A7405C6037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4644288A-4D5C-4BAC-A92E-959F33A5E6AF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03E53B39-FAD0-4E2D-BA67-31E40D86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13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624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0BE950-EE90-4BA7-82F1-ABCAA0A1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of Actors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3F02BE-E2E9-4111-8532-0BEEF8F7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 can run in any process </a:t>
            </a:r>
          </a:p>
          <a:p>
            <a:pPr lvl="1"/>
            <a:r>
              <a:rPr lang="en-US" dirty="0"/>
              <a:t>at any node of Actor System</a:t>
            </a:r>
          </a:p>
          <a:p>
            <a:r>
              <a:rPr lang="en-US" dirty="0"/>
              <a:t>No direct reference to other actors</a:t>
            </a:r>
          </a:p>
          <a:p>
            <a:pPr lvl="1"/>
            <a:r>
              <a:rPr lang="en-US" dirty="0"/>
              <a:t>Message simplifies message exchange</a:t>
            </a:r>
          </a:p>
          <a:p>
            <a:r>
              <a:rPr lang="en-US" dirty="0"/>
              <a:t>Actor Model does not guarantee consistency by default</a:t>
            </a:r>
          </a:p>
          <a:p>
            <a:pPr lvl="1"/>
            <a:r>
              <a:rPr lang="en-US" dirty="0"/>
              <a:t>State transition should be idempotent </a:t>
            </a: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3AACF710-295B-4E8A-B72E-FEE294F61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FBC8C4D6-8B4F-481A-8225-B464D24982FF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04A1D509-A62D-4730-AA6B-B26D30F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14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671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A83905-0EB7-4A8A-AB65-6ECC9224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adopt Bus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A311484-6677-4977-A458-FB3F792C0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Service Bus as an Actor Model?</a:t>
            </a: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F025377F-E896-4752-B9BD-32F24FEEC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143FE27C-AE9A-4A7F-BB82-21027B15698B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49955634-B448-4747-A600-B90CD2A1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15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25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562806F-FBFC-4778-8BEC-57A62460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Azure Service Bus is a message broker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248EC37-95B0-42C1-92B3-51BD8218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the whole communication layer of actor system</a:t>
            </a:r>
          </a:p>
          <a:p>
            <a:r>
              <a:rPr lang="en-US" dirty="0"/>
              <a:t>Represents message router</a:t>
            </a:r>
          </a:p>
          <a:p>
            <a:r>
              <a:rPr lang="en-US" dirty="0"/>
              <a:t>Can scale out to manage millions of actors</a:t>
            </a:r>
          </a:p>
          <a:p>
            <a:pPr lvl="1"/>
            <a:endParaRPr lang="en-US" dirty="0"/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C90BF58E-FC40-4A9A-9DAB-CB265009B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DF3407AC-144D-4AB7-9E4E-8409F10F07D5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numeru slajdu 1">
            <a:extLst>
              <a:ext uri="{FF2B5EF4-FFF2-40B4-BE49-F238E27FC236}">
                <a16:creationId xmlns:a16="http://schemas.microsoft.com/office/drawing/2014/main" id="{73A3B1F0-7844-4457-975F-C0F859DB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16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195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E197E-3AE2-4EB7-B52E-E2A464B7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Topic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69E0F8-096C-4C10-B4BC-BF4E5AB1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Topic</a:t>
            </a:r>
            <a:r>
              <a:rPr lang="en-US" dirty="0"/>
              <a:t> – Like URI determines a category to which a message belongs.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Hierarchy of topics can represent hierarchy of Actor types</a:t>
            </a:r>
          </a:p>
          <a:p>
            <a:r>
              <a:rPr lang="en-US" dirty="0"/>
              <a:t>Topic can be used as a part of Actor mail address</a:t>
            </a:r>
          </a:p>
          <a:p>
            <a:endParaRPr lang="en-US" dirty="0"/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A0CA4AE8-6795-43B1-8984-A51F56FC08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9A3F24C1-9F61-47B4-99E1-518C900F63C4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C5C01CD8-608D-4515-983B-5AA3CB96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17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537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E197E-3AE2-4EB7-B52E-E2A464B7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Session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69E0F8-096C-4C10-B4BC-BF4E5AB1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Session</a:t>
            </a:r>
            <a:r>
              <a:rPr lang="en-US" dirty="0"/>
              <a:t> -</a:t>
            </a:r>
            <a:r>
              <a:rPr lang="pl-PL" dirty="0">
                <a:solidFill>
                  <a:schemeClr val="accent2"/>
                </a:solidFill>
              </a:rPr>
              <a:t> </a:t>
            </a:r>
            <a:r>
              <a:rPr lang="en-US" dirty="0"/>
              <a:t>the logical way of clustering messages together.</a:t>
            </a:r>
          </a:p>
          <a:p>
            <a:endParaRPr lang="en-US" dirty="0"/>
          </a:p>
          <a:p>
            <a:r>
              <a:rPr lang="en-US" dirty="0"/>
              <a:t>Single process can consume a single session </a:t>
            </a:r>
          </a:p>
          <a:p>
            <a:pPr lvl="1"/>
            <a:r>
              <a:rPr lang="en-US" dirty="0"/>
              <a:t>Session can represent single actor instance </a:t>
            </a:r>
            <a:br>
              <a:rPr lang="en-US" dirty="0"/>
            </a:br>
            <a:r>
              <a:rPr lang="en-US" sz="1800" dirty="0"/>
              <a:t>(consumer of messages)</a:t>
            </a:r>
            <a:endParaRPr lang="en-US" dirty="0"/>
          </a:p>
          <a:p>
            <a:pPr lvl="1"/>
            <a:r>
              <a:rPr lang="en-US" dirty="0"/>
              <a:t>Actor can </a:t>
            </a:r>
            <a:r>
              <a:rPr lang="pl-PL" dirty="0"/>
              <a:t>re</a:t>
            </a:r>
            <a:r>
              <a:rPr lang="en-US" dirty="0"/>
              <a:t>hydrate when session starts </a:t>
            </a:r>
            <a:br>
              <a:rPr lang="en-US" dirty="0"/>
            </a:br>
            <a:r>
              <a:rPr lang="en-US" sz="1800" dirty="0"/>
              <a:t>(state can travel with actor within cluster)</a:t>
            </a:r>
            <a:endParaRPr lang="en-US" dirty="0"/>
          </a:p>
          <a:p>
            <a:r>
              <a:rPr lang="en-US" dirty="0"/>
              <a:t>Session timeout</a:t>
            </a:r>
          </a:p>
          <a:p>
            <a:pPr lvl="1"/>
            <a:r>
              <a:rPr lang="en-US" dirty="0"/>
              <a:t>When actor dies it can resurrect on a different node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F083C11C-4916-4031-A6B5-4DCEE27948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D81A076B-21EB-423E-B8A0-BD603947C0B3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D533D69E-0146-4944-92BB-B413EEEF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18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802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>
            <a:extLst>
              <a:ext uri="{FF2B5EF4-FFF2-40B4-BE49-F238E27FC236}">
                <a16:creationId xmlns:a16="http://schemas.microsoft.com/office/drawing/2014/main" id="{0C157C52-7D38-4794-A054-818712286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1743"/>
            <a:ext cx="9107171" cy="37152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01097B6-BA29-461C-A844-5AE76955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lifecycle with Session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5C6622BF-D71D-4032-9A73-3BA39B11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97991"/>
            <a:ext cx="6773220" cy="1333686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48B8E989-7FAA-45DD-A5C4-A5E3CF953B04}"/>
              </a:ext>
            </a:extLst>
          </p:cNvPr>
          <p:cNvSpPr/>
          <p:nvPr/>
        </p:nvSpPr>
        <p:spPr>
          <a:xfrm>
            <a:off x="1190445" y="2829464"/>
            <a:ext cx="7056408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A0BAAB00-16F5-4C10-AE86-4DD1E5C631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463967C3-EA64-4ABE-B634-E98C0975F51A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numeru slajdu 1">
            <a:extLst>
              <a:ext uri="{FF2B5EF4-FFF2-40B4-BE49-F238E27FC236}">
                <a16:creationId xmlns:a16="http://schemas.microsoft.com/office/drawing/2014/main" id="{9B59AE96-A6C2-4B6B-9DEE-9C2EE2B8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19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091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60D1AD-028A-4B7D-AF53-8C65CADA4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 Model based on</a:t>
            </a:r>
            <a:br>
              <a:rPr lang="en-US" dirty="0"/>
            </a:br>
            <a:r>
              <a:rPr lang="en-US" dirty="0"/>
              <a:t>Azure Service Bus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42E3B51-AA98-4C6A-B073-91C3D83DC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Think outside the broker box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38ABBE4-FF97-4E47-AA7D-C5AAD47E8FEA}"/>
              </a:ext>
            </a:extLst>
          </p:cNvPr>
          <p:cNvSpPr txBox="1"/>
          <p:nvPr/>
        </p:nvSpPr>
        <p:spPr>
          <a:xfrm>
            <a:off x="7297743" y="5349875"/>
            <a:ext cx="410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Mariusz Krzanowski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772EF171-B074-4755-BD18-D2053DFED9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4133312D-5E2C-4E15-A084-EAF555ACE59D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ymbol zastępczy numeru slajdu 1">
            <a:extLst>
              <a:ext uri="{FF2B5EF4-FFF2-40B4-BE49-F238E27FC236}">
                <a16:creationId xmlns:a16="http://schemas.microsoft.com/office/drawing/2014/main" id="{7B1892DF-E704-4FA5-BED3-EEF55790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2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883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EEFD3A-4C2F-4E06-8437-F3DAB54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Model data consistency - hints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966C98-85F4-4B30-9D1A-922EAD67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message can be delivered multiple times.</a:t>
            </a:r>
          </a:p>
          <a:p>
            <a:r>
              <a:rPr lang="en-US" dirty="0"/>
              <a:t>Session guarantees message order, but consumer can fail </a:t>
            </a:r>
          </a:p>
          <a:p>
            <a:pPr lvl="1"/>
            <a:r>
              <a:rPr lang="en-US" dirty="0"/>
              <a:t>message goes to dead letter queue</a:t>
            </a:r>
          </a:p>
          <a:p>
            <a:endParaRPr lang="en-US" dirty="0"/>
          </a:p>
          <a:p>
            <a:r>
              <a:rPr lang="en-US" dirty="0"/>
              <a:t>Solution INBOX / OUTBOX pattern</a:t>
            </a:r>
          </a:p>
          <a:p>
            <a:pPr lvl="1"/>
            <a:r>
              <a:rPr lang="en-US" dirty="0"/>
              <a:t>Inbox stores information about processed input messages</a:t>
            </a:r>
          </a:p>
          <a:p>
            <a:pPr lvl="1"/>
            <a:r>
              <a:rPr lang="en-US" dirty="0"/>
              <a:t>Outbox stores information about messages not sent yet</a:t>
            </a:r>
            <a:endParaRPr lang="en-US" strike="sngStrike" dirty="0"/>
          </a:p>
          <a:p>
            <a:pPr lvl="1"/>
            <a:r>
              <a:rPr lang="en-US" dirty="0"/>
              <a:t>Inbox, outbox and SAGA must be saved in single transaction boundary</a:t>
            </a: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909ED121-57AA-4D92-805D-3393445B4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277E3B31-983A-4B1D-9BD5-DDFF0D511FF0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3EC22720-AAD1-456D-9A87-4BF26114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20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354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813C05-F55A-4553-B41D-88A315A7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8FFA9E-0DAB-4332-9786-8DFB85F0E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summarize our knowledge with a practical example</a:t>
            </a: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8C2181C3-31B5-4EE2-A193-E4041D1AF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55C865EB-2B73-4F1A-91C8-B7E88AF5B311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9BD0DACD-9D4F-490D-AF41-2A24386C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21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6405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3C8AF491-3B11-4D25-A57E-28F074F3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Samaritan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FB882F7-F7DB-4916-92B5-246EC7B6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build an application that helps people in need. The application should collect information about Necessities. It should register Necessities and Donations and match both sets.</a:t>
            </a: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5088DFD4-BDE7-431D-9A30-0FFEA8661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70339842-AB0A-43B9-8DD7-1D308B7FC3E6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numeru slajdu 1">
            <a:extLst>
              <a:ext uri="{FF2B5EF4-FFF2-40B4-BE49-F238E27FC236}">
                <a16:creationId xmlns:a16="http://schemas.microsoft.com/office/drawing/2014/main" id="{E124F290-9AD4-4E58-AE15-8271375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22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0626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DA406E9E-4FAE-47DE-B46F-CD5EF91BC79F}"/>
              </a:ext>
            </a:extLst>
          </p:cNvPr>
          <p:cNvSpPr/>
          <p:nvPr/>
        </p:nvSpPr>
        <p:spPr>
          <a:xfrm>
            <a:off x="3659935" y="4590866"/>
            <a:ext cx="1518249" cy="715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Necessitous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3C2FA72-5591-4D30-A3ED-2A02811CC81B}"/>
              </a:ext>
            </a:extLst>
          </p:cNvPr>
          <p:cNvSpPr/>
          <p:nvPr/>
        </p:nvSpPr>
        <p:spPr>
          <a:xfrm>
            <a:off x="3659935" y="1797069"/>
            <a:ext cx="1518249" cy="715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Donor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64B789-54E9-4964-B2D1-4D7AE759164F}"/>
              </a:ext>
            </a:extLst>
          </p:cNvPr>
          <p:cNvSpPr/>
          <p:nvPr/>
        </p:nvSpPr>
        <p:spPr>
          <a:xfrm>
            <a:off x="6696433" y="5308473"/>
            <a:ext cx="1716658" cy="71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=&gt; Need</a:t>
            </a:r>
          </a:p>
          <a:p>
            <a:r>
              <a:rPr lang="en-US" dirty="0"/>
              <a:t>&lt;=  Donation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3C8AF491-3B11-4D25-A57E-28F074F3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Samaritan – actors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FD333BBE-A46B-4182-8CC2-F875E4B68622}"/>
              </a:ext>
            </a:extLst>
          </p:cNvPr>
          <p:cNvSpPr/>
          <p:nvPr/>
        </p:nvSpPr>
        <p:spPr>
          <a:xfrm>
            <a:off x="10465263" y="1602522"/>
            <a:ext cx="1518249" cy="3850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Necessity Exchange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1E12A945-5ACC-49E6-B244-935F27D9DB38}"/>
              </a:ext>
            </a:extLst>
          </p:cNvPr>
          <p:cNvSpPr/>
          <p:nvPr/>
        </p:nvSpPr>
        <p:spPr>
          <a:xfrm>
            <a:off x="5178185" y="1804444"/>
            <a:ext cx="5010674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F5260CC7-39CB-4EAF-8885-2DC6D8F7022A}"/>
              </a:ext>
            </a:extLst>
          </p:cNvPr>
          <p:cNvSpPr/>
          <p:nvPr/>
        </p:nvSpPr>
        <p:spPr>
          <a:xfrm>
            <a:off x="5178184" y="4590866"/>
            <a:ext cx="5010675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chemat blokowy: proces 15">
            <a:extLst>
              <a:ext uri="{FF2B5EF4-FFF2-40B4-BE49-F238E27FC236}">
                <a16:creationId xmlns:a16="http://schemas.microsoft.com/office/drawing/2014/main" id="{9327A610-37CE-4B06-AF36-86CF42C8E9E1}"/>
              </a:ext>
            </a:extLst>
          </p:cNvPr>
          <p:cNvSpPr/>
          <p:nvPr/>
        </p:nvSpPr>
        <p:spPr>
          <a:xfrm>
            <a:off x="4255157" y="3364355"/>
            <a:ext cx="5434641" cy="80508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👖 👕 👗 🧥</a:t>
            </a:r>
            <a:endParaRPr lang="en-US" sz="2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Strzałka: w prawo 16">
            <a:extLst>
              <a:ext uri="{FF2B5EF4-FFF2-40B4-BE49-F238E27FC236}">
                <a16:creationId xmlns:a16="http://schemas.microsoft.com/office/drawing/2014/main" id="{0AB486AF-FA18-40F4-AF12-DF5CA9F19F15}"/>
              </a:ext>
            </a:extLst>
          </p:cNvPr>
          <p:cNvSpPr/>
          <p:nvPr/>
        </p:nvSpPr>
        <p:spPr>
          <a:xfrm flipH="1">
            <a:off x="5178184" y="2147692"/>
            <a:ext cx="5010675" cy="2760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5D1B8E18-753A-4E7B-9004-229ECCF6C5DF}"/>
              </a:ext>
            </a:extLst>
          </p:cNvPr>
          <p:cNvSpPr/>
          <p:nvPr/>
        </p:nvSpPr>
        <p:spPr>
          <a:xfrm flipH="1">
            <a:off x="5178184" y="5021902"/>
            <a:ext cx="5010675" cy="2760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C0430C96-7C3A-418B-8E92-A2FFA215FF56}"/>
              </a:ext>
            </a:extLst>
          </p:cNvPr>
          <p:cNvSpPr/>
          <p:nvPr/>
        </p:nvSpPr>
        <p:spPr>
          <a:xfrm>
            <a:off x="6696432" y="2501971"/>
            <a:ext cx="1716658" cy="71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=&gt; Donation</a:t>
            </a:r>
          </a:p>
          <a:p>
            <a:r>
              <a:rPr lang="en-US" dirty="0"/>
              <a:t>&lt;=  Need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136003EB-BEFC-43C4-8B66-BB17DA8C3B52}"/>
              </a:ext>
            </a:extLst>
          </p:cNvPr>
          <p:cNvSpPr/>
          <p:nvPr/>
        </p:nvSpPr>
        <p:spPr>
          <a:xfrm>
            <a:off x="3521732" y="1914155"/>
            <a:ext cx="1518249" cy="715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Donor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973F382C-F5FD-405B-82E9-51A7BE15DCE9}"/>
              </a:ext>
            </a:extLst>
          </p:cNvPr>
          <p:cNvSpPr/>
          <p:nvPr/>
        </p:nvSpPr>
        <p:spPr>
          <a:xfrm>
            <a:off x="3429631" y="2052190"/>
            <a:ext cx="1518249" cy="715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Donor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1D596D8F-4502-4D2A-84AC-DB9416049443}"/>
              </a:ext>
            </a:extLst>
          </p:cNvPr>
          <p:cNvSpPr/>
          <p:nvPr/>
        </p:nvSpPr>
        <p:spPr>
          <a:xfrm>
            <a:off x="3549049" y="4684607"/>
            <a:ext cx="1518249" cy="715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Necessitous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37F3D29D-F84F-4B86-87DE-A8B30E32DD0F}"/>
              </a:ext>
            </a:extLst>
          </p:cNvPr>
          <p:cNvSpPr/>
          <p:nvPr/>
        </p:nvSpPr>
        <p:spPr>
          <a:xfrm>
            <a:off x="3429631" y="4821841"/>
            <a:ext cx="1518249" cy="715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Necessitous</a:t>
            </a:r>
            <a:endParaRPr lang="en-US" strike="sngStrike" dirty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104C1E89-D668-4311-A082-7DBB10AF1837}"/>
              </a:ext>
            </a:extLst>
          </p:cNvPr>
          <p:cNvSpPr/>
          <p:nvPr/>
        </p:nvSpPr>
        <p:spPr>
          <a:xfrm>
            <a:off x="10327061" y="1722927"/>
            <a:ext cx="1518249" cy="3850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Necessity Exchange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2FD067B6-F871-42D0-A67C-FB4CD41D148C}"/>
              </a:ext>
            </a:extLst>
          </p:cNvPr>
          <p:cNvSpPr/>
          <p:nvPr/>
        </p:nvSpPr>
        <p:spPr>
          <a:xfrm>
            <a:off x="10158380" y="1843332"/>
            <a:ext cx="1518249" cy="3850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Necessity Exchange</a:t>
            </a:r>
          </a:p>
        </p:txBody>
      </p:sp>
      <p:pic>
        <p:nvPicPr>
          <p:cNvPr id="24" name="Graphic 2">
            <a:extLst>
              <a:ext uri="{FF2B5EF4-FFF2-40B4-BE49-F238E27FC236}">
                <a16:creationId xmlns:a16="http://schemas.microsoft.com/office/drawing/2014/main" id="{9AFCBD5B-3157-4E37-A19C-100A1F7550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8D728812-197E-452E-9C4D-BBB05038C231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ymbol zastępczy numeru slajdu 1">
            <a:extLst>
              <a:ext uri="{FF2B5EF4-FFF2-40B4-BE49-F238E27FC236}">
                <a16:creationId xmlns:a16="http://schemas.microsoft.com/office/drawing/2014/main" id="{1FEE7782-517C-4F8C-8F51-ED8B6888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23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0983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DA406E9E-4FAE-47DE-B46F-CD5EF91BC79F}"/>
              </a:ext>
            </a:extLst>
          </p:cNvPr>
          <p:cNvSpPr/>
          <p:nvPr/>
        </p:nvSpPr>
        <p:spPr>
          <a:xfrm>
            <a:off x="3659935" y="4590866"/>
            <a:ext cx="1518249" cy="715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Necessitous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3C2FA72-5591-4D30-A3ED-2A02811CC81B}"/>
              </a:ext>
            </a:extLst>
          </p:cNvPr>
          <p:cNvSpPr/>
          <p:nvPr/>
        </p:nvSpPr>
        <p:spPr>
          <a:xfrm>
            <a:off x="3659935" y="1797069"/>
            <a:ext cx="1518249" cy="715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Donor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64B789-54E9-4964-B2D1-4D7AE759164F}"/>
              </a:ext>
            </a:extLst>
          </p:cNvPr>
          <p:cNvSpPr/>
          <p:nvPr/>
        </p:nvSpPr>
        <p:spPr>
          <a:xfrm>
            <a:off x="6696433" y="5308473"/>
            <a:ext cx="1716658" cy="71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=&gt; Need</a:t>
            </a:r>
          </a:p>
          <a:p>
            <a:r>
              <a:rPr lang="en-US" dirty="0"/>
              <a:t>&lt;=  Donation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3C8AF491-3B11-4D25-A57E-28F074F3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Samaritan – actors vs REST API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FD333BBE-A46B-4182-8CC2-F875E4B68622}"/>
              </a:ext>
            </a:extLst>
          </p:cNvPr>
          <p:cNvSpPr/>
          <p:nvPr/>
        </p:nvSpPr>
        <p:spPr>
          <a:xfrm>
            <a:off x="10465263" y="1602522"/>
            <a:ext cx="1518249" cy="3850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Necessity Exchange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1E12A945-5ACC-49E6-B244-935F27D9DB38}"/>
              </a:ext>
            </a:extLst>
          </p:cNvPr>
          <p:cNvSpPr/>
          <p:nvPr/>
        </p:nvSpPr>
        <p:spPr>
          <a:xfrm>
            <a:off x="5178185" y="1804444"/>
            <a:ext cx="5010674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F5260CC7-39CB-4EAF-8885-2DC6D8F7022A}"/>
              </a:ext>
            </a:extLst>
          </p:cNvPr>
          <p:cNvSpPr/>
          <p:nvPr/>
        </p:nvSpPr>
        <p:spPr>
          <a:xfrm>
            <a:off x="5178184" y="4590866"/>
            <a:ext cx="5010675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chemat blokowy: proces 15">
            <a:extLst>
              <a:ext uri="{FF2B5EF4-FFF2-40B4-BE49-F238E27FC236}">
                <a16:creationId xmlns:a16="http://schemas.microsoft.com/office/drawing/2014/main" id="{9327A610-37CE-4B06-AF36-86CF42C8E9E1}"/>
              </a:ext>
            </a:extLst>
          </p:cNvPr>
          <p:cNvSpPr/>
          <p:nvPr/>
        </p:nvSpPr>
        <p:spPr>
          <a:xfrm>
            <a:off x="4255157" y="3364355"/>
            <a:ext cx="5434641" cy="80508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👖 👕 👗 🧥</a:t>
            </a:r>
            <a:endParaRPr lang="en-US" sz="2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Strzałka: w prawo 16">
            <a:extLst>
              <a:ext uri="{FF2B5EF4-FFF2-40B4-BE49-F238E27FC236}">
                <a16:creationId xmlns:a16="http://schemas.microsoft.com/office/drawing/2014/main" id="{0AB486AF-FA18-40F4-AF12-DF5CA9F19F15}"/>
              </a:ext>
            </a:extLst>
          </p:cNvPr>
          <p:cNvSpPr/>
          <p:nvPr/>
        </p:nvSpPr>
        <p:spPr>
          <a:xfrm flipH="1">
            <a:off x="5178184" y="2147692"/>
            <a:ext cx="5010675" cy="2760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5D1B8E18-753A-4E7B-9004-229ECCF6C5DF}"/>
              </a:ext>
            </a:extLst>
          </p:cNvPr>
          <p:cNvSpPr/>
          <p:nvPr/>
        </p:nvSpPr>
        <p:spPr>
          <a:xfrm flipH="1">
            <a:off x="5178184" y="5021902"/>
            <a:ext cx="5010675" cy="2760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C0430C96-7C3A-418B-8E92-A2FFA215FF56}"/>
              </a:ext>
            </a:extLst>
          </p:cNvPr>
          <p:cNvSpPr/>
          <p:nvPr/>
        </p:nvSpPr>
        <p:spPr>
          <a:xfrm>
            <a:off x="6696432" y="2501971"/>
            <a:ext cx="1716658" cy="71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=&gt; Donation</a:t>
            </a:r>
          </a:p>
          <a:p>
            <a:r>
              <a:rPr lang="en-US" dirty="0"/>
              <a:t>&lt;=  Need</a:t>
            </a:r>
          </a:p>
        </p:txBody>
      </p:sp>
      <p:sp>
        <p:nvSpPr>
          <p:cNvPr id="9" name="Schemat blokowy: proces 8">
            <a:extLst>
              <a:ext uri="{FF2B5EF4-FFF2-40B4-BE49-F238E27FC236}">
                <a16:creationId xmlns:a16="http://schemas.microsoft.com/office/drawing/2014/main" id="{18F264B7-4388-47F6-A446-86EBAAC9CB12}"/>
              </a:ext>
            </a:extLst>
          </p:cNvPr>
          <p:cNvSpPr/>
          <p:nvPr/>
        </p:nvSpPr>
        <p:spPr>
          <a:xfrm>
            <a:off x="733246" y="1772084"/>
            <a:ext cx="1132036" cy="38503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‘PROXY’</a:t>
            </a:r>
            <a:br>
              <a:rPr lang="en-US" dirty="0"/>
            </a:br>
            <a:endParaRPr lang="en-US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136003EB-BEFC-43C4-8B66-BB17DA8C3B52}"/>
              </a:ext>
            </a:extLst>
          </p:cNvPr>
          <p:cNvSpPr/>
          <p:nvPr/>
        </p:nvSpPr>
        <p:spPr>
          <a:xfrm>
            <a:off x="3521732" y="1914155"/>
            <a:ext cx="1518249" cy="715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Donor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973F382C-F5FD-405B-82E9-51A7BE15DCE9}"/>
              </a:ext>
            </a:extLst>
          </p:cNvPr>
          <p:cNvSpPr/>
          <p:nvPr/>
        </p:nvSpPr>
        <p:spPr>
          <a:xfrm>
            <a:off x="3429631" y="2052190"/>
            <a:ext cx="1518249" cy="715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Donor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1D596D8F-4502-4D2A-84AC-DB9416049443}"/>
              </a:ext>
            </a:extLst>
          </p:cNvPr>
          <p:cNvSpPr/>
          <p:nvPr/>
        </p:nvSpPr>
        <p:spPr>
          <a:xfrm>
            <a:off x="3549049" y="4684607"/>
            <a:ext cx="1518249" cy="715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Necessitous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37F3D29D-F84F-4B86-87DE-A8B30E32DD0F}"/>
              </a:ext>
            </a:extLst>
          </p:cNvPr>
          <p:cNvSpPr/>
          <p:nvPr/>
        </p:nvSpPr>
        <p:spPr>
          <a:xfrm>
            <a:off x="3434481" y="4825039"/>
            <a:ext cx="1518249" cy="715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Necessitous</a:t>
            </a:r>
            <a:endParaRPr lang="en-US" strike="sngStrike" dirty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104C1E89-D668-4311-A082-7DBB10AF1837}"/>
              </a:ext>
            </a:extLst>
          </p:cNvPr>
          <p:cNvSpPr/>
          <p:nvPr/>
        </p:nvSpPr>
        <p:spPr>
          <a:xfrm>
            <a:off x="10327061" y="1722927"/>
            <a:ext cx="1518249" cy="3850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Necessity Exchange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2FD067B6-F871-42D0-A67C-FB4CD41D148C}"/>
              </a:ext>
            </a:extLst>
          </p:cNvPr>
          <p:cNvSpPr/>
          <p:nvPr/>
        </p:nvSpPr>
        <p:spPr>
          <a:xfrm>
            <a:off x="10158380" y="1843332"/>
            <a:ext cx="1518249" cy="3850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Necessity Exchange</a:t>
            </a:r>
          </a:p>
        </p:txBody>
      </p:sp>
      <p:sp>
        <p:nvSpPr>
          <p:cNvPr id="15" name="Strzałka: w lewo i w prawo 14">
            <a:extLst>
              <a:ext uri="{FF2B5EF4-FFF2-40B4-BE49-F238E27FC236}">
                <a16:creationId xmlns:a16="http://schemas.microsoft.com/office/drawing/2014/main" id="{D85F8FE1-5152-46DA-A39E-9B651E0C5C62}"/>
              </a:ext>
            </a:extLst>
          </p:cNvPr>
          <p:cNvSpPr/>
          <p:nvPr/>
        </p:nvSpPr>
        <p:spPr>
          <a:xfrm>
            <a:off x="1851762" y="2195247"/>
            <a:ext cx="1564350" cy="305408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załka: w lewo i w prawo 28">
            <a:extLst>
              <a:ext uri="{FF2B5EF4-FFF2-40B4-BE49-F238E27FC236}">
                <a16:creationId xmlns:a16="http://schemas.microsoft.com/office/drawing/2014/main" id="{C3B3FFC3-B345-4B2C-8EC9-870E1C7F1653}"/>
              </a:ext>
            </a:extLst>
          </p:cNvPr>
          <p:cNvSpPr/>
          <p:nvPr/>
        </p:nvSpPr>
        <p:spPr>
          <a:xfrm>
            <a:off x="1887333" y="4952136"/>
            <a:ext cx="1564350" cy="305408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">
            <a:extLst>
              <a:ext uri="{FF2B5EF4-FFF2-40B4-BE49-F238E27FC236}">
                <a16:creationId xmlns:a16="http://schemas.microsoft.com/office/drawing/2014/main" id="{F05834CB-1B3A-4C72-982D-9070460AC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420A901A-FDE3-45AF-8F5C-6C4D34B8D537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ymbol zastępczy numeru slajdu 1">
            <a:extLst>
              <a:ext uri="{FF2B5EF4-FFF2-40B4-BE49-F238E27FC236}">
                <a16:creationId xmlns:a16="http://schemas.microsoft.com/office/drawing/2014/main" id="{D858F389-27E3-4A1D-976A-9DA21139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24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4570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39EB384-16FB-4F51-9672-E4C19E61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– API : hint lock unique session Id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48C3257-04DD-4643-BC11-D0609409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9" y="2191109"/>
            <a:ext cx="10392468" cy="2337759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D039E830-BA0C-4D3D-8A88-B920BB0B308F}"/>
              </a:ext>
            </a:extLst>
          </p:cNvPr>
          <p:cNvCxnSpPr>
            <a:cxnSpLocks/>
          </p:cNvCxnSpPr>
          <p:nvPr/>
        </p:nvCxnSpPr>
        <p:spPr>
          <a:xfrm flipH="1">
            <a:off x="4330460" y="3605842"/>
            <a:ext cx="236363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2154F33E-364B-4AA1-859E-FFA547087AD6}"/>
              </a:ext>
            </a:extLst>
          </p:cNvPr>
          <p:cNvCxnSpPr>
            <a:cxnSpLocks/>
          </p:cNvCxnSpPr>
          <p:nvPr/>
        </p:nvCxnSpPr>
        <p:spPr>
          <a:xfrm flipH="1">
            <a:off x="5190226" y="2291751"/>
            <a:ext cx="236363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CEB6AFB-3602-4539-8C5B-9306A5B3983A}"/>
              </a:ext>
            </a:extLst>
          </p:cNvPr>
          <p:cNvSpPr txBox="1"/>
          <p:nvPr/>
        </p:nvSpPr>
        <p:spPr>
          <a:xfrm>
            <a:off x="838200" y="5253487"/>
            <a:ext cx="7125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NOTE! Remember to set short TTL for messages</a:t>
            </a:r>
          </a:p>
        </p:txBody>
      </p:sp>
      <p:pic>
        <p:nvPicPr>
          <p:cNvPr id="7" name="Graphic 2">
            <a:extLst>
              <a:ext uri="{FF2B5EF4-FFF2-40B4-BE49-F238E27FC236}">
                <a16:creationId xmlns:a16="http://schemas.microsoft.com/office/drawing/2014/main" id="{B183601F-4DBE-4B74-915C-DB585AFFE0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CA54EBFC-A5E9-4EB9-9EB2-929C4023F3EB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ymbol zastępczy numeru slajdu 1">
            <a:extLst>
              <a:ext uri="{FF2B5EF4-FFF2-40B4-BE49-F238E27FC236}">
                <a16:creationId xmlns:a16="http://schemas.microsoft.com/office/drawing/2014/main" id="{8768287F-AEEE-4A4E-9102-6280CEF6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25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9543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813C05-F55A-4553-B41D-88A315A7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8FFA9E-0DAB-4332-9786-8DFB85F0E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Code </a:t>
            </a:r>
            <a:r>
              <a:rPr lang="en-US" dirty="0"/>
              <a:t>in action</a:t>
            </a: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FF734A57-3A80-4AE6-8B46-4BDF43E01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2B4233FB-07D5-491E-B33F-D46E64BE5C55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3C0A04C8-7A86-46E8-A3DF-CE417426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26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9845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504096-EE3C-46F3-B9B7-5726400A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871205-2481-47E1-BF32-4C56E135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Service Bus Explorer – GitHub</a:t>
            </a:r>
          </a:p>
          <a:p>
            <a:pPr lvl="1"/>
            <a:r>
              <a:rPr lang="en-US" sz="1600" dirty="0">
                <a:hlinkClick r:id="rId3"/>
              </a:rPr>
              <a:t>https://github.com/paolosalvatori/ServiceBusExplorer</a:t>
            </a:r>
            <a:r>
              <a:rPr lang="en-US" dirty="0"/>
              <a:t>	</a:t>
            </a:r>
          </a:p>
          <a:p>
            <a:r>
              <a:rPr lang="en-US" sz="2200" dirty="0"/>
              <a:t>Azure Service Bus client library for .NET – GitHub</a:t>
            </a:r>
          </a:p>
          <a:p>
            <a:pPr lvl="1"/>
            <a:r>
              <a:rPr lang="en-US" sz="1600" dirty="0">
                <a:hlinkClick r:id="rId4"/>
              </a:rPr>
              <a:t>https://github.com/Azure/azure-sdk-for-net/blob/Azure.Messaging.ServiceBus_7.7.0/sdk/servicebus/Azure.Messaging.ServiceBus/README.md</a:t>
            </a:r>
            <a:endParaRPr lang="en-US" sz="1600" dirty="0"/>
          </a:p>
          <a:p>
            <a:r>
              <a:rPr lang="en-US" sz="2200" dirty="0"/>
              <a:t>When and How to Use the Actor Model An Introduction to </a:t>
            </a:r>
            <a:r>
              <a:rPr lang="en-US" sz="2200" dirty="0" err="1"/>
              <a:t>Akka</a:t>
            </a:r>
            <a:r>
              <a:rPr lang="en-US" sz="2200" dirty="0"/>
              <a:t> NET Actors</a:t>
            </a:r>
          </a:p>
          <a:p>
            <a:pPr lvl="1"/>
            <a:r>
              <a:rPr lang="en-US" sz="1600" dirty="0">
                <a:hlinkClick r:id="rId5"/>
              </a:rPr>
              <a:t>https://www.youtube.com/watch?v=0KnIMDoJpZs</a:t>
            </a:r>
            <a:r>
              <a:rPr lang="en-US" sz="1600" dirty="0"/>
              <a:t>  </a:t>
            </a:r>
          </a:p>
          <a:p>
            <a:r>
              <a:rPr lang="en-US" sz="2000" dirty="0"/>
              <a:t>Particular Software – YouTube</a:t>
            </a:r>
          </a:p>
          <a:p>
            <a:pPr lvl="1"/>
            <a:r>
              <a:rPr lang="en-US" sz="1600" dirty="0">
                <a:hlinkClick r:id="rId6"/>
              </a:rPr>
              <a:t>https://www.youtube.com/c/ParticularSoftware/videos</a:t>
            </a:r>
            <a:r>
              <a:rPr lang="en-US" sz="1600" dirty="0"/>
              <a:t> </a:t>
            </a:r>
          </a:p>
          <a:p>
            <a:r>
              <a:rPr lang="en-US" sz="2000" dirty="0" err="1"/>
              <a:t>Petabridge</a:t>
            </a:r>
            <a:r>
              <a:rPr lang="en-US" sz="2000" dirty="0"/>
              <a:t> – YouTube</a:t>
            </a:r>
          </a:p>
          <a:p>
            <a:pPr lvl="1"/>
            <a:r>
              <a:rPr lang="en-US" sz="1600" dirty="0">
                <a:hlinkClick r:id="rId7"/>
              </a:rPr>
              <a:t>https://www.youtube.com/c/PetabridgeAcademy/videos</a:t>
            </a:r>
            <a:r>
              <a:rPr lang="en-US" dirty="0"/>
              <a:t> </a:t>
            </a:r>
          </a:p>
          <a:p>
            <a:r>
              <a:rPr lang="en-US" sz="2000" dirty="0" err="1"/>
              <a:t>CodeOpinion</a:t>
            </a:r>
            <a:r>
              <a:rPr lang="en-US" sz="2000" dirty="0"/>
              <a:t> – YouTube</a:t>
            </a:r>
          </a:p>
          <a:p>
            <a:pPr lvl="1"/>
            <a:r>
              <a:rPr lang="en-US" sz="1600" dirty="0">
                <a:hlinkClick r:id="rId8"/>
              </a:rPr>
              <a:t>https://www.youtube.com/channel/UC3RKA4vunFAfrfxiJhPEplw/videos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3845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346F-87B3-4081-BAE9-11B89AC655F4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Where can you find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4243-C420-480C-94A5-EAD9C7048260}"/>
              </a:ext>
            </a:extLst>
          </p:cNvPr>
          <p:cNvSpPr txBox="1">
            <a:spLocks/>
          </p:cNvSpPr>
          <p:nvPr/>
        </p:nvSpPr>
        <p:spPr>
          <a:xfrm>
            <a:off x="1141412" y="1947828"/>
            <a:ext cx="4878389" cy="354171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</a:t>
            </a:r>
          </a:p>
          <a:p>
            <a:pPr lvl="1"/>
            <a:r>
              <a:rPr lang="en-US" dirty="0"/>
              <a:t>https://lastboardingcall.pl </a:t>
            </a:r>
          </a:p>
          <a:p>
            <a:pPr lvl="1"/>
            <a:r>
              <a:rPr lang="en-US" dirty="0"/>
              <a:t>https://mrmatrix.net 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3"/>
              </a:rPr>
              <a:t>https://github.com/MariuszKrzanowski</a:t>
            </a:r>
            <a:endParaRPr lang="en-US" dirty="0"/>
          </a:p>
          <a:p>
            <a:r>
              <a:rPr lang="en-US" dirty="0"/>
              <a:t>YouTube</a:t>
            </a:r>
          </a:p>
          <a:p>
            <a:pPr lvl="1"/>
            <a:r>
              <a:rPr lang="en-US" dirty="0">
                <a:hlinkClick r:id="rId4"/>
              </a:rPr>
              <a:t>Mariusz Krzanowski `mrmatrix.net`</a:t>
            </a:r>
            <a:endParaRPr lang="en-US" dirty="0"/>
          </a:p>
          <a:p>
            <a:r>
              <a:rPr lang="en-US" dirty="0"/>
              <a:t>Tweeter</a:t>
            </a:r>
          </a:p>
          <a:p>
            <a:pPr lvl="1"/>
            <a:r>
              <a:rPr lang="en-US" dirty="0">
                <a:hlinkClick r:id="rId5"/>
              </a:rPr>
              <a:t>@KrzanowskiM</a:t>
            </a:r>
            <a:endParaRPr lang="en-US" dirty="0"/>
          </a:p>
          <a:p>
            <a:r>
              <a:rPr lang="en-US" dirty="0"/>
              <a:t>Meetups</a:t>
            </a:r>
          </a:p>
          <a:p>
            <a:pPr lvl="1"/>
            <a:r>
              <a:rPr lang="en-US" dirty="0" err="1"/>
              <a:t>Warszawska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.NET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Obraz 14">
            <a:extLst>
              <a:ext uri="{FF2B5EF4-FFF2-40B4-BE49-F238E27FC236}">
                <a16:creationId xmlns:a16="http://schemas.microsoft.com/office/drawing/2014/main" id="{9A02D492-0783-4221-BF57-20804C53B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47828"/>
            <a:ext cx="4875213" cy="325172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9B72552-B174-48F3-93C2-DCA2736B498A}"/>
              </a:ext>
            </a:extLst>
          </p:cNvPr>
          <p:cNvSpPr/>
          <p:nvPr/>
        </p:nvSpPr>
        <p:spPr>
          <a:xfrm>
            <a:off x="5335747" y="5315474"/>
            <a:ext cx="5045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Mariusz Krzanowski</a:t>
            </a: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446B0425-3A87-43DE-91D9-E459B3599D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3BE76EE1-D5F2-454C-B9AE-8086E03AF242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numeru slajdu 1">
            <a:extLst>
              <a:ext uri="{FF2B5EF4-FFF2-40B4-BE49-F238E27FC236}">
                <a16:creationId xmlns:a16="http://schemas.microsoft.com/office/drawing/2014/main" id="{AACD88E5-F646-4194-B124-D3AB45BC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28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1903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ytuł 1">
            <a:extLst>
              <a:ext uri="{FF2B5EF4-FFF2-40B4-BE49-F238E27FC236}">
                <a16:creationId xmlns:a16="http://schemas.microsoft.com/office/drawing/2014/main" id="{15AF6CD1-4DD1-4172-8CA7-D214AAC645BF}"/>
              </a:ext>
            </a:extLst>
          </p:cNvPr>
          <p:cNvSpPr txBox="1">
            <a:spLocks/>
          </p:cNvSpPr>
          <p:nvPr/>
        </p:nvSpPr>
        <p:spPr>
          <a:xfrm>
            <a:off x="874713" y="3619283"/>
            <a:ext cx="7043057" cy="21318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pl-PL" sz="1800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Raavi" panose="020B0502040204020203" pitchFamily="34" charset="0"/>
            </a:endParaRPr>
          </a:p>
        </p:txBody>
      </p:sp>
      <p:pic>
        <p:nvPicPr>
          <p:cNvPr id="12" name="Graphic 7">
            <a:extLst>
              <a:ext uri="{FF2B5EF4-FFF2-40B4-BE49-F238E27FC236}">
                <a16:creationId xmlns:a16="http://schemas.microsoft.com/office/drawing/2014/main" id="{2B078EC7-A12D-433C-9239-72AF82C41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083" y="556309"/>
            <a:ext cx="3155022" cy="792200"/>
          </a:xfrm>
          <a:prstGeom prst="rect">
            <a:avLst/>
          </a:prstGeom>
        </p:spPr>
      </p:pic>
      <p:grpSp>
        <p:nvGrpSpPr>
          <p:cNvPr id="13" name="Grupa 12">
            <a:extLst>
              <a:ext uri="{FF2B5EF4-FFF2-40B4-BE49-F238E27FC236}">
                <a16:creationId xmlns:a16="http://schemas.microsoft.com/office/drawing/2014/main" id="{5DAC1074-BC91-4D49-AD49-B7335A506370}"/>
              </a:ext>
            </a:extLst>
          </p:cNvPr>
          <p:cNvGrpSpPr/>
          <p:nvPr/>
        </p:nvGrpSpPr>
        <p:grpSpPr>
          <a:xfrm>
            <a:off x="870334" y="6063523"/>
            <a:ext cx="10756615" cy="269631"/>
            <a:chOff x="153377" y="5829468"/>
            <a:chExt cx="10756615" cy="269631"/>
          </a:xfrm>
        </p:grpSpPr>
        <p:pic>
          <p:nvPicPr>
            <p:cNvPr id="14" name="Grafický objekt 25">
              <a:extLst>
                <a:ext uri="{FF2B5EF4-FFF2-40B4-BE49-F238E27FC236}">
                  <a16:creationId xmlns:a16="http://schemas.microsoft.com/office/drawing/2014/main" id="{5E48CC15-D62D-4FB1-AD13-D98569EE2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0427" y="5829468"/>
              <a:ext cx="1643637" cy="269631"/>
            </a:xfrm>
            <a:prstGeom prst="rect">
              <a:avLst/>
            </a:prstGeom>
          </p:spPr>
        </p:pic>
        <p:sp>
          <p:nvSpPr>
            <p:cNvPr id="15" name="Tytuł 1">
              <a:extLst>
                <a:ext uri="{FF2B5EF4-FFF2-40B4-BE49-F238E27FC236}">
                  <a16:creationId xmlns:a16="http://schemas.microsoft.com/office/drawing/2014/main" id="{39AFDB2F-9BB0-4313-B72B-E66B522B9D30}"/>
                </a:ext>
              </a:extLst>
            </p:cNvPr>
            <p:cNvSpPr txBox="1">
              <a:spLocks/>
            </p:cNvSpPr>
            <p:nvPr/>
          </p:nvSpPr>
          <p:spPr>
            <a:xfrm>
              <a:off x="153377" y="5837273"/>
              <a:ext cx="1977824" cy="26182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l-PL" sz="1000" b="1">
                  <a:solidFill>
                    <a:schemeClr val="bg2"/>
                  </a:solidFill>
                  <a:latin typeface="+mn-lt"/>
                </a:rPr>
                <a:t>ORGANIZATOR GŁÓWNY:</a:t>
              </a:r>
            </a:p>
          </p:txBody>
        </p:sp>
        <p:sp>
          <p:nvSpPr>
            <p:cNvPr id="16" name="Tytuł 1">
              <a:extLst>
                <a:ext uri="{FF2B5EF4-FFF2-40B4-BE49-F238E27FC236}">
                  <a16:creationId xmlns:a16="http://schemas.microsoft.com/office/drawing/2014/main" id="{668438D0-C391-4CB0-820A-88957052C3D6}"/>
                </a:ext>
              </a:extLst>
            </p:cNvPr>
            <p:cNvSpPr txBox="1">
              <a:spLocks/>
            </p:cNvSpPr>
            <p:nvPr/>
          </p:nvSpPr>
          <p:spPr>
            <a:xfrm>
              <a:off x="3810978" y="5837273"/>
              <a:ext cx="7099014" cy="26182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l-PL" sz="1000" b="1">
                  <a:solidFill>
                    <a:schemeClr val="bg2"/>
                  </a:solidFill>
                  <a:latin typeface="+mn-lt"/>
                </a:rPr>
                <a:t>KOMITET ORGANIZACYJNY:</a:t>
              </a:r>
              <a:r>
                <a:rPr lang="pl-PL" sz="1000">
                  <a:solidFill>
                    <a:schemeClr val="bg2"/>
                  </a:solidFill>
                  <a:latin typeface="+mn-lt"/>
                </a:rPr>
                <a:t> </a:t>
              </a:r>
              <a:r>
                <a:rPr lang="pl-PL" sz="1000">
                  <a:solidFill>
                    <a:schemeClr val="bg1"/>
                  </a:solidFill>
                  <a:latin typeface="+mn-lt"/>
                </a:rPr>
                <a:t>kilkadziesiąt organizacji z sektora IT / data science (pełna lista na stronie wydarzenia)</a:t>
              </a:r>
            </a:p>
          </p:txBody>
        </p:sp>
      </p:grpSp>
      <p:sp>
        <p:nvSpPr>
          <p:cNvPr id="18" name="Tytuł 1">
            <a:extLst>
              <a:ext uri="{FF2B5EF4-FFF2-40B4-BE49-F238E27FC236}">
                <a16:creationId xmlns:a16="http://schemas.microsoft.com/office/drawing/2014/main" id="{941477A2-17B8-4EC8-A7B6-81BD8952E191}"/>
              </a:ext>
            </a:extLst>
          </p:cNvPr>
          <p:cNvSpPr txBox="1">
            <a:spLocks/>
          </p:cNvSpPr>
          <p:nvPr/>
        </p:nvSpPr>
        <p:spPr>
          <a:xfrm>
            <a:off x="1122797" y="5532687"/>
            <a:ext cx="2809163" cy="35816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1100" b="1" dirty="0">
                <a:solidFill>
                  <a:schemeClr val="bg2"/>
                </a:solidFill>
                <a:latin typeface="+mn-lt"/>
              </a:rPr>
              <a:t>www.WarszawskieDniInformatyki.pl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96649A14-DC47-434E-9046-90D897384E92}"/>
              </a:ext>
            </a:extLst>
          </p:cNvPr>
          <p:cNvSpPr txBox="1">
            <a:spLocks/>
          </p:cNvSpPr>
          <p:nvPr/>
        </p:nvSpPr>
        <p:spPr>
          <a:xfrm>
            <a:off x="4437769" y="5532687"/>
            <a:ext cx="2216234" cy="35816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1100" dirty="0">
                <a:solidFill>
                  <a:schemeClr val="bg2"/>
                </a:solidFill>
              </a:rPr>
              <a:t>1-2 kwietnia 2022</a:t>
            </a:r>
          </a:p>
        </p:txBody>
      </p:sp>
      <p:sp>
        <p:nvSpPr>
          <p:cNvPr id="20" name="Tytuł 1">
            <a:extLst>
              <a:ext uri="{FF2B5EF4-FFF2-40B4-BE49-F238E27FC236}">
                <a16:creationId xmlns:a16="http://schemas.microsoft.com/office/drawing/2014/main" id="{0E3EC0FA-4D42-4037-B41C-E59B53B1B2E6}"/>
              </a:ext>
            </a:extLst>
          </p:cNvPr>
          <p:cNvSpPr txBox="1">
            <a:spLocks/>
          </p:cNvSpPr>
          <p:nvPr/>
        </p:nvSpPr>
        <p:spPr>
          <a:xfrm>
            <a:off x="6341199" y="5536365"/>
            <a:ext cx="2932010" cy="35816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1100" dirty="0">
                <a:solidFill>
                  <a:schemeClr val="bg2"/>
                </a:solidFill>
              </a:rPr>
              <a:t>Politechnika Warszawska + online</a:t>
            </a:r>
          </a:p>
        </p:txBody>
      </p:sp>
      <p:pic>
        <p:nvPicPr>
          <p:cNvPr id="21" name="Grafika 20">
            <a:extLst>
              <a:ext uri="{FF2B5EF4-FFF2-40B4-BE49-F238E27FC236}">
                <a16:creationId xmlns:a16="http://schemas.microsoft.com/office/drawing/2014/main" id="{21E6CEF0-2521-430F-8481-84237607D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5532587"/>
            <a:ext cx="232875" cy="324000"/>
          </a:xfrm>
          <a:prstGeom prst="rect">
            <a:avLst/>
          </a:prstGeom>
        </p:spPr>
      </p:pic>
      <p:grpSp>
        <p:nvGrpSpPr>
          <p:cNvPr id="22" name="Grafika 7">
            <a:extLst>
              <a:ext uri="{FF2B5EF4-FFF2-40B4-BE49-F238E27FC236}">
                <a16:creationId xmlns:a16="http://schemas.microsoft.com/office/drawing/2014/main" id="{50D9911D-E110-4927-8B1F-C0AC7A2B4AED}"/>
              </a:ext>
            </a:extLst>
          </p:cNvPr>
          <p:cNvGrpSpPr>
            <a:grpSpLocks noChangeAspect="1"/>
          </p:cNvGrpSpPr>
          <p:nvPr/>
        </p:nvGrpSpPr>
        <p:grpSpPr>
          <a:xfrm>
            <a:off x="4124690" y="5528909"/>
            <a:ext cx="324000" cy="324000"/>
            <a:chOff x="4583292" y="-1770695"/>
            <a:chExt cx="1509791" cy="1510251"/>
          </a:xfrm>
          <a:solidFill>
            <a:schemeClr val="bg2"/>
          </a:solidFill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8385BCFA-CE47-449B-8F17-06978B0D7AFC}"/>
                </a:ext>
              </a:extLst>
            </p:cNvPr>
            <p:cNvSpPr/>
            <p:nvPr/>
          </p:nvSpPr>
          <p:spPr>
            <a:xfrm>
              <a:off x="4860639" y="-1159396"/>
              <a:ext cx="239321" cy="239321"/>
            </a:xfrm>
            <a:custGeom>
              <a:avLst/>
              <a:gdLst>
                <a:gd name="connsiteX0" fmla="*/ 0 w 239321"/>
                <a:gd name="connsiteY0" fmla="*/ 0 h 239321"/>
                <a:gd name="connsiteX1" fmla="*/ 241983 w 239321"/>
                <a:gd name="connsiteY1" fmla="*/ 0 h 239321"/>
                <a:gd name="connsiteX2" fmla="*/ 241983 w 239321"/>
                <a:gd name="connsiteY2" fmla="*/ 241989 h 239321"/>
                <a:gd name="connsiteX3" fmla="*/ 0 w 239321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21" h="239321">
                  <a:moveTo>
                    <a:pt x="0" y="0"/>
                  </a:moveTo>
                  <a:lnTo>
                    <a:pt x="241983" y="0"/>
                  </a:lnTo>
                  <a:lnTo>
                    <a:pt x="241983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3CAA5EAD-C87D-4267-AB68-56C4382407C5}"/>
                </a:ext>
              </a:extLst>
            </p:cNvPr>
            <p:cNvSpPr/>
            <p:nvPr/>
          </p:nvSpPr>
          <p:spPr>
            <a:xfrm>
              <a:off x="5218634" y="-1159396"/>
              <a:ext cx="239321" cy="239321"/>
            </a:xfrm>
            <a:custGeom>
              <a:avLst/>
              <a:gdLst>
                <a:gd name="connsiteX0" fmla="*/ 0 w 239321"/>
                <a:gd name="connsiteY0" fmla="*/ 0 h 239321"/>
                <a:gd name="connsiteX1" fmla="*/ 241942 w 239321"/>
                <a:gd name="connsiteY1" fmla="*/ 0 h 239321"/>
                <a:gd name="connsiteX2" fmla="*/ 241942 w 239321"/>
                <a:gd name="connsiteY2" fmla="*/ 241989 h 239321"/>
                <a:gd name="connsiteX3" fmla="*/ 0 w 239321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21" h="239321">
                  <a:moveTo>
                    <a:pt x="0" y="0"/>
                  </a:moveTo>
                  <a:lnTo>
                    <a:pt x="241942" y="0"/>
                  </a:lnTo>
                  <a:lnTo>
                    <a:pt x="241942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59424AFB-8DDA-464B-9C3A-CC744418079D}"/>
                </a:ext>
              </a:extLst>
            </p:cNvPr>
            <p:cNvSpPr/>
            <p:nvPr/>
          </p:nvSpPr>
          <p:spPr>
            <a:xfrm>
              <a:off x="5576632" y="-1159396"/>
              <a:ext cx="239321" cy="239321"/>
            </a:xfrm>
            <a:custGeom>
              <a:avLst/>
              <a:gdLst>
                <a:gd name="connsiteX0" fmla="*/ 0 w 239321"/>
                <a:gd name="connsiteY0" fmla="*/ 0 h 239321"/>
                <a:gd name="connsiteX1" fmla="*/ 241980 w 239321"/>
                <a:gd name="connsiteY1" fmla="*/ 0 h 239321"/>
                <a:gd name="connsiteX2" fmla="*/ 241980 w 239321"/>
                <a:gd name="connsiteY2" fmla="*/ 241989 h 239321"/>
                <a:gd name="connsiteX3" fmla="*/ 0 w 239321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21" h="239321">
                  <a:moveTo>
                    <a:pt x="0" y="0"/>
                  </a:moveTo>
                  <a:lnTo>
                    <a:pt x="241980" y="0"/>
                  </a:lnTo>
                  <a:lnTo>
                    <a:pt x="241980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2C15A98C-8CDF-4ABE-BF0B-0D046DA58EB5}"/>
                </a:ext>
              </a:extLst>
            </p:cNvPr>
            <p:cNvSpPr/>
            <p:nvPr/>
          </p:nvSpPr>
          <p:spPr>
            <a:xfrm>
              <a:off x="4860639" y="-801442"/>
              <a:ext cx="239321" cy="239321"/>
            </a:xfrm>
            <a:custGeom>
              <a:avLst/>
              <a:gdLst>
                <a:gd name="connsiteX0" fmla="*/ 0 w 239321"/>
                <a:gd name="connsiteY0" fmla="*/ 0 h 239321"/>
                <a:gd name="connsiteX1" fmla="*/ 241983 w 239321"/>
                <a:gd name="connsiteY1" fmla="*/ 0 h 239321"/>
                <a:gd name="connsiteX2" fmla="*/ 241983 w 239321"/>
                <a:gd name="connsiteY2" fmla="*/ 241989 h 239321"/>
                <a:gd name="connsiteX3" fmla="*/ 0 w 239321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21" h="239321">
                  <a:moveTo>
                    <a:pt x="0" y="0"/>
                  </a:moveTo>
                  <a:lnTo>
                    <a:pt x="241983" y="0"/>
                  </a:lnTo>
                  <a:lnTo>
                    <a:pt x="241983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BB1C947E-1E32-48FE-9FCF-9B2A19D1E5C5}"/>
                </a:ext>
              </a:extLst>
            </p:cNvPr>
            <p:cNvSpPr/>
            <p:nvPr/>
          </p:nvSpPr>
          <p:spPr>
            <a:xfrm>
              <a:off x="5218634" y="-801442"/>
              <a:ext cx="239321" cy="239321"/>
            </a:xfrm>
            <a:custGeom>
              <a:avLst/>
              <a:gdLst>
                <a:gd name="connsiteX0" fmla="*/ 0 w 239321"/>
                <a:gd name="connsiteY0" fmla="*/ 0 h 239321"/>
                <a:gd name="connsiteX1" fmla="*/ 241942 w 239321"/>
                <a:gd name="connsiteY1" fmla="*/ 0 h 239321"/>
                <a:gd name="connsiteX2" fmla="*/ 241942 w 239321"/>
                <a:gd name="connsiteY2" fmla="*/ 241989 h 239321"/>
                <a:gd name="connsiteX3" fmla="*/ 0 w 239321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21" h="239321">
                  <a:moveTo>
                    <a:pt x="0" y="0"/>
                  </a:moveTo>
                  <a:lnTo>
                    <a:pt x="241942" y="0"/>
                  </a:lnTo>
                  <a:lnTo>
                    <a:pt x="241942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C95E7CDC-1A1E-4B17-AD52-E63C7B415438}"/>
                </a:ext>
              </a:extLst>
            </p:cNvPr>
            <p:cNvSpPr/>
            <p:nvPr/>
          </p:nvSpPr>
          <p:spPr>
            <a:xfrm>
              <a:off x="5576632" y="-801442"/>
              <a:ext cx="239321" cy="239321"/>
            </a:xfrm>
            <a:custGeom>
              <a:avLst/>
              <a:gdLst>
                <a:gd name="connsiteX0" fmla="*/ 0 w 239321"/>
                <a:gd name="connsiteY0" fmla="*/ 0 h 239321"/>
                <a:gd name="connsiteX1" fmla="*/ 241980 w 239321"/>
                <a:gd name="connsiteY1" fmla="*/ 0 h 239321"/>
                <a:gd name="connsiteX2" fmla="*/ 241980 w 239321"/>
                <a:gd name="connsiteY2" fmla="*/ 241989 h 239321"/>
                <a:gd name="connsiteX3" fmla="*/ 0 w 239321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21" h="239321">
                  <a:moveTo>
                    <a:pt x="0" y="0"/>
                  </a:moveTo>
                  <a:lnTo>
                    <a:pt x="241980" y="0"/>
                  </a:lnTo>
                  <a:lnTo>
                    <a:pt x="241980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7EFD991D-0026-40A5-AE30-EED1C8DE7EC6}"/>
                </a:ext>
              </a:extLst>
            </p:cNvPr>
            <p:cNvSpPr/>
            <p:nvPr/>
          </p:nvSpPr>
          <p:spPr>
            <a:xfrm>
              <a:off x="5611942" y="-1770695"/>
              <a:ext cx="171366" cy="239321"/>
            </a:xfrm>
            <a:custGeom>
              <a:avLst/>
              <a:gdLst>
                <a:gd name="connsiteX0" fmla="*/ 0 w 171365"/>
                <a:gd name="connsiteY0" fmla="*/ 0 h 239321"/>
                <a:gd name="connsiteX1" fmla="*/ 171413 w 171365"/>
                <a:gd name="connsiteY1" fmla="*/ 0 h 239321"/>
                <a:gd name="connsiteX2" fmla="*/ 171413 w 171365"/>
                <a:gd name="connsiteY2" fmla="*/ 241989 h 239321"/>
                <a:gd name="connsiteX3" fmla="*/ 0 w 171365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5" h="239321">
                  <a:moveTo>
                    <a:pt x="0" y="0"/>
                  </a:moveTo>
                  <a:lnTo>
                    <a:pt x="171413" y="0"/>
                  </a:lnTo>
                  <a:lnTo>
                    <a:pt x="171413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449E1B5B-8532-4D8A-A9A8-377A52F48FA8}"/>
                </a:ext>
              </a:extLst>
            </p:cNvPr>
            <p:cNvSpPr/>
            <p:nvPr/>
          </p:nvSpPr>
          <p:spPr>
            <a:xfrm>
              <a:off x="4895905" y="-1770695"/>
              <a:ext cx="171366" cy="239321"/>
            </a:xfrm>
            <a:custGeom>
              <a:avLst/>
              <a:gdLst>
                <a:gd name="connsiteX0" fmla="*/ 0 w 171365"/>
                <a:gd name="connsiteY0" fmla="*/ 0 h 239321"/>
                <a:gd name="connsiteX1" fmla="*/ 171448 w 171365"/>
                <a:gd name="connsiteY1" fmla="*/ 0 h 239321"/>
                <a:gd name="connsiteX2" fmla="*/ 171448 w 171365"/>
                <a:gd name="connsiteY2" fmla="*/ 241989 h 239321"/>
                <a:gd name="connsiteX3" fmla="*/ 0 w 171365"/>
                <a:gd name="connsiteY3" fmla="*/ 241989 h 2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5" h="239321">
                  <a:moveTo>
                    <a:pt x="0" y="0"/>
                  </a:moveTo>
                  <a:lnTo>
                    <a:pt x="171448" y="0"/>
                  </a:lnTo>
                  <a:lnTo>
                    <a:pt x="171448" y="241989"/>
                  </a:lnTo>
                  <a:lnTo>
                    <a:pt x="0" y="241989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EC712BE5-3D52-4E50-BD2D-44485F6D085E}"/>
                </a:ext>
              </a:extLst>
            </p:cNvPr>
            <p:cNvSpPr/>
            <p:nvPr/>
          </p:nvSpPr>
          <p:spPr>
            <a:xfrm>
              <a:off x="4583292" y="-1637279"/>
              <a:ext cx="1509791" cy="1376835"/>
            </a:xfrm>
            <a:custGeom>
              <a:avLst/>
              <a:gdLst>
                <a:gd name="connsiteX0" fmla="*/ 1512669 w 1509791"/>
                <a:gd name="connsiteY0" fmla="*/ 195732 h 1376834"/>
                <a:gd name="connsiteX1" fmla="*/ 1512669 w 1509791"/>
                <a:gd name="connsiteY1" fmla="*/ 0 h 1376834"/>
                <a:gd name="connsiteX2" fmla="*/ 1265557 w 1509791"/>
                <a:gd name="connsiteY2" fmla="*/ 0 h 1376834"/>
                <a:gd name="connsiteX3" fmla="*/ 1265557 w 1509791"/>
                <a:gd name="connsiteY3" fmla="*/ 174131 h 1376834"/>
                <a:gd name="connsiteX4" fmla="*/ 963055 w 1509791"/>
                <a:gd name="connsiteY4" fmla="*/ 174131 h 1376834"/>
                <a:gd name="connsiteX5" fmla="*/ 963055 w 1509791"/>
                <a:gd name="connsiteY5" fmla="*/ 0 h 1376834"/>
                <a:gd name="connsiteX6" fmla="*/ 549573 w 1509791"/>
                <a:gd name="connsiteY6" fmla="*/ 0 h 1376834"/>
                <a:gd name="connsiteX7" fmla="*/ 549573 w 1509791"/>
                <a:gd name="connsiteY7" fmla="*/ 174131 h 1376834"/>
                <a:gd name="connsiteX8" fmla="*/ 247065 w 1509791"/>
                <a:gd name="connsiteY8" fmla="*/ 174131 h 1376834"/>
                <a:gd name="connsiteX9" fmla="*/ 247065 w 1509791"/>
                <a:gd name="connsiteY9" fmla="*/ 0 h 1376834"/>
                <a:gd name="connsiteX10" fmla="*/ 0 w 1509791"/>
                <a:gd name="connsiteY10" fmla="*/ 0 h 1376834"/>
                <a:gd name="connsiteX11" fmla="*/ 0 w 1509791"/>
                <a:gd name="connsiteY11" fmla="*/ 1379278 h 1376834"/>
                <a:gd name="connsiteX12" fmla="*/ 1512672 w 1509791"/>
                <a:gd name="connsiteY12" fmla="*/ 1379278 h 1376834"/>
                <a:gd name="connsiteX13" fmla="*/ 1512672 w 1509791"/>
                <a:gd name="connsiteY13" fmla="*/ 195732 h 1376834"/>
                <a:gd name="connsiteX14" fmla="*/ 1341221 w 1509791"/>
                <a:gd name="connsiteY14" fmla="*/ 1207824 h 1376834"/>
                <a:gd name="connsiteX15" fmla="*/ 171451 w 1509791"/>
                <a:gd name="connsiteY15" fmla="*/ 1207824 h 1376834"/>
                <a:gd name="connsiteX16" fmla="*/ 171451 w 1509791"/>
                <a:gd name="connsiteY16" fmla="*/ 347887 h 1376834"/>
                <a:gd name="connsiteX17" fmla="*/ 1341221 w 1509791"/>
                <a:gd name="connsiteY17" fmla="*/ 347887 h 1376834"/>
                <a:gd name="connsiteX18" fmla="*/ 1341221 w 1509791"/>
                <a:gd name="connsiteY18" fmla="*/ 1207824 h 13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9791" h="1376834">
                  <a:moveTo>
                    <a:pt x="1512669" y="195732"/>
                  </a:moveTo>
                  <a:lnTo>
                    <a:pt x="1512669" y="0"/>
                  </a:lnTo>
                  <a:lnTo>
                    <a:pt x="1265557" y="0"/>
                  </a:lnTo>
                  <a:lnTo>
                    <a:pt x="1265557" y="174131"/>
                  </a:lnTo>
                  <a:lnTo>
                    <a:pt x="963055" y="174131"/>
                  </a:lnTo>
                  <a:lnTo>
                    <a:pt x="963055" y="0"/>
                  </a:lnTo>
                  <a:lnTo>
                    <a:pt x="549573" y="0"/>
                  </a:lnTo>
                  <a:lnTo>
                    <a:pt x="549573" y="174131"/>
                  </a:lnTo>
                  <a:lnTo>
                    <a:pt x="247065" y="174131"/>
                  </a:lnTo>
                  <a:lnTo>
                    <a:pt x="247065" y="0"/>
                  </a:lnTo>
                  <a:lnTo>
                    <a:pt x="0" y="0"/>
                  </a:lnTo>
                  <a:lnTo>
                    <a:pt x="0" y="1379278"/>
                  </a:lnTo>
                  <a:lnTo>
                    <a:pt x="1512672" y="1379278"/>
                  </a:lnTo>
                  <a:lnTo>
                    <a:pt x="1512672" y="195732"/>
                  </a:lnTo>
                  <a:close/>
                  <a:moveTo>
                    <a:pt x="1341221" y="1207824"/>
                  </a:moveTo>
                  <a:lnTo>
                    <a:pt x="171451" y="1207824"/>
                  </a:lnTo>
                  <a:lnTo>
                    <a:pt x="171451" y="347887"/>
                  </a:lnTo>
                  <a:lnTo>
                    <a:pt x="1341221" y="347887"/>
                  </a:lnTo>
                  <a:lnTo>
                    <a:pt x="1341221" y="1207824"/>
                  </a:ln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32" name="Grafika 39">
            <a:extLst>
              <a:ext uri="{FF2B5EF4-FFF2-40B4-BE49-F238E27FC236}">
                <a16:creationId xmlns:a16="http://schemas.microsoft.com/office/drawing/2014/main" id="{18AB714D-9B11-44B2-B552-6D9B5D3662E5}"/>
              </a:ext>
            </a:extLst>
          </p:cNvPr>
          <p:cNvSpPr>
            <a:spLocks noChangeAspect="1"/>
          </p:cNvSpPr>
          <p:nvPr/>
        </p:nvSpPr>
        <p:spPr>
          <a:xfrm>
            <a:off x="811083" y="5569097"/>
            <a:ext cx="324000" cy="3240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  <a:gd name="connsiteX5" fmla="*/ 398526 w 457200"/>
              <a:gd name="connsiteY5" fmla="*/ 314325 h 457200"/>
              <a:gd name="connsiteX6" fmla="*/ 335185 w 457200"/>
              <a:gd name="connsiteY6" fmla="*/ 314325 h 457200"/>
              <a:gd name="connsiteX7" fmla="*/ 342900 w 457200"/>
              <a:gd name="connsiteY7" fmla="*/ 247650 h 457200"/>
              <a:gd name="connsiteX8" fmla="*/ 418148 w 457200"/>
              <a:gd name="connsiteY8" fmla="*/ 247650 h 457200"/>
              <a:gd name="connsiteX9" fmla="*/ 398526 w 457200"/>
              <a:gd name="connsiteY9" fmla="*/ 314325 h 457200"/>
              <a:gd name="connsiteX10" fmla="*/ 172212 w 457200"/>
              <a:gd name="connsiteY10" fmla="*/ 352425 h 457200"/>
              <a:gd name="connsiteX11" fmla="*/ 284988 w 457200"/>
              <a:gd name="connsiteY11" fmla="*/ 352425 h 457200"/>
              <a:gd name="connsiteX12" fmla="*/ 172212 w 457200"/>
              <a:gd name="connsiteY12" fmla="*/ 352425 h 457200"/>
              <a:gd name="connsiteX13" fmla="*/ 161354 w 457200"/>
              <a:gd name="connsiteY13" fmla="*/ 314325 h 457200"/>
              <a:gd name="connsiteX14" fmla="*/ 152876 w 457200"/>
              <a:gd name="connsiteY14" fmla="*/ 247650 h 457200"/>
              <a:gd name="connsiteX15" fmla="*/ 304800 w 457200"/>
              <a:gd name="connsiteY15" fmla="*/ 247650 h 457200"/>
              <a:gd name="connsiteX16" fmla="*/ 296323 w 457200"/>
              <a:gd name="connsiteY16" fmla="*/ 314325 h 457200"/>
              <a:gd name="connsiteX17" fmla="*/ 58674 w 457200"/>
              <a:gd name="connsiteY17" fmla="*/ 142875 h 457200"/>
              <a:gd name="connsiteX18" fmla="*/ 122015 w 457200"/>
              <a:gd name="connsiteY18" fmla="*/ 142875 h 457200"/>
              <a:gd name="connsiteX19" fmla="*/ 114300 w 457200"/>
              <a:gd name="connsiteY19" fmla="*/ 209550 h 457200"/>
              <a:gd name="connsiteX20" fmla="*/ 39053 w 457200"/>
              <a:gd name="connsiteY20" fmla="*/ 209550 h 457200"/>
              <a:gd name="connsiteX21" fmla="*/ 58674 w 457200"/>
              <a:gd name="connsiteY21" fmla="*/ 142875 h 457200"/>
              <a:gd name="connsiteX22" fmla="*/ 284988 w 457200"/>
              <a:gd name="connsiteY22" fmla="*/ 104775 h 457200"/>
              <a:gd name="connsiteX23" fmla="*/ 172212 w 457200"/>
              <a:gd name="connsiteY23" fmla="*/ 104775 h 457200"/>
              <a:gd name="connsiteX24" fmla="*/ 284988 w 457200"/>
              <a:gd name="connsiteY24" fmla="*/ 104775 h 457200"/>
              <a:gd name="connsiteX25" fmla="*/ 295847 w 457200"/>
              <a:gd name="connsiteY25" fmla="*/ 142875 h 457200"/>
              <a:gd name="connsiteX26" fmla="*/ 304800 w 457200"/>
              <a:gd name="connsiteY26" fmla="*/ 209550 h 457200"/>
              <a:gd name="connsiteX27" fmla="*/ 152876 w 457200"/>
              <a:gd name="connsiteY27" fmla="*/ 209550 h 457200"/>
              <a:gd name="connsiteX28" fmla="*/ 161354 w 457200"/>
              <a:gd name="connsiteY28" fmla="*/ 142875 h 457200"/>
              <a:gd name="connsiteX29" fmla="*/ 39053 w 457200"/>
              <a:gd name="connsiteY29" fmla="*/ 247650 h 457200"/>
              <a:gd name="connsiteX30" fmla="*/ 114300 w 457200"/>
              <a:gd name="connsiteY30" fmla="*/ 247650 h 457200"/>
              <a:gd name="connsiteX31" fmla="*/ 121634 w 457200"/>
              <a:gd name="connsiteY31" fmla="*/ 314325 h 457200"/>
              <a:gd name="connsiteX32" fmla="*/ 58674 w 457200"/>
              <a:gd name="connsiteY32" fmla="*/ 314325 h 457200"/>
              <a:gd name="connsiteX33" fmla="*/ 39053 w 457200"/>
              <a:gd name="connsiteY33" fmla="*/ 247650 h 457200"/>
              <a:gd name="connsiteX34" fmla="*/ 342900 w 457200"/>
              <a:gd name="connsiteY34" fmla="*/ 209550 h 457200"/>
              <a:gd name="connsiteX35" fmla="*/ 335566 w 457200"/>
              <a:gd name="connsiteY35" fmla="*/ 142875 h 457200"/>
              <a:gd name="connsiteX36" fmla="*/ 398907 w 457200"/>
              <a:gd name="connsiteY36" fmla="*/ 142875 h 457200"/>
              <a:gd name="connsiteX37" fmla="*/ 418529 w 457200"/>
              <a:gd name="connsiteY37" fmla="*/ 209550 h 457200"/>
              <a:gd name="connsiteX38" fmla="*/ 373475 w 457200"/>
              <a:gd name="connsiteY38" fmla="*/ 104775 h 457200"/>
              <a:gd name="connsiteX39" fmla="*/ 325850 w 457200"/>
              <a:gd name="connsiteY39" fmla="*/ 104775 h 457200"/>
              <a:gd name="connsiteX40" fmla="*/ 303848 w 457200"/>
              <a:gd name="connsiteY40" fmla="*/ 53626 h 457200"/>
              <a:gd name="connsiteX41" fmla="*/ 373094 w 457200"/>
              <a:gd name="connsiteY41" fmla="*/ 104775 h 457200"/>
              <a:gd name="connsiteX42" fmla="*/ 153448 w 457200"/>
              <a:gd name="connsiteY42" fmla="*/ 53626 h 457200"/>
              <a:gd name="connsiteX43" fmla="*/ 131445 w 457200"/>
              <a:gd name="connsiteY43" fmla="*/ 104775 h 457200"/>
              <a:gd name="connsiteX44" fmla="*/ 83820 w 457200"/>
              <a:gd name="connsiteY44" fmla="*/ 104775 h 457200"/>
              <a:gd name="connsiteX45" fmla="*/ 153448 w 457200"/>
              <a:gd name="connsiteY45" fmla="*/ 53626 h 457200"/>
              <a:gd name="connsiteX46" fmla="*/ 84106 w 457200"/>
              <a:gd name="connsiteY46" fmla="*/ 352425 h 457200"/>
              <a:gd name="connsiteX47" fmla="*/ 131731 w 457200"/>
              <a:gd name="connsiteY47" fmla="*/ 352425 h 457200"/>
              <a:gd name="connsiteX48" fmla="*/ 153734 w 457200"/>
              <a:gd name="connsiteY48" fmla="*/ 403574 h 457200"/>
              <a:gd name="connsiteX49" fmla="*/ 84106 w 457200"/>
              <a:gd name="connsiteY49" fmla="*/ 352425 h 457200"/>
              <a:gd name="connsiteX50" fmla="*/ 303752 w 457200"/>
              <a:gd name="connsiteY50" fmla="*/ 403574 h 457200"/>
              <a:gd name="connsiteX51" fmla="*/ 325755 w 457200"/>
              <a:gd name="connsiteY51" fmla="*/ 352425 h 457200"/>
              <a:gd name="connsiteX52" fmla="*/ 373380 w 457200"/>
              <a:gd name="connsiteY52" fmla="*/ 352425 h 457200"/>
              <a:gd name="connsiteX53" fmla="*/ 303752 w 457200"/>
              <a:gd name="connsiteY53" fmla="*/ 403574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348" y="0"/>
                  <a:pt x="0" y="102348"/>
                  <a:pt x="0" y="228600"/>
                </a:cubicBezTo>
                <a:cubicBezTo>
                  <a:pt x="0" y="354852"/>
                  <a:pt x="102348" y="457200"/>
                  <a:pt x="228600" y="457200"/>
                </a:cubicBezTo>
                <a:cubicBezTo>
                  <a:pt x="354852" y="457200"/>
                  <a:pt x="457200" y="354852"/>
                  <a:pt x="457200" y="228600"/>
                </a:cubicBezTo>
                <a:cubicBezTo>
                  <a:pt x="457200" y="102348"/>
                  <a:pt x="354852" y="0"/>
                  <a:pt x="228600" y="0"/>
                </a:cubicBezTo>
                <a:close/>
                <a:moveTo>
                  <a:pt x="398526" y="314325"/>
                </a:moveTo>
                <a:lnTo>
                  <a:pt x="335185" y="314325"/>
                </a:lnTo>
                <a:cubicBezTo>
                  <a:pt x="339417" y="292323"/>
                  <a:pt x="341995" y="270037"/>
                  <a:pt x="342900" y="247650"/>
                </a:cubicBezTo>
                <a:lnTo>
                  <a:pt x="418148" y="247650"/>
                </a:lnTo>
                <a:cubicBezTo>
                  <a:pt x="415766" y="270893"/>
                  <a:pt x="409114" y="293497"/>
                  <a:pt x="398526" y="314325"/>
                </a:cubicBezTo>
                <a:close/>
                <a:moveTo>
                  <a:pt x="172212" y="352425"/>
                </a:moveTo>
                <a:lnTo>
                  <a:pt x="284988" y="352425"/>
                </a:lnTo>
                <a:cubicBezTo>
                  <a:pt x="252984" y="440722"/>
                  <a:pt x="204311" y="440817"/>
                  <a:pt x="172212" y="352425"/>
                </a:cubicBezTo>
                <a:close/>
                <a:moveTo>
                  <a:pt x="161354" y="314325"/>
                </a:moveTo>
                <a:cubicBezTo>
                  <a:pt x="156645" y="292380"/>
                  <a:pt x="153810" y="270075"/>
                  <a:pt x="152876" y="247650"/>
                </a:cubicBezTo>
                <a:lnTo>
                  <a:pt x="304800" y="247650"/>
                </a:lnTo>
                <a:cubicBezTo>
                  <a:pt x="303867" y="270075"/>
                  <a:pt x="301031" y="292380"/>
                  <a:pt x="296323" y="314325"/>
                </a:cubicBezTo>
                <a:close/>
                <a:moveTo>
                  <a:pt x="58674" y="142875"/>
                </a:moveTo>
                <a:lnTo>
                  <a:pt x="122015" y="142875"/>
                </a:lnTo>
                <a:cubicBezTo>
                  <a:pt x="117783" y="164877"/>
                  <a:pt x="115205" y="187163"/>
                  <a:pt x="114300" y="209550"/>
                </a:cubicBezTo>
                <a:lnTo>
                  <a:pt x="39053" y="209550"/>
                </a:lnTo>
                <a:cubicBezTo>
                  <a:pt x="41434" y="186307"/>
                  <a:pt x="48086" y="163703"/>
                  <a:pt x="58674" y="142875"/>
                </a:cubicBezTo>
                <a:close/>
                <a:moveTo>
                  <a:pt x="284988" y="104775"/>
                </a:moveTo>
                <a:lnTo>
                  <a:pt x="172212" y="104775"/>
                </a:lnTo>
                <a:cubicBezTo>
                  <a:pt x="204216" y="16478"/>
                  <a:pt x="252889" y="16383"/>
                  <a:pt x="284988" y="104775"/>
                </a:cubicBezTo>
                <a:close/>
                <a:moveTo>
                  <a:pt x="295847" y="142875"/>
                </a:moveTo>
                <a:cubicBezTo>
                  <a:pt x="300715" y="164806"/>
                  <a:pt x="303710" y="187111"/>
                  <a:pt x="304800" y="209550"/>
                </a:cubicBezTo>
                <a:lnTo>
                  <a:pt x="152876" y="209550"/>
                </a:lnTo>
                <a:cubicBezTo>
                  <a:pt x="153810" y="187125"/>
                  <a:pt x="156645" y="164820"/>
                  <a:pt x="161354" y="142875"/>
                </a:cubicBezTo>
                <a:close/>
                <a:moveTo>
                  <a:pt x="39053" y="247650"/>
                </a:moveTo>
                <a:lnTo>
                  <a:pt x="114300" y="247650"/>
                </a:lnTo>
                <a:cubicBezTo>
                  <a:pt x="115079" y="270027"/>
                  <a:pt x="117531" y="292314"/>
                  <a:pt x="121634" y="314325"/>
                </a:cubicBezTo>
                <a:lnTo>
                  <a:pt x="58674" y="314325"/>
                </a:lnTo>
                <a:cubicBezTo>
                  <a:pt x="48086" y="293497"/>
                  <a:pt x="41434" y="270893"/>
                  <a:pt x="39053" y="247650"/>
                </a:cubicBezTo>
                <a:close/>
                <a:moveTo>
                  <a:pt x="342900" y="209550"/>
                </a:moveTo>
                <a:cubicBezTo>
                  <a:pt x="342121" y="187173"/>
                  <a:pt x="339669" y="164886"/>
                  <a:pt x="335566" y="142875"/>
                </a:cubicBezTo>
                <a:lnTo>
                  <a:pt x="398907" y="142875"/>
                </a:lnTo>
                <a:cubicBezTo>
                  <a:pt x="409495" y="163703"/>
                  <a:pt x="416147" y="186307"/>
                  <a:pt x="418529" y="209550"/>
                </a:cubicBezTo>
                <a:close/>
                <a:moveTo>
                  <a:pt x="373475" y="104775"/>
                </a:moveTo>
                <a:lnTo>
                  <a:pt x="325850" y="104775"/>
                </a:lnTo>
                <a:cubicBezTo>
                  <a:pt x="320494" y="86941"/>
                  <a:pt x="313112" y="69779"/>
                  <a:pt x="303848" y="53626"/>
                </a:cubicBezTo>
                <a:cubicBezTo>
                  <a:pt x="330517" y="65192"/>
                  <a:pt x="354199" y="82685"/>
                  <a:pt x="373094" y="104775"/>
                </a:cubicBezTo>
                <a:close/>
                <a:moveTo>
                  <a:pt x="153448" y="53626"/>
                </a:moveTo>
                <a:cubicBezTo>
                  <a:pt x="144184" y="69779"/>
                  <a:pt x="136801" y="86941"/>
                  <a:pt x="131445" y="104775"/>
                </a:cubicBezTo>
                <a:lnTo>
                  <a:pt x="83820" y="104775"/>
                </a:lnTo>
                <a:cubicBezTo>
                  <a:pt x="102824" y="82638"/>
                  <a:pt x="126641" y="65142"/>
                  <a:pt x="153448" y="53626"/>
                </a:cubicBezTo>
                <a:close/>
                <a:moveTo>
                  <a:pt x="84106" y="352425"/>
                </a:moveTo>
                <a:lnTo>
                  <a:pt x="131731" y="352425"/>
                </a:lnTo>
                <a:cubicBezTo>
                  <a:pt x="137087" y="370260"/>
                  <a:pt x="144469" y="387421"/>
                  <a:pt x="153734" y="403574"/>
                </a:cubicBezTo>
                <a:cubicBezTo>
                  <a:pt x="126926" y="392059"/>
                  <a:pt x="103110" y="374562"/>
                  <a:pt x="84106" y="352425"/>
                </a:cubicBezTo>
                <a:close/>
                <a:moveTo>
                  <a:pt x="303752" y="403574"/>
                </a:moveTo>
                <a:cubicBezTo>
                  <a:pt x="313016" y="387421"/>
                  <a:pt x="320399" y="370260"/>
                  <a:pt x="325755" y="352425"/>
                </a:cubicBezTo>
                <a:lnTo>
                  <a:pt x="373380" y="352425"/>
                </a:lnTo>
                <a:cubicBezTo>
                  <a:pt x="354376" y="374562"/>
                  <a:pt x="330558" y="392059"/>
                  <a:pt x="303752" y="403574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43" name="Google Shape;104;p3">
            <a:extLst>
              <a:ext uri="{FF2B5EF4-FFF2-40B4-BE49-F238E27FC236}">
                <a16:creationId xmlns:a16="http://schemas.microsoft.com/office/drawing/2014/main" id="{E87518CF-63DE-4B65-B631-F7926C388FB1}"/>
              </a:ext>
            </a:extLst>
          </p:cNvPr>
          <p:cNvSpPr txBox="1"/>
          <p:nvPr/>
        </p:nvSpPr>
        <p:spPr>
          <a:xfrm>
            <a:off x="909882" y="2875085"/>
            <a:ext cx="7043057" cy="287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 Black"/>
              <a:buNone/>
            </a:pPr>
            <a:r>
              <a:rPr lang="pl-PL" sz="3200" b="1" i="0" u="none" strike="noStrike" cap="none" dirty="0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Dziękujemy za oglądanie!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pl-PL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Zapraszamy do zadawania pytań 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pl-PL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oraz oceny prelekcji pod nagraniem.</a:t>
            </a:r>
            <a:endParaRPr dirty="0"/>
          </a:p>
        </p:txBody>
      </p:sp>
      <p:sp>
        <p:nvSpPr>
          <p:cNvPr id="44" name="Google Shape;105;p3">
            <a:extLst>
              <a:ext uri="{FF2B5EF4-FFF2-40B4-BE49-F238E27FC236}">
                <a16:creationId xmlns:a16="http://schemas.microsoft.com/office/drawing/2014/main" id="{1E44F4B0-D6CC-478B-8420-2A6F1EC52EE7}"/>
              </a:ext>
            </a:extLst>
          </p:cNvPr>
          <p:cNvSpPr txBox="1"/>
          <p:nvPr/>
        </p:nvSpPr>
        <p:spPr>
          <a:xfrm>
            <a:off x="4545160" y="3376125"/>
            <a:ext cx="1340051" cy="150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8000" tIns="252000" rIns="180000" bIns="288000" anchor="ctr" anchorCtr="0">
            <a:sp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b="1" i="0" u="none" strike="noStrike" cap="none">
                <a:latin typeface="Calibri"/>
                <a:ea typeface="Calibri"/>
                <a:cs typeface="Calibri"/>
                <a:sym typeface="Calibri"/>
              </a:rPr>
              <a:t>↘</a:t>
            </a:r>
            <a:endParaRPr sz="6000" b="1" i="0" u="none" strike="noStrike" cap="non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" name="Obraz 44">
            <a:extLst>
              <a:ext uri="{FF2B5EF4-FFF2-40B4-BE49-F238E27FC236}">
                <a16:creationId xmlns:a16="http://schemas.microsoft.com/office/drawing/2014/main" id="{E3A26BC3-2023-421F-B1EE-D2D59F174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476" y="3359796"/>
            <a:ext cx="1341236" cy="1499746"/>
          </a:xfrm>
          <a:prstGeom prst="rect">
            <a:avLst/>
          </a:prstGeom>
        </p:spPr>
      </p:pic>
      <p:pic>
        <p:nvPicPr>
          <p:cNvPr id="46" name="Obraz 45">
            <a:extLst>
              <a:ext uri="{FF2B5EF4-FFF2-40B4-BE49-F238E27FC236}">
                <a16:creationId xmlns:a16="http://schemas.microsoft.com/office/drawing/2014/main" id="{DC6510E7-9B33-4A19-B280-22EF54E5AF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5191" y="163725"/>
            <a:ext cx="3151088" cy="568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0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2AE063-5348-4164-A2F2-1E84B690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of the presentation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8FDEDB-84E1-4B2F-B0BE-97A7BCAA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overview of Actor Model</a:t>
            </a:r>
          </a:p>
          <a:p>
            <a:r>
              <a:rPr lang="en-US" dirty="0"/>
              <a:t>Inspiration of ‘alternative’ Azure Service Bus usage</a:t>
            </a:r>
          </a:p>
          <a:p>
            <a:r>
              <a:rPr lang="en-US" dirty="0"/>
              <a:t>How connecting the concepts of Message Broker and Actor Model can improve our applications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 I’m trying to fit as much knowledge as possible here, </a:t>
            </a:r>
            <a:br>
              <a:rPr lang="en-US" dirty="0"/>
            </a:br>
            <a:r>
              <a:rPr lang="en-US" dirty="0"/>
              <a:t>but limited time is merciless😉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E3B27C9C-7AF1-4BE7-933A-D17838FB6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844777DA-B4CD-4B51-8CCC-F88E137D3D58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3819D3C8-C3EB-4223-BAE6-8F763D66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3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959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F7C5-F507-44CB-A80B-B462F44077E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About ME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D2B464-88D2-4F7C-B4CD-AE8E5FCCE571}"/>
              </a:ext>
            </a:extLst>
          </p:cNvPr>
          <p:cNvSpPr txBox="1">
            <a:spLocks/>
          </p:cNvSpPr>
          <p:nvPr/>
        </p:nvSpPr>
        <p:spPr>
          <a:xfrm>
            <a:off x="1141412" y="2258113"/>
            <a:ext cx="9905999" cy="354171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Employed in IT since year 0x7CF</a:t>
            </a:r>
          </a:p>
          <a:p>
            <a:pPr lvl="1"/>
            <a:r>
              <a:rPr lang="en-US" sz="2200"/>
              <a:t>Developer / Architect / Team Leader</a:t>
            </a:r>
          </a:p>
          <a:p>
            <a:pPr lvl="1"/>
            <a:r>
              <a:rPr lang="en-US" sz="2200"/>
              <a:t>Now: Senior Software Developer </a:t>
            </a:r>
            <a:br>
              <a:rPr lang="en-US" sz="2200"/>
            </a:br>
            <a:r>
              <a:rPr lang="en-US" sz="2200"/>
              <a:t>@ SoftwareONE</a:t>
            </a:r>
          </a:p>
          <a:p>
            <a:r>
              <a:rPr lang="en-US" dirty="0"/>
              <a:t>Experienced in many technologies</a:t>
            </a:r>
          </a:p>
          <a:p>
            <a:pPr lvl="1"/>
            <a:r>
              <a:rPr lang="en-US" sz="1600" dirty="0"/>
              <a:t>.NET, SQL,</a:t>
            </a:r>
            <a:r>
              <a:rPr lang="pl-PL" sz="1600" dirty="0"/>
              <a:t> </a:t>
            </a:r>
            <a:r>
              <a:rPr lang="en-US" sz="1600" dirty="0"/>
              <a:t>SharePoint, BizTalk, Google Cloud, Android, SCCM</a:t>
            </a:r>
            <a:br>
              <a:rPr lang="en-US" sz="1600" dirty="0"/>
            </a:br>
            <a:r>
              <a:rPr lang="en-US" sz="1600" dirty="0"/>
              <a:t>Active Directory, Microsoft Azure stack, Xamarin, Web …</a:t>
            </a:r>
            <a:br>
              <a:rPr lang="en-US" sz="1600" dirty="0"/>
            </a:br>
            <a:r>
              <a:rPr lang="en-US" dirty="0"/>
              <a:t>23 years is long time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r>
              <a:rPr lang="en-US" dirty="0"/>
              <a:t>I like to share my knowledge with others</a:t>
            </a:r>
          </a:p>
          <a:p>
            <a:pPr lvl="1"/>
            <a:r>
              <a:rPr lang="en-US" sz="1600" dirty="0"/>
              <a:t>You can meet me at </a:t>
            </a:r>
            <a:r>
              <a:rPr lang="en-US" sz="1600" dirty="0" err="1"/>
              <a:t>Warszawska</a:t>
            </a:r>
            <a:r>
              <a:rPr lang="en-US" sz="1600" dirty="0"/>
              <a:t> </a:t>
            </a:r>
            <a:r>
              <a:rPr lang="en-US" sz="1600" dirty="0" err="1"/>
              <a:t>Grupa</a:t>
            </a:r>
            <a:r>
              <a:rPr lang="en-US" sz="1600" dirty="0"/>
              <a:t> .NET (WG-NET)</a:t>
            </a:r>
          </a:p>
          <a:p>
            <a:pPr lvl="1"/>
            <a:r>
              <a:rPr lang="en-US" sz="1600" dirty="0"/>
              <a:t>I was presenting on </a:t>
            </a:r>
            <a:r>
              <a:rPr lang="en-US" sz="1600" dirty="0" err="1"/>
              <a:t>Warszawskie</a:t>
            </a:r>
            <a:r>
              <a:rPr lang="en-US" sz="1600" dirty="0"/>
              <a:t> </a:t>
            </a:r>
            <a:r>
              <a:rPr lang="en-US" sz="1600" dirty="0" err="1"/>
              <a:t>Dni</a:t>
            </a:r>
            <a:r>
              <a:rPr lang="en-US" sz="1600" dirty="0"/>
              <a:t> </a:t>
            </a:r>
            <a:r>
              <a:rPr lang="en-US" sz="1600" dirty="0" err="1"/>
              <a:t>Informatyki</a:t>
            </a:r>
            <a:endParaRPr lang="en-US" sz="1600" dirty="0"/>
          </a:p>
        </p:txBody>
      </p:sp>
      <p:pic>
        <p:nvPicPr>
          <p:cNvPr id="4" name="Picture 2" descr="Mariusz Krzanowski">
            <a:extLst>
              <a:ext uri="{FF2B5EF4-FFF2-40B4-BE49-F238E27FC236}">
                <a16:creationId xmlns:a16="http://schemas.microsoft.com/office/drawing/2014/main" id="{33987078-E648-4F6E-A3B5-9C311195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030" y="1351738"/>
            <a:ext cx="2284930" cy="22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2">
            <a:extLst>
              <a:ext uri="{FF2B5EF4-FFF2-40B4-BE49-F238E27FC236}">
                <a16:creationId xmlns:a16="http://schemas.microsoft.com/office/drawing/2014/main" id="{53E23C69-4196-4252-8C09-3A827CC5AA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803DA536-CE50-4DE2-B315-25B7062A748B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numeru slajdu 1">
            <a:extLst>
              <a:ext uri="{FF2B5EF4-FFF2-40B4-BE49-F238E27FC236}">
                <a16:creationId xmlns:a16="http://schemas.microsoft.com/office/drawing/2014/main" id="{67B59A0C-1CF4-4F00-AA97-815DCC89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4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AF4239A-C8D6-40B7-96B0-CDB4CCF8D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9522" y="3712138"/>
            <a:ext cx="2111844" cy="5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8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A83905-0EB7-4A8A-AB65-6ECC9224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Service Bus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A311484-6677-4977-A458-FB3F792C0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Advanced message broker</a:t>
            </a: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BABDD1EE-86CA-4957-BB19-D3AB6FD793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C05D1C9B-0731-4E4E-8AD7-A620C9400BA6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451A9F6A-E6D5-4C39-955F-E45FF26E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5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626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A83905-0EB7-4A8A-AB65-6ECC9224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7ACB5-830A-48E7-A083-1F8602E54F14}"/>
              </a:ext>
            </a:extLst>
          </p:cNvPr>
          <p:cNvSpPr/>
          <p:nvPr/>
        </p:nvSpPr>
        <p:spPr>
          <a:xfrm>
            <a:off x="838200" y="2481780"/>
            <a:ext cx="1459685" cy="4865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357A5-D7E6-4BC1-BCE1-9A83160AA694}"/>
              </a:ext>
            </a:extLst>
          </p:cNvPr>
          <p:cNvSpPr/>
          <p:nvPr/>
        </p:nvSpPr>
        <p:spPr>
          <a:xfrm>
            <a:off x="838199" y="3113750"/>
            <a:ext cx="1459685" cy="4865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A66CD-8876-49D9-AA6A-D5A6F62D3FED}"/>
              </a:ext>
            </a:extLst>
          </p:cNvPr>
          <p:cNvSpPr/>
          <p:nvPr/>
        </p:nvSpPr>
        <p:spPr>
          <a:xfrm>
            <a:off x="838198" y="4524660"/>
            <a:ext cx="1459685" cy="4865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Publisher 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B807C-5B93-407F-AD7B-5397F4D07CF2}"/>
              </a:ext>
            </a:extLst>
          </p:cNvPr>
          <p:cNvSpPr txBox="1"/>
          <p:nvPr/>
        </p:nvSpPr>
        <p:spPr>
          <a:xfrm>
            <a:off x="1473569" y="3600311"/>
            <a:ext cx="215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3252DF-B18E-4045-9427-2A6FFC37F9ED}"/>
              </a:ext>
            </a:extLst>
          </p:cNvPr>
          <p:cNvSpPr/>
          <p:nvPr/>
        </p:nvSpPr>
        <p:spPr>
          <a:xfrm>
            <a:off x="9894115" y="2481780"/>
            <a:ext cx="1459685" cy="486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Subscriber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E8905-DAF8-491B-BA03-B6D55BB98083}"/>
              </a:ext>
            </a:extLst>
          </p:cNvPr>
          <p:cNvSpPr/>
          <p:nvPr/>
        </p:nvSpPr>
        <p:spPr>
          <a:xfrm>
            <a:off x="9894114" y="3113750"/>
            <a:ext cx="1459685" cy="486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Subscriber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A20A8-B7BA-479A-A604-98074206A68F}"/>
              </a:ext>
            </a:extLst>
          </p:cNvPr>
          <p:cNvSpPr/>
          <p:nvPr/>
        </p:nvSpPr>
        <p:spPr>
          <a:xfrm>
            <a:off x="9894113" y="4524660"/>
            <a:ext cx="1459685" cy="486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Subscriber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709F2-C95E-48F3-A729-044C37C36953}"/>
              </a:ext>
            </a:extLst>
          </p:cNvPr>
          <p:cNvSpPr txBox="1"/>
          <p:nvPr/>
        </p:nvSpPr>
        <p:spPr>
          <a:xfrm>
            <a:off x="10529484" y="3600311"/>
            <a:ext cx="215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  <a:p>
            <a:r>
              <a:rPr lang="en-US" sz="900" b="1" dirty="0"/>
              <a:t>.</a:t>
            </a:r>
          </a:p>
        </p:txBody>
      </p:sp>
      <p:cxnSp>
        <p:nvCxnSpPr>
          <p:cNvPr id="14" name="Straight Arrow Connector 14">
            <a:extLst>
              <a:ext uri="{FF2B5EF4-FFF2-40B4-BE49-F238E27FC236}">
                <a16:creationId xmlns:a16="http://schemas.microsoft.com/office/drawing/2014/main" id="{113E21A2-60D1-4524-9856-11797C74490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2297885" y="2725061"/>
            <a:ext cx="2673096" cy="994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342C6116-9174-4A2A-8595-2B44B2440E24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297884" y="3357031"/>
            <a:ext cx="2673097" cy="362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8">
            <a:extLst>
              <a:ext uri="{FF2B5EF4-FFF2-40B4-BE49-F238E27FC236}">
                <a16:creationId xmlns:a16="http://schemas.microsoft.com/office/drawing/2014/main" id="{E85B7889-F15C-4E2C-9562-3421B65DCDC6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2297883" y="3719500"/>
            <a:ext cx="2673098" cy="1048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EAD8B70A-A4C0-4133-98C3-CD2CB3AF1DF8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6599209" y="2725061"/>
            <a:ext cx="3294906" cy="994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2">
            <a:extLst>
              <a:ext uri="{FF2B5EF4-FFF2-40B4-BE49-F238E27FC236}">
                <a16:creationId xmlns:a16="http://schemas.microsoft.com/office/drawing/2014/main" id="{6164AB0F-6200-4550-B15F-DBF3913D8CCB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 flipV="1">
            <a:off x="6599209" y="3357031"/>
            <a:ext cx="3294905" cy="362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32F88C98-6C9C-4DEF-9641-239014D4A7FF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>
            <a:off x="6599209" y="3719500"/>
            <a:ext cx="3294904" cy="1048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Obraz 23">
            <a:extLst>
              <a:ext uri="{FF2B5EF4-FFF2-40B4-BE49-F238E27FC236}">
                <a16:creationId xmlns:a16="http://schemas.microsoft.com/office/drawing/2014/main" id="{1639FB22-4403-47F5-81B6-2C06D7C13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70981" y="2905386"/>
            <a:ext cx="1628228" cy="1628228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A99EF01-64BC-43D0-8634-D30EBDC1775F}"/>
              </a:ext>
            </a:extLst>
          </p:cNvPr>
          <p:cNvSpPr txBox="1"/>
          <p:nvPr/>
        </p:nvSpPr>
        <p:spPr>
          <a:xfrm>
            <a:off x="838198" y="5507624"/>
            <a:ext cx="781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/>
              <a:t>Minimum standard version of Azure Service Bus is required</a:t>
            </a:r>
          </a:p>
        </p:txBody>
      </p:sp>
      <p:pic>
        <p:nvPicPr>
          <p:cNvPr id="20" name="Graphic 2">
            <a:extLst>
              <a:ext uri="{FF2B5EF4-FFF2-40B4-BE49-F238E27FC236}">
                <a16:creationId xmlns:a16="http://schemas.microsoft.com/office/drawing/2014/main" id="{EFE0DBF7-779B-4F92-9158-149F4F440D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C9BC20D1-2269-4DAD-8C10-E9FC790336F0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numeru slajdu 1">
            <a:extLst>
              <a:ext uri="{FF2B5EF4-FFF2-40B4-BE49-F238E27FC236}">
                <a16:creationId xmlns:a16="http://schemas.microsoft.com/office/drawing/2014/main" id="{0A57502E-B3CE-4DDE-B0A4-7B0D1B3E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6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33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FFF3-C1A2-434A-8213-CFC3F2B1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Service Bus –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6F0E-FBF2-428E-9EE1-B7BD80C2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Topic</a:t>
            </a:r>
            <a:r>
              <a:rPr lang="en-US" dirty="0"/>
              <a:t> – Like URI determines a category to which a message belongs. </a:t>
            </a:r>
          </a:p>
          <a:p>
            <a:pPr lvl="1"/>
            <a:r>
              <a:rPr lang="en-US" dirty="0"/>
              <a:t>Topic examples:</a:t>
            </a:r>
          </a:p>
          <a:p>
            <a:pPr lvl="2"/>
            <a:r>
              <a:rPr lang="en-US" dirty="0"/>
              <a:t>finance/invoices</a:t>
            </a:r>
          </a:p>
          <a:p>
            <a:pPr lvl="2"/>
            <a:r>
              <a:rPr lang="en-US" dirty="0"/>
              <a:t>finance/payments</a:t>
            </a:r>
          </a:p>
          <a:p>
            <a:r>
              <a:rPr lang="en-US" dirty="0">
                <a:latin typeface="Arial Black" panose="020B0A04020102020204" pitchFamily="34" charset="0"/>
              </a:rPr>
              <a:t>Subscription</a:t>
            </a:r>
            <a:r>
              <a:rPr lang="en-US" dirty="0"/>
              <a:t>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 logical endpoint for message retrieval</a:t>
            </a:r>
          </a:p>
          <a:p>
            <a:pPr lvl="1"/>
            <a:r>
              <a:rPr lang="en-US" dirty="0"/>
              <a:t>Single topic can have multiple subscriptions</a:t>
            </a:r>
          </a:p>
          <a:p>
            <a:pPr lvl="1"/>
            <a:r>
              <a:rPr lang="en-US" dirty="0"/>
              <a:t>Multiple processes can consume single subscription</a:t>
            </a:r>
          </a:p>
          <a:p>
            <a:r>
              <a:rPr lang="en-US" dirty="0">
                <a:latin typeface="Arial Black" panose="020B0A04020102020204" pitchFamily="34" charset="0"/>
              </a:rPr>
              <a:t>Session</a:t>
            </a:r>
            <a:r>
              <a:rPr lang="en-US" dirty="0"/>
              <a:t> - the logical way of clustering messages together</a:t>
            </a:r>
          </a:p>
          <a:p>
            <a:pPr lvl="1"/>
            <a:r>
              <a:rPr lang="en-US" dirty="0"/>
              <a:t>Session can be handled by a</a:t>
            </a:r>
            <a:r>
              <a:rPr lang="pl-PL" dirty="0">
                <a:solidFill>
                  <a:schemeClr val="accent2"/>
                </a:solidFill>
              </a:rPr>
              <a:t> </a:t>
            </a:r>
            <a:r>
              <a:rPr lang="en-US" dirty="0"/>
              <a:t>single process</a:t>
            </a:r>
          </a:p>
          <a:p>
            <a:pPr lvl="1"/>
            <a:r>
              <a:rPr lang="en-US" dirty="0"/>
              <a:t>Session creates a</a:t>
            </a:r>
            <a:r>
              <a:rPr lang="pl-PL" dirty="0">
                <a:solidFill>
                  <a:schemeClr val="accent2"/>
                </a:solidFill>
              </a:rPr>
              <a:t> </a:t>
            </a:r>
            <a:r>
              <a:rPr lang="en-US" dirty="0"/>
              <a:t>logical partition</a:t>
            </a:r>
          </a:p>
          <a:p>
            <a:r>
              <a:rPr lang="en-US" dirty="0">
                <a:latin typeface="Arial Black" panose="020B0A04020102020204" pitchFamily="34" charset="0"/>
              </a:rPr>
              <a:t>Properties</a:t>
            </a:r>
          </a:p>
          <a:p>
            <a:pPr lvl="1"/>
            <a:r>
              <a:rPr lang="en-US" dirty="0"/>
              <a:t>Label/Subject: usually used to recognize payload type</a:t>
            </a:r>
          </a:p>
          <a:p>
            <a:pPr lvl="1"/>
            <a:r>
              <a:rPr lang="en-US" dirty="0"/>
              <a:t>Message ID: uniquely identifies message. Used by deduplication mechanism.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45DAA528-4106-441B-BA8F-E1405DC0F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9EF8DC9D-852B-41DF-8BF8-CBFD0D027FFF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2F75AA30-F477-4482-8EC2-D45402A1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7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574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A83905-0EB7-4A8A-AB65-6ECC9224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Explorer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8B55FA6-E548-42A7-AA27-984D2859C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6012"/>
            <a:ext cx="6986181" cy="4351338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ACA683D-91A8-4E73-83E0-78992556893E}"/>
              </a:ext>
            </a:extLst>
          </p:cNvPr>
          <p:cNvSpPr txBox="1"/>
          <p:nvPr/>
        </p:nvSpPr>
        <p:spPr>
          <a:xfrm>
            <a:off x="838200" y="5788325"/>
            <a:ext cx="60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https://github.com/paolosalvatori/ServiceBusExplorer</a:t>
            </a:r>
            <a:r>
              <a:rPr lang="en-US" dirty="0"/>
              <a:t> 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53F7057D-5D5E-44EC-AEC0-1E9D11B388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853BA99-5005-4030-9183-71ACE2B66431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numeru slajdu 1">
            <a:extLst>
              <a:ext uri="{FF2B5EF4-FFF2-40B4-BE49-F238E27FC236}">
                <a16:creationId xmlns:a16="http://schemas.microsoft.com/office/drawing/2014/main" id="{E190358A-3CBC-4CEE-A3FF-2F7B64DC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8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570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A83905-0EB7-4A8A-AB65-6ECC9224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Model</a:t>
            </a: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19EC6AAB-0B76-4F4E-BC88-756E37E18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953" b="-5630"/>
          <a:stretch/>
        </p:blipFill>
        <p:spPr>
          <a:xfrm>
            <a:off x="874710" y="6257546"/>
            <a:ext cx="520546" cy="313445"/>
          </a:xfrm>
          <a:prstGeom prst="rect">
            <a:avLst/>
          </a:prstGeo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6BCD7BDF-429A-4E7F-A9EF-91B704FE3254}"/>
              </a:ext>
            </a:extLst>
          </p:cNvPr>
          <p:cNvCxnSpPr>
            <a:cxnSpLocks/>
          </p:cNvCxnSpPr>
          <p:nvPr/>
        </p:nvCxnSpPr>
        <p:spPr>
          <a:xfrm>
            <a:off x="874713" y="6139278"/>
            <a:ext cx="10442575" cy="0"/>
          </a:xfrm>
          <a:prstGeom prst="line">
            <a:avLst/>
          </a:prstGeom>
          <a:ln>
            <a:solidFill>
              <a:srgbClr val="40434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A0FC58A0-D6CA-4891-9BC2-C26867DB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737" y="6423449"/>
            <a:ext cx="2743200" cy="161583"/>
          </a:xfrm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fld id="{1A076B6A-A9D5-4ABA-9939-A832AC87749F}" type="slidenum">
              <a:rPr lang="pl-PL" sz="1050" b="1" smtClean="0">
                <a:solidFill>
                  <a:schemeClr val="tx1"/>
                </a:solidFill>
                <a:ea typeface="+mj-ea"/>
                <a:cs typeface="+mj-cs"/>
              </a:rPr>
              <a:pPr>
                <a:spcBef>
                  <a:spcPct val="0"/>
                </a:spcBef>
              </a:pPr>
              <a:t>9</a:t>
            </a:fld>
            <a:r>
              <a:rPr lang="pl-PL" sz="1050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endParaRPr lang="pl-PL" sz="105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2202265"/>
      </p:ext>
    </p:extLst>
  </p:cSld>
  <p:clrMapOvr>
    <a:masterClrMapping/>
  </p:clrMapOvr>
</p:sld>
</file>

<file path=ppt/theme/theme1.xml><?xml version="1.0" encoding="utf-8"?>
<a:theme xmlns:a="http://schemas.openxmlformats.org/drawingml/2006/main" name="FAP">
  <a:themeElements>
    <a:clrScheme name="WDI">
      <a:dk1>
        <a:srgbClr val="0C0A11"/>
      </a:dk1>
      <a:lt1>
        <a:sysClr val="window" lastClr="FFFFFF"/>
      </a:lt1>
      <a:dk2>
        <a:srgbClr val="3C21FF"/>
      </a:dk2>
      <a:lt2>
        <a:srgbClr val="33FF99"/>
      </a:lt2>
      <a:accent1>
        <a:srgbClr val="4A31FF"/>
      </a:accent1>
      <a:accent2>
        <a:srgbClr val="E10B31"/>
      </a:accent2>
      <a:accent3>
        <a:srgbClr val="F4511C"/>
      </a:accent3>
      <a:accent4>
        <a:srgbClr val="029676"/>
      </a:accent4>
      <a:accent5>
        <a:srgbClr val="4AB5C4"/>
      </a:accent5>
      <a:accent6>
        <a:srgbClr val="0989B1"/>
      </a:accent6>
      <a:hlink>
        <a:srgbClr val="3C21FF"/>
      </a:hlink>
      <a:folHlink>
        <a:srgbClr val="BA6906"/>
      </a:folHlink>
    </a:clrScheme>
    <a:fontScheme name="WDI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FAP</Template>
  <TotalTime>6020</TotalTime>
  <Words>1117</Words>
  <Application>Microsoft Office PowerPoint</Application>
  <PresentationFormat>Widescreen</PresentationFormat>
  <Paragraphs>263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Cambria Math</vt:lpstr>
      <vt:lpstr>Century Gothic</vt:lpstr>
      <vt:lpstr>Tahoma</vt:lpstr>
      <vt:lpstr>FAP</vt:lpstr>
      <vt:lpstr>PowerPoint Presentation</vt:lpstr>
      <vt:lpstr>Actor Model based on Azure Service Bus</vt:lpstr>
      <vt:lpstr>Goals of the presentation</vt:lpstr>
      <vt:lpstr>PowerPoint Presentation</vt:lpstr>
      <vt:lpstr>Azure Service Bus</vt:lpstr>
      <vt:lpstr>Azure Service Bus</vt:lpstr>
      <vt:lpstr>Azure Service Bus – language</vt:lpstr>
      <vt:lpstr>Service Bus Explorer</vt:lpstr>
      <vt:lpstr>Actor Model</vt:lpstr>
      <vt:lpstr>Actor Model</vt:lpstr>
      <vt:lpstr>Actor Model – main concepts</vt:lpstr>
      <vt:lpstr>Actor Model Roles</vt:lpstr>
      <vt:lpstr>Actor Model - benefits</vt:lpstr>
      <vt:lpstr>Cluster of Actors</vt:lpstr>
      <vt:lpstr>How to adopt Bus</vt:lpstr>
      <vt:lpstr>Azure Service Bus is a message broker</vt:lpstr>
      <vt:lpstr>Azure Topic</vt:lpstr>
      <vt:lpstr>Azure Session</vt:lpstr>
      <vt:lpstr>Actor lifecycle with Session</vt:lpstr>
      <vt:lpstr>Actor Model data consistency - hints</vt:lpstr>
      <vt:lpstr>DEMO</vt:lpstr>
      <vt:lpstr>Samaritan</vt:lpstr>
      <vt:lpstr>Samaritan – actors</vt:lpstr>
      <vt:lpstr>Samaritan – actors vs REST API</vt:lpstr>
      <vt:lpstr>Service Bus – API : hint lock unique session Id</vt:lpstr>
      <vt:lpstr>DEMO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Sylwia</dc:creator>
  <cp:lastModifiedBy>Krzanowski, Mariusz</cp:lastModifiedBy>
  <cp:revision>354</cp:revision>
  <dcterms:modified xsi:type="dcterms:W3CDTF">2022-03-30T19:38:25Z</dcterms:modified>
</cp:coreProperties>
</file>