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66" r:id="rId4"/>
    <p:sldId id="257" r:id="rId5"/>
    <p:sldId id="272" r:id="rId6"/>
    <p:sldId id="268" r:id="rId7"/>
    <p:sldId id="270" r:id="rId8"/>
    <p:sldId id="273" r:id="rId9"/>
    <p:sldId id="263" r:id="rId10"/>
    <p:sldId id="269" r:id="rId11"/>
    <p:sldId id="274" r:id="rId12"/>
    <p:sldId id="264" r:id="rId13"/>
    <p:sldId id="267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9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2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44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9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8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7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5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3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51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7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7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287A4B-EF72-486E-963D-025CFCBDD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intuition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165B85-12C6-43A2-80C3-9BAF80367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avoid problems and ask a valid question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E14023-04A3-4A5B-AA8B-E419BF1F8C90}"/>
              </a:ext>
            </a:extLst>
          </p:cNvPr>
          <p:cNvSpPr txBox="1"/>
          <p:nvPr/>
        </p:nvSpPr>
        <p:spPr>
          <a:xfrm>
            <a:off x="9098327" y="5911188"/>
            <a:ext cx="241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Mariusz Krzanowski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405773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EF2CAC3E-8AD4-4E52-AF63-B64EF9258DB6}"/>
              </a:ext>
            </a:extLst>
          </p:cNvPr>
          <p:cNvGrpSpPr/>
          <p:nvPr/>
        </p:nvGrpSpPr>
        <p:grpSpPr>
          <a:xfrm>
            <a:off x="4147127" y="1607127"/>
            <a:ext cx="1182255" cy="2092418"/>
            <a:chOff x="4147127" y="1607127"/>
            <a:chExt cx="1182255" cy="2092418"/>
          </a:xfrm>
        </p:grpSpPr>
        <p:sp>
          <p:nvSpPr>
            <p:cNvPr id="2" name="Prostokąt 1">
              <a:extLst>
                <a:ext uri="{FF2B5EF4-FFF2-40B4-BE49-F238E27FC236}">
                  <a16:creationId xmlns:a16="http://schemas.microsoft.com/office/drawing/2014/main" id="{FC1BD6D8-FC47-4434-B411-5B77EA7E0B8B}"/>
                </a:ext>
              </a:extLst>
            </p:cNvPr>
            <p:cNvSpPr/>
            <p:nvPr/>
          </p:nvSpPr>
          <p:spPr>
            <a:xfrm>
              <a:off x="4147127" y="1607127"/>
              <a:ext cx="1182255" cy="20924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" name="Owal 2">
              <a:extLst>
                <a:ext uri="{FF2B5EF4-FFF2-40B4-BE49-F238E27FC236}">
                  <a16:creationId xmlns:a16="http://schemas.microsoft.com/office/drawing/2014/main" id="{2C77E6FB-EB48-482E-B8FD-133058D4D4ED}"/>
                </a:ext>
              </a:extLst>
            </p:cNvPr>
            <p:cNvSpPr/>
            <p:nvPr/>
          </p:nvSpPr>
          <p:spPr>
            <a:xfrm>
              <a:off x="4276860" y="2710693"/>
              <a:ext cx="922788" cy="8535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C544CE16-2406-4DCD-909C-A16FB04AB930}"/>
                </a:ext>
              </a:extLst>
            </p:cNvPr>
            <p:cNvSpPr/>
            <p:nvPr/>
          </p:nvSpPr>
          <p:spPr>
            <a:xfrm>
              <a:off x="4276860" y="1721841"/>
              <a:ext cx="922788" cy="8535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33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5B24C-E653-4FC7-B6DA-74813ABA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C950E1-3660-40C1-BB52-E5EDB09F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carefully documentations.</a:t>
            </a:r>
          </a:p>
          <a:p>
            <a:r>
              <a:rPr lang="en-US" dirty="0"/>
              <a:t>Samples are samples not a final solution.</a:t>
            </a:r>
          </a:p>
          <a:p>
            <a:r>
              <a:rPr lang="en-US" dirty="0"/>
              <a:t>Using await does not guarantee an atomic operation.</a:t>
            </a:r>
          </a:p>
          <a:p>
            <a:r>
              <a:rPr lang="en-US" dirty="0"/>
              <a:t>Each thread can be paused for a moment.</a:t>
            </a:r>
          </a:p>
          <a:p>
            <a:r>
              <a:rPr lang="en-US" dirty="0"/>
              <a:t>Challenge implemented code by doing thought experiments.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363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ABD9346-23C6-45A0-8880-FC680AA1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Q &amp;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37" descr="Questions">
            <a:extLst>
              <a:ext uri="{FF2B5EF4-FFF2-40B4-BE49-F238E27FC236}">
                <a16:creationId xmlns:a16="http://schemas.microsoft.com/office/drawing/2014/main" id="{BABA7462-8321-4D53-A8FA-4B0C402EB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D23-4404-4E7C-8ABD-AA24119A85B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DCD-F368-4621-8CCA-488306C49EC4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0128306D-889E-4720-B876-6CAECE3A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4BD00A6-EA8C-4733-B6FD-3C699021F010}"/>
              </a:ext>
            </a:extLst>
          </p:cNvPr>
          <p:cNvSpPr/>
          <p:nvPr/>
        </p:nvSpPr>
        <p:spPr>
          <a:xfrm>
            <a:off x="6342511" y="5337174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386898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49326-5768-49AD-92E3-16B95EC6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F1B121-B16F-4342-8358-47B1C4CD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52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D23-4404-4E7C-8ABD-AA24119A85B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DCD-F368-4621-8CCA-488306C49EC4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0128306D-889E-4720-B876-6CAECE3A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4BD00A6-EA8C-4733-B6FD-3C699021F010}"/>
              </a:ext>
            </a:extLst>
          </p:cNvPr>
          <p:cNvSpPr/>
          <p:nvPr/>
        </p:nvSpPr>
        <p:spPr>
          <a:xfrm>
            <a:off x="6342511" y="5337174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10331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E64BE-92B8-4307-B5F9-338C271F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BE65E-57C8-4889-BE99-986B29F4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 start thinking outside the box</a:t>
            </a:r>
          </a:p>
          <a:p>
            <a:r>
              <a:rPr lang="en-US" dirty="0"/>
              <a:t>See where to look for traps.</a:t>
            </a:r>
          </a:p>
          <a:p>
            <a:r>
              <a:rPr lang="en-US" dirty="0"/>
              <a:t>Change our counterintuitive knowledge about asynchronous programming.</a:t>
            </a:r>
          </a:p>
          <a:p>
            <a:r>
              <a:rPr lang="en-US" dirty="0"/>
              <a:t>Make us better software developers, by learning new stuff.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9CC7-B38F-4A17-957F-5DA74F035E6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908BDBE-A953-4864-9A2E-E8BA26CCCEC8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Employed in IT since 1999</a:t>
            </a:r>
          </a:p>
          <a:p>
            <a:pPr lvl="1"/>
            <a:r>
              <a:rPr lang="en-US" dirty="0"/>
              <a:t>Developer / Architect / Team Leader</a:t>
            </a:r>
          </a:p>
          <a:p>
            <a:pPr lvl="1"/>
            <a:r>
              <a:rPr lang="en-US" dirty="0"/>
              <a:t>Now: Senior Software Developer </a:t>
            </a:r>
            <a:br>
              <a:rPr lang="en-US" dirty="0"/>
            </a:br>
            <a:r>
              <a:rPr lang="en-US" dirty="0"/>
              <a:t>@ SoftwareONE</a:t>
            </a:r>
          </a:p>
          <a:p>
            <a:r>
              <a:rPr lang="en-US" dirty="0"/>
              <a:t>Experienced in many technologies</a:t>
            </a:r>
          </a:p>
          <a:p>
            <a:pPr lvl="1"/>
            <a:r>
              <a:rPr lang="en-US" sz="1600" dirty="0"/>
              <a:t>.NET, SQL, SharePoint, BizTalk, Google Cloud, Android, SCCM</a:t>
            </a:r>
            <a:br>
              <a:rPr lang="en-US" sz="1600" dirty="0"/>
            </a:br>
            <a:r>
              <a:rPr lang="en-US" sz="1600" dirty="0"/>
              <a:t>Active Directory, Web Development …</a:t>
            </a:r>
            <a:endParaRPr lang="en-US" sz="2000" dirty="0"/>
          </a:p>
          <a:p>
            <a:r>
              <a:rPr lang="en-US" dirty="0"/>
              <a:t>I like to share my knowledge with others</a:t>
            </a:r>
          </a:p>
          <a:p>
            <a:pPr lvl="1"/>
            <a:r>
              <a:rPr lang="en-US" sz="1600" dirty="0"/>
              <a:t>You can meet me at </a:t>
            </a:r>
            <a:r>
              <a:rPr lang="en-US" sz="1600" dirty="0" err="1"/>
              <a:t>Warszawska</a:t>
            </a:r>
            <a:r>
              <a:rPr lang="en-US" sz="1600" dirty="0"/>
              <a:t> </a:t>
            </a:r>
            <a:r>
              <a:rPr lang="en-US" sz="1600" dirty="0" err="1"/>
              <a:t>Grupa</a:t>
            </a:r>
            <a:r>
              <a:rPr lang="en-US" sz="1600" dirty="0"/>
              <a:t> .NET (WG-NET)</a:t>
            </a:r>
          </a:p>
          <a:p>
            <a:pPr lvl="1"/>
            <a:r>
              <a:rPr lang="en-US" sz="1600" dirty="0"/>
              <a:t>I got chance to present on </a:t>
            </a:r>
            <a:r>
              <a:rPr lang="en-US" sz="1600" dirty="0" err="1"/>
              <a:t>Warszawskie</a:t>
            </a:r>
            <a:r>
              <a:rPr lang="en-US" sz="1600" dirty="0"/>
              <a:t> </a:t>
            </a:r>
            <a:r>
              <a:rPr lang="en-US" sz="1600" dirty="0" err="1"/>
              <a:t>Dni</a:t>
            </a:r>
            <a:r>
              <a:rPr lang="en-US" sz="1600" dirty="0"/>
              <a:t> </a:t>
            </a:r>
            <a:r>
              <a:rPr lang="en-US" sz="1600" dirty="0" err="1"/>
              <a:t>Informatyki</a:t>
            </a:r>
            <a:endParaRPr lang="en-US" sz="1600" dirty="0"/>
          </a:p>
        </p:txBody>
      </p:sp>
      <p:pic>
        <p:nvPicPr>
          <p:cNvPr id="4" name="Picture 2" descr="Mariusz Krzanowski">
            <a:extLst>
              <a:ext uri="{FF2B5EF4-FFF2-40B4-BE49-F238E27FC236}">
                <a16:creationId xmlns:a16="http://schemas.microsoft.com/office/drawing/2014/main" id="{D8CEEB4E-C891-4490-B4AF-44C4B3D0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16" y="2232581"/>
            <a:ext cx="2886173" cy="2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1D7E79A-6FFD-41CD-9374-1E2CE99C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45" y="5135660"/>
            <a:ext cx="2111844" cy="5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8D01C-6E4B-485E-9CC9-F83567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A4384-4F29-4DCA-B873-6B082A3C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Warmup - async or no async that’s the question</a:t>
            </a:r>
          </a:p>
          <a:p>
            <a:r>
              <a:rPr lang="en-US" dirty="0"/>
              <a:t>More work requires less time</a:t>
            </a:r>
          </a:p>
          <a:p>
            <a:r>
              <a:rPr lang="en-US" dirty="0"/>
              <a:t>Action block and never executed tasks</a:t>
            </a:r>
          </a:p>
          <a:p>
            <a:r>
              <a:rPr lang="en-US" dirty="0"/>
              <a:t>Concurrent dictionary and factory problem</a:t>
            </a:r>
          </a:p>
          <a:p>
            <a:r>
              <a:rPr lang="en-US" dirty="0"/>
              <a:t>Slim Semaphore deadlock</a:t>
            </a:r>
          </a:p>
        </p:txBody>
      </p:sp>
    </p:spTree>
    <p:extLst>
      <p:ext uri="{BB962C8B-B14F-4D97-AF65-F5344CB8AC3E}">
        <p14:creationId xmlns:p14="http://schemas.microsoft.com/office/powerpoint/2010/main" val="20622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8D01C-6E4B-485E-9CC9-F83567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A4384-4F29-4DCA-B873-6B082A3C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Warmup - async or no async that’s the question</a:t>
            </a:r>
          </a:p>
          <a:p>
            <a:r>
              <a:rPr lang="en-US" dirty="0"/>
              <a:t>More work requires less time</a:t>
            </a:r>
          </a:p>
          <a:p>
            <a:r>
              <a:rPr lang="en-US" dirty="0"/>
              <a:t>Action block and never executed tasks</a:t>
            </a:r>
          </a:p>
          <a:p>
            <a:r>
              <a:rPr lang="en-US" dirty="0"/>
              <a:t>Concurrent dictionary and factory problem</a:t>
            </a:r>
          </a:p>
          <a:p>
            <a:r>
              <a:rPr lang="en-US" dirty="0"/>
              <a:t>Slim Semaphore deadlock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D0BF914-2E13-4964-A31B-030AA77BDB90}"/>
              </a:ext>
            </a:extLst>
          </p:cNvPr>
          <p:cNvSpPr txBox="1"/>
          <p:nvPr/>
        </p:nvSpPr>
        <p:spPr>
          <a:xfrm rot="2288855">
            <a:off x="7426421" y="4023387"/>
            <a:ext cx="324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 lot of code</a:t>
            </a:r>
            <a:endParaRPr lang="pl-P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FC2DA-2BEE-450E-BD8F-19DFBEE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crew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0C01DF-04E3-4C74-A29D-4A4A6CD69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stuff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9F43AF-F6FD-45CE-A2DB-1355F8D5A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and Task</a:t>
            </a:r>
          </a:p>
          <a:p>
            <a:r>
              <a:rPr lang="en-US" dirty="0"/>
              <a:t>Async and await</a:t>
            </a:r>
          </a:p>
          <a:p>
            <a:r>
              <a:rPr lang="en-US" dirty="0"/>
              <a:t>Action Block</a:t>
            </a:r>
            <a:endParaRPr lang="pl-PL" dirty="0"/>
          </a:p>
          <a:p>
            <a:r>
              <a:rPr lang="en-US" dirty="0"/>
              <a:t>Semaphore Slim</a:t>
            </a:r>
          </a:p>
          <a:p>
            <a:r>
              <a:rPr lang="en-US" dirty="0"/>
              <a:t>Concurrent Dictionary</a:t>
            </a:r>
          </a:p>
          <a:p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63549D5-B2B5-48D5-84DF-BD05D1588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Supporters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F23F06-AACA-44D0-938C-3C8024A56C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Interlocked Increment</a:t>
            </a:r>
          </a:p>
          <a:p>
            <a:r>
              <a:rPr lang="en-US" dirty="0"/>
              <a:t>Manual Reset Event</a:t>
            </a:r>
          </a:p>
          <a:p>
            <a:r>
              <a:rPr lang="en-US" dirty="0"/>
              <a:t>Task Completion Source</a:t>
            </a:r>
          </a:p>
          <a:p>
            <a:r>
              <a:rPr lang="en-US" dirty="0"/>
              <a:t>Cancellation Token Source</a:t>
            </a:r>
          </a:p>
          <a:p>
            <a:r>
              <a:rPr lang="en-US" dirty="0"/>
              <a:t>Concurrent Queue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1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A05E84-7D33-480A-AF32-DD754CCF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understand async today?</a:t>
            </a:r>
            <a:endParaRPr lang="pl-PL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E892E9-4E8A-40D2-B553-463116C2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3136887"/>
            <a:ext cx="373310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DoSomethingAsync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9C465A-B936-4A28-B145-FD779A63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53" y="2815517"/>
            <a:ext cx="430355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DoSomethingAsync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pl-P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51F9430-CA54-4A2E-841D-58BE8F15B8AC}"/>
              </a:ext>
            </a:extLst>
          </p:cNvPr>
          <p:cNvSpPr txBox="1"/>
          <p:nvPr/>
        </p:nvSpPr>
        <p:spPr>
          <a:xfrm>
            <a:off x="5440084" y="31232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≡</a:t>
            </a:r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937B8DBF-9049-4EA5-AFD3-ABFD1C9CEEB5}"/>
              </a:ext>
            </a:extLst>
          </p:cNvPr>
          <p:cNvGrpSpPr/>
          <p:nvPr/>
        </p:nvGrpSpPr>
        <p:grpSpPr>
          <a:xfrm>
            <a:off x="4955009" y="3981911"/>
            <a:ext cx="1571538" cy="2164360"/>
            <a:chOff x="2716634" y="4043824"/>
            <a:chExt cx="1571538" cy="2164360"/>
          </a:xfrm>
        </p:grpSpPr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8D04E602-7BAB-4B8F-9D2F-916F8C778AF4}"/>
                </a:ext>
              </a:extLst>
            </p:cNvPr>
            <p:cNvCxnSpPr>
              <a:cxnSpLocks/>
            </p:cNvCxnSpPr>
            <p:nvPr/>
          </p:nvCxnSpPr>
          <p:spPr>
            <a:xfrm>
              <a:off x="2792835" y="4043825"/>
              <a:ext cx="0" cy="2164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6A6E364F-3BF7-4E19-A05E-969172C3ECC8}"/>
                </a:ext>
              </a:extLst>
            </p:cNvPr>
            <p:cNvCxnSpPr/>
            <p:nvPr/>
          </p:nvCxnSpPr>
          <p:spPr>
            <a:xfrm>
              <a:off x="2869034" y="4597167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8F36ADF7-D5E8-4B14-9CF9-9924771BEF3F}"/>
                </a:ext>
              </a:extLst>
            </p:cNvPr>
            <p:cNvCxnSpPr/>
            <p:nvPr/>
          </p:nvCxnSpPr>
          <p:spPr>
            <a:xfrm flipH="1">
              <a:off x="2869034" y="4806881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4927479A-4C9B-4B80-8151-1A67094DC2D2}"/>
                </a:ext>
              </a:extLst>
            </p:cNvPr>
            <p:cNvCxnSpPr/>
            <p:nvPr/>
          </p:nvCxnSpPr>
          <p:spPr>
            <a:xfrm flipH="1">
              <a:off x="2869034" y="5427660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DD17D5D1-95F6-4AF1-8888-55E77D7A5B8C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72" y="4043824"/>
              <a:ext cx="0" cy="2164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CBA0E096-81C3-4CBB-B19F-AE779F78ED75}"/>
                </a:ext>
              </a:extLst>
            </p:cNvPr>
            <p:cNvSpPr/>
            <p:nvPr/>
          </p:nvSpPr>
          <p:spPr>
            <a:xfrm>
              <a:off x="2716634" y="4230516"/>
              <a:ext cx="152400" cy="3666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8B211568-B169-4AEE-B84E-A947CBC5AB3F}"/>
                </a:ext>
              </a:extLst>
            </p:cNvPr>
            <p:cNvSpPr/>
            <p:nvPr/>
          </p:nvSpPr>
          <p:spPr>
            <a:xfrm>
              <a:off x="4135772" y="4588778"/>
              <a:ext cx="152400" cy="21810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DCF89D8B-2EA4-49B0-8C15-10376E510D0D}"/>
                </a:ext>
              </a:extLst>
            </p:cNvPr>
            <p:cNvSpPr/>
            <p:nvPr/>
          </p:nvSpPr>
          <p:spPr>
            <a:xfrm>
              <a:off x="4135772" y="4824351"/>
              <a:ext cx="152400" cy="6033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27CE55C-7A90-460C-86CE-028FE5A32DF4}"/>
                </a:ext>
              </a:extLst>
            </p:cNvPr>
            <p:cNvSpPr/>
            <p:nvPr/>
          </p:nvSpPr>
          <p:spPr>
            <a:xfrm>
              <a:off x="2734112" y="5419952"/>
              <a:ext cx="152400" cy="51241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187B6ED9-D0B9-4444-8404-2D00DAFB9A70}"/>
                </a:ext>
              </a:extLst>
            </p:cNvPr>
            <p:cNvSpPr/>
            <p:nvPr/>
          </p:nvSpPr>
          <p:spPr>
            <a:xfrm>
              <a:off x="2716634" y="4597167"/>
              <a:ext cx="152400" cy="218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30563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E828BA3-5224-4A93-A032-79DA7DA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AE79706-8FEB-45D4-ACD8-FD1B2839776F}"/>
              </a:ext>
            </a:extLst>
          </p:cNvPr>
          <p:cNvSpPr txBox="1"/>
          <p:nvPr/>
        </p:nvSpPr>
        <p:spPr>
          <a:xfrm>
            <a:off x="3154329" y="2598567"/>
            <a:ext cx="5883342" cy="317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.OptionsToChoose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1F377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"Q"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== </a:t>
            </a:r>
            <a:r>
              <a:rPr lang="en-US" sz="1800" dirty="0" err="1">
                <a:solidFill>
                  <a:srgbClr val="1F377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pl-PL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47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9DD17C-59DF-4EBF-A995-7EA4DE2A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Reset Event 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FA739-504E-4CDD-AED4-6ACF0CFD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all thread waiting. When it is signaled all threads can enter protected section.</a:t>
            </a:r>
          </a:p>
          <a:p>
            <a:r>
              <a:rPr lang="en-US" dirty="0"/>
              <a:t>Start line</a:t>
            </a:r>
          </a:p>
          <a:p>
            <a:r>
              <a:rPr lang="en-US" dirty="0"/>
              <a:t>Synchronizations point for multiple thread.</a:t>
            </a:r>
            <a:endParaRPr lang="pl-PL" dirty="0"/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105DF45A-8935-4829-BC04-F215A9B245B2}"/>
              </a:ext>
            </a:extLst>
          </p:cNvPr>
          <p:cNvGrpSpPr/>
          <p:nvPr/>
        </p:nvGrpSpPr>
        <p:grpSpPr>
          <a:xfrm>
            <a:off x="9734197" y="3160553"/>
            <a:ext cx="827544" cy="1478560"/>
            <a:chOff x="4147127" y="1607127"/>
            <a:chExt cx="1182255" cy="2092418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A4839F76-B527-44EE-83BB-62F14CA8898C}"/>
                </a:ext>
              </a:extLst>
            </p:cNvPr>
            <p:cNvSpPr/>
            <p:nvPr/>
          </p:nvSpPr>
          <p:spPr>
            <a:xfrm>
              <a:off x="4147127" y="1607127"/>
              <a:ext cx="1182255" cy="20924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AA293148-E8BF-4274-818F-0DA4EF70398D}"/>
                </a:ext>
              </a:extLst>
            </p:cNvPr>
            <p:cNvSpPr/>
            <p:nvPr/>
          </p:nvSpPr>
          <p:spPr>
            <a:xfrm>
              <a:off x="4276860" y="2710693"/>
              <a:ext cx="922788" cy="8535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06B07D13-99E0-442D-8C8D-78E02D153D59}"/>
                </a:ext>
              </a:extLst>
            </p:cNvPr>
            <p:cNvSpPr/>
            <p:nvPr/>
          </p:nvSpPr>
          <p:spPr>
            <a:xfrm>
              <a:off x="4276860" y="1721841"/>
              <a:ext cx="922788" cy="8535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91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192</TotalTime>
  <Words>427</Words>
  <Application>Microsoft Office PowerPoint</Application>
  <PresentationFormat>Panoramiczny</PresentationFormat>
  <Paragraphs>95</Paragraphs>
  <Slides>15</Slides>
  <Notes>0</Notes>
  <HiddenSlides>2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Garamond</vt:lpstr>
      <vt:lpstr>Organiczny</vt:lpstr>
      <vt:lpstr>Asynchronous intuition</vt:lpstr>
      <vt:lpstr>Purpose</vt:lpstr>
      <vt:lpstr>Prezentacja programu PowerPoint</vt:lpstr>
      <vt:lpstr>Agenda</vt:lpstr>
      <vt:lpstr>Agenda</vt:lpstr>
      <vt:lpstr>Our crew</vt:lpstr>
      <vt:lpstr>How to understand async today?</vt:lpstr>
      <vt:lpstr>Show me the code</vt:lpstr>
      <vt:lpstr>Manual Reset Event </vt:lpstr>
      <vt:lpstr>Prezentacja programu PowerPoint</vt:lpstr>
      <vt:lpstr>Summary</vt:lpstr>
      <vt:lpstr>Q &amp; A</vt:lpstr>
      <vt:lpstr>Prezentacja programu PowerPoint</vt:lpstr>
      <vt:lpstr>Thank you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???</dc:title>
  <dc:creator>Mariusz Krzanowski</dc:creator>
  <cp:lastModifiedBy>Mariusz Krzanowski</cp:lastModifiedBy>
  <cp:revision>28</cp:revision>
  <dcterms:created xsi:type="dcterms:W3CDTF">2021-02-07T17:32:45Z</dcterms:created>
  <dcterms:modified xsi:type="dcterms:W3CDTF">2021-02-24T07:15:13Z</dcterms:modified>
</cp:coreProperties>
</file>