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57" r:id="rId4"/>
    <p:sldId id="260" r:id="rId5"/>
    <p:sldId id="313" r:id="rId6"/>
    <p:sldId id="320" r:id="rId7"/>
    <p:sldId id="334" r:id="rId8"/>
    <p:sldId id="319" r:id="rId9"/>
    <p:sldId id="302" r:id="rId10"/>
    <p:sldId id="321" r:id="rId11"/>
    <p:sldId id="322" r:id="rId12"/>
    <p:sldId id="323" r:id="rId13"/>
    <p:sldId id="335" r:id="rId14"/>
    <p:sldId id="336" r:id="rId15"/>
    <p:sldId id="324" r:id="rId16"/>
    <p:sldId id="325" r:id="rId17"/>
    <p:sldId id="326" r:id="rId18"/>
    <p:sldId id="309" r:id="rId19"/>
    <p:sldId id="328" r:id="rId20"/>
    <p:sldId id="329" r:id="rId21"/>
    <p:sldId id="262" r:id="rId22"/>
    <p:sldId id="337" r:id="rId23"/>
    <p:sldId id="327" r:id="rId24"/>
    <p:sldId id="333" r:id="rId25"/>
    <p:sldId id="338" r:id="rId26"/>
    <p:sldId id="339" r:id="rId27"/>
    <p:sldId id="341" r:id="rId28"/>
    <p:sldId id="340" r:id="rId29"/>
    <p:sldId id="330" r:id="rId30"/>
    <p:sldId id="331" r:id="rId31"/>
    <p:sldId id="342" r:id="rId32"/>
    <p:sldId id="258" r:id="rId33"/>
  </p:sldIdLst>
  <p:sldSz cx="12192000" cy="6858000"/>
  <p:notesSz cx="6858000" cy="9144000"/>
  <p:embeddedFontLst>
    <p:embeddedFont>
      <p:font typeface="Arial Black" panose="020B0A04020102020204" pitchFamily="3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551">
          <p15:clr>
            <a:srgbClr val="A4A3A4"/>
          </p15:clr>
        </p15:guide>
        <p15:guide id="3" pos="7129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3657">
          <p15:clr>
            <a:srgbClr val="A4A3A4"/>
          </p15:clr>
        </p15:guide>
        <p15:guide id="7" orient="horz" pos="1275">
          <p15:clr>
            <a:srgbClr val="A4A3A4"/>
          </p15:clr>
        </p15:guide>
        <p15:guide id="8" orient="horz" pos="1434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orient="horz" pos="4133">
          <p15:clr>
            <a:srgbClr val="A4A3A4"/>
          </p15:clr>
        </p15:guide>
        <p15:guide id="11" orient="horz" pos="347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SrjyUvD8VkwwoFh2wS30tQHEF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1FF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46"/>
        <p:guide pos="551"/>
        <p:guide pos="7129"/>
        <p:guide orient="horz" pos="3793"/>
        <p:guide orient="horz" pos="663"/>
        <p:guide orient="horz" pos="3657"/>
        <p:guide orient="horz" pos="1275"/>
        <p:guide orient="horz" pos="1434"/>
        <p:guide orient="horz" pos="935"/>
        <p:guide orient="horz" pos="4133"/>
        <p:guide orient="horz" pos="34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703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359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379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111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299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54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53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810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803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64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976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282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772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298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426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24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30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398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51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124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18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480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21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6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47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555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89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6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 Black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 Black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25" y="690475"/>
            <a:ext cx="3850650" cy="7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875" y="709128"/>
            <a:ext cx="5233201" cy="4629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485309" y="6143628"/>
            <a:ext cx="10741076" cy="269664"/>
            <a:chOff x="-231648" y="5833373"/>
            <a:chExt cx="10741076" cy="269664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75052" y="5833406"/>
              <a:ext cx="1643639" cy="269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 txBox="1"/>
            <p:nvPr/>
          </p:nvSpPr>
          <p:spPr>
            <a:xfrm>
              <a:off x="-231648" y="5833373"/>
              <a:ext cx="1977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FF99"/>
                </a:buClr>
                <a:buSzPts val="1000"/>
                <a:buFont typeface="Tahoma"/>
                <a:buNone/>
              </a:pPr>
              <a:r>
                <a:rPr lang="pl-PL" sz="1000" b="1" i="0" u="none" strike="noStrike" cap="none" dirty="0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MAIN ORGANIZER: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410528" y="5833373"/>
              <a:ext cx="7098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FF99"/>
                </a:buClr>
                <a:buSzPts val="1000"/>
                <a:buFont typeface="Tahoma"/>
                <a:buNone/>
              </a:pPr>
              <a:r>
                <a:rPr lang="pl-PL" sz="1000" b="1" i="0" u="none" strike="noStrike" cap="none" dirty="0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ORGANIZING COMMITTEE:</a:t>
              </a:r>
              <a:r>
                <a:rPr lang="pl-PL" sz="1000" b="0" i="0" u="none" strike="noStrike" cap="none" dirty="0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   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dozens</a:t>
              </a:r>
              <a:r>
                <a:rPr lang="pl-PL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of 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organizations</a:t>
              </a:r>
              <a:r>
                <a:rPr lang="pl-PL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from the IT / data science 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sector</a:t>
              </a:r>
              <a:r>
                <a:rPr lang="pl-PL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(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full</a:t>
              </a:r>
              <a:r>
                <a:rPr lang="pl-PL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list on the event 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website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485300" y="2705674"/>
            <a:ext cx="7317900" cy="161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</a:pPr>
            <a:r>
              <a:rPr lang="en-US" sz="2400" b="1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Distributed Insomnia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</a:pPr>
            <a:r>
              <a:rPr lang="en-US" b="1" i="0" u="none" strike="noStrike" cap="none" dirty="0">
                <a:solidFill>
                  <a:srgbClr val="FFFFFF"/>
                </a:solidFill>
                <a:latin typeface="Arial Black"/>
                <a:sym typeface="Arial Black"/>
              </a:rPr>
              <a:t>When systems must never sleep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</a:pPr>
            <a:endParaRPr lang="en-US" b="1" i="0" u="none" strike="noStrike" cap="none" dirty="0">
              <a:solidFill>
                <a:srgbClr val="FFFFFF"/>
              </a:solidFill>
              <a:latin typeface="Arial Black"/>
              <a:sym typeface="Arial Blac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Black"/>
              <a:buNone/>
            </a:pPr>
            <a:r>
              <a:rPr lang="en-US" sz="1600" b="1" dirty="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Mariusz Krzanowski</a:t>
            </a:r>
            <a:endParaRPr sz="1600" b="1" dirty="0">
              <a:solidFill>
                <a:schemeClr val="lt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 Black"/>
              <a:buNone/>
            </a:pPr>
            <a:r>
              <a:rPr lang="en-US" b="1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Solutions Architect, MR Matrix</a:t>
            </a:r>
            <a:endParaRPr sz="2000" b="1" i="0" u="none" strike="noStrike" cap="none" dirty="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10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Prostokąt 1">
            <a:extLst>
              <a:ext uri="{FF2B5EF4-FFF2-40B4-BE49-F238E27FC236}">
                <a16:creationId xmlns:a16="http://schemas.microsoft.com/office/drawing/2014/main" id="{6E67E8C5-742E-BBFF-59BB-A5BD5CB1FBEF}"/>
              </a:ext>
            </a:extLst>
          </p:cNvPr>
          <p:cNvSpPr/>
          <p:nvPr/>
        </p:nvSpPr>
        <p:spPr>
          <a:xfrm>
            <a:off x="1972111" y="4176955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3AC6498-D52D-EB15-4605-3F5A1046885F}"/>
              </a:ext>
            </a:extLst>
          </p:cNvPr>
          <p:cNvGrpSpPr/>
          <p:nvPr/>
        </p:nvGrpSpPr>
        <p:grpSpPr>
          <a:xfrm>
            <a:off x="3223032" y="3481639"/>
            <a:ext cx="759619" cy="822292"/>
            <a:chOff x="9679011" y="3950516"/>
            <a:chExt cx="759619" cy="822292"/>
          </a:xfrm>
        </p:grpSpPr>
        <p:sp>
          <p:nvSpPr>
            <p:cNvPr id="5" name="Dowolny kształt: kształt 4">
              <a:extLst>
                <a:ext uri="{FF2B5EF4-FFF2-40B4-BE49-F238E27FC236}">
                  <a16:creationId xmlns:a16="http://schemas.microsoft.com/office/drawing/2014/main" id="{8B08EF6D-962D-39D9-778C-A2A0F8FF98C8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CFDBF7A1-77B4-D72A-9543-399ADAC00EF1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ACC258D5-14DC-C2A5-DB7A-22B6C1BF5BDA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27CEA409-7B58-5D7B-B0E9-3BD30E258B3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DAA67E3-D996-AE7B-C680-7190CC1A8ECA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6E8EA9BC-C846-D4CB-BC46-D36F603EF47C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ED5604-5F70-FB07-7302-0087C2DC3B07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DB0ACD63-A485-2A51-53C1-D2ABB495A064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82B61A9-1FAF-5F17-68E6-D504D5822DFC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475A9374-1B5B-AD4B-7D10-FAB3A89150AE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00EA7163-E814-3364-CE77-F22A2C1D352D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1B7B31D1-A546-6656-F82F-F68147B8E32A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FD9054AC-A4B7-78AE-8566-3E705D9C2B55}"/>
              </a:ext>
            </a:extLst>
          </p:cNvPr>
          <p:cNvGrpSpPr/>
          <p:nvPr/>
        </p:nvGrpSpPr>
        <p:grpSpPr>
          <a:xfrm>
            <a:off x="4435559" y="3481639"/>
            <a:ext cx="759619" cy="822292"/>
            <a:chOff x="9679011" y="3950516"/>
            <a:chExt cx="759619" cy="822292"/>
          </a:xfrm>
        </p:grpSpPr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3E174CD3-9FED-EF8F-6902-B95A78F5D549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235B9263-7778-A82D-4EC1-572C583BBA65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9A72C4F3-D4FB-008F-8D1B-0AE6270A8E2B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E81AC4D-DF08-AC06-30B7-BE46DA8FE789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6610D9B9-D662-730E-3A14-55EA174792A1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FC69BB8-B7D4-768A-5962-0954ADF004B1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8D5EE46D-2AC3-C7D9-135E-2A9D35E5101B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AA25D6A-8459-F1F7-15E8-978B163AB2A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9A771B8-3105-09DA-3806-F28BB81C3394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195A459C-9DC8-E647-975D-32754BB03839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F7426984-5F1F-66F9-30D5-36C5EDB7DA3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9AC6F185-8692-97B0-3E43-43BA8AC473F7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3E15082C-11EB-4A19-72C9-C3E7F8960B5D}"/>
              </a:ext>
            </a:extLst>
          </p:cNvPr>
          <p:cNvGrpSpPr/>
          <p:nvPr/>
        </p:nvGrpSpPr>
        <p:grpSpPr>
          <a:xfrm>
            <a:off x="5743034" y="3461898"/>
            <a:ext cx="759619" cy="822292"/>
            <a:chOff x="9679011" y="3950516"/>
            <a:chExt cx="759619" cy="822292"/>
          </a:xfrm>
        </p:grpSpPr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5F6D2A14-4CA1-A0EF-3BF4-F2D37DA52BC8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4CD4B6C-73AC-ABBC-69E3-2D7A331FD3A6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88FE104C-C524-87C3-52A1-4192D65B16DD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C6B2EBA0-4689-DFBF-7B69-0F7EC8BD2A80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21AF6F8-C677-7773-5B25-E07FF3959D20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824F7D1A-F2EA-6A01-0E09-7984E2A16C5E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0D60D74-54C9-7C0F-8C01-FA7E541B2D0F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309D2EF0-EF13-BF9F-A2B1-47D51304DEA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1F2874E-7899-06F1-D1DF-A6B3B70E93DF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87B79DFC-5561-435D-5AC2-E23A4C083929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62276875-8A85-097A-2CB9-F16503B1C38A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15FE1931-E1AD-8930-393E-592AE7C191C1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0C60A43-D97A-B836-EAD3-C87D24DB2D79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B3C30101-49B7-44C6-7301-D5E12F145390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Grafika 46" descr="Naładowana bateria z wypełnieniem pełnym">
              <a:extLst>
                <a:ext uri="{FF2B5EF4-FFF2-40B4-BE49-F238E27FC236}">
                  <a16:creationId xmlns:a16="http://schemas.microsoft.com/office/drawing/2014/main" id="{8FEA999F-6B64-E0C6-62B1-05EAD08D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F1F17A1D-C961-417D-896B-17318304B685}"/>
              </a:ext>
            </a:extLst>
          </p:cNvPr>
          <p:cNvGrpSpPr/>
          <p:nvPr/>
        </p:nvGrpSpPr>
        <p:grpSpPr>
          <a:xfrm>
            <a:off x="1514911" y="4248972"/>
            <a:ext cx="914400" cy="914400"/>
            <a:chOff x="1667494" y="4223607"/>
            <a:chExt cx="914400" cy="914400"/>
          </a:xfrm>
        </p:grpSpPr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3722AF98-798C-063C-1ABD-B034F1ECCC1D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0" name="Grafika 49" descr="Naładowana bateria z wypełnieniem pełnym">
              <a:extLst>
                <a:ext uri="{FF2B5EF4-FFF2-40B4-BE49-F238E27FC236}">
                  <a16:creationId xmlns:a16="http://schemas.microsoft.com/office/drawing/2014/main" id="{2E923D75-2AF1-287B-5251-E7359BCCD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79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11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Błyskawica 1">
            <a:extLst>
              <a:ext uri="{FF2B5EF4-FFF2-40B4-BE49-F238E27FC236}">
                <a16:creationId xmlns:a16="http://schemas.microsoft.com/office/drawing/2014/main" id="{6252CDD6-DADA-FE80-5E40-2204EFF84BB0}"/>
              </a:ext>
            </a:extLst>
          </p:cNvPr>
          <p:cNvSpPr/>
          <p:nvPr/>
        </p:nvSpPr>
        <p:spPr>
          <a:xfrm flipH="1">
            <a:off x="4673564" y="1410530"/>
            <a:ext cx="413072" cy="76002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2D76939-6120-AC5B-36AD-D96D73F5146F}"/>
              </a:ext>
            </a:extLst>
          </p:cNvPr>
          <p:cNvSpPr/>
          <p:nvPr/>
        </p:nvSpPr>
        <p:spPr>
          <a:xfrm>
            <a:off x="1972111" y="4176955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C2E5A7E9-95D7-E35C-F8F4-990D66910EC1}"/>
              </a:ext>
            </a:extLst>
          </p:cNvPr>
          <p:cNvGrpSpPr/>
          <p:nvPr/>
        </p:nvGrpSpPr>
        <p:grpSpPr>
          <a:xfrm>
            <a:off x="3223032" y="3481639"/>
            <a:ext cx="759619" cy="822292"/>
            <a:chOff x="9679011" y="3950516"/>
            <a:chExt cx="759619" cy="822292"/>
          </a:xfrm>
        </p:grpSpPr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FAA4294F-EEDE-F443-8930-6542BBBD06B6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1F38E3E0-8D4D-11C0-C2F7-913546E9E2B9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C18985F5-63C6-3665-F852-48CE938F0BA6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50B2F5B-F866-D577-97A1-443CD9AB68A1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75ECC5ED-8600-B85C-8F67-07B064D7B67F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C048DA84-C935-CF26-FD66-AE4F373BFD6D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214A340-72B8-FBDB-0D0C-0ABD42C926A6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12F7B9A4-21CB-E48F-37AA-9D4A4DDD2E79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A9173AD2-8741-1396-7902-DCE4C2CF0AFB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09017EB-69B5-17B4-2954-5FED876413A1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C7E3A208-A9D6-C2C6-C4D7-B93222FDCA82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DDE78469-DB98-0CE5-8212-D2F78AC3DEFD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7C0BCEA3-6D4F-7D42-47C8-0812B9A4B8AC}"/>
              </a:ext>
            </a:extLst>
          </p:cNvPr>
          <p:cNvGrpSpPr/>
          <p:nvPr/>
        </p:nvGrpSpPr>
        <p:grpSpPr>
          <a:xfrm>
            <a:off x="4435559" y="3481639"/>
            <a:ext cx="759619" cy="822292"/>
            <a:chOff x="9679011" y="3950516"/>
            <a:chExt cx="759619" cy="822292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592FA81F-D42B-8866-27C9-81EEAA199B3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C27D2931-216E-3325-8AC8-AFF9EE6DA3B4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5E30CC6B-2BA6-830D-D778-3DAECD0FDDB5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013A4D5D-F42A-BCD2-DA3B-BE0BDF5DF444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FD7B8BDC-B9F2-4046-C767-A845D09F4191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60DFD7F5-4221-BC32-3E7D-4EA9430BFF47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E3ACCA1-6296-17D9-D7FC-AD974DB099D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CDB1FE74-C272-C9CB-0C60-6FED4BBEF52A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41217F0C-572F-4B01-C8C6-1F7C8712270C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77E40D44-88C9-1A65-59C8-995E6D6084BD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1F2F49B-ECDA-9D11-8032-01F826F42A95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Owal 31">
              <a:extLst>
                <a:ext uri="{FF2B5EF4-FFF2-40B4-BE49-F238E27FC236}">
                  <a16:creationId xmlns:a16="http://schemas.microsoft.com/office/drawing/2014/main" id="{8930284D-EB46-D4E7-65E0-7049FFA9C766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A89E577D-E87B-BE7D-62F4-FCB914BF16FF}"/>
              </a:ext>
            </a:extLst>
          </p:cNvPr>
          <p:cNvGrpSpPr/>
          <p:nvPr/>
        </p:nvGrpSpPr>
        <p:grpSpPr>
          <a:xfrm>
            <a:off x="5743034" y="3461898"/>
            <a:ext cx="759619" cy="822292"/>
            <a:chOff x="9679011" y="3950516"/>
            <a:chExt cx="759619" cy="822292"/>
          </a:xfrm>
        </p:grpSpPr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9559A8C0-6709-E5A0-95FA-39C3FB4434FD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1F40614D-D6CA-A391-EA84-807CD5FAFF0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34FA89F-984A-DD4D-196B-D7C1F75B66FF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F4647964-7119-9D63-3980-7951DA827CCB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22E7722F-89B9-9419-2980-303B373291DE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7444095A-C266-93EC-2DB8-7568265D07CE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C15AFFE4-8A40-35F3-84DA-C063F1DBF044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A7866FCC-2A49-C309-6D03-2A39B2A99927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1058461-31A8-9142-A5E1-B75D3380943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900AAB0E-AC59-46F0-65C2-0A1C3EA6039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884B3CA3-E1CD-2D9F-5264-69DF68BD814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A8E94604-C43C-4BF7-F73C-59F59D1618AA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6" name="Grupa 45">
            <a:extLst>
              <a:ext uri="{FF2B5EF4-FFF2-40B4-BE49-F238E27FC236}">
                <a16:creationId xmlns:a16="http://schemas.microsoft.com/office/drawing/2014/main" id="{F5C1062A-F4F4-A0A9-41FB-B197C003A385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BB080126-8BE5-3BD9-B9DF-93E542608FA9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Grafika 47" descr="Naładowana bateria z wypełnieniem pełnym">
              <a:extLst>
                <a:ext uri="{FF2B5EF4-FFF2-40B4-BE49-F238E27FC236}">
                  <a16:creationId xmlns:a16="http://schemas.microsoft.com/office/drawing/2014/main" id="{D5C31FB4-A28D-1316-0C39-4B9D1A1C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7284AD8A-6110-E83C-6F05-3F3690D204EC}"/>
              </a:ext>
            </a:extLst>
          </p:cNvPr>
          <p:cNvGrpSpPr/>
          <p:nvPr/>
        </p:nvGrpSpPr>
        <p:grpSpPr>
          <a:xfrm>
            <a:off x="1510679" y="4248972"/>
            <a:ext cx="914400" cy="914400"/>
            <a:chOff x="1667494" y="4223607"/>
            <a:chExt cx="914400" cy="914400"/>
          </a:xfrm>
        </p:grpSpPr>
        <p:sp>
          <p:nvSpPr>
            <p:cNvPr id="50" name="Prostokąt 49">
              <a:extLst>
                <a:ext uri="{FF2B5EF4-FFF2-40B4-BE49-F238E27FC236}">
                  <a16:creationId xmlns:a16="http://schemas.microsoft.com/office/drawing/2014/main" id="{E744E673-4120-25B6-CF76-90FBF1D54722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fika 50" descr="Naładowana bateria z wypełnieniem pełnym">
              <a:extLst>
                <a:ext uri="{FF2B5EF4-FFF2-40B4-BE49-F238E27FC236}">
                  <a16:creationId xmlns:a16="http://schemas.microsoft.com/office/drawing/2014/main" id="{088FC4CE-2762-C786-9E58-07044B1C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7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12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Prostokąt 1">
            <a:extLst>
              <a:ext uri="{FF2B5EF4-FFF2-40B4-BE49-F238E27FC236}">
                <a16:creationId xmlns:a16="http://schemas.microsoft.com/office/drawing/2014/main" id="{48408B61-2243-F84D-7ED5-62622E4FB6F9}"/>
              </a:ext>
            </a:extLst>
          </p:cNvPr>
          <p:cNvSpPr/>
          <p:nvPr/>
        </p:nvSpPr>
        <p:spPr>
          <a:xfrm>
            <a:off x="1972111" y="4176955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9C3CA46E-8714-4634-342D-5A35F98B13FE}"/>
              </a:ext>
            </a:extLst>
          </p:cNvPr>
          <p:cNvGrpSpPr/>
          <p:nvPr/>
        </p:nvGrpSpPr>
        <p:grpSpPr>
          <a:xfrm>
            <a:off x="3223032" y="3481639"/>
            <a:ext cx="759619" cy="822292"/>
            <a:chOff x="9679011" y="3950516"/>
            <a:chExt cx="759619" cy="822292"/>
          </a:xfrm>
        </p:grpSpPr>
        <p:sp>
          <p:nvSpPr>
            <p:cNvPr id="5" name="Dowolny kształt: kształt 4">
              <a:extLst>
                <a:ext uri="{FF2B5EF4-FFF2-40B4-BE49-F238E27FC236}">
                  <a16:creationId xmlns:a16="http://schemas.microsoft.com/office/drawing/2014/main" id="{E74B8FD5-7F4D-D1A8-330B-A7A6DF941F2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8E85DDA6-0F8E-4758-5952-4EA024BFAAC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2F82B077-0E47-3180-FC91-F55B86DC794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FE5BD168-B4ED-B276-C036-AE9F5EFC0BD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2391A211-4712-9435-7670-C5EDCDFC0776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2BDB43D6-0304-C8F0-2CBB-42969DCF96D1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0D94E4A6-8DBA-5BD4-F54E-1FECEF65E967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7938987-B801-0662-91E1-FD928A1E986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86977E2F-047A-ECEB-15C2-0382BAB6F481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E52AE1C-D425-0E9D-B703-6AB876FA0E0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F7241C2-57EC-A79A-6D20-5EFDFA2FF1D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4D547335-DBCE-2876-B4F6-0E9C176A61BF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415BCFC3-9FCD-86DD-5B90-D257DEE7601E}"/>
              </a:ext>
            </a:extLst>
          </p:cNvPr>
          <p:cNvGrpSpPr/>
          <p:nvPr/>
        </p:nvGrpSpPr>
        <p:grpSpPr>
          <a:xfrm>
            <a:off x="4435559" y="3481639"/>
            <a:ext cx="759619" cy="822292"/>
            <a:chOff x="9679011" y="3950516"/>
            <a:chExt cx="759619" cy="822292"/>
          </a:xfrm>
        </p:grpSpPr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F81C7A9A-7CD2-67D2-8D77-BBAA62B311AA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2902EA2C-0AD9-9B86-D292-3186CB2A08EB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9084C323-F1E3-DDC2-896A-C45747F9F513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0FB07F1A-1EBA-A3B1-8881-E454E9D9E654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D5A84558-94B5-3B6E-6941-AD4202805A9E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87477E5B-4ED7-B5E0-15D7-3B432AACC05A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E02B643-985D-47E6-3902-D94457DDEAF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305463F-651B-8038-499B-6B667CB5DE9D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DFDB75F6-1362-E637-4129-93CD60C95773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88B85F07-8AC0-195C-4256-10926FC71323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1CDF399-E172-0A47-932A-DE01F63CAA1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541489A6-1EE8-B7C2-934C-38124281B7D9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385D1ED5-EC62-7C03-5C9C-3851BA002CB4}"/>
              </a:ext>
            </a:extLst>
          </p:cNvPr>
          <p:cNvGrpSpPr/>
          <p:nvPr/>
        </p:nvGrpSpPr>
        <p:grpSpPr>
          <a:xfrm>
            <a:off x="5743034" y="3461898"/>
            <a:ext cx="759619" cy="822292"/>
            <a:chOff x="9679011" y="3950516"/>
            <a:chExt cx="759619" cy="822292"/>
          </a:xfrm>
        </p:grpSpPr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A0C12F23-4A8E-BE99-7643-B86BFCADB105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A9571C20-D61A-0C1E-5289-79B3B338CF1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8DD88E60-115D-1495-19B7-8C1E284D8D0A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320E8E2F-129D-169A-1CC3-759B15A874C7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96C1184-5866-EE99-A9E2-D7BBC3B1EC6E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D180FB38-F4D3-6846-9602-120399A7A027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5E1706F-821E-BEE1-8608-06116642DEBB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07DFA5-D38B-36E8-074B-9A833C05BEF7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53C762B6-EC29-E343-0E38-6C1F880D0919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F92F175-5CE7-D3FA-2ACD-451A40955648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6E90306F-0546-F57F-24A7-501F050761A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ACDB64C2-934F-241B-B167-D604C124DD58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EB4D6DD5-3F76-0196-BB35-8FE62A99F455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B08BA723-0C3C-A5C9-E13C-61CE6C6E89CF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Grafika 46" descr="Naładowana bateria z wypełnieniem pełnym">
              <a:extLst>
                <a:ext uri="{FF2B5EF4-FFF2-40B4-BE49-F238E27FC236}">
                  <a16:creationId xmlns:a16="http://schemas.microsoft.com/office/drawing/2014/main" id="{B4E332DB-3CBC-684E-2AAD-956DD2AE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78FE216E-68FA-8BB5-6A05-9F606533B312}"/>
              </a:ext>
            </a:extLst>
          </p:cNvPr>
          <p:cNvGrpSpPr/>
          <p:nvPr/>
        </p:nvGrpSpPr>
        <p:grpSpPr>
          <a:xfrm>
            <a:off x="1510679" y="4248972"/>
            <a:ext cx="914400" cy="914400"/>
            <a:chOff x="1667494" y="4223607"/>
            <a:chExt cx="914400" cy="914400"/>
          </a:xfrm>
        </p:grpSpPr>
        <p:sp>
          <p:nvSpPr>
            <p:cNvPr id="53" name="Prostokąt 52">
              <a:extLst>
                <a:ext uri="{FF2B5EF4-FFF2-40B4-BE49-F238E27FC236}">
                  <a16:creationId xmlns:a16="http://schemas.microsoft.com/office/drawing/2014/main" id="{FA500E53-A199-5BAE-01E3-DDA0CC1C78B8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Grafika 53" descr="Naładowana bateria z wypełnieniem pełnym">
              <a:extLst>
                <a:ext uri="{FF2B5EF4-FFF2-40B4-BE49-F238E27FC236}">
                  <a16:creationId xmlns:a16="http://schemas.microsoft.com/office/drawing/2014/main" id="{D5C509C7-6F4D-A5F7-9068-E92FBA604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928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vs Software</a:t>
            </a:r>
          </a:p>
        </p:txBody>
      </p:sp>
      <p:sp>
        <p:nvSpPr>
          <p:cNvPr id="45" name="Symbol zastępczy tekstu 44">
            <a:extLst>
              <a:ext uri="{FF2B5EF4-FFF2-40B4-BE49-F238E27FC236}">
                <a16:creationId xmlns:a16="http://schemas.microsoft.com/office/drawing/2014/main" id="{651F3B2F-EA05-A9B0-1EE3-3579F6C54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Conclusion</a:t>
            </a:r>
          </a:p>
          <a:p>
            <a:r>
              <a:rPr lang="en-US" sz="2000" dirty="0"/>
              <a:t>Replicated infrastructure increases resiliency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13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82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vs Software</a:t>
            </a:r>
          </a:p>
        </p:txBody>
      </p:sp>
      <p:sp>
        <p:nvSpPr>
          <p:cNvPr id="45" name="Symbol zastępczy tekstu 44">
            <a:extLst>
              <a:ext uri="{FF2B5EF4-FFF2-40B4-BE49-F238E27FC236}">
                <a16:creationId xmlns:a16="http://schemas.microsoft.com/office/drawing/2014/main" id="{651F3B2F-EA05-A9B0-1EE3-3579F6C54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Conclusion</a:t>
            </a:r>
          </a:p>
          <a:p>
            <a:r>
              <a:rPr lang="en-US" sz="2000" dirty="0"/>
              <a:t>Replicated infrastructure increases resiliency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What about software?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14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839A7327-B64E-6578-CBEA-BB6D7DBE5CF5}"/>
              </a:ext>
            </a:extLst>
          </p:cNvPr>
          <p:cNvSpPr/>
          <p:nvPr/>
        </p:nvSpPr>
        <p:spPr>
          <a:xfrm>
            <a:off x="7303375" y="4172343"/>
            <a:ext cx="425669" cy="425669"/>
          </a:xfrm>
          <a:custGeom>
            <a:avLst/>
            <a:gdLst>
              <a:gd name="connsiteX0" fmla="*/ 425669 w 425669"/>
              <a:gd name="connsiteY0" fmla="*/ 212835 h 425669"/>
              <a:gd name="connsiteX1" fmla="*/ 212835 w 425669"/>
              <a:gd name="connsiteY1" fmla="*/ 425669 h 425669"/>
              <a:gd name="connsiteX2" fmla="*/ 0 w 425669"/>
              <a:gd name="connsiteY2" fmla="*/ 212835 h 425669"/>
              <a:gd name="connsiteX3" fmla="*/ 212835 w 425669"/>
              <a:gd name="connsiteY3" fmla="*/ 0 h 425669"/>
              <a:gd name="connsiteX4" fmla="*/ 425669 w 425669"/>
              <a:gd name="connsiteY4" fmla="*/ 212835 h 42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669" h="425669">
                <a:moveTo>
                  <a:pt x="425669" y="212835"/>
                </a:moveTo>
                <a:cubicBezTo>
                  <a:pt x="425669" y="330380"/>
                  <a:pt x="330380" y="425669"/>
                  <a:pt x="212835" y="425669"/>
                </a:cubicBezTo>
                <a:cubicBezTo>
                  <a:pt x="95289" y="425669"/>
                  <a:pt x="0" y="330380"/>
                  <a:pt x="0" y="212835"/>
                </a:cubicBezTo>
                <a:cubicBezTo>
                  <a:pt x="0" y="95289"/>
                  <a:pt x="95289" y="0"/>
                  <a:pt x="212835" y="0"/>
                </a:cubicBezTo>
                <a:cubicBezTo>
                  <a:pt x="330380" y="0"/>
                  <a:pt x="425669" y="95289"/>
                  <a:pt x="425669" y="212835"/>
                </a:cubicBezTo>
                <a:close/>
              </a:path>
            </a:pathLst>
          </a:custGeom>
          <a:solidFill>
            <a:srgbClr val="000000"/>
          </a:solidFill>
          <a:ln w="23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Dowolny kształt: kształt 7">
            <a:extLst>
              <a:ext uri="{FF2B5EF4-FFF2-40B4-BE49-F238E27FC236}">
                <a16:creationId xmlns:a16="http://schemas.microsoft.com/office/drawing/2014/main" id="{A870C75F-FC53-5D25-61BD-B2C5926E7090}"/>
              </a:ext>
            </a:extLst>
          </p:cNvPr>
          <p:cNvSpPr/>
          <p:nvPr/>
        </p:nvSpPr>
        <p:spPr>
          <a:xfrm>
            <a:off x="7658099" y="4985844"/>
            <a:ext cx="851372" cy="425669"/>
          </a:xfrm>
          <a:custGeom>
            <a:avLst/>
            <a:gdLst>
              <a:gd name="connsiteX0" fmla="*/ 851339 w 851372"/>
              <a:gd name="connsiteY0" fmla="*/ 425669 h 425669"/>
              <a:gd name="connsiteX1" fmla="*/ 851339 w 851372"/>
              <a:gd name="connsiteY1" fmla="*/ 212835 h 425669"/>
              <a:gd name="connsiteX2" fmla="*/ 808772 w 851372"/>
              <a:gd name="connsiteY2" fmla="*/ 127701 h 425669"/>
              <a:gd name="connsiteX3" fmla="*/ 600667 w 851372"/>
              <a:gd name="connsiteY3" fmla="*/ 28378 h 425669"/>
              <a:gd name="connsiteX4" fmla="*/ 425669 w 851372"/>
              <a:gd name="connsiteY4" fmla="*/ 0 h 425669"/>
              <a:gd name="connsiteX5" fmla="*/ 250672 w 851372"/>
              <a:gd name="connsiteY5" fmla="*/ 28378 h 425669"/>
              <a:gd name="connsiteX6" fmla="*/ 42567 w 851372"/>
              <a:gd name="connsiteY6" fmla="*/ 127701 h 425669"/>
              <a:gd name="connsiteX7" fmla="*/ 0 w 851372"/>
              <a:gd name="connsiteY7" fmla="*/ 212835 h 425669"/>
              <a:gd name="connsiteX8" fmla="*/ 0 w 851372"/>
              <a:gd name="connsiteY8" fmla="*/ 425669 h 42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1372" h="425669">
                <a:moveTo>
                  <a:pt x="851339" y="425669"/>
                </a:moveTo>
                <a:lnTo>
                  <a:pt x="851339" y="212835"/>
                </a:lnTo>
                <a:cubicBezTo>
                  <a:pt x="852211" y="179138"/>
                  <a:pt x="836251" y="147220"/>
                  <a:pt x="808772" y="127701"/>
                </a:cubicBezTo>
                <a:cubicBezTo>
                  <a:pt x="747513" y="79754"/>
                  <a:pt x="676471" y="45847"/>
                  <a:pt x="600667" y="28378"/>
                </a:cubicBezTo>
                <a:cubicBezTo>
                  <a:pt x="543830" y="11292"/>
                  <a:pt x="484993" y="1752"/>
                  <a:pt x="425669" y="0"/>
                </a:cubicBezTo>
                <a:cubicBezTo>
                  <a:pt x="366206" y="184"/>
                  <a:pt x="307146" y="9760"/>
                  <a:pt x="250672" y="28378"/>
                </a:cubicBezTo>
                <a:cubicBezTo>
                  <a:pt x="175943" y="48834"/>
                  <a:pt x="105469" y="82471"/>
                  <a:pt x="42567" y="127701"/>
                </a:cubicBezTo>
                <a:cubicBezTo>
                  <a:pt x="15887" y="147894"/>
                  <a:pt x="147" y="179375"/>
                  <a:pt x="0" y="212835"/>
                </a:cubicBezTo>
                <a:lnTo>
                  <a:pt x="0" y="425669"/>
                </a:lnTo>
                <a:close/>
              </a:path>
            </a:pathLst>
          </a:custGeom>
          <a:solidFill>
            <a:srgbClr val="000000"/>
          </a:solidFill>
          <a:ln w="23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Dowolny kształt: kształt 8">
            <a:extLst>
              <a:ext uri="{FF2B5EF4-FFF2-40B4-BE49-F238E27FC236}">
                <a16:creationId xmlns:a16="http://schemas.microsoft.com/office/drawing/2014/main" id="{301C93C8-6CCD-E901-8015-51AE7A5EC21E}"/>
              </a:ext>
            </a:extLst>
          </p:cNvPr>
          <p:cNvSpPr/>
          <p:nvPr/>
        </p:nvSpPr>
        <p:spPr>
          <a:xfrm>
            <a:off x="7870934" y="4503419"/>
            <a:ext cx="425669" cy="425669"/>
          </a:xfrm>
          <a:custGeom>
            <a:avLst/>
            <a:gdLst>
              <a:gd name="connsiteX0" fmla="*/ 425669 w 425669"/>
              <a:gd name="connsiteY0" fmla="*/ 212835 h 425669"/>
              <a:gd name="connsiteX1" fmla="*/ 212835 w 425669"/>
              <a:gd name="connsiteY1" fmla="*/ 425669 h 425669"/>
              <a:gd name="connsiteX2" fmla="*/ 0 w 425669"/>
              <a:gd name="connsiteY2" fmla="*/ 212835 h 425669"/>
              <a:gd name="connsiteX3" fmla="*/ 212835 w 425669"/>
              <a:gd name="connsiteY3" fmla="*/ 0 h 425669"/>
              <a:gd name="connsiteX4" fmla="*/ 425669 w 425669"/>
              <a:gd name="connsiteY4" fmla="*/ 212835 h 42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669" h="425669">
                <a:moveTo>
                  <a:pt x="425669" y="212835"/>
                </a:moveTo>
                <a:cubicBezTo>
                  <a:pt x="425669" y="330380"/>
                  <a:pt x="330380" y="425669"/>
                  <a:pt x="212835" y="425669"/>
                </a:cubicBezTo>
                <a:cubicBezTo>
                  <a:pt x="95289" y="425669"/>
                  <a:pt x="0" y="330380"/>
                  <a:pt x="0" y="212835"/>
                </a:cubicBezTo>
                <a:cubicBezTo>
                  <a:pt x="0" y="95289"/>
                  <a:pt x="95289" y="0"/>
                  <a:pt x="212835" y="0"/>
                </a:cubicBezTo>
                <a:cubicBezTo>
                  <a:pt x="330380" y="0"/>
                  <a:pt x="425669" y="95289"/>
                  <a:pt x="425669" y="212835"/>
                </a:cubicBezTo>
                <a:close/>
              </a:path>
            </a:pathLst>
          </a:custGeom>
          <a:solidFill>
            <a:srgbClr val="000000"/>
          </a:solidFill>
          <a:ln w="23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30BDD7A8-6C00-91CA-6E7F-AEFE039F663A}"/>
              </a:ext>
            </a:extLst>
          </p:cNvPr>
          <p:cNvSpPr/>
          <p:nvPr/>
        </p:nvSpPr>
        <p:spPr>
          <a:xfrm>
            <a:off x="7090506" y="4654768"/>
            <a:ext cx="770968" cy="425669"/>
          </a:xfrm>
          <a:custGeom>
            <a:avLst/>
            <a:gdLst>
              <a:gd name="connsiteX0" fmla="*/ 553404 w 770968"/>
              <a:gd name="connsiteY0" fmla="*/ 383102 h 425669"/>
              <a:gd name="connsiteX1" fmla="*/ 553404 w 770968"/>
              <a:gd name="connsiteY1" fmla="*/ 383102 h 425669"/>
              <a:gd name="connsiteX2" fmla="*/ 770968 w 770968"/>
              <a:gd name="connsiteY2" fmla="*/ 274320 h 425669"/>
              <a:gd name="connsiteX3" fmla="*/ 685835 w 770968"/>
              <a:gd name="connsiteY3" fmla="*/ 66215 h 425669"/>
              <a:gd name="connsiteX4" fmla="*/ 685835 w 770968"/>
              <a:gd name="connsiteY4" fmla="*/ 56756 h 425669"/>
              <a:gd name="connsiteX5" fmla="*/ 600701 w 770968"/>
              <a:gd name="connsiteY5" fmla="*/ 28378 h 425669"/>
              <a:gd name="connsiteX6" fmla="*/ 425703 w 770968"/>
              <a:gd name="connsiteY6" fmla="*/ 0 h 425669"/>
              <a:gd name="connsiteX7" fmla="*/ 250706 w 770968"/>
              <a:gd name="connsiteY7" fmla="*/ 28378 h 425669"/>
              <a:gd name="connsiteX8" fmla="*/ 42601 w 770968"/>
              <a:gd name="connsiteY8" fmla="*/ 127701 h 425669"/>
              <a:gd name="connsiteX9" fmla="*/ 34 w 770968"/>
              <a:gd name="connsiteY9" fmla="*/ 212835 h 425669"/>
              <a:gd name="connsiteX10" fmla="*/ 34 w 770968"/>
              <a:gd name="connsiteY10" fmla="*/ 425669 h 425669"/>
              <a:gd name="connsiteX11" fmla="*/ 510837 w 770968"/>
              <a:gd name="connsiteY11" fmla="*/ 425669 h 425669"/>
              <a:gd name="connsiteX12" fmla="*/ 553404 w 770968"/>
              <a:gd name="connsiteY12" fmla="*/ 383102 h 42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968" h="425669">
                <a:moveTo>
                  <a:pt x="553404" y="383102"/>
                </a:moveTo>
                <a:lnTo>
                  <a:pt x="553404" y="383102"/>
                </a:lnTo>
                <a:cubicBezTo>
                  <a:pt x="619806" y="335713"/>
                  <a:pt x="693215" y="299009"/>
                  <a:pt x="770968" y="274320"/>
                </a:cubicBezTo>
                <a:cubicBezTo>
                  <a:pt x="717190" y="218281"/>
                  <a:pt x="686752" y="143879"/>
                  <a:pt x="685835" y="66215"/>
                </a:cubicBezTo>
                <a:lnTo>
                  <a:pt x="685835" y="56756"/>
                </a:lnTo>
                <a:cubicBezTo>
                  <a:pt x="658206" y="45180"/>
                  <a:pt x="629748" y="35695"/>
                  <a:pt x="600701" y="28378"/>
                </a:cubicBezTo>
                <a:cubicBezTo>
                  <a:pt x="543864" y="11292"/>
                  <a:pt x="485027" y="1750"/>
                  <a:pt x="425703" y="0"/>
                </a:cubicBezTo>
                <a:cubicBezTo>
                  <a:pt x="366240" y="182"/>
                  <a:pt x="307180" y="9760"/>
                  <a:pt x="250706" y="28378"/>
                </a:cubicBezTo>
                <a:cubicBezTo>
                  <a:pt x="176736" y="50832"/>
                  <a:pt x="106579" y="84316"/>
                  <a:pt x="42601" y="127701"/>
                </a:cubicBezTo>
                <a:cubicBezTo>
                  <a:pt x="15122" y="147220"/>
                  <a:pt x="-839" y="179138"/>
                  <a:pt x="34" y="212835"/>
                </a:cubicBezTo>
                <a:lnTo>
                  <a:pt x="34" y="425669"/>
                </a:lnTo>
                <a:lnTo>
                  <a:pt x="510837" y="425669"/>
                </a:lnTo>
                <a:cubicBezTo>
                  <a:pt x="522562" y="409215"/>
                  <a:pt x="536950" y="394827"/>
                  <a:pt x="553404" y="383102"/>
                </a:cubicBezTo>
                <a:close/>
              </a:path>
            </a:pathLst>
          </a:custGeom>
          <a:solidFill>
            <a:srgbClr val="000000"/>
          </a:solidFill>
          <a:ln w="23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BE30EBAB-9553-E3C6-031D-0E551F83D731}"/>
              </a:ext>
            </a:extLst>
          </p:cNvPr>
          <p:cNvSpPr/>
          <p:nvPr/>
        </p:nvSpPr>
        <p:spPr>
          <a:xfrm>
            <a:off x="7776331" y="3519650"/>
            <a:ext cx="991818" cy="909040"/>
          </a:xfrm>
          <a:custGeom>
            <a:avLst/>
            <a:gdLst>
              <a:gd name="connsiteX0" fmla="*/ 942394 w 991818"/>
              <a:gd name="connsiteY0" fmla="*/ 0 h 909040"/>
              <a:gd name="connsiteX1" fmla="*/ 49198 w 991818"/>
              <a:gd name="connsiteY1" fmla="*/ 0 h 909040"/>
              <a:gd name="connsiteX2" fmla="*/ 9 w 991818"/>
              <a:gd name="connsiteY2" fmla="*/ 49898 h 909040"/>
              <a:gd name="connsiteX3" fmla="*/ 9 w 991818"/>
              <a:gd name="connsiteY3" fmla="*/ 658841 h 909040"/>
              <a:gd name="connsiteX4" fmla="*/ 48713 w 991818"/>
              <a:gd name="connsiteY4" fmla="*/ 709442 h 909040"/>
              <a:gd name="connsiteX5" fmla="*/ 49198 w 991818"/>
              <a:gd name="connsiteY5" fmla="*/ 709449 h 909040"/>
              <a:gd name="connsiteX6" fmla="*/ 191087 w 991818"/>
              <a:gd name="connsiteY6" fmla="*/ 709449 h 909040"/>
              <a:gd name="connsiteX7" fmla="*/ 191087 w 991818"/>
              <a:gd name="connsiteY7" fmla="*/ 909040 h 909040"/>
              <a:gd name="connsiteX8" fmla="*/ 387132 w 991818"/>
              <a:gd name="connsiteY8" fmla="*/ 709449 h 909040"/>
              <a:gd name="connsiteX9" fmla="*/ 942394 w 991818"/>
              <a:gd name="connsiteY9" fmla="*/ 709449 h 909040"/>
              <a:gd name="connsiteX10" fmla="*/ 991819 w 991818"/>
              <a:gd name="connsiteY10" fmla="*/ 659551 h 909040"/>
              <a:gd name="connsiteX11" fmla="*/ 991819 w 991818"/>
              <a:gd name="connsiteY11" fmla="*/ 49898 h 909040"/>
              <a:gd name="connsiteX12" fmla="*/ 942394 w 991818"/>
              <a:gd name="connsiteY12" fmla="*/ 0 h 909040"/>
              <a:gd name="connsiteX13" fmla="*/ 491657 w 991818"/>
              <a:gd name="connsiteY13" fmla="*/ 620768 h 909040"/>
              <a:gd name="connsiteX14" fmla="*/ 439163 w 991818"/>
              <a:gd name="connsiteY14" fmla="*/ 568264 h 909040"/>
              <a:gd name="connsiteX15" fmla="*/ 491667 w 991818"/>
              <a:gd name="connsiteY15" fmla="*/ 515769 h 909040"/>
              <a:gd name="connsiteX16" fmla="*/ 544156 w 991818"/>
              <a:gd name="connsiteY16" fmla="*/ 567559 h 909040"/>
              <a:gd name="connsiteX17" fmla="*/ 492849 w 991818"/>
              <a:gd name="connsiteY17" fmla="*/ 620761 h 909040"/>
              <a:gd name="connsiteX18" fmla="*/ 491657 w 991818"/>
              <a:gd name="connsiteY18" fmla="*/ 620768 h 909040"/>
              <a:gd name="connsiteX19" fmla="*/ 525474 w 991818"/>
              <a:gd name="connsiteY19" fmla="*/ 404386 h 909040"/>
              <a:gd name="connsiteX20" fmla="*/ 525474 w 991818"/>
              <a:gd name="connsiteY20" fmla="*/ 478878 h 909040"/>
              <a:gd name="connsiteX21" fmla="*/ 458077 w 991818"/>
              <a:gd name="connsiteY21" fmla="*/ 478878 h 909040"/>
              <a:gd name="connsiteX22" fmla="*/ 458077 w 991818"/>
              <a:gd name="connsiteY22" fmla="*/ 339589 h 909040"/>
              <a:gd name="connsiteX23" fmla="*/ 491657 w 991818"/>
              <a:gd name="connsiteY23" fmla="*/ 339589 h 909040"/>
              <a:gd name="connsiteX24" fmla="*/ 588142 w 991818"/>
              <a:gd name="connsiteY24" fmla="*/ 252564 h 909040"/>
              <a:gd name="connsiteX25" fmla="*/ 495238 w 991818"/>
              <a:gd name="connsiteY25" fmla="*/ 156310 h 909040"/>
              <a:gd name="connsiteX26" fmla="*/ 491657 w 991818"/>
              <a:gd name="connsiteY26" fmla="*/ 156315 h 909040"/>
              <a:gd name="connsiteX27" fmla="*/ 395409 w 991818"/>
              <a:gd name="connsiteY27" fmla="*/ 236197 h 909040"/>
              <a:gd name="connsiteX28" fmla="*/ 395409 w 991818"/>
              <a:gd name="connsiteY28" fmla="*/ 252564 h 909040"/>
              <a:gd name="connsiteX29" fmla="*/ 395409 w 991818"/>
              <a:gd name="connsiteY29" fmla="*/ 258476 h 909040"/>
              <a:gd name="connsiteX30" fmla="*/ 328011 w 991818"/>
              <a:gd name="connsiteY30" fmla="*/ 258476 h 909040"/>
              <a:gd name="connsiteX31" fmla="*/ 328011 w 991818"/>
              <a:gd name="connsiteY31" fmla="*/ 252564 h 909040"/>
              <a:gd name="connsiteX32" fmla="*/ 473382 w 991818"/>
              <a:gd name="connsiteY32" fmla="*/ 88695 h 909040"/>
              <a:gd name="connsiteX33" fmla="*/ 491657 w 991818"/>
              <a:gd name="connsiteY33" fmla="*/ 88681 h 909040"/>
              <a:gd name="connsiteX34" fmla="*/ 655540 w 991818"/>
              <a:gd name="connsiteY34" fmla="*/ 248759 h 909040"/>
              <a:gd name="connsiteX35" fmla="*/ 655540 w 991818"/>
              <a:gd name="connsiteY35" fmla="*/ 252564 h 909040"/>
              <a:gd name="connsiteX36" fmla="*/ 525474 w 991818"/>
              <a:gd name="connsiteY36" fmla="*/ 404386 h 9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91818" h="909040">
                <a:moveTo>
                  <a:pt x="942394" y="0"/>
                </a:moveTo>
                <a:lnTo>
                  <a:pt x="49198" y="0"/>
                </a:lnTo>
                <a:cubicBezTo>
                  <a:pt x="21863" y="260"/>
                  <a:pt x="-123" y="22562"/>
                  <a:pt x="9" y="49898"/>
                </a:cubicBezTo>
                <a:lnTo>
                  <a:pt x="9" y="658841"/>
                </a:lnTo>
                <a:cubicBezTo>
                  <a:pt x="-513" y="686264"/>
                  <a:pt x="21290" y="708919"/>
                  <a:pt x="48713" y="709442"/>
                </a:cubicBezTo>
                <a:cubicBezTo>
                  <a:pt x="48874" y="709444"/>
                  <a:pt x="49037" y="709446"/>
                  <a:pt x="49198" y="709449"/>
                </a:cubicBezTo>
                <a:lnTo>
                  <a:pt x="191087" y="709449"/>
                </a:lnTo>
                <a:lnTo>
                  <a:pt x="191087" y="909040"/>
                </a:lnTo>
                <a:lnTo>
                  <a:pt x="387132" y="709449"/>
                </a:lnTo>
                <a:lnTo>
                  <a:pt x="942394" y="709449"/>
                </a:lnTo>
                <a:cubicBezTo>
                  <a:pt x="969767" y="709189"/>
                  <a:pt x="991819" y="686926"/>
                  <a:pt x="991819" y="659551"/>
                </a:cubicBezTo>
                <a:lnTo>
                  <a:pt x="991819" y="49898"/>
                </a:lnTo>
                <a:cubicBezTo>
                  <a:pt x="991821" y="22524"/>
                  <a:pt x="969767" y="259"/>
                  <a:pt x="942394" y="0"/>
                </a:cubicBezTo>
                <a:close/>
                <a:moveTo>
                  <a:pt x="491657" y="620768"/>
                </a:moveTo>
                <a:cubicBezTo>
                  <a:pt x="462662" y="620765"/>
                  <a:pt x="439160" y="597259"/>
                  <a:pt x="439163" y="568264"/>
                </a:cubicBezTo>
                <a:cubicBezTo>
                  <a:pt x="439165" y="539269"/>
                  <a:pt x="462672" y="515767"/>
                  <a:pt x="491667" y="515769"/>
                </a:cubicBezTo>
                <a:cubicBezTo>
                  <a:pt x="520383" y="515772"/>
                  <a:pt x="543769" y="538845"/>
                  <a:pt x="544156" y="567559"/>
                </a:cubicBezTo>
                <a:cubicBezTo>
                  <a:pt x="544679" y="596417"/>
                  <a:pt x="521707" y="620238"/>
                  <a:pt x="492849" y="620761"/>
                </a:cubicBezTo>
                <a:cubicBezTo>
                  <a:pt x="492452" y="620768"/>
                  <a:pt x="492055" y="620770"/>
                  <a:pt x="491657" y="620768"/>
                </a:cubicBezTo>
                <a:close/>
                <a:moveTo>
                  <a:pt x="525474" y="404386"/>
                </a:moveTo>
                <a:lnTo>
                  <a:pt x="525474" y="478878"/>
                </a:lnTo>
                <a:lnTo>
                  <a:pt x="458077" y="478878"/>
                </a:lnTo>
                <a:lnTo>
                  <a:pt x="458077" y="339589"/>
                </a:lnTo>
                <a:lnTo>
                  <a:pt x="491657" y="339589"/>
                </a:lnTo>
                <a:cubicBezTo>
                  <a:pt x="550305" y="339589"/>
                  <a:pt x="588142" y="305299"/>
                  <a:pt x="588142" y="252564"/>
                </a:cubicBezTo>
                <a:cubicBezTo>
                  <a:pt x="589067" y="200329"/>
                  <a:pt x="547472" y="157235"/>
                  <a:pt x="495238" y="156310"/>
                </a:cubicBezTo>
                <a:cubicBezTo>
                  <a:pt x="494046" y="156289"/>
                  <a:pt x="492851" y="156292"/>
                  <a:pt x="491657" y="156315"/>
                </a:cubicBezTo>
                <a:cubicBezTo>
                  <a:pt x="443020" y="151796"/>
                  <a:pt x="399928" y="187559"/>
                  <a:pt x="395409" y="236197"/>
                </a:cubicBezTo>
                <a:cubicBezTo>
                  <a:pt x="394903" y="241641"/>
                  <a:pt x="394903" y="247120"/>
                  <a:pt x="395409" y="252564"/>
                </a:cubicBezTo>
                <a:lnTo>
                  <a:pt x="395409" y="258476"/>
                </a:lnTo>
                <a:lnTo>
                  <a:pt x="328011" y="258476"/>
                </a:lnTo>
                <a:lnTo>
                  <a:pt x="328011" y="252564"/>
                </a:lnTo>
                <a:cubicBezTo>
                  <a:pt x="322903" y="167170"/>
                  <a:pt x="387988" y="93803"/>
                  <a:pt x="473382" y="88695"/>
                </a:cubicBezTo>
                <a:cubicBezTo>
                  <a:pt x="479469" y="88331"/>
                  <a:pt x="485570" y="88326"/>
                  <a:pt x="491657" y="88681"/>
                </a:cubicBezTo>
                <a:cubicBezTo>
                  <a:pt x="581116" y="87631"/>
                  <a:pt x="654490" y="159300"/>
                  <a:pt x="655540" y="248759"/>
                </a:cubicBezTo>
                <a:cubicBezTo>
                  <a:pt x="655554" y="250026"/>
                  <a:pt x="655554" y="251296"/>
                  <a:pt x="655540" y="252564"/>
                </a:cubicBezTo>
                <a:cubicBezTo>
                  <a:pt x="657836" y="329144"/>
                  <a:pt x="601501" y="394905"/>
                  <a:pt x="525474" y="404386"/>
                </a:cubicBezTo>
                <a:close/>
              </a:path>
            </a:pathLst>
          </a:custGeom>
          <a:solidFill>
            <a:srgbClr val="FF0000"/>
          </a:solidFill>
          <a:ln w="23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15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Prostokąt 1">
            <a:extLst>
              <a:ext uri="{FF2B5EF4-FFF2-40B4-BE49-F238E27FC236}">
                <a16:creationId xmlns:a16="http://schemas.microsoft.com/office/drawing/2014/main" id="{6E67E8C5-742E-BBFF-59BB-A5BD5CB1FBEF}"/>
              </a:ext>
            </a:extLst>
          </p:cNvPr>
          <p:cNvSpPr/>
          <p:nvPr/>
        </p:nvSpPr>
        <p:spPr>
          <a:xfrm>
            <a:off x="1972111" y="4176955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3AC6498-D52D-EB15-4605-3F5A1046885F}"/>
              </a:ext>
            </a:extLst>
          </p:cNvPr>
          <p:cNvGrpSpPr/>
          <p:nvPr/>
        </p:nvGrpSpPr>
        <p:grpSpPr>
          <a:xfrm>
            <a:off x="3223032" y="3481639"/>
            <a:ext cx="759619" cy="822292"/>
            <a:chOff x="9679011" y="3950516"/>
            <a:chExt cx="759619" cy="822292"/>
          </a:xfrm>
        </p:grpSpPr>
        <p:sp>
          <p:nvSpPr>
            <p:cNvPr id="5" name="Dowolny kształt: kształt 4">
              <a:extLst>
                <a:ext uri="{FF2B5EF4-FFF2-40B4-BE49-F238E27FC236}">
                  <a16:creationId xmlns:a16="http://schemas.microsoft.com/office/drawing/2014/main" id="{8B08EF6D-962D-39D9-778C-A2A0F8FF98C8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CFDBF7A1-77B4-D72A-9543-399ADAC00EF1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ACC258D5-14DC-C2A5-DB7A-22B6C1BF5BDA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27CEA409-7B58-5D7B-B0E9-3BD30E258B3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DAA67E3-D996-AE7B-C680-7190CC1A8ECA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6E8EA9BC-C846-D4CB-BC46-D36F603EF47C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ED5604-5F70-FB07-7302-0087C2DC3B07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DB0ACD63-A485-2A51-53C1-D2ABB495A064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82B61A9-1FAF-5F17-68E6-D504D5822DFC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475A9374-1B5B-AD4B-7D10-FAB3A89150AE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00EA7163-E814-3364-CE77-F22A2C1D352D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1B7B31D1-A546-6656-F82F-F68147B8E32A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FD9054AC-A4B7-78AE-8566-3E705D9C2B55}"/>
              </a:ext>
            </a:extLst>
          </p:cNvPr>
          <p:cNvGrpSpPr/>
          <p:nvPr/>
        </p:nvGrpSpPr>
        <p:grpSpPr>
          <a:xfrm>
            <a:off x="4435559" y="3481639"/>
            <a:ext cx="759619" cy="822292"/>
            <a:chOff x="9679011" y="3950516"/>
            <a:chExt cx="759619" cy="822292"/>
          </a:xfrm>
        </p:grpSpPr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3E174CD3-9FED-EF8F-6902-B95A78F5D549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235B9263-7778-A82D-4EC1-572C583BBA65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9A72C4F3-D4FB-008F-8D1B-0AE6270A8E2B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E81AC4D-DF08-AC06-30B7-BE46DA8FE789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6610D9B9-D662-730E-3A14-55EA174792A1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FC69BB8-B7D4-768A-5962-0954ADF004B1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8D5EE46D-2AC3-C7D9-135E-2A9D35E5101B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AA25D6A-8459-F1F7-15E8-978B163AB2A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9A771B8-3105-09DA-3806-F28BB81C3394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195A459C-9DC8-E647-975D-32754BB03839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F7426984-5F1F-66F9-30D5-36C5EDB7DA3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9AC6F185-8692-97B0-3E43-43BA8AC473F7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3E15082C-11EB-4A19-72C9-C3E7F8960B5D}"/>
              </a:ext>
            </a:extLst>
          </p:cNvPr>
          <p:cNvGrpSpPr/>
          <p:nvPr/>
        </p:nvGrpSpPr>
        <p:grpSpPr>
          <a:xfrm>
            <a:off x="5743034" y="3461898"/>
            <a:ext cx="759619" cy="822292"/>
            <a:chOff x="9679011" y="3950516"/>
            <a:chExt cx="759619" cy="822292"/>
          </a:xfrm>
        </p:grpSpPr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5F6D2A14-4CA1-A0EF-3BF4-F2D37DA52BC8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4CD4B6C-73AC-ABBC-69E3-2D7A331FD3A6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88FE104C-C524-87C3-52A1-4192D65B16DD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C6B2EBA0-4689-DFBF-7B69-0F7EC8BD2A80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21AF6F8-C677-7773-5B25-E07FF3959D20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824F7D1A-F2EA-6A01-0E09-7984E2A16C5E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0D60D74-54C9-7C0F-8C01-FA7E541B2D0F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309D2EF0-EF13-BF9F-A2B1-47D51304DEA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1F2874E-7899-06F1-D1DF-A6B3B70E93DF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87B79DFC-5561-435D-5AC2-E23A4C083929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62276875-8A85-097A-2CB9-F16503B1C38A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15FE1931-E1AD-8930-393E-592AE7C191C1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7772E3C3-04B8-E650-90FB-75296864537F}"/>
              </a:ext>
            </a:extLst>
          </p:cNvPr>
          <p:cNvGrpSpPr/>
          <p:nvPr/>
        </p:nvGrpSpPr>
        <p:grpSpPr>
          <a:xfrm>
            <a:off x="1510679" y="4248972"/>
            <a:ext cx="914400" cy="914400"/>
            <a:chOff x="1667494" y="4223607"/>
            <a:chExt cx="914400" cy="914400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612B82AE-CB5B-9B0C-93F5-1E07FF99A1CB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Grafika 46" descr="Naładowana bateria z wypełnieniem pełnym">
              <a:extLst>
                <a:ext uri="{FF2B5EF4-FFF2-40B4-BE49-F238E27FC236}">
                  <a16:creationId xmlns:a16="http://schemas.microsoft.com/office/drawing/2014/main" id="{6C99D221-FE16-9AE4-C25C-ECA34729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B119F31F-2512-7DD6-39D1-91E0AA6B9FB8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5E6C3561-DAD2-CC2A-2ACD-707C4430E5A8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0" name="Grafika 49" descr="Naładowana bateria z wypełnieniem pełnym">
              <a:extLst>
                <a:ext uri="{FF2B5EF4-FFF2-40B4-BE49-F238E27FC236}">
                  <a16:creationId xmlns:a16="http://schemas.microsoft.com/office/drawing/2014/main" id="{5C503F95-1B03-5F72-2BB2-1C2D38D2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57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16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Prostokąt 1">
            <a:extLst>
              <a:ext uri="{FF2B5EF4-FFF2-40B4-BE49-F238E27FC236}">
                <a16:creationId xmlns:a16="http://schemas.microsoft.com/office/drawing/2014/main" id="{6E67E8C5-742E-BBFF-59BB-A5BD5CB1FBEF}"/>
              </a:ext>
            </a:extLst>
          </p:cNvPr>
          <p:cNvSpPr/>
          <p:nvPr/>
        </p:nvSpPr>
        <p:spPr>
          <a:xfrm>
            <a:off x="1972111" y="4176955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3AC6498-D52D-EB15-4605-3F5A1046885F}"/>
              </a:ext>
            </a:extLst>
          </p:cNvPr>
          <p:cNvGrpSpPr/>
          <p:nvPr/>
        </p:nvGrpSpPr>
        <p:grpSpPr>
          <a:xfrm>
            <a:off x="3223032" y="3481639"/>
            <a:ext cx="759619" cy="822292"/>
            <a:chOff x="9679011" y="3950516"/>
            <a:chExt cx="759619" cy="822292"/>
          </a:xfrm>
        </p:grpSpPr>
        <p:sp>
          <p:nvSpPr>
            <p:cNvPr id="5" name="Dowolny kształt: kształt 4">
              <a:extLst>
                <a:ext uri="{FF2B5EF4-FFF2-40B4-BE49-F238E27FC236}">
                  <a16:creationId xmlns:a16="http://schemas.microsoft.com/office/drawing/2014/main" id="{8B08EF6D-962D-39D9-778C-A2A0F8FF98C8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CFDBF7A1-77B4-D72A-9543-399ADAC00EF1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ACC258D5-14DC-C2A5-DB7A-22B6C1BF5BDA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27CEA409-7B58-5D7B-B0E9-3BD30E258B3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DAA67E3-D996-AE7B-C680-7190CC1A8ECA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6E8EA9BC-C846-D4CB-BC46-D36F603EF47C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ED5604-5F70-FB07-7302-0087C2DC3B07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DB0ACD63-A485-2A51-53C1-D2ABB495A064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82B61A9-1FAF-5F17-68E6-D504D5822DFC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475A9374-1B5B-AD4B-7D10-FAB3A89150AE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00EA7163-E814-3364-CE77-F22A2C1D352D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1B7B31D1-A546-6656-F82F-F68147B8E32A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FD9054AC-A4B7-78AE-8566-3E705D9C2B55}"/>
              </a:ext>
            </a:extLst>
          </p:cNvPr>
          <p:cNvGrpSpPr/>
          <p:nvPr/>
        </p:nvGrpSpPr>
        <p:grpSpPr>
          <a:xfrm>
            <a:off x="4435559" y="3481639"/>
            <a:ext cx="759619" cy="822292"/>
            <a:chOff x="9679011" y="3950516"/>
            <a:chExt cx="759619" cy="822292"/>
          </a:xfrm>
        </p:grpSpPr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3E174CD3-9FED-EF8F-6902-B95A78F5D549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235B9263-7778-A82D-4EC1-572C583BBA65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9A72C4F3-D4FB-008F-8D1B-0AE6270A8E2B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E81AC4D-DF08-AC06-30B7-BE46DA8FE789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6610D9B9-D662-730E-3A14-55EA174792A1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FC69BB8-B7D4-768A-5962-0954ADF004B1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8D5EE46D-2AC3-C7D9-135E-2A9D35E5101B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AA25D6A-8459-F1F7-15E8-978B163AB2A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9A771B8-3105-09DA-3806-F28BB81C3394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195A459C-9DC8-E647-975D-32754BB03839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F7426984-5F1F-66F9-30D5-36C5EDB7DA3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9AC6F185-8692-97B0-3E43-43BA8AC473F7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3E15082C-11EB-4A19-72C9-C3E7F8960B5D}"/>
              </a:ext>
            </a:extLst>
          </p:cNvPr>
          <p:cNvGrpSpPr/>
          <p:nvPr/>
        </p:nvGrpSpPr>
        <p:grpSpPr>
          <a:xfrm>
            <a:off x="5743034" y="3461898"/>
            <a:ext cx="759619" cy="822292"/>
            <a:chOff x="9679011" y="3950516"/>
            <a:chExt cx="759619" cy="822292"/>
          </a:xfrm>
        </p:grpSpPr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5F6D2A14-4CA1-A0EF-3BF4-F2D37DA52BC8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4CD4B6C-73AC-ABBC-69E3-2D7A331FD3A6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88FE104C-C524-87C3-52A1-4192D65B16DD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C6B2EBA0-4689-DFBF-7B69-0F7EC8BD2A80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21AF6F8-C677-7773-5B25-E07FF3959D20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824F7D1A-F2EA-6A01-0E09-7984E2A16C5E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0D60D74-54C9-7C0F-8C01-FA7E541B2D0F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309D2EF0-EF13-BF9F-A2B1-47D51304DEA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1F2874E-7899-06F1-D1DF-A6B3B70E93DF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87B79DFC-5561-435D-5AC2-E23A4C083929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62276875-8A85-097A-2CB9-F16503B1C38A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15FE1931-E1AD-8930-393E-592AE7C191C1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pic>
        <p:nvPicPr>
          <p:cNvPr id="45" name="Grafika 44" descr="Chrząszcz z wypełnieniem pełnym">
            <a:extLst>
              <a:ext uri="{FF2B5EF4-FFF2-40B4-BE49-F238E27FC236}">
                <a16:creationId xmlns:a16="http://schemas.microsoft.com/office/drawing/2014/main" id="{43C736D8-80E6-7404-BF91-54F115E0A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7475" y="1496577"/>
            <a:ext cx="531783" cy="531783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2CB3E5DA-BE9C-5F28-B9C9-46892EB55705}"/>
              </a:ext>
            </a:extLst>
          </p:cNvPr>
          <p:cNvGrpSpPr/>
          <p:nvPr/>
        </p:nvGrpSpPr>
        <p:grpSpPr>
          <a:xfrm>
            <a:off x="1510679" y="4248972"/>
            <a:ext cx="914400" cy="914400"/>
            <a:chOff x="1667494" y="4223607"/>
            <a:chExt cx="914400" cy="914400"/>
          </a:xfrm>
        </p:grpSpPr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27047F4C-7B24-6673-BFD6-E9AC6440B78B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Grafika 47" descr="Naładowana bateria z wypełnieniem pełnym">
              <a:extLst>
                <a:ext uri="{FF2B5EF4-FFF2-40B4-BE49-F238E27FC236}">
                  <a16:creationId xmlns:a16="http://schemas.microsoft.com/office/drawing/2014/main" id="{BAC45DBC-4F96-DD6D-F4AA-4CD12DE79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A02232C1-AFDA-F891-AEBC-19608726F81D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50" name="Prostokąt 49">
              <a:extLst>
                <a:ext uri="{FF2B5EF4-FFF2-40B4-BE49-F238E27FC236}">
                  <a16:creationId xmlns:a16="http://schemas.microsoft.com/office/drawing/2014/main" id="{465B735D-BA45-4B79-F468-88A21CDC6684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fika 50" descr="Naładowana bateria z wypełnieniem pełnym">
              <a:extLst>
                <a:ext uri="{FF2B5EF4-FFF2-40B4-BE49-F238E27FC236}">
                  <a16:creationId xmlns:a16="http://schemas.microsoft.com/office/drawing/2014/main" id="{926C847E-5DCB-DF4A-773B-9A88195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92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17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Prostokąt 1">
            <a:extLst>
              <a:ext uri="{FF2B5EF4-FFF2-40B4-BE49-F238E27FC236}">
                <a16:creationId xmlns:a16="http://schemas.microsoft.com/office/drawing/2014/main" id="{48408B61-2243-F84D-7ED5-62622E4FB6F9}"/>
              </a:ext>
            </a:extLst>
          </p:cNvPr>
          <p:cNvSpPr/>
          <p:nvPr/>
        </p:nvSpPr>
        <p:spPr>
          <a:xfrm>
            <a:off x="1972111" y="4176955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9C3CA46E-8714-4634-342D-5A35F98B13FE}"/>
              </a:ext>
            </a:extLst>
          </p:cNvPr>
          <p:cNvGrpSpPr/>
          <p:nvPr/>
        </p:nvGrpSpPr>
        <p:grpSpPr>
          <a:xfrm>
            <a:off x="3223032" y="3481639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5" name="Dowolny kształt: kształt 4">
              <a:extLst>
                <a:ext uri="{FF2B5EF4-FFF2-40B4-BE49-F238E27FC236}">
                  <a16:creationId xmlns:a16="http://schemas.microsoft.com/office/drawing/2014/main" id="{E74B8FD5-7F4D-D1A8-330B-A7A6DF941F2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8E85DDA6-0F8E-4758-5952-4EA024BFAAC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2F82B077-0E47-3180-FC91-F55B86DC794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FE5BD168-B4ED-B276-C036-AE9F5EFC0BD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2391A211-4712-9435-7670-C5EDCDFC0776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2BDB43D6-0304-C8F0-2CBB-42969DCF96D1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0D94E4A6-8DBA-5BD4-F54E-1FECEF65E967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7938987-B801-0662-91E1-FD928A1E986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86977E2F-047A-ECEB-15C2-0382BAB6F481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E52AE1C-D425-0E9D-B703-6AB876FA0E0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F7241C2-57EC-A79A-6D20-5EFDFA2FF1D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4D547335-DBCE-2876-B4F6-0E9C176A61BF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415BCFC3-9FCD-86DD-5B90-D257DEE7601E}"/>
              </a:ext>
            </a:extLst>
          </p:cNvPr>
          <p:cNvGrpSpPr/>
          <p:nvPr/>
        </p:nvGrpSpPr>
        <p:grpSpPr>
          <a:xfrm>
            <a:off x="4435559" y="3481639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F81C7A9A-7CD2-67D2-8D77-BBAA62B311AA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2902EA2C-0AD9-9B86-D292-3186CB2A08EB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9084C323-F1E3-DDC2-896A-C45747F9F513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0FB07F1A-1EBA-A3B1-8881-E454E9D9E654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D5A84558-94B5-3B6E-6941-AD4202805A9E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87477E5B-4ED7-B5E0-15D7-3B432AACC05A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E02B643-985D-47E6-3902-D94457DDEAF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305463F-651B-8038-499B-6B667CB5DE9D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DFDB75F6-1362-E637-4129-93CD60C95773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88B85F07-8AC0-195C-4256-10926FC71323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1CDF399-E172-0A47-932A-DE01F63CAA1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541489A6-1EE8-B7C2-934C-38124281B7D9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385D1ED5-EC62-7C03-5C9C-3851BA002CB4}"/>
              </a:ext>
            </a:extLst>
          </p:cNvPr>
          <p:cNvGrpSpPr/>
          <p:nvPr/>
        </p:nvGrpSpPr>
        <p:grpSpPr>
          <a:xfrm>
            <a:off x="5743034" y="3461898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A0C12F23-4A8E-BE99-7643-B86BFCADB105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A9571C20-D61A-0C1E-5289-79B3B338CF1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8DD88E60-115D-1495-19B7-8C1E284D8D0A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320E8E2F-129D-169A-1CC3-759B15A874C7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96C1184-5866-EE99-A9E2-D7BBC3B1EC6E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D180FB38-F4D3-6846-9602-120399A7A027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5E1706F-821E-BEE1-8608-06116642DEBB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07DFA5-D38B-36E8-074B-9A833C05BEF7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53C762B6-EC29-E343-0E38-6C1F880D0919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F92F175-5CE7-D3FA-2ACD-451A40955648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6E90306F-0546-F57F-24A7-501F050761A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ACDB64C2-934F-241B-B167-D604C124DD58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pic>
        <p:nvPicPr>
          <p:cNvPr id="45" name="Grafika 44" descr="Chrząszcz z wypełnieniem pełnym">
            <a:extLst>
              <a:ext uri="{FF2B5EF4-FFF2-40B4-BE49-F238E27FC236}">
                <a16:creationId xmlns:a16="http://schemas.microsoft.com/office/drawing/2014/main" id="{19D11944-920E-258B-9DA2-028D613A0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7475" y="1497354"/>
            <a:ext cx="531783" cy="531783"/>
          </a:xfrm>
          <a:prstGeom prst="rect">
            <a:avLst/>
          </a:prstGeom>
        </p:spPr>
      </p:pic>
      <p:pic>
        <p:nvPicPr>
          <p:cNvPr id="46" name="Grafika 45" descr="Chrząszcz z wypełnieniem pełnym">
            <a:extLst>
              <a:ext uri="{FF2B5EF4-FFF2-40B4-BE49-F238E27FC236}">
                <a16:creationId xmlns:a16="http://schemas.microsoft.com/office/drawing/2014/main" id="{529D3839-3E60-310A-EE80-D907F8275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6617" y="1474828"/>
            <a:ext cx="531783" cy="531783"/>
          </a:xfrm>
          <a:prstGeom prst="rect">
            <a:avLst/>
          </a:prstGeom>
        </p:spPr>
      </p:pic>
      <p:pic>
        <p:nvPicPr>
          <p:cNvPr id="47" name="Grafika 46" descr="Chrząszcz z wypełnieniem pełnym">
            <a:extLst>
              <a:ext uri="{FF2B5EF4-FFF2-40B4-BE49-F238E27FC236}">
                <a16:creationId xmlns:a16="http://schemas.microsoft.com/office/drawing/2014/main" id="{709892AA-A32A-F940-6C71-92F92F0F8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4327" y="1486294"/>
            <a:ext cx="531783" cy="531783"/>
          </a:xfrm>
          <a:prstGeom prst="rect">
            <a:avLst/>
          </a:prstGeom>
        </p:spPr>
      </p:pic>
      <p:pic>
        <p:nvPicPr>
          <p:cNvPr id="48" name="Grafika 47" descr="Chrząszcz z wypełnieniem pełnym">
            <a:extLst>
              <a:ext uri="{FF2B5EF4-FFF2-40B4-BE49-F238E27FC236}">
                <a16:creationId xmlns:a16="http://schemas.microsoft.com/office/drawing/2014/main" id="{B0E44179-BBD8-FA81-AE4D-1F588BF3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6485" y="3607244"/>
            <a:ext cx="531783" cy="531783"/>
          </a:xfrm>
          <a:prstGeom prst="rect">
            <a:avLst/>
          </a:prstGeom>
        </p:spPr>
      </p:pic>
      <p:pic>
        <p:nvPicPr>
          <p:cNvPr id="49" name="Grafika 48" descr="Chrząszcz z wypełnieniem pełnym">
            <a:extLst>
              <a:ext uri="{FF2B5EF4-FFF2-40B4-BE49-F238E27FC236}">
                <a16:creationId xmlns:a16="http://schemas.microsoft.com/office/drawing/2014/main" id="{5EAB92FC-46E4-E9F4-B91B-BF2797976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6335" y="3613611"/>
            <a:ext cx="531783" cy="531783"/>
          </a:xfrm>
          <a:prstGeom prst="rect">
            <a:avLst/>
          </a:prstGeom>
        </p:spPr>
      </p:pic>
      <p:pic>
        <p:nvPicPr>
          <p:cNvPr id="50" name="Grafika 49" descr="Chrząszcz z wypełnieniem pełnym">
            <a:extLst>
              <a:ext uri="{FF2B5EF4-FFF2-40B4-BE49-F238E27FC236}">
                <a16:creationId xmlns:a16="http://schemas.microsoft.com/office/drawing/2014/main" id="{3A1D8CD0-B58D-F031-6EB1-0C08C0E9B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5016" y="3594308"/>
            <a:ext cx="531783" cy="531783"/>
          </a:xfrm>
          <a:prstGeom prst="rect">
            <a:avLst/>
          </a:prstGeom>
        </p:spPr>
      </p:pic>
      <p:grpSp>
        <p:nvGrpSpPr>
          <p:cNvPr id="51" name="Grupa 50">
            <a:extLst>
              <a:ext uri="{FF2B5EF4-FFF2-40B4-BE49-F238E27FC236}">
                <a16:creationId xmlns:a16="http://schemas.microsoft.com/office/drawing/2014/main" id="{69A78C26-9CB0-D1BA-1895-E25914215C77}"/>
              </a:ext>
            </a:extLst>
          </p:cNvPr>
          <p:cNvGrpSpPr/>
          <p:nvPr/>
        </p:nvGrpSpPr>
        <p:grpSpPr>
          <a:xfrm>
            <a:off x="1510679" y="4248972"/>
            <a:ext cx="914400" cy="914400"/>
            <a:chOff x="1667494" y="4223607"/>
            <a:chExt cx="914400" cy="914400"/>
          </a:xfrm>
        </p:grpSpPr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5AD11738-046A-4C50-EB77-AECD5A369533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Grafika 52" descr="Naładowana bateria z wypełnieniem pełnym">
              <a:extLst>
                <a:ext uri="{FF2B5EF4-FFF2-40B4-BE49-F238E27FC236}">
                  <a16:creationId xmlns:a16="http://schemas.microsoft.com/office/drawing/2014/main" id="{F6E37915-B7BF-8B57-9AAF-1F83F81EB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0F2668C4-B88E-1AED-3FF4-41EF80945C4D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3D8D15BB-163E-8B3A-F4B3-F5129D83522D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Grafika 56" descr="Naładowana bateria z wypełnieniem pełnym">
              <a:extLst>
                <a:ext uri="{FF2B5EF4-FFF2-40B4-BE49-F238E27FC236}">
                  <a16:creationId xmlns:a16="http://schemas.microsoft.com/office/drawing/2014/main" id="{6943DC97-763A-5797-13ED-12395B7F1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01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Tytuł 29">
            <a:extLst>
              <a:ext uri="{FF2B5EF4-FFF2-40B4-BE49-F238E27FC236}">
                <a16:creationId xmlns:a16="http://schemas.microsoft.com/office/drawing/2014/main" id="{97B4A487-D887-479A-8701-1E7C04EB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vs Software</a:t>
            </a:r>
          </a:p>
        </p:txBody>
      </p:sp>
      <p:sp>
        <p:nvSpPr>
          <p:cNvPr id="321" name="Symbol zastępczy tekstu 320">
            <a:extLst>
              <a:ext uri="{FF2B5EF4-FFF2-40B4-BE49-F238E27FC236}">
                <a16:creationId xmlns:a16="http://schemas.microsoft.com/office/drawing/2014/main" id="{2A518389-771C-F195-E2D0-D31743E63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Conclusion</a:t>
            </a:r>
          </a:p>
          <a:p>
            <a:r>
              <a:rPr lang="en-US" sz="2000" dirty="0"/>
              <a:t>Replicated infrastructure increases resiliency</a:t>
            </a:r>
          </a:p>
          <a:p>
            <a:r>
              <a:rPr lang="en-US" sz="2000" dirty="0"/>
              <a:t>Software tests are more critical because broken copy means disaster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18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9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ED3301F3-A892-4809-73D9-E4400C47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does not care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A16296-965F-A148-FD96-43C58CCFE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must be focused on user facing parts</a:t>
            </a:r>
          </a:p>
          <a:p>
            <a:pPr lvl="1"/>
            <a:r>
              <a:rPr lang="en-US" sz="2000" dirty="0"/>
              <a:t>Retries on browser level</a:t>
            </a:r>
          </a:p>
          <a:p>
            <a:pPr lvl="1"/>
            <a:r>
              <a:rPr lang="en-US" sz="2000" dirty="0"/>
              <a:t>Predict what user does next</a:t>
            </a:r>
          </a:p>
          <a:p>
            <a:r>
              <a:rPr lang="en-US" dirty="0"/>
              <a:t>Background processes can be less reliable</a:t>
            </a:r>
          </a:p>
          <a:p>
            <a:r>
              <a:rPr lang="en-US" dirty="0"/>
              <a:t>Business must decide what is critical</a:t>
            </a:r>
          </a:p>
          <a:p>
            <a:pPr lvl="1"/>
            <a:r>
              <a:rPr lang="en-US" sz="2000" dirty="0"/>
              <a:t>Creating highly available software is expensive!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19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a 8" descr="Vlog z wypełnieniem pełnym">
            <a:extLst>
              <a:ext uri="{FF2B5EF4-FFF2-40B4-BE49-F238E27FC236}">
                <a16:creationId xmlns:a16="http://schemas.microsoft.com/office/drawing/2014/main" id="{423A54D7-CF9E-4189-6A99-2BA2094C9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5027" y="3019868"/>
            <a:ext cx="3051941" cy="3051941"/>
          </a:xfrm>
          <a:prstGeom prst="rect">
            <a:avLst/>
          </a:prstGeom>
        </p:spPr>
      </p:pic>
      <p:sp>
        <p:nvSpPr>
          <p:cNvPr id="4" name="Owal 3">
            <a:extLst>
              <a:ext uri="{FF2B5EF4-FFF2-40B4-BE49-F238E27FC236}">
                <a16:creationId xmlns:a16="http://schemas.microsoft.com/office/drawing/2014/main" id="{C508609B-EA8B-E097-2AF8-A0AD45F4C32D}"/>
              </a:ext>
            </a:extLst>
          </p:cNvPr>
          <p:cNvSpPr/>
          <p:nvPr/>
        </p:nvSpPr>
        <p:spPr>
          <a:xfrm>
            <a:off x="9713119" y="3743406"/>
            <a:ext cx="122183" cy="12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64794934-C08C-A6F1-8B33-03E217E7C6F6}"/>
              </a:ext>
            </a:extLst>
          </p:cNvPr>
          <p:cNvSpPr/>
          <p:nvPr/>
        </p:nvSpPr>
        <p:spPr>
          <a:xfrm>
            <a:off x="9944920" y="3752521"/>
            <a:ext cx="122183" cy="1261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807B3CE8-6D0C-26BB-AD0C-D6DA4D928B3D}"/>
              </a:ext>
            </a:extLst>
          </p:cNvPr>
          <p:cNvSpPr/>
          <p:nvPr/>
        </p:nvSpPr>
        <p:spPr>
          <a:xfrm>
            <a:off x="10164488" y="3752521"/>
            <a:ext cx="122183" cy="126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AE86DE32-EF5B-7924-BDD5-02B0E00C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0A1DC4-EF8F-53AB-3F0F-156FDBF1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Employed in IT since 0x7CF</a:t>
            </a:r>
          </a:p>
          <a:p>
            <a:pPr lvl="1"/>
            <a:r>
              <a:rPr lang="en-US" sz="1200" dirty="0"/>
              <a:t>Developer / Solutions Architect / Team Leader</a:t>
            </a:r>
          </a:p>
          <a:p>
            <a:r>
              <a:rPr lang="en-US" sz="1800" dirty="0"/>
              <a:t>Experienced in many technologies</a:t>
            </a:r>
          </a:p>
          <a:p>
            <a:pPr lvl="1"/>
            <a:r>
              <a:rPr lang="en-US" sz="1200" dirty="0"/>
              <a:t>.NET, SQL, Azure, Android, Kubernetes, SharePoint, BizTalk,  SCCM, Active Directory, Web Development …</a:t>
            </a:r>
          </a:p>
          <a:p>
            <a:r>
              <a:rPr lang="en-US" sz="1800" dirty="0"/>
              <a:t>I like to share my knowledge with others</a:t>
            </a:r>
          </a:p>
          <a:p>
            <a:r>
              <a:rPr lang="en-US" sz="1800" dirty="0"/>
              <a:t>You can meet me at</a:t>
            </a:r>
          </a:p>
          <a:p>
            <a:pPr lvl="1"/>
            <a:r>
              <a:rPr lang="en-US" sz="1200" dirty="0"/>
              <a:t>Warszawska Grupa .NET (WG-NET)</a:t>
            </a:r>
          </a:p>
          <a:p>
            <a:pPr lvl="1"/>
            <a:r>
              <a:rPr lang="en-US" sz="1200" dirty="0"/>
              <a:t>Warszawskie Dni Informatyki</a:t>
            </a:r>
          </a:p>
          <a:p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Mariusz Krzanowski">
            <a:extLst>
              <a:ext uri="{FF2B5EF4-FFF2-40B4-BE49-F238E27FC236}">
                <a16:creationId xmlns:a16="http://schemas.microsoft.com/office/drawing/2014/main" id="{02713C46-2739-94EF-830B-445EE092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0385" y="1825624"/>
            <a:ext cx="2784169" cy="278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8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67F3C64-0063-923E-DF40-0A0B66A2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04004E-8A98-88C6-45EB-55756F5B6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</a:t>
            </a:r>
          </a:p>
          <a:p>
            <a:r>
              <a:rPr lang="en-US" dirty="0"/>
              <a:t>Automated tests</a:t>
            </a:r>
          </a:p>
          <a:p>
            <a:pPr lvl="1"/>
            <a:r>
              <a:rPr lang="en-US" sz="1600" dirty="0"/>
              <a:t>Unit tests</a:t>
            </a:r>
          </a:p>
          <a:p>
            <a:pPr lvl="1"/>
            <a:r>
              <a:rPr lang="en-US" sz="1600" dirty="0"/>
              <a:t>Integration tests</a:t>
            </a:r>
          </a:p>
          <a:p>
            <a:pPr lvl="1"/>
            <a:r>
              <a:rPr lang="en-US" sz="1600" dirty="0"/>
              <a:t>Load tests</a:t>
            </a:r>
          </a:p>
          <a:p>
            <a:pPr lvl="1"/>
            <a:r>
              <a:rPr lang="en-US" sz="1600" dirty="0"/>
              <a:t>Canary testing</a:t>
            </a:r>
          </a:p>
          <a:p>
            <a:pPr lvl="1"/>
            <a:r>
              <a:rPr lang="en-US" sz="1600" dirty="0"/>
              <a:t>Feature toggles</a:t>
            </a:r>
          </a:p>
          <a:p>
            <a:r>
              <a:rPr lang="en-US" dirty="0"/>
              <a:t>Continues delivery</a:t>
            </a:r>
          </a:p>
          <a:p>
            <a:pPr lvl="1"/>
            <a:r>
              <a:rPr lang="en-US" sz="1400" dirty="0"/>
              <a:t>Automatic rollback strategy</a:t>
            </a:r>
          </a:p>
          <a:p>
            <a:r>
              <a:rPr lang="en-US" dirty="0"/>
              <a:t>Metrics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20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a 6" descr="Stałe ulepszanie z wypełnieniem pełnym">
            <a:extLst>
              <a:ext uri="{FF2B5EF4-FFF2-40B4-BE49-F238E27FC236}">
                <a16:creationId xmlns:a16="http://schemas.microsoft.com/office/drawing/2014/main" id="{BC4E8D86-E441-A045-DB47-1BE2F6F20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3103" y="2853695"/>
            <a:ext cx="2295197" cy="229519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5415FAB-2C5E-AF21-9D51-3DF811118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5886">
            <a:off x="8923283" y="2655696"/>
            <a:ext cx="1457653" cy="145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3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1D08C71-8986-7C1B-ED14-97B2407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everywhere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8A8482-6E73-A775-BE32-349FB5EDC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Strings</a:t>
            </a:r>
          </a:p>
          <a:p>
            <a:pPr lvl="1"/>
            <a:r>
              <a:rPr lang="en-US" sz="1400" dirty="0"/>
              <a:t>Note that Azure exposes primary and secondary keys</a:t>
            </a:r>
          </a:p>
          <a:p>
            <a:r>
              <a:rPr lang="en-US" dirty="0"/>
              <a:t>Datacenters</a:t>
            </a:r>
          </a:p>
          <a:p>
            <a:r>
              <a:rPr lang="en-US" dirty="0"/>
              <a:t>Databases</a:t>
            </a:r>
          </a:p>
          <a:p>
            <a:pPr lvl="1"/>
            <a:r>
              <a:rPr lang="en-US" sz="1400" dirty="0"/>
              <a:t>Use read replicas</a:t>
            </a:r>
          </a:p>
          <a:p>
            <a:pPr lvl="1"/>
            <a:r>
              <a:rPr lang="en-US" sz="1400" dirty="0"/>
              <a:t>Scaling database can disconnect your process</a:t>
            </a:r>
          </a:p>
          <a:p>
            <a:r>
              <a:rPr lang="en-US" dirty="0"/>
              <a:t>IP Addresses/DNS (paranoic mode)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21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a 6" descr="Para przerzutników przerzucania pasków">
            <a:extLst>
              <a:ext uri="{FF2B5EF4-FFF2-40B4-BE49-F238E27FC236}">
                <a16:creationId xmlns:a16="http://schemas.microsoft.com/office/drawing/2014/main" id="{9E73CA60-E474-9029-6604-35105DD88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1473">
            <a:off x="7582128" y="1901770"/>
            <a:ext cx="3138424" cy="31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8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1D08C71-8986-7C1B-ED14-97B2407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metrics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8A8482-6E73-A775-BE32-349FB5EDC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our process available?</a:t>
            </a:r>
          </a:p>
          <a:p>
            <a:pPr lvl="1"/>
            <a:r>
              <a:rPr lang="en-US" sz="1400" dirty="0"/>
              <a:t>When we are overloaded report it to supervisor</a:t>
            </a:r>
          </a:p>
          <a:p>
            <a:r>
              <a:rPr lang="en-US" dirty="0"/>
              <a:t>Is our process healthy?</a:t>
            </a:r>
          </a:p>
          <a:p>
            <a:pPr lvl="1"/>
            <a:r>
              <a:rPr lang="en-US" sz="1400" dirty="0"/>
              <a:t>Our process must report resources inaccessibility</a:t>
            </a:r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22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a 4" descr="Serce z pulsem z wypełnieniem pełnym">
            <a:extLst>
              <a:ext uri="{FF2B5EF4-FFF2-40B4-BE49-F238E27FC236}">
                <a16:creationId xmlns:a16="http://schemas.microsoft.com/office/drawing/2014/main" id="{BA4BCCC6-2EED-683B-5FC1-8EA36A04A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1733" y="1775309"/>
            <a:ext cx="2921875" cy="29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7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A15BDE5B-3A2B-DF42-BFFB-55C0C96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is your friend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C78404-8043-2132-0107-3617126B9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server</a:t>
            </a:r>
          </a:p>
          <a:p>
            <a:r>
              <a:rPr lang="en-US" dirty="0"/>
              <a:t>On CDN (Content Delivery Network)</a:t>
            </a:r>
          </a:p>
          <a:p>
            <a:r>
              <a:rPr lang="en-US" dirty="0"/>
              <a:t>On client</a:t>
            </a:r>
          </a:p>
          <a:p>
            <a:pPr lvl="1"/>
            <a:r>
              <a:rPr lang="en-US" sz="1400" dirty="0"/>
              <a:t>Zero network downtime to access local cache</a:t>
            </a:r>
          </a:p>
          <a:p>
            <a:pPr lvl="1"/>
            <a:r>
              <a:rPr lang="en-US" sz="1400" dirty="0"/>
              <a:t>Less traffic higher availability</a:t>
            </a:r>
          </a:p>
          <a:p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23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E344C09-CD57-BE8A-81F9-716C7B8C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26" y="2434951"/>
            <a:ext cx="1563577" cy="134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9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1D08C71-8986-7C1B-ED14-97B2407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models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8A8482-6E73-A775-BE32-349FB5EDC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 once – deliver multiple times</a:t>
            </a:r>
          </a:p>
          <a:p>
            <a:pPr lvl="1"/>
            <a:r>
              <a:rPr lang="en-US" sz="2000" dirty="0"/>
              <a:t>Many independent replicas</a:t>
            </a:r>
          </a:p>
          <a:p>
            <a:pPr lvl="1"/>
            <a:r>
              <a:rPr lang="en-US" sz="2000" dirty="0"/>
              <a:t>Hot and cold storage</a:t>
            </a:r>
            <a:endParaRPr lang="en-US" dirty="0"/>
          </a:p>
          <a:p>
            <a:r>
              <a:rPr lang="en-US" dirty="0"/>
              <a:t>Key values stores are faster than database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24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8E4140AF-732B-1725-6838-84FDA1F9D05C}"/>
              </a:ext>
            </a:extLst>
          </p:cNvPr>
          <p:cNvGrpSpPr/>
          <p:nvPr/>
        </p:nvGrpSpPr>
        <p:grpSpPr>
          <a:xfrm>
            <a:off x="8503385" y="3637892"/>
            <a:ext cx="1937327" cy="1824859"/>
            <a:chOff x="7510159" y="3834961"/>
            <a:chExt cx="1508508" cy="1508508"/>
          </a:xfrm>
        </p:grpSpPr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1A1AE0F9-256F-8B7A-483C-6277B14CFAFC}"/>
                </a:ext>
              </a:extLst>
            </p:cNvPr>
            <p:cNvSpPr/>
            <p:nvPr/>
          </p:nvSpPr>
          <p:spPr>
            <a:xfrm>
              <a:off x="7510159" y="5210366"/>
              <a:ext cx="1508508" cy="133103"/>
            </a:xfrm>
            <a:custGeom>
              <a:avLst/>
              <a:gdLst>
                <a:gd name="connsiteX0" fmla="*/ 0 w 1508508"/>
                <a:gd name="connsiteY0" fmla="*/ 0 h 133103"/>
                <a:gd name="connsiteX1" fmla="*/ 1508509 w 1508508"/>
                <a:gd name="connsiteY1" fmla="*/ 0 h 133103"/>
                <a:gd name="connsiteX2" fmla="*/ 1508509 w 1508508"/>
                <a:gd name="connsiteY2" fmla="*/ 133104 h 133103"/>
                <a:gd name="connsiteX3" fmla="*/ 0 w 1508508"/>
                <a:gd name="connsiteY3" fmla="*/ 133104 h 13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508" h="133103">
                  <a:moveTo>
                    <a:pt x="0" y="0"/>
                  </a:moveTo>
                  <a:lnTo>
                    <a:pt x="1508509" y="0"/>
                  </a:lnTo>
                  <a:lnTo>
                    <a:pt x="1508509" y="133104"/>
                  </a:lnTo>
                  <a:lnTo>
                    <a:pt x="0" y="133104"/>
                  </a:lnTo>
                  <a:close/>
                </a:path>
              </a:pathLst>
            </a:custGeom>
            <a:solidFill>
              <a:srgbClr val="000000"/>
            </a:solidFill>
            <a:ln w="221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29D64E7C-9B2C-CD2A-8A40-1693444DF34A}"/>
                </a:ext>
              </a:extLst>
            </p:cNvPr>
            <p:cNvSpPr/>
            <p:nvPr/>
          </p:nvSpPr>
          <p:spPr>
            <a:xfrm>
              <a:off x="7510159" y="3834961"/>
              <a:ext cx="177471" cy="1286668"/>
            </a:xfrm>
            <a:custGeom>
              <a:avLst/>
              <a:gdLst>
                <a:gd name="connsiteX0" fmla="*/ 0 w 177471"/>
                <a:gd name="connsiteY0" fmla="*/ 0 h 1286668"/>
                <a:gd name="connsiteX1" fmla="*/ 177472 w 177471"/>
                <a:gd name="connsiteY1" fmla="*/ 0 h 1286668"/>
                <a:gd name="connsiteX2" fmla="*/ 177472 w 177471"/>
                <a:gd name="connsiteY2" fmla="*/ 1286669 h 1286668"/>
                <a:gd name="connsiteX3" fmla="*/ 0 w 177471"/>
                <a:gd name="connsiteY3" fmla="*/ 1286669 h 12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471" h="1286668">
                  <a:moveTo>
                    <a:pt x="0" y="0"/>
                  </a:moveTo>
                  <a:lnTo>
                    <a:pt x="177472" y="0"/>
                  </a:lnTo>
                  <a:lnTo>
                    <a:pt x="177472" y="1286669"/>
                  </a:lnTo>
                  <a:lnTo>
                    <a:pt x="0" y="1286669"/>
                  </a:lnTo>
                  <a:close/>
                </a:path>
              </a:pathLst>
            </a:custGeom>
            <a:solidFill>
              <a:srgbClr val="996633"/>
            </a:solidFill>
            <a:ln w="221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8B80C078-0F8E-FC34-A3FF-53957D12D547}"/>
                </a:ext>
              </a:extLst>
            </p:cNvPr>
            <p:cNvSpPr/>
            <p:nvPr/>
          </p:nvSpPr>
          <p:spPr>
            <a:xfrm>
              <a:off x="8619356" y="4944158"/>
              <a:ext cx="399311" cy="177471"/>
            </a:xfrm>
            <a:custGeom>
              <a:avLst/>
              <a:gdLst>
                <a:gd name="connsiteX0" fmla="*/ 0 w 399311"/>
                <a:gd name="connsiteY0" fmla="*/ 0 h 177471"/>
                <a:gd name="connsiteX1" fmla="*/ 399311 w 399311"/>
                <a:gd name="connsiteY1" fmla="*/ 0 h 177471"/>
                <a:gd name="connsiteX2" fmla="*/ 399311 w 399311"/>
                <a:gd name="connsiteY2" fmla="*/ 177472 h 177471"/>
                <a:gd name="connsiteX3" fmla="*/ 0 w 399311"/>
                <a:gd name="connsiteY3" fmla="*/ 177472 h 17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311" h="177471">
                  <a:moveTo>
                    <a:pt x="0" y="0"/>
                  </a:moveTo>
                  <a:lnTo>
                    <a:pt x="399311" y="0"/>
                  </a:lnTo>
                  <a:lnTo>
                    <a:pt x="399311" y="177472"/>
                  </a:lnTo>
                  <a:lnTo>
                    <a:pt x="0" y="17747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21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56310BAA-FDD9-AED8-EFE1-EE0BFF019B22}"/>
                </a:ext>
              </a:extLst>
            </p:cNvPr>
            <p:cNvSpPr/>
            <p:nvPr/>
          </p:nvSpPr>
          <p:spPr>
            <a:xfrm>
              <a:off x="8619356" y="4189904"/>
              <a:ext cx="399311" cy="665518"/>
            </a:xfrm>
            <a:custGeom>
              <a:avLst/>
              <a:gdLst>
                <a:gd name="connsiteX0" fmla="*/ 0 w 399311"/>
                <a:gd name="connsiteY0" fmla="*/ 0 h 665518"/>
                <a:gd name="connsiteX1" fmla="*/ 399311 w 399311"/>
                <a:gd name="connsiteY1" fmla="*/ 0 h 665518"/>
                <a:gd name="connsiteX2" fmla="*/ 399311 w 399311"/>
                <a:gd name="connsiteY2" fmla="*/ 665518 h 665518"/>
                <a:gd name="connsiteX3" fmla="*/ 0 w 399311"/>
                <a:gd name="connsiteY3" fmla="*/ 665518 h 6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311" h="665518">
                  <a:moveTo>
                    <a:pt x="0" y="0"/>
                  </a:moveTo>
                  <a:lnTo>
                    <a:pt x="399311" y="0"/>
                  </a:lnTo>
                  <a:lnTo>
                    <a:pt x="399311" y="665518"/>
                  </a:lnTo>
                  <a:lnTo>
                    <a:pt x="0" y="665518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21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B2DB9BF9-0920-9610-7D34-B67346BF6426}"/>
                </a:ext>
              </a:extLst>
            </p:cNvPr>
            <p:cNvSpPr/>
            <p:nvPr/>
          </p:nvSpPr>
          <p:spPr>
            <a:xfrm>
              <a:off x="8619356" y="3923697"/>
              <a:ext cx="399311" cy="177471"/>
            </a:xfrm>
            <a:custGeom>
              <a:avLst/>
              <a:gdLst>
                <a:gd name="connsiteX0" fmla="*/ 0 w 399311"/>
                <a:gd name="connsiteY0" fmla="*/ 0 h 177471"/>
                <a:gd name="connsiteX1" fmla="*/ 399311 w 399311"/>
                <a:gd name="connsiteY1" fmla="*/ 0 h 177471"/>
                <a:gd name="connsiteX2" fmla="*/ 399311 w 399311"/>
                <a:gd name="connsiteY2" fmla="*/ 177472 h 177471"/>
                <a:gd name="connsiteX3" fmla="*/ 0 w 399311"/>
                <a:gd name="connsiteY3" fmla="*/ 177472 h 17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311" h="177471">
                  <a:moveTo>
                    <a:pt x="0" y="0"/>
                  </a:moveTo>
                  <a:lnTo>
                    <a:pt x="399311" y="0"/>
                  </a:lnTo>
                  <a:lnTo>
                    <a:pt x="399311" y="177472"/>
                  </a:lnTo>
                  <a:lnTo>
                    <a:pt x="0" y="17747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21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FBA37C77-22D4-0734-1BE3-FB510AD2284F}"/>
                </a:ext>
              </a:extLst>
            </p:cNvPr>
            <p:cNvSpPr/>
            <p:nvPr/>
          </p:nvSpPr>
          <p:spPr>
            <a:xfrm>
              <a:off x="8175677" y="4145536"/>
              <a:ext cx="354943" cy="976093"/>
            </a:xfrm>
            <a:custGeom>
              <a:avLst/>
              <a:gdLst>
                <a:gd name="connsiteX0" fmla="*/ 177472 w 354943"/>
                <a:gd name="connsiteY0" fmla="*/ 177472 h 976093"/>
                <a:gd name="connsiteX1" fmla="*/ 133104 w 354943"/>
                <a:gd name="connsiteY1" fmla="*/ 133104 h 976093"/>
                <a:gd name="connsiteX2" fmla="*/ 177472 w 354943"/>
                <a:gd name="connsiteY2" fmla="*/ 88736 h 976093"/>
                <a:gd name="connsiteX3" fmla="*/ 221839 w 354943"/>
                <a:gd name="connsiteY3" fmla="*/ 133104 h 976093"/>
                <a:gd name="connsiteX4" fmla="*/ 177472 w 354943"/>
                <a:gd name="connsiteY4" fmla="*/ 177472 h 976093"/>
                <a:gd name="connsiteX5" fmla="*/ 177472 w 354943"/>
                <a:gd name="connsiteY5" fmla="*/ 887358 h 976093"/>
                <a:gd name="connsiteX6" fmla="*/ 133104 w 354943"/>
                <a:gd name="connsiteY6" fmla="*/ 842990 h 976093"/>
                <a:gd name="connsiteX7" fmla="*/ 177472 w 354943"/>
                <a:gd name="connsiteY7" fmla="*/ 798622 h 976093"/>
                <a:gd name="connsiteX8" fmla="*/ 221839 w 354943"/>
                <a:gd name="connsiteY8" fmla="*/ 842990 h 976093"/>
                <a:gd name="connsiteX9" fmla="*/ 177472 w 354943"/>
                <a:gd name="connsiteY9" fmla="*/ 887358 h 976093"/>
                <a:gd name="connsiteX10" fmla="*/ 354943 w 354943"/>
                <a:gd name="connsiteY10" fmla="*/ 0 h 976093"/>
                <a:gd name="connsiteX11" fmla="*/ 0 w 354943"/>
                <a:gd name="connsiteY11" fmla="*/ 0 h 976093"/>
                <a:gd name="connsiteX12" fmla="*/ 0 w 354943"/>
                <a:gd name="connsiteY12" fmla="*/ 976094 h 976093"/>
                <a:gd name="connsiteX13" fmla="*/ 354943 w 354943"/>
                <a:gd name="connsiteY13" fmla="*/ 976094 h 976093"/>
                <a:gd name="connsiteX14" fmla="*/ 354943 w 354943"/>
                <a:gd name="connsiteY14" fmla="*/ 0 h 97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4943" h="976093">
                  <a:moveTo>
                    <a:pt x="177472" y="177472"/>
                  </a:moveTo>
                  <a:cubicBezTo>
                    <a:pt x="153069" y="177472"/>
                    <a:pt x="133104" y="157506"/>
                    <a:pt x="133104" y="133104"/>
                  </a:cubicBezTo>
                  <a:cubicBezTo>
                    <a:pt x="133104" y="108701"/>
                    <a:pt x="153069" y="88736"/>
                    <a:pt x="177472" y="88736"/>
                  </a:cubicBezTo>
                  <a:cubicBezTo>
                    <a:pt x="201874" y="88736"/>
                    <a:pt x="221839" y="108701"/>
                    <a:pt x="221839" y="133104"/>
                  </a:cubicBezTo>
                  <a:cubicBezTo>
                    <a:pt x="221839" y="157506"/>
                    <a:pt x="201874" y="177472"/>
                    <a:pt x="177472" y="177472"/>
                  </a:cubicBezTo>
                  <a:close/>
                  <a:moveTo>
                    <a:pt x="177472" y="887358"/>
                  </a:moveTo>
                  <a:cubicBezTo>
                    <a:pt x="153069" y="887358"/>
                    <a:pt x="133104" y="867392"/>
                    <a:pt x="133104" y="842990"/>
                  </a:cubicBezTo>
                  <a:cubicBezTo>
                    <a:pt x="133104" y="818588"/>
                    <a:pt x="153069" y="798622"/>
                    <a:pt x="177472" y="798622"/>
                  </a:cubicBezTo>
                  <a:cubicBezTo>
                    <a:pt x="201874" y="798622"/>
                    <a:pt x="221839" y="818588"/>
                    <a:pt x="221839" y="842990"/>
                  </a:cubicBezTo>
                  <a:cubicBezTo>
                    <a:pt x="221839" y="867392"/>
                    <a:pt x="201874" y="887358"/>
                    <a:pt x="177472" y="887358"/>
                  </a:cubicBezTo>
                  <a:close/>
                  <a:moveTo>
                    <a:pt x="354943" y="0"/>
                  </a:moveTo>
                  <a:lnTo>
                    <a:pt x="0" y="0"/>
                  </a:lnTo>
                  <a:lnTo>
                    <a:pt x="0" y="976094"/>
                  </a:lnTo>
                  <a:lnTo>
                    <a:pt x="354943" y="976094"/>
                  </a:lnTo>
                  <a:lnTo>
                    <a:pt x="35494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21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9BD4A96A-C14C-77D2-7F35-FDC8B92D844B}"/>
                </a:ext>
              </a:extLst>
            </p:cNvPr>
            <p:cNvSpPr/>
            <p:nvPr/>
          </p:nvSpPr>
          <p:spPr>
            <a:xfrm>
              <a:off x="7776366" y="3968064"/>
              <a:ext cx="310575" cy="1153565"/>
            </a:xfrm>
            <a:custGeom>
              <a:avLst/>
              <a:gdLst>
                <a:gd name="connsiteX0" fmla="*/ 221839 w 310575"/>
                <a:gd name="connsiteY0" fmla="*/ 221839 h 1153565"/>
                <a:gd name="connsiteX1" fmla="*/ 88736 w 310575"/>
                <a:gd name="connsiteY1" fmla="*/ 221839 h 1153565"/>
                <a:gd name="connsiteX2" fmla="*/ 88736 w 310575"/>
                <a:gd name="connsiteY2" fmla="*/ 88736 h 1153565"/>
                <a:gd name="connsiteX3" fmla="*/ 221839 w 310575"/>
                <a:gd name="connsiteY3" fmla="*/ 88736 h 1153565"/>
                <a:gd name="connsiteX4" fmla="*/ 221839 w 310575"/>
                <a:gd name="connsiteY4" fmla="*/ 221839 h 1153565"/>
                <a:gd name="connsiteX5" fmla="*/ 310575 w 310575"/>
                <a:gd name="connsiteY5" fmla="*/ 0 h 1153565"/>
                <a:gd name="connsiteX6" fmla="*/ 0 w 310575"/>
                <a:gd name="connsiteY6" fmla="*/ 0 h 1153565"/>
                <a:gd name="connsiteX7" fmla="*/ 0 w 310575"/>
                <a:gd name="connsiteY7" fmla="*/ 1153565 h 1153565"/>
                <a:gd name="connsiteX8" fmla="*/ 310575 w 310575"/>
                <a:gd name="connsiteY8" fmla="*/ 1153565 h 1153565"/>
                <a:gd name="connsiteX9" fmla="*/ 310575 w 310575"/>
                <a:gd name="connsiteY9" fmla="*/ 0 h 11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575" h="1153565">
                  <a:moveTo>
                    <a:pt x="221839" y="221839"/>
                  </a:moveTo>
                  <a:lnTo>
                    <a:pt x="88736" y="221839"/>
                  </a:lnTo>
                  <a:lnTo>
                    <a:pt x="88736" y="88736"/>
                  </a:lnTo>
                  <a:lnTo>
                    <a:pt x="221839" y="88736"/>
                  </a:lnTo>
                  <a:lnTo>
                    <a:pt x="221839" y="221839"/>
                  </a:lnTo>
                  <a:close/>
                  <a:moveTo>
                    <a:pt x="310575" y="0"/>
                  </a:moveTo>
                  <a:lnTo>
                    <a:pt x="0" y="0"/>
                  </a:lnTo>
                  <a:lnTo>
                    <a:pt x="0" y="1153565"/>
                  </a:lnTo>
                  <a:lnTo>
                    <a:pt x="310575" y="1153565"/>
                  </a:lnTo>
                  <a:lnTo>
                    <a:pt x="310575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221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85F967BD-EAF0-4F8A-19AC-E0341B76C7D6}"/>
              </a:ext>
            </a:extLst>
          </p:cNvPr>
          <p:cNvCxnSpPr>
            <a:cxnSpLocks/>
          </p:cNvCxnSpPr>
          <p:nvPr/>
        </p:nvCxnSpPr>
        <p:spPr>
          <a:xfrm>
            <a:off x="7890423" y="3188508"/>
            <a:ext cx="286464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1D08C71-8986-7C1B-ED14-97B24073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singletons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8A8482-6E73-A775-BE32-349FB5ED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052441" cy="4351338"/>
          </a:xfrm>
        </p:spPr>
        <p:txBody>
          <a:bodyPr/>
          <a:lstStyle/>
          <a:p>
            <a:r>
              <a:rPr lang="en-US" dirty="0"/>
              <a:t>Single HTTP call can be replicated</a:t>
            </a:r>
          </a:p>
          <a:p>
            <a:pPr lvl="1"/>
            <a:r>
              <a:rPr lang="en-US" sz="2000" dirty="0"/>
              <a:t>See circuit breakers</a:t>
            </a:r>
          </a:p>
          <a:p>
            <a:pPr lvl="1"/>
            <a:r>
              <a:rPr lang="en-US" sz="2000" dirty="0"/>
              <a:t>Idempotency key</a:t>
            </a:r>
          </a:p>
          <a:p>
            <a:r>
              <a:rPr lang="en-US" dirty="0"/>
              <a:t>Distributed locks / session's support</a:t>
            </a:r>
          </a:p>
          <a:p>
            <a:pPr lvl="1"/>
            <a:r>
              <a:rPr lang="en-US" sz="2000" dirty="0"/>
              <a:t>Only for background jobs</a:t>
            </a:r>
          </a:p>
          <a:p>
            <a:pPr lvl="1"/>
            <a:r>
              <a:rPr lang="en-US" sz="2000" dirty="0"/>
              <a:t>Prefer optimistic over pessimistic lock</a:t>
            </a:r>
          </a:p>
          <a:p>
            <a:r>
              <a:rPr lang="en-US" dirty="0"/>
              <a:t>Infrastructure blue/green deployment</a:t>
            </a:r>
          </a:p>
          <a:p>
            <a:pPr lvl="1"/>
            <a:r>
              <a:rPr lang="en-US" sz="2000" dirty="0"/>
              <a:t>Be aware of single background jobs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25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Dowolny kształt: kształt 12">
            <a:extLst>
              <a:ext uri="{FF2B5EF4-FFF2-40B4-BE49-F238E27FC236}">
                <a16:creationId xmlns:a16="http://schemas.microsoft.com/office/drawing/2014/main" id="{D313443F-F9A2-8293-84E4-DEDA7BF8BD86}"/>
              </a:ext>
            </a:extLst>
          </p:cNvPr>
          <p:cNvSpPr/>
          <p:nvPr/>
        </p:nvSpPr>
        <p:spPr>
          <a:xfrm>
            <a:off x="7898748" y="2255136"/>
            <a:ext cx="1048037" cy="1004369"/>
          </a:xfrm>
          <a:custGeom>
            <a:avLst/>
            <a:gdLst>
              <a:gd name="connsiteX0" fmla="*/ 1048037 w 1048037"/>
              <a:gd name="connsiteY0" fmla="*/ 917033 h 1004369"/>
              <a:gd name="connsiteX1" fmla="*/ 640467 w 1048037"/>
              <a:gd name="connsiteY1" fmla="*/ 917033 h 1004369"/>
              <a:gd name="connsiteX2" fmla="*/ 640467 w 1048037"/>
              <a:gd name="connsiteY2" fmla="*/ 858808 h 1004369"/>
              <a:gd name="connsiteX3" fmla="*/ 538575 w 1048037"/>
              <a:gd name="connsiteY3" fmla="*/ 858808 h 1004369"/>
              <a:gd name="connsiteX4" fmla="*/ 538575 w 1048037"/>
              <a:gd name="connsiteY4" fmla="*/ 727804 h 1004369"/>
              <a:gd name="connsiteX5" fmla="*/ 931589 w 1048037"/>
              <a:gd name="connsiteY5" fmla="*/ 727804 h 1004369"/>
              <a:gd name="connsiteX6" fmla="*/ 989813 w 1048037"/>
              <a:gd name="connsiteY6" fmla="*/ 669579 h 1004369"/>
              <a:gd name="connsiteX7" fmla="*/ 989813 w 1048037"/>
              <a:gd name="connsiteY7" fmla="*/ 524019 h 1004369"/>
              <a:gd name="connsiteX8" fmla="*/ 969696 w 1048037"/>
              <a:gd name="connsiteY8" fmla="*/ 480350 h 1004369"/>
              <a:gd name="connsiteX9" fmla="*/ 989813 w 1048037"/>
              <a:gd name="connsiteY9" fmla="*/ 436682 h 1004369"/>
              <a:gd name="connsiteX10" fmla="*/ 989813 w 1048037"/>
              <a:gd name="connsiteY10" fmla="*/ 291121 h 1004369"/>
              <a:gd name="connsiteX11" fmla="*/ 969696 w 1048037"/>
              <a:gd name="connsiteY11" fmla="*/ 247453 h 1004369"/>
              <a:gd name="connsiteX12" fmla="*/ 989813 w 1048037"/>
              <a:gd name="connsiteY12" fmla="*/ 203785 h 1004369"/>
              <a:gd name="connsiteX13" fmla="*/ 989813 w 1048037"/>
              <a:gd name="connsiteY13" fmla="*/ 58224 h 1004369"/>
              <a:gd name="connsiteX14" fmla="*/ 931589 w 1048037"/>
              <a:gd name="connsiteY14" fmla="*/ 0 h 1004369"/>
              <a:gd name="connsiteX15" fmla="*/ 116449 w 1048037"/>
              <a:gd name="connsiteY15" fmla="*/ 0 h 1004369"/>
              <a:gd name="connsiteX16" fmla="*/ 58224 w 1048037"/>
              <a:gd name="connsiteY16" fmla="*/ 58224 h 1004369"/>
              <a:gd name="connsiteX17" fmla="*/ 58224 w 1048037"/>
              <a:gd name="connsiteY17" fmla="*/ 203785 h 1004369"/>
              <a:gd name="connsiteX18" fmla="*/ 78341 w 1048037"/>
              <a:gd name="connsiteY18" fmla="*/ 247453 h 1004369"/>
              <a:gd name="connsiteX19" fmla="*/ 58224 w 1048037"/>
              <a:gd name="connsiteY19" fmla="*/ 291121 h 1004369"/>
              <a:gd name="connsiteX20" fmla="*/ 58224 w 1048037"/>
              <a:gd name="connsiteY20" fmla="*/ 436682 h 1004369"/>
              <a:gd name="connsiteX21" fmla="*/ 78341 w 1048037"/>
              <a:gd name="connsiteY21" fmla="*/ 480350 h 1004369"/>
              <a:gd name="connsiteX22" fmla="*/ 58224 w 1048037"/>
              <a:gd name="connsiteY22" fmla="*/ 524019 h 1004369"/>
              <a:gd name="connsiteX23" fmla="*/ 58224 w 1048037"/>
              <a:gd name="connsiteY23" fmla="*/ 669579 h 1004369"/>
              <a:gd name="connsiteX24" fmla="*/ 116449 w 1048037"/>
              <a:gd name="connsiteY24" fmla="*/ 727804 h 1004369"/>
              <a:gd name="connsiteX25" fmla="*/ 509463 w 1048037"/>
              <a:gd name="connsiteY25" fmla="*/ 727804 h 1004369"/>
              <a:gd name="connsiteX26" fmla="*/ 509463 w 1048037"/>
              <a:gd name="connsiteY26" fmla="*/ 858808 h 1004369"/>
              <a:gd name="connsiteX27" fmla="*/ 407570 w 1048037"/>
              <a:gd name="connsiteY27" fmla="*/ 858808 h 1004369"/>
              <a:gd name="connsiteX28" fmla="*/ 407570 w 1048037"/>
              <a:gd name="connsiteY28" fmla="*/ 917033 h 1004369"/>
              <a:gd name="connsiteX29" fmla="*/ 0 w 1048037"/>
              <a:gd name="connsiteY29" fmla="*/ 917033 h 1004369"/>
              <a:gd name="connsiteX30" fmla="*/ 0 w 1048037"/>
              <a:gd name="connsiteY30" fmla="*/ 946145 h 1004369"/>
              <a:gd name="connsiteX31" fmla="*/ 407570 w 1048037"/>
              <a:gd name="connsiteY31" fmla="*/ 946145 h 1004369"/>
              <a:gd name="connsiteX32" fmla="*/ 407570 w 1048037"/>
              <a:gd name="connsiteY32" fmla="*/ 1004369 h 1004369"/>
              <a:gd name="connsiteX33" fmla="*/ 640467 w 1048037"/>
              <a:gd name="connsiteY33" fmla="*/ 1004369 h 1004369"/>
              <a:gd name="connsiteX34" fmla="*/ 640467 w 1048037"/>
              <a:gd name="connsiteY34" fmla="*/ 946145 h 1004369"/>
              <a:gd name="connsiteX35" fmla="*/ 1048037 w 1048037"/>
              <a:gd name="connsiteY35" fmla="*/ 946145 h 1004369"/>
              <a:gd name="connsiteX36" fmla="*/ 87336 w 1048037"/>
              <a:gd name="connsiteY36" fmla="*/ 203785 h 1004369"/>
              <a:gd name="connsiteX37" fmla="*/ 87336 w 1048037"/>
              <a:gd name="connsiteY37" fmla="*/ 58224 h 1004369"/>
              <a:gd name="connsiteX38" fmla="*/ 116449 w 1048037"/>
              <a:gd name="connsiteY38" fmla="*/ 29112 h 1004369"/>
              <a:gd name="connsiteX39" fmla="*/ 931589 w 1048037"/>
              <a:gd name="connsiteY39" fmla="*/ 29112 h 1004369"/>
              <a:gd name="connsiteX40" fmla="*/ 960701 w 1048037"/>
              <a:gd name="connsiteY40" fmla="*/ 58224 h 1004369"/>
              <a:gd name="connsiteX41" fmla="*/ 960701 w 1048037"/>
              <a:gd name="connsiteY41" fmla="*/ 203785 h 1004369"/>
              <a:gd name="connsiteX42" fmla="*/ 931589 w 1048037"/>
              <a:gd name="connsiteY42" fmla="*/ 232897 h 1004369"/>
              <a:gd name="connsiteX43" fmla="*/ 116449 w 1048037"/>
              <a:gd name="connsiteY43" fmla="*/ 232897 h 1004369"/>
              <a:gd name="connsiteX44" fmla="*/ 87336 w 1048037"/>
              <a:gd name="connsiteY44" fmla="*/ 203785 h 1004369"/>
              <a:gd name="connsiteX45" fmla="*/ 87336 w 1048037"/>
              <a:gd name="connsiteY45" fmla="*/ 436682 h 1004369"/>
              <a:gd name="connsiteX46" fmla="*/ 87336 w 1048037"/>
              <a:gd name="connsiteY46" fmla="*/ 291121 h 1004369"/>
              <a:gd name="connsiteX47" fmla="*/ 116449 w 1048037"/>
              <a:gd name="connsiteY47" fmla="*/ 262009 h 1004369"/>
              <a:gd name="connsiteX48" fmla="*/ 931589 w 1048037"/>
              <a:gd name="connsiteY48" fmla="*/ 262009 h 1004369"/>
              <a:gd name="connsiteX49" fmla="*/ 960701 w 1048037"/>
              <a:gd name="connsiteY49" fmla="*/ 291121 h 1004369"/>
              <a:gd name="connsiteX50" fmla="*/ 960701 w 1048037"/>
              <a:gd name="connsiteY50" fmla="*/ 436682 h 1004369"/>
              <a:gd name="connsiteX51" fmla="*/ 931589 w 1048037"/>
              <a:gd name="connsiteY51" fmla="*/ 465794 h 1004369"/>
              <a:gd name="connsiteX52" fmla="*/ 116449 w 1048037"/>
              <a:gd name="connsiteY52" fmla="*/ 465794 h 1004369"/>
              <a:gd name="connsiteX53" fmla="*/ 87336 w 1048037"/>
              <a:gd name="connsiteY53" fmla="*/ 436682 h 1004369"/>
              <a:gd name="connsiteX54" fmla="*/ 87336 w 1048037"/>
              <a:gd name="connsiteY54" fmla="*/ 669579 h 1004369"/>
              <a:gd name="connsiteX55" fmla="*/ 87336 w 1048037"/>
              <a:gd name="connsiteY55" fmla="*/ 524019 h 1004369"/>
              <a:gd name="connsiteX56" fmla="*/ 116449 w 1048037"/>
              <a:gd name="connsiteY56" fmla="*/ 494906 h 1004369"/>
              <a:gd name="connsiteX57" fmla="*/ 931589 w 1048037"/>
              <a:gd name="connsiteY57" fmla="*/ 494906 h 1004369"/>
              <a:gd name="connsiteX58" fmla="*/ 960701 w 1048037"/>
              <a:gd name="connsiteY58" fmla="*/ 524019 h 1004369"/>
              <a:gd name="connsiteX59" fmla="*/ 960701 w 1048037"/>
              <a:gd name="connsiteY59" fmla="*/ 669579 h 1004369"/>
              <a:gd name="connsiteX60" fmla="*/ 931589 w 1048037"/>
              <a:gd name="connsiteY60" fmla="*/ 698692 h 1004369"/>
              <a:gd name="connsiteX61" fmla="*/ 116449 w 1048037"/>
              <a:gd name="connsiteY61" fmla="*/ 698692 h 1004369"/>
              <a:gd name="connsiteX62" fmla="*/ 87336 w 1048037"/>
              <a:gd name="connsiteY62" fmla="*/ 669579 h 1004369"/>
              <a:gd name="connsiteX63" fmla="*/ 611355 w 1048037"/>
              <a:gd name="connsiteY63" fmla="*/ 975257 h 1004369"/>
              <a:gd name="connsiteX64" fmla="*/ 436682 w 1048037"/>
              <a:gd name="connsiteY64" fmla="*/ 975257 h 1004369"/>
              <a:gd name="connsiteX65" fmla="*/ 436682 w 1048037"/>
              <a:gd name="connsiteY65" fmla="*/ 887920 h 1004369"/>
              <a:gd name="connsiteX66" fmla="*/ 611355 w 1048037"/>
              <a:gd name="connsiteY66" fmla="*/ 887920 h 100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048037" h="1004369">
                <a:moveTo>
                  <a:pt x="1048037" y="917033"/>
                </a:moveTo>
                <a:lnTo>
                  <a:pt x="640467" y="917033"/>
                </a:lnTo>
                <a:lnTo>
                  <a:pt x="640467" y="858808"/>
                </a:lnTo>
                <a:lnTo>
                  <a:pt x="538575" y="858808"/>
                </a:lnTo>
                <a:lnTo>
                  <a:pt x="538575" y="727804"/>
                </a:lnTo>
                <a:lnTo>
                  <a:pt x="931589" y="727804"/>
                </a:lnTo>
                <a:cubicBezTo>
                  <a:pt x="963745" y="727804"/>
                  <a:pt x="989813" y="701735"/>
                  <a:pt x="989813" y="669579"/>
                </a:cubicBezTo>
                <a:lnTo>
                  <a:pt x="989813" y="524019"/>
                </a:lnTo>
                <a:cubicBezTo>
                  <a:pt x="989759" y="507234"/>
                  <a:pt x="982418" y="491300"/>
                  <a:pt x="969696" y="480350"/>
                </a:cubicBezTo>
                <a:cubicBezTo>
                  <a:pt x="982418" y="469401"/>
                  <a:pt x="989759" y="453467"/>
                  <a:pt x="989813" y="436682"/>
                </a:cubicBezTo>
                <a:lnTo>
                  <a:pt x="989813" y="291121"/>
                </a:lnTo>
                <a:cubicBezTo>
                  <a:pt x="989759" y="274337"/>
                  <a:pt x="982418" y="258402"/>
                  <a:pt x="969696" y="247453"/>
                </a:cubicBezTo>
                <a:cubicBezTo>
                  <a:pt x="982418" y="236504"/>
                  <a:pt x="989759" y="220570"/>
                  <a:pt x="989813" y="203785"/>
                </a:cubicBezTo>
                <a:lnTo>
                  <a:pt x="989813" y="58224"/>
                </a:lnTo>
                <a:cubicBezTo>
                  <a:pt x="989813" y="26068"/>
                  <a:pt x="963745" y="0"/>
                  <a:pt x="931589" y="0"/>
                </a:cubicBezTo>
                <a:lnTo>
                  <a:pt x="116449" y="0"/>
                </a:lnTo>
                <a:cubicBezTo>
                  <a:pt x="84293" y="0"/>
                  <a:pt x="58224" y="26068"/>
                  <a:pt x="58224" y="58224"/>
                </a:cubicBezTo>
                <a:lnTo>
                  <a:pt x="58224" y="203785"/>
                </a:lnTo>
                <a:cubicBezTo>
                  <a:pt x="58278" y="220570"/>
                  <a:pt x="65619" y="236504"/>
                  <a:pt x="78341" y="247453"/>
                </a:cubicBezTo>
                <a:cubicBezTo>
                  <a:pt x="65619" y="258402"/>
                  <a:pt x="58278" y="274337"/>
                  <a:pt x="58224" y="291121"/>
                </a:cubicBezTo>
                <a:lnTo>
                  <a:pt x="58224" y="436682"/>
                </a:lnTo>
                <a:cubicBezTo>
                  <a:pt x="58278" y="453467"/>
                  <a:pt x="65619" y="469401"/>
                  <a:pt x="78341" y="480350"/>
                </a:cubicBezTo>
                <a:cubicBezTo>
                  <a:pt x="65619" y="491300"/>
                  <a:pt x="58278" y="507234"/>
                  <a:pt x="58224" y="524019"/>
                </a:cubicBezTo>
                <a:lnTo>
                  <a:pt x="58224" y="669579"/>
                </a:lnTo>
                <a:cubicBezTo>
                  <a:pt x="58224" y="701735"/>
                  <a:pt x="84293" y="727804"/>
                  <a:pt x="116449" y="727804"/>
                </a:cubicBezTo>
                <a:lnTo>
                  <a:pt x="509463" y="727804"/>
                </a:lnTo>
                <a:lnTo>
                  <a:pt x="509463" y="858808"/>
                </a:lnTo>
                <a:lnTo>
                  <a:pt x="407570" y="858808"/>
                </a:lnTo>
                <a:lnTo>
                  <a:pt x="407570" y="917033"/>
                </a:lnTo>
                <a:lnTo>
                  <a:pt x="0" y="917033"/>
                </a:lnTo>
                <a:lnTo>
                  <a:pt x="0" y="946145"/>
                </a:lnTo>
                <a:lnTo>
                  <a:pt x="407570" y="946145"/>
                </a:lnTo>
                <a:lnTo>
                  <a:pt x="407570" y="1004369"/>
                </a:lnTo>
                <a:lnTo>
                  <a:pt x="640467" y="1004369"/>
                </a:lnTo>
                <a:lnTo>
                  <a:pt x="640467" y="946145"/>
                </a:lnTo>
                <a:lnTo>
                  <a:pt x="1048037" y="946145"/>
                </a:lnTo>
                <a:close/>
                <a:moveTo>
                  <a:pt x="87336" y="203785"/>
                </a:moveTo>
                <a:lnTo>
                  <a:pt x="87336" y="58224"/>
                </a:lnTo>
                <a:cubicBezTo>
                  <a:pt x="87336" y="42146"/>
                  <a:pt x="100370" y="29112"/>
                  <a:pt x="116449" y="29112"/>
                </a:cubicBezTo>
                <a:lnTo>
                  <a:pt x="931589" y="29112"/>
                </a:lnTo>
                <a:cubicBezTo>
                  <a:pt x="947667" y="29112"/>
                  <a:pt x="960701" y="42146"/>
                  <a:pt x="960701" y="58224"/>
                </a:cubicBezTo>
                <a:lnTo>
                  <a:pt x="960701" y="203785"/>
                </a:lnTo>
                <a:cubicBezTo>
                  <a:pt x="960701" y="219864"/>
                  <a:pt x="947667" y="232897"/>
                  <a:pt x="931589" y="232897"/>
                </a:cubicBezTo>
                <a:lnTo>
                  <a:pt x="116449" y="232897"/>
                </a:lnTo>
                <a:cubicBezTo>
                  <a:pt x="100370" y="232897"/>
                  <a:pt x="87336" y="219864"/>
                  <a:pt x="87336" y="203785"/>
                </a:cubicBezTo>
                <a:close/>
                <a:moveTo>
                  <a:pt x="87336" y="436682"/>
                </a:moveTo>
                <a:lnTo>
                  <a:pt x="87336" y="291121"/>
                </a:lnTo>
                <a:cubicBezTo>
                  <a:pt x="87336" y="275043"/>
                  <a:pt x="100370" y="262009"/>
                  <a:pt x="116449" y="262009"/>
                </a:cubicBezTo>
                <a:lnTo>
                  <a:pt x="931589" y="262009"/>
                </a:lnTo>
                <a:cubicBezTo>
                  <a:pt x="947667" y="262009"/>
                  <a:pt x="960701" y="275043"/>
                  <a:pt x="960701" y="291121"/>
                </a:cubicBezTo>
                <a:lnTo>
                  <a:pt x="960701" y="436682"/>
                </a:lnTo>
                <a:cubicBezTo>
                  <a:pt x="960701" y="452761"/>
                  <a:pt x="947667" y="465794"/>
                  <a:pt x="931589" y="465794"/>
                </a:cubicBezTo>
                <a:lnTo>
                  <a:pt x="116449" y="465794"/>
                </a:lnTo>
                <a:cubicBezTo>
                  <a:pt x="100370" y="465794"/>
                  <a:pt x="87336" y="452761"/>
                  <a:pt x="87336" y="436682"/>
                </a:cubicBezTo>
                <a:close/>
                <a:moveTo>
                  <a:pt x="87336" y="669579"/>
                </a:moveTo>
                <a:lnTo>
                  <a:pt x="87336" y="524019"/>
                </a:lnTo>
                <a:cubicBezTo>
                  <a:pt x="87336" y="507940"/>
                  <a:pt x="100370" y="494906"/>
                  <a:pt x="116449" y="494906"/>
                </a:cubicBezTo>
                <a:lnTo>
                  <a:pt x="931589" y="494906"/>
                </a:lnTo>
                <a:cubicBezTo>
                  <a:pt x="947667" y="494906"/>
                  <a:pt x="960701" y="507940"/>
                  <a:pt x="960701" y="524019"/>
                </a:cubicBezTo>
                <a:lnTo>
                  <a:pt x="960701" y="669579"/>
                </a:lnTo>
                <a:cubicBezTo>
                  <a:pt x="960701" y="685658"/>
                  <a:pt x="947667" y="698692"/>
                  <a:pt x="931589" y="698692"/>
                </a:cubicBezTo>
                <a:lnTo>
                  <a:pt x="116449" y="698692"/>
                </a:lnTo>
                <a:cubicBezTo>
                  <a:pt x="100370" y="698692"/>
                  <a:pt x="87336" y="685658"/>
                  <a:pt x="87336" y="669579"/>
                </a:cubicBezTo>
                <a:close/>
                <a:moveTo>
                  <a:pt x="611355" y="975257"/>
                </a:moveTo>
                <a:lnTo>
                  <a:pt x="436682" y="975257"/>
                </a:lnTo>
                <a:lnTo>
                  <a:pt x="436682" y="887920"/>
                </a:lnTo>
                <a:lnTo>
                  <a:pt x="611355" y="887920"/>
                </a:ln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Dowolny kształt: kształt 13">
            <a:extLst>
              <a:ext uri="{FF2B5EF4-FFF2-40B4-BE49-F238E27FC236}">
                <a16:creationId xmlns:a16="http://schemas.microsoft.com/office/drawing/2014/main" id="{5FE7CB31-5B9F-D451-2155-DAE51332F30A}"/>
              </a:ext>
            </a:extLst>
          </p:cNvPr>
          <p:cNvSpPr/>
          <p:nvPr/>
        </p:nvSpPr>
        <p:spPr>
          <a:xfrm>
            <a:off x="8073421" y="2357028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Dowolny kształt: kształt 14">
            <a:extLst>
              <a:ext uri="{FF2B5EF4-FFF2-40B4-BE49-F238E27FC236}">
                <a16:creationId xmlns:a16="http://schemas.microsoft.com/office/drawing/2014/main" id="{5E5C7EC6-57F5-B234-DD4B-CBFFC49B84F4}"/>
              </a:ext>
            </a:extLst>
          </p:cNvPr>
          <p:cNvSpPr/>
          <p:nvPr/>
        </p:nvSpPr>
        <p:spPr>
          <a:xfrm>
            <a:off x="8218982" y="2357028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Dowolny kształt: kształt 15">
            <a:extLst>
              <a:ext uri="{FF2B5EF4-FFF2-40B4-BE49-F238E27FC236}">
                <a16:creationId xmlns:a16="http://schemas.microsoft.com/office/drawing/2014/main" id="{1FD7A43A-5F64-CD98-10F3-CB5DDB49C168}"/>
              </a:ext>
            </a:extLst>
          </p:cNvPr>
          <p:cNvSpPr/>
          <p:nvPr/>
        </p:nvSpPr>
        <p:spPr>
          <a:xfrm>
            <a:off x="8364543" y="2357028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Dowolny kształt: kształt 16">
            <a:extLst>
              <a:ext uri="{FF2B5EF4-FFF2-40B4-BE49-F238E27FC236}">
                <a16:creationId xmlns:a16="http://schemas.microsoft.com/office/drawing/2014/main" id="{F8653EB9-26E7-30B0-2941-8C71FBB165B6}"/>
              </a:ext>
            </a:extLst>
          </p:cNvPr>
          <p:cNvSpPr/>
          <p:nvPr/>
        </p:nvSpPr>
        <p:spPr>
          <a:xfrm>
            <a:off x="8073421" y="2589925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Dowolny kształt: kształt 17">
            <a:extLst>
              <a:ext uri="{FF2B5EF4-FFF2-40B4-BE49-F238E27FC236}">
                <a16:creationId xmlns:a16="http://schemas.microsoft.com/office/drawing/2014/main" id="{E9A35AC7-07D9-E82D-2226-EA442464A1CD}"/>
              </a:ext>
            </a:extLst>
          </p:cNvPr>
          <p:cNvSpPr/>
          <p:nvPr/>
        </p:nvSpPr>
        <p:spPr>
          <a:xfrm>
            <a:off x="8218982" y="2589925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E9A28E96-D036-A05B-B3C7-CC1C79645B63}"/>
              </a:ext>
            </a:extLst>
          </p:cNvPr>
          <p:cNvSpPr/>
          <p:nvPr/>
        </p:nvSpPr>
        <p:spPr>
          <a:xfrm>
            <a:off x="8364543" y="2589925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Dowolny kształt: kształt 19">
            <a:extLst>
              <a:ext uri="{FF2B5EF4-FFF2-40B4-BE49-F238E27FC236}">
                <a16:creationId xmlns:a16="http://schemas.microsoft.com/office/drawing/2014/main" id="{DD09A622-9023-6A9E-4332-42FD4AA240FC}"/>
              </a:ext>
            </a:extLst>
          </p:cNvPr>
          <p:cNvSpPr/>
          <p:nvPr/>
        </p:nvSpPr>
        <p:spPr>
          <a:xfrm>
            <a:off x="8073421" y="2822822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Dowolny kształt: kształt 20">
            <a:extLst>
              <a:ext uri="{FF2B5EF4-FFF2-40B4-BE49-F238E27FC236}">
                <a16:creationId xmlns:a16="http://schemas.microsoft.com/office/drawing/2014/main" id="{666A11CB-FE6F-ADA3-32D6-802EF00449B2}"/>
              </a:ext>
            </a:extLst>
          </p:cNvPr>
          <p:cNvSpPr/>
          <p:nvPr/>
        </p:nvSpPr>
        <p:spPr>
          <a:xfrm>
            <a:off x="8218982" y="2822822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Dowolny kształt: kształt 21">
            <a:extLst>
              <a:ext uri="{FF2B5EF4-FFF2-40B4-BE49-F238E27FC236}">
                <a16:creationId xmlns:a16="http://schemas.microsoft.com/office/drawing/2014/main" id="{94A69106-FEE1-A870-8036-0CA793CBF241}"/>
              </a:ext>
            </a:extLst>
          </p:cNvPr>
          <p:cNvSpPr/>
          <p:nvPr/>
        </p:nvSpPr>
        <p:spPr>
          <a:xfrm>
            <a:off x="8364543" y="2822822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67B128-5813-B951-6F14-0ACC1CB23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71" y="2478351"/>
            <a:ext cx="648623" cy="6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Dowolny kształt: kształt 23">
            <a:extLst>
              <a:ext uri="{FF2B5EF4-FFF2-40B4-BE49-F238E27FC236}">
                <a16:creationId xmlns:a16="http://schemas.microsoft.com/office/drawing/2014/main" id="{43D34B8B-5A99-780A-009E-D737019F619B}"/>
              </a:ext>
            </a:extLst>
          </p:cNvPr>
          <p:cNvSpPr/>
          <p:nvPr/>
        </p:nvSpPr>
        <p:spPr>
          <a:xfrm>
            <a:off x="9707030" y="2255136"/>
            <a:ext cx="1048037" cy="1004369"/>
          </a:xfrm>
          <a:custGeom>
            <a:avLst/>
            <a:gdLst>
              <a:gd name="connsiteX0" fmla="*/ 1048037 w 1048037"/>
              <a:gd name="connsiteY0" fmla="*/ 917033 h 1004369"/>
              <a:gd name="connsiteX1" fmla="*/ 640467 w 1048037"/>
              <a:gd name="connsiteY1" fmla="*/ 917033 h 1004369"/>
              <a:gd name="connsiteX2" fmla="*/ 640467 w 1048037"/>
              <a:gd name="connsiteY2" fmla="*/ 858808 h 1004369"/>
              <a:gd name="connsiteX3" fmla="*/ 538575 w 1048037"/>
              <a:gd name="connsiteY3" fmla="*/ 858808 h 1004369"/>
              <a:gd name="connsiteX4" fmla="*/ 538575 w 1048037"/>
              <a:gd name="connsiteY4" fmla="*/ 727804 h 1004369"/>
              <a:gd name="connsiteX5" fmla="*/ 931589 w 1048037"/>
              <a:gd name="connsiteY5" fmla="*/ 727804 h 1004369"/>
              <a:gd name="connsiteX6" fmla="*/ 989813 w 1048037"/>
              <a:gd name="connsiteY6" fmla="*/ 669579 h 1004369"/>
              <a:gd name="connsiteX7" fmla="*/ 989813 w 1048037"/>
              <a:gd name="connsiteY7" fmla="*/ 524019 h 1004369"/>
              <a:gd name="connsiteX8" fmla="*/ 969696 w 1048037"/>
              <a:gd name="connsiteY8" fmla="*/ 480350 h 1004369"/>
              <a:gd name="connsiteX9" fmla="*/ 989813 w 1048037"/>
              <a:gd name="connsiteY9" fmla="*/ 436682 h 1004369"/>
              <a:gd name="connsiteX10" fmla="*/ 989813 w 1048037"/>
              <a:gd name="connsiteY10" fmla="*/ 291121 h 1004369"/>
              <a:gd name="connsiteX11" fmla="*/ 969696 w 1048037"/>
              <a:gd name="connsiteY11" fmla="*/ 247453 h 1004369"/>
              <a:gd name="connsiteX12" fmla="*/ 989813 w 1048037"/>
              <a:gd name="connsiteY12" fmla="*/ 203785 h 1004369"/>
              <a:gd name="connsiteX13" fmla="*/ 989813 w 1048037"/>
              <a:gd name="connsiteY13" fmla="*/ 58224 h 1004369"/>
              <a:gd name="connsiteX14" fmla="*/ 931589 w 1048037"/>
              <a:gd name="connsiteY14" fmla="*/ 0 h 1004369"/>
              <a:gd name="connsiteX15" fmla="*/ 116449 w 1048037"/>
              <a:gd name="connsiteY15" fmla="*/ 0 h 1004369"/>
              <a:gd name="connsiteX16" fmla="*/ 58224 w 1048037"/>
              <a:gd name="connsiteY16" fmla="*/ 58224 h 1004369"/>
              <a:gd name="connsiteX17" fmla="*/ 58224 w 1048037"/>
              <a:gd name="connsiteY17" fmla="*/ 203785 h 1004369"/>
              <a:gd name="connsiteX18" fmla="*/ 78341 w 1048037"/>
              <a:gd name="connsiteY18" fmla="*/ 247453 h 1004369"/>
              <a:gd name="connsiteX19" fmla="*/ 58224 w 1048037"/>
              <a:gd name="connsiteY19" fmla="*/ 291121 h 1004369"/>
              <a:gd name="connsiteX20" fmla="*/ 58224 w 1048037"/>
              <a:gd name="connsiteY20" fmla="*/ 436682 h 1004369"/>
              <a:gd name="connsiteX21" fmla="*/ 78341 w 1048037"/>
              <a:gd name="connsiteY21" fmla="*/ 480350 h 1004369"/>
              <a:gd name="connsiteX22" fmla="*/ 58224 w 1048037"/>
              <a:gd name="connsiteY22" fmla="*/ 524019 h 1004369"/>
              <a:gd name="connsiteX23" fmla="*/ 58224 w 1048037"/>
              <a:gd name="connsiteY23" fmla="*/ 669579 h 1004369"/>
              <a:gd name="connsiteX24" fmla="*/ 116449 w 1048037"/>
              <a:gd name="connsiteY24" fmla="*/ 727804 h 1004369"/>
              <a:gd name="connsiteX25" fmla="*/ 509463 w 1048037"/>
              <a:gd name="connsiteY25" fmla="*/ 727804 h 1004369"/>
              <a:gd name="connsiteX26" fmla="*/ 509463 w 1048037"/>
              <a:gd name="connsiteY26" fmla="*/ 858808 h 1004369"/>
              <a:gd name="connsiteX27" fmla="*/ 407570 w 1048037"/>
              <a:gd name="connsiteY27" fmla="*/ 858808 h 1004369"/>
              <a:gd name="connsiteX28" fmla="*/ 407570 w 1048037"/>
              <a:gd name="connsiteY28" fmla="*/ 917033 h 1004369"/>
              <a:gd name="connsiteX29" fmla="*/ 0 w 1048037"/>
              <a:gd name="connsiteY29" fmla="*/ 917033 h 1004369"/>
              <a:gd name="connsiteX30" fmla="*/ 0 w 1048037"/>
              <a:gd name="connsiteY30" fmla="*/ 946145 h 1004369"/>
              <a:gd name="connsiteX31" fmla="*/ 407570 w 1048037"/>
              <a:gd name="connsiteY31" fmla="*/ 946145 h 1004369"/>
              <a:gd name="connsiteX32" fmla="*/ 407570 w 1048037"/>
              <a:gd name="connsiteY32" fmla="*/ 1004369 h 1004369"/>
              <a:gd name="connsiteX33" fmla="*/ 640467 w 1048037"/>
              <a:gd name="connsiteY33" fmla="*/ 1004369 h 1004369"/>
              <a:gd name="connsiteX34" fmla="*/ 640467 w 1048037"/>
              <a:gd name="connsiteY34" fmla="*/ 946145 h 1004369"/>
              <a:gd name="connsiteX35" fmla="*/ 1048037 w 1048037"/>
              <a:gd name="connsiteY35" fmla="*/ 946145 h 1004369"/>
              <a:gd name="connsiteX36" fmla="*/ 87336 w 1048037"/>
              <a:gd name="connsiteY36" fmla="*/ 203785 h 1004369"/>
              <a:gd name="connsiteX37" fmla="*/ 87336 w 1048037"/>
              <a:gd name="connsiteY37" fmla="*/ 58224 h 1004369"/>
              <a:gd name="connsiteX38" fmla="*/ 116449 w 1048037"/>
              <a:gd name="connsiteY38" fmla="*/ 29112 h 1004369"/>
              <a:gd name="connsiteX39" fmla="*/ 931589 w 1048037"/>
              <a:gd name="connsiteY39" fmla="*/ 29112 h 1004369"/>
              <a:gd name="connsiteX40" fmla="*/ 960701 w 1048037"/>
              <a:gd name="connsiteY40" fmla="*/ 58224 h 1004369"/>
              <a:gd name="connsiteX41" fmla="*/ 960701 w 1048037"/>
              <a:gd name="connsiteY41" fmla="*/ 203785 h 1004369"/>
              <a:gd name="connsiteX42" fmla="*/ 931589 w 1048037"/>
              <a:gd name="connsiteY42" fmla="*/ 232897 h 1004369"/>
              <a:gd name="connsiteX43" fmla="*/ 116449 w 1048037"/>
              <a:gd name="connsiteY43" fmla="*/ 232897 h 1004369"/>
              <a:gd name="connsiteX44" fmla="*/ 87336 w 1048037"/>
              <a:gd name="connsiteY44" fmla="*/ 203785 h 1004369"/>
              <a:gd name="connsiteX45" fmla="*/ 87336 w 1048037"/>
              <a:gd name="connsiteY45" fmla="*/ 436682 h 1004369"/>
              <a:gd name="connsiteX46" fmla="*/ 87336 w 1048037"/>
              <a:gd name="connsiteY46" fmla="*/ 291121 h 1004369"/>
              <a:gd name="connsiteX47" fmla="*/ 116449 w 1048037"/>
              <a:gd name="connsiteY47" fmla="*/ 262009 h 1004369"/>
              <a:gd name="connsiteX48" fmla="*/ 931589 w 1048037"/>
              <a:gd name="connsiteY48" fmla="*/ 262009 h 1004369"/>
              <a:gd name="connsiteX49" fmla="*/ 960701 w 1048037"/>
              <a:gd name="connsiteY49" fmla="*/ 291121 h 1004369"/>
              <a:gd name="connsiteX50" fmla="*/ 960701 w 1048037"/>
              <a:gd name="connsiteY50" fmla="*/ 436682 h 1004369"/>
              <a:gd name="connsiteX51" fmla="*/ 931589 w 1048037"/>
              <a:gd name="connsiteY51" fmla="*/ 465794 h 1004369"/>
              <a:gd name="connsiteX52" fmla="*/ 116449 w 1048037"/>
              <a:gd name="connsiteY52" fmla="*/ 465794 h 1004369"/>
              <a:gd name="connsiteX53" fmla="*/ 87336 w 1048037"/>
              <a:gd name="connsiteY53" fmla="*/ 436682 h 1004369"/>
              <a:gd name="connsiteX54" fmla="*/ 87336 w 1048037"/>
              <a:gd name="connsiteY54" fmla="*/ 669579 h 1004369"/>
              <a:gd name="connsiteX55" fmla="*/ 87336 w 1048037"/>
              <a:gd name="connsiteY55" fmla="*/ 524019 h 1004369"/>
              <a:gd name="connsiteX56" fmla="*/ 116449 w 1048037"/>
              <a:gd name="connsiteY56" fmla="*/ 494906 h 1004369"/>
              <a:gd name="connsiteX57" fmla="*/ 931589 w 1048037"/>
              <a:gd name="connsiteY57" fmla="*/ 494906 h 1004369"/>
              <a:gd name="connsiteX58" fmla="*/ 960701 w 1048037"/>
              <a:gd name="connsiteY58" fmla="*/ 524019 h 1004369"/>
              <a:gd name="connsiteX59" fmla="*/ 960701 w 1048037"/>
              <a:gd name="connsiteY59" fmla="*/ 669579 h 1004369"/>
              <a:gd name="connsiteX60" fmla="*/ 931589 w 1048037"/>
              <a:gd name="connsiteY60" fmla="*/ 698692 h 1004369"/>
              <a:gd name="connsiteX61" fmla="*/ 116449 w 1048037"/>
              <a:gd name="connsiteY61" fmla="*/ 698692 h 1004369"/>
              <a:gd name="connsiteX62" fmla="*/ 87336 w 1048037"/>
              <a:gd name="connsiteY62" fmla="*/ 669579 h 1004369"/>
              <a:gd name="connsiteX63" fmla="*/ 611355 w 1048037"/>
              <a:gd name="connsiteY63" fmla="*/ 975257 h 1004369"/>
              <a:gd name="connsiteX64" fmla="*/ 436682 w 1048037"/>
              <a:gd name="connsiteY64" fmla="*/ 975257 h 1004369"/>
              <a:gd name="connsiteX65" fmla="*/ 436682 w 1048037"/>
              <a:gd name="connsiteY65" fmla="*/ 887920 h 1004369"/>
              <a:gd name="connsiteX66" fmla="*/ 611355 w 1048037"/>
              <a:gd name="connsiteY66" fmla="*/ 887920 h 100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048037" h="1004369">
                <a:moveTo>
                  <a:pt x="1048037" y="917033"/>
                </a:moveTo>
                <a:lnTo>
                  <a:pt x="640467" y="917033"/>
                </a:lnTo>
                <a:lnTo>
                  <a:pt x="640467" y="858808"/>
                </a:lnTo>
                <a:lnTo>
                  <a:pt x="538575" y="858808"/>
                </a:lnTo>
                <a:lnTo>
                  <a:pt x="538575" y="727804"/>
                </a:lnTo>
                <a:lnTo>
                  <a:pt x="931589" y="727804"/>
                </a:lnTo>
                <a:cubicBezTo>
                  <a:pt x="963745" y="727804"/>
                  <a:pt x="989813" y="701735"/>
                  <a:pt x="989813" y="669579"/>
                </a:cubicBezTo>
                <a:lnTo>
                  <a:pt x="989813" y="524019"/>
                </a:lnTo>
                <a:cubicBezTo>
                  <a:pt x="989759" y="507234"/>
                  <a:pt x="982418" y="491300"/>
                  <a:pt x="969696" y="480350"/>
                </a:cubicBezTo>
                <a:cubicBezTo>
                  <a:pt x="982418" y="469401"/>
                  <a:pt x="989759" y="453467"/>
                  <a:pt x="989813" y="436682"/>
                </a:cubicBezTo>
                <a:lnTo>
                  <a:pt x="989813" y="291121"/>
                </a:lnTo>
                <a:cubicBezTo>
                  <a:pt x="989759" y="274337"/>
                  <a:pt x="982418" y="258402"/>
                  <a:pt x="969696" y="247453"/>
                </a:cubicBezTo>
                <a:cubicBezTo>
                  <a:pt x="982418" y="236504"/>
                  <a:pt x="989759" y="220570"/>
                  <a:pt x="989813" y="203785"/>
                </a:cubicBezTo>
                <a:lnTo>
                  <a:pt x="989813" y="58224"/>
                </a:lnTo>
                <a:cubicBezTo>
                  <a:pt x="989813" y="26068"/>
                  <a:pt x="963745" y="0"/>
                  <a:pt x="931589" y="0"/>
                </a:cubicBezTo>
                <a:lnTo>
                  <a:pt x="116449" y="0"/>
                </a:lnTo>
                <a:cubicBezTo>
                  <a:pt x="84293" y="0"/>
                  <a:pt x="58224" y="26068"/>
                  <a:pt x="58224" y="58224"/>
                </a:cubicBezTo>
                <a:lnTo>
                  <a:pt x="58224" y="203785"/>
                </a:lnTo>
                <a:cubicBezTo>
                  <a:pt x="58278" y="220570"/>
                  <a:pt x="65619" y="236504"/>
                  <a:pt x="78341" y="247453"/>
                </a:cubicBezTo>
                <a:cubicBezTo>
                  <a:pt x="65619" y="258402"/>
                  <a:pt x="58278" y="274337"/>
                  <a:pt x="58224" y="291121"/>
                </a:cubicBezTo>
                <a:lnTo>
                  <a:pt x="58224" y="436682"/>
                </a:lnTo>
                <a:cubicBezTo>
                  <a:pt x="58278" y="453467"/>
                  <a:pt x="65619" y="469401"/>
                  <a:pt x="78341" y="480350"/>
                </a:cubicBezTo>
                <a:cubicBezTo>
                  <a:pt x="65619" y="491300"/>
                  <a:pt x="58278" y="507234"/>
                  <a:pt x="58224" y="524019"/>
                </a:cubicBezTo>
                <a:lnTo>
                  <a:pt x="58224" y="669579"/>
                </a:lnTo>
                <a:cubicBezTo>
                  <a:pt x="58224" y="701735"/>
                  <a:pt x="84293" y="727804"/>
                  <a:pt x="116449" y="727804"/>
                </a:cubicBezTo>
                <a:lnTo>
                  <a:pt x="509463" y="727804"/>
                </a:lnTo>
                <a:lnTo>
                  <a:pt x="509463" y="858808"/>
                </a:lnTo>
                <a:lnTo>
                  <a:pt x="407570" y="858808"/>
                </a:lnTo>
                <a:lnTo>
                  <a:pt x="407570" y="917033"/>
                </a:lnTo>
                <a:lnTo>
                  <a:pt x="0" y="917033"/>
                </a:lnTo>
                <a:lnTo>
                  <a:pt x="0" y="946145"/>
                </a:lnTo>
                <a:lnTo>
                  <a:pt x="407570" y="946145"/>
                </a:lnTo>
                <a:lnTo>
                  <a:pt x="407570" y="1004369"/>
                </a:lnTo>
                <a:lnTo>
                  <a:pt x="640467" y="1004369"/>
                </a:lnTo>
                <a:lnTo>
                  <a:pt x="640467" y="946145"/>
                </a:lnTo>
                <a:lnTo>
                  <a:pt x="1048037" y="946145"/>
                </a:lnTo>
                <a:close/>
                <a:moveTo>
                  <a:pt x="87336" y="203785"/>
                </a:moveTo>
                <a:lnTo>
                  <a:pt x="87336" y="58224"/>
                </a:lnTo>
                <a:cubicBezTo>
                  <a:pt x="87336" y="42146"/>
                  <a:pt x="100370" y="29112"/>
                  <a:pt x="116449" y="29112"/>
                </a:cubicBezTo>
                <a:lnTo>
                  <a:pt x="931589" y="29112"/>
                </a:lnTo>
                <a:cubicBezTo>
                  <a:pt x="947667" y="29112"/>
                  <a:pt x="960701" y="42146"/>
                  <a:pt x="960701" y="58224"/>
                </a:cubicBezTo>
                <a:lnTo>
                  <a:pt x="960701" y="203785"/>
                </a:lnTo>
                <a:cubicBezTo>
                  <a:pt x="960701" y="219864"/>
                  <a:pt x="947667" y="232897"/>
                  <a:pt x="931589" y="232897"/>
                </a:cubicBezTo>
                <a:lnTo>
                  <a:pt x="116449" y="232897"/>
                </a:lnTo>
                <a:cubicBezTo>
                  <a:pt x="100370" y="232897"/>
                  <a:pt x="87336" y="219864"/>
                  <a:pt x="87336" y="203785"/>
                </a:cubicBezTo>
                <a:close/>
                <a:moveTo>
                  <a:pt x="87336" y="436682"/>
                </a:moveTo>
                <a:lnTo>
                  <a:pt x="87336" y="291121"/>
                </a:lnTo>
                <a:cubicBezTo>
                  <a:pt x="87336" y="275043"/>
                  <a:pt x="100370" y="262009"/>
                  <a:pt x="116449" y="262009"/>
                </a:cubicBezTo>
                <a:lnTo>
                  <a:pt x="931589" y="262009"/>
                </a:lnTo>
                <a:cubicBezTo>
                  <a:pt x="947667" y="262009"/>
                  <a:pt x="960701" y="275043"/>
                  <a:pt x="960701" y="291121"/>
                </a:cubicBezTo>
                <a:lnTo>
                  <a:pt x="960701" y="436682"/>
                </a:lnTo>
                <a:cubicBezTo>
                  <a:pt x="960701" y="452761"/>
                  <a:pt x="947667" y="465794"/>
                  <a:pt x="931589" y="465794"/>
                </a:cubicBezTo>
                <a:lnTo>
                  <a:pt x="116449" y="465794"/>
                </a:lnTo>
                <a:cubicBezTo>
                  <a:pt x="100370" y="465794"/>
                  <a:pt x="87336" y="452761"/>
                  <a:pt x="87336" y="436682"/>
                </a:cubicBezTo>
                <a:close/>
                <a:moveTo>
                  <a:pt x="87336" y="669579"/>
                </a:moveTo>
                <a:lnTo>
                  <a:pt x="87336" y="524019"/>
                </a:lnTo>
                <a:cubicBezTo>
                  <a:pt x="87336" y="507940"/>
                  <a:pt x="100370" y="494906"/>
                  <a:pt x="116449" y="494906"/>
                </a:cubicBezTo>
                <a:lnTo>
                  <a:pt x="931589" y="494906"/>
                </a:lnTo>
                <a:cubicBezTo>
                  <a:pt x="947667" y="494906"/>
                  <a:pt x="960701" y="507940"/>
                  <a:pt x="960701" y="524019"/>
                </a:cubicBezTo>
                <a:lnTo>
                  <a:pt x="960701" y="669579"/>
                </a:lnTo>
                <a:cubicBezTo>
                  <a:pt x="960701" y="685658"/>
                  <a:pt x="947667" y="698692"/>
                  <a:pt x="931589" y="698692"/>
                </a:cubicBezTo>
                <a:lnTo>
                  <a:pt x="116449" y="698692"/>
                </a:lnTo>
                <a:cubicBezTo>
                  <a:pt x="100370" y="698692"/>
                  <a:pt x="87336" y="685658"/>
                  <a:pt x="87336" y="669579"/>
                </a:cubicBezTo>
                <a:close/>
                <a:moveTo>
                  <a:pt x="611355" y="975257"/>
                </a:moveTo>
                <a:lnTo>
                  <a:pt x="436682" y="975257"/>
                </a:lnTo>
                <a:lnTo>
                  <a:pt x="436682" y="887920"/>
                </a:lnTo>
                <a:lnTo>
                  <a:pt x="611355" y="887920"/>
                </a:ln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Dowolny kształt: kształt 24">
            <a:extLst>
              <a:ext uri="{FF2B5EF4-FFF2-40B4-BE49-F238E27FC236}">
                <a16:creationId xmlns:a16="http://schemas.microsoft.com/office/drawing/2014/main" id="{D14FCF09-2FA1-EFFF-9CFE-5CB047D2524F}"/>
              </a:ext>
            </a:extLst>
          </p:cNvPr>
          <p:cNvSpPr/>
          <p:nvPr/>
        </p:nvSpPr>
        <p:spPr>
          <a:xfrm>
            <a:off x="9881703" y="2357028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Dowolny kształt: kształt 25">
            <a:extLst>
              <a:ext uri="{FF2B5EF4-FFF2-40B4-BE49-F238E27FC236}">
                <a16:creationId xmlns:a16="http://schemas.microsoft.com/office/drawing/2014/main" id="{0DD7E2E0-AB8A-AF54-B960-8DEC1F581930}"/>
              </a:ext>
            </a:extLst>
          </p:cNvPr>
          <p:cNvSpPr/>
          <p:nvPr/>
        </p:nvSpPr>
        <p:spPr>
          <a:xfrm>
            <a:off x="10027264" y="2357028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Dowolny kształt: kształt 26">
            <a:extLst>
              <a:ext uri="{FF2B5EF4-FFF2-40B4-BE49-F238E27FC236}">
                <a16:creationId xmlns:a16="http://schemas.microsoft.com/office/drawing/2014/main" id="{AEF92932-F476-49BE-3D68-D00B23388157}"/>
              </a:ext>
            </a:extLst>
          </p:cNvPr>
          <p:cNvSpPr/>
          <p:nvPr/>
        </p:nvSpPr>
        <p:spPr>
          <a:xfrm>
            <a:off x="10172825" y="2357028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Dowolny kształt: kształt 27">
            <a:extLst>
              <a:ext uri="{FF2B5EF4-FFF2-40B4-BE49-F238E27FC236}">
                <a16:creationId xmlns:a16="http://schemas.microsoft.com/office/drawing/2014/main" id="{59BBC781-3A3D-C4EF-F1BA-83CF0305272B}"/>
              </a:ext>
            </a:extLst>
          </p:cNvPr>
          <p:cNvSpPr/>
          <p:nvPr/>
        </p:nvSpPr>
        <p:spPr>
          <a:xfrm>
            <a:off x="9881703" y="2589925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Dowolny kształt: kształt 28">
            <a:extLst>
              <a:ext uri="{FF2B5EF4-FFF2-40B4-BE49-F238E27FC236}">
                <a16:creationId xmlns:a16="http://schemas.microsoft.com/office/drawing/2014/main" id="{4E935524-ADF0-CBE9-68DB-72A388FFF40C}"/>
              </a:ext>
            </a:extLst>
          </p:cNvPr>
          <p:cNvSpPr/>
          <p:nvPr/>
        </p:nvSpPr>
        <p:spPr>
          <a:xfrm>
            <a:off x="10027264" y="2589925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Dowolny kształt: kształt 29">
            <a:extLst>
              <a:ext uri="{FF2B5EF4-FFF2-40B4-BE49-F238E27FC236}">
                <a16:creationId xmlns:a16="http://schemas.microsoft.com/office/drawing/2014/main" id="{822786AC-90B6-DD3C-96D1-9531E9B4C6CB}"/>
              </a:ext>
            </a:extLst>
          </p:cNvPr>
          <p:cNvSpPr/>
          <p:nvPr/>
        </p:nvSpPr>
        <p:spPr>
          <a:xfrm>
            <a:off x="10172825" y="2589925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Dowolny kształt: kształt 30">
            <a:extLst>
              <a:ext uri="{FF2B5EF4-FFF2-40B4-BE49-F238E27FC236}">
                <a16:creationId xmlns:a16="http://schemas.microsoft.com/office/drawing/2014/main" id="{0D3DC965-03E9-AADE-8F0B-DFADA63134E8}"/>
              </a:ext>
            </a:extLst>
          </p:cNvPr>
          <p:cNvSpPr/>
          <p:nvPr/>
        </p:nvSpPr>
        <p:spPr>
          <a:xfrm>
            <a:off x="9881703" y="2822822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Dowolny kształt: kształt 31">
            <a:extLst>
              <a:ext uri="{FF2B5EF4-FFF2-40B4-BE49-F238E27FC236}">
                <a16:creationId xmlns:a16="http://schemas.microsoft.com/office/drawing/2014/main" id="{8B2BF378-673C-6D92-0C4E-2D6FC822D3B1}"/>
              </a:ext>
            </a:extLst>
          </p:cNvPr>
          <p:cNvSpPr/>
          <p:nvPr/>
        </p:nvSpPr>
        <p:spPr>
          <a:xfrm>
            <a:off x="10027264" y="2822822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Dowolny kształt: kształt 32">
            <a:extLst>
              <a:ext uri="{FF2B5EF4-FFF2-40B4-BE49-F238E27FC236}">
                <a16:creationId xmlns:a16="http://schemas.microsoft.com/office/drawing/2014/main" id="{5BD6086D-A6F5-437D-D9EC-7D277990BAE9}"/>
              </a:ext>
            </a:extLst>
          </p:cNvPr>
          <p:cNvSpPr/>
          <p:nvPr/>
        </p:nvSpPr>
        <p:spPr>
          <a:xfrm>
            <a:off x="10172825" y="2822822"/>
            <a:ext cx="58224" cy="58224"/>
          </a:xfrm>
          <a:custGeom>
            <a:avLst/>
            <a:gdLst>
              <a:gd name="connsiteX0" fmla="*/ 58224 w 58224"/>
              <a:gd name="connsiteY0" fmla="*/ 29112 h 58224"/>
              <a:gd name="connsiteX1" fmla="*/ 29112 w 58224"/>
              <a:gd name="connsiteY1" fmla="*/ 58224 h 58224"/>
              <a:gd name="connsiteX2" fmla="*/ 0 w 58224"/>
              <a:gd name="connsiteY2" fmla="*/ 29112 h 58224"/>
              <a:gd name="connsiteX3" fmla="*/ 29112 w 58224"/>
              <a:gd name="connsiteY3" fmla="*/ 0 h 58224"/>
              <a:gd name="connsiteX4" fmla="*/ 58224 w 58224"/>
              <a:gd name="connsiteY4" fmla="*/ 29112 h 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24" h="58224">
                <a:moveTo>
                  <a:pt x="58224" y="29112"/>
                </a:moveTo>
                <a:cubicBezTo>
                  <a:pt x="58224" y="45190"/>
                  <a:pt x="45190" y="58224"/>
                  <a:pt x="29112" y="58224"/>
                </a:cubicBezTo>
                <a:cubicBezTo>
                  <a:pt x="13034" y="58224"/>
                  <a:pt x="0" y="45190"/>
                  <a:pt x="0" y="29112"/>
                </a:cubicBezTo>
                <a:cubicBezTo>
                  <a:pt x="0" y="13034"/>
                  <a:pt x="13034" y="0"/>
                  <a:pt x="29112" y="0"/>
                </a:cubicBezTo>
                <a:cubicBezTo>
                  <a:pt x="45190" y="0"/>
                  <a:pt x="58224" y="13034"/>
                  <a:pt x="58224" y="2911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FB6091-E7EA-F96E-0C39-DEE08DB6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386" y="2478351"/>
            <a:ext cx="648623" cy="6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8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67F3C64-0063-923E-DF40-0A0B66A2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release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04004E-8A98-88C6-45EB-55756F5B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342993" cy="4351338"/>
          </a:xfrm>
        </p:spPr>
        <p:txBody>
          <a:bodyPr/>
          <a:lstStyle/>
          <a:p>
            <a:r>
              <a:rPr lang="en-US" dirty="0"/>
              <a:t>Database migration</a:t>
            </a:r>
          </a:p>
          <a:p>
            <a:r>
              <a:rPr lang="en-US" dirty="0"/>
              <a:t>UI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BFF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APP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Database</a:t>
            </a:r>
          </a:p>
          <a:p>
            <a:r>
              <a:rPr lang="en-US" dirty="0"/>
              <a:t>Multi-versions</a:t>
            </a:r>
          </a:p>
          <a:p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26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68220F-690E-7FE3-3B7A-A78D8C53619D}"/>
              </a:ext>
            </a:extLst>
          </p:cNvPr>
          <p:cNvSpPr/>
          <p:nvPr/>
        </p:nvSpPr>
        <p:spPr>
          <a:xfrm>
            <a:off x="7780282" y="2039523"/>
            <a:ext cx="2656490" cy="3074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UI</a:t>
            </a:r>
            <a:endParaRPr lang="en-US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FA452DD-CAEE-3305-BC2C-8C872A8E06D0}"/>
              </a:ext>
            </a:extLst>
          </p:cNvPr>
          <p:cNvSpPr/>
          <p:nvPr/>
        </p:nvSpPr>
        <p:spPr>
          <a:xfrm>
            <a:off x="7780282" y="2645181"/>
            <a:ext cx="2656490" cy="307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BFF</a:t>
            </a:r>
            <a:endParaRPr lang="en-US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B9D22F1-6E2F-9F47-0B89-F6D82370E362}"/>
              </a:ext>
            </a:extLst>
          </p:cNvPr>
          <p:cNvSpPr/>
          <p:nvPr/>
        </p:nvSpPr>
        <p:spPr>
          <a:xfrm>
            <a:off x="7780282" y="3015959"/>
            <a:ext cx="2656490" cy="3074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</a:t>
            </a:r>
            <a:endParaRPr lang="en-US" dirty="0"/>
          </a:p>
        </p:txBody>
      </p:sp>
      <p:sp>
        <p:nvSpPr>
          <p:cNvPr id="8" name="Schemat blokowy: dysk magnetyczny 7">
            <a:extLst>
              <a:ext uri="{FF2B5EF4-FFF2-40B4-BE49-F238E27FC236}">
                <a16:creationId xmlns:a16="http://schemas.microsoft.com/office/drawing/2014/main" id="{C5289545-7EF9-25FB-98C4-51A12DCC8C53}"/>
              </a:ext>
            </a:extLst>
          </p:cNvPr>
          <p:cNvSpPr/>
          <p:nvPr/>
        </p:nvSpPr>
        <p:spPr>
          <a:xfrm>
            <a:off x="7780282" y="3465523"/>
            <a:ext cx="2656489" cy="6818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19C1296-F634-8696-ABE2-78CE84EA8B00}"/>
              </a:ext>
            </a:extLst>
          </p:cNvPr>
          <p:cNvSpPr/>
          <p:nvPr/>
        </p:nvSpPr>
        <p:spPr>
          <a:xfrm>
            <a:off x="8875000" y="1825625"/>
            <a:ext cx="467052" cy="2605248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896B7C2-41F5-7C7D-1FBA-658952D480B9}"/>
              </a:ext>
            </a:extLst>
          </p:cNvPr>
          <p:cNvSpPr/>
          <p:nvPr/>
        </p:nvSpPr>
        <p:spPr>
          <a:xfrm>
            <a:off x="8340450" y="1825625"/>
            <a:ext cx="467052" cy="2605248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6DBEDE0F-752E-4B0F-BC86-FA029C962D15}"/>
              </a:ext>
            </a:extLst>
          </p:cNvPr>
          <p:cNvSpPr/>
          <p:nvPr/>
        </p:nvSpPr>
        <p:spPr>
          <a:xfrm>
            <a:off x="9406591" y="1825625"/>
            <a:ext cx="467052" cy="2605248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1DAB301-E815-760A-F2CB-BED5DA3CDFA2}"/>
              </a:ext>
            </a:extLst>
          </p:cNvPr>
          <p:cNvSpPr/>
          <p:nvPr/>
        </p:nvSpPr>
        <p:spPr>
          <a:xfrm>
            <a:off x="9938182" y="1825625"/>
            <a:ext cx="467052" cy="2605248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830DE7A9-FCEB-24A2-FE07-EB31859FFEB2}"/>
              </a:ext>
            </a:extLst>
          </p:cNvPr>
          <p:cNvSpPr/>
          <p:nvPr/>
        </p:nvSpPr>
        <p:spPr>
          <a:xfrm>
            <a:off x="7813459" y="1825625"/>
            <a:ext cx="467052" cy="2605248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FE6E74-CC07-9C98-08D3-A1C2CF57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01" y="1051428"/>
            <a:ext cx="816250" cy="74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08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67F3C64-0063-923E-DF40-0A0B66A2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release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27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B68220F-690E-7FE3-3B7A-A78D8C53619D}"/>
              </a:ext>
            </a:extLst>
          </p:cNvPr>
          <p:cNvSpPr/>
          <p:nvPr/>
        </p:nvSpPr>
        <p:spPr>
          <a:xfrm>
            <a:off x="1115409" y="1940989"/>
            <a:ext cx="2656490" cy="3074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UI</a:t>
            </a:r>
            <a:endParaRPr lang="en-US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FA452DD-CAEE-3305-BC2C-8C872A8E06D0}"/>
              </a:ext>
            </a:extLst>
          </p:cNvPr>
          <p:cNvSpPr/>
          <p:nvPr/>
        </p:nvSpPr>
        <p:spPr>
          <a:xfrm>
            <a:off x="1115409" y="2854062"/>
            <a:ext cx="2656490" cy="3074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BFF</a:t>
            </a:r>
            <a:endParaRPr lang="en-US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B9D22F1-6E2F-9F47-0B89-F6D82370E362}"/>
              </a:ext>
            </a:extLst>
          </p:cNvPr>
          <p:cNvSpPr/>
          <p:nvPr/>
        </p:nvSpPr>
        <p:spPr>
          <a:xfrm>
            <a:off x="1083872" y="3817914"/>
            <a:ext cx="2656490" cy="3074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</a:t>
            </a:r>
            <a:endParaRPr lang="en-US" dirty="0"/>
          </a:p>
        </p:txBody>
      </p:sp>
      <p:sp>
        <p:nvSpPr>
          <p:cNvPr id="8" name="Schemat blokowy: dysk magnetyczny 7">
            <a:extLst>
              <a:ext uri="{FF2B5EF4-FFF2-40B4-BE49-F238E27FC236}">
                <a16:creationId xmlns:a16="http://schemas.microsoft.com/office/drawing/2014/main" id="{C5289545-7EF9-25FB-98C4-51A12DCC8C53}"/>
              </a:ext>
            </a:extLst>
          </p:cNvPr>
          <p:cNvSpPr/>
          <p:nvPr/>
        </p:nvSpPr>
        <p:spPr>
          <a:xfrm>
            <a:off x="1083872" y="4619279"/>
            <a:ext cx="2656489" cy="6818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19C1296-F634-8696-ABE2-78CE84EA8B00}"/>
              </a:ext>
            </a:extLst>
          </p:cNvPr>
          <p:cNvSpPr/>
          <p:nvPr/>
        </p:nvSpPr>
        <p:spPr>
          <a:xfrm>
            <a:off x="2210127" y="1727090"/>
            <a:ext cx="467052" cy="3731711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896B7C2-41F5-7C7D-1FBA-658952D480B9}"/>
              </a:ext>
            </a:extLst>
          </p:cNvPr>
          <p:cNvSpPr/>
          <p:nvPr/>
        </p:nvSpPr>
        <p:spPr>
          <a:xfrm>
            <a:off x="1675577" y="1727090"/>
            <a:ext cx="467052" cy="3731705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6DBEDE0F-752E-4B0F-BC86-FA029C962D15}"/>
              </a:ext>
            </a:extLst>
          </p:cNvPr>
          <p:cNvSpPr/>
          <p:nvPr/>
        </p:nvSpPr>
        <p:spPr>
          <a:xfrm>
            <a:off x="2741718" y="1727090"/>
            <a:ext cx="467052" cy="3731715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1DAB301-E815-760A-F2CB-BED5DA3CDFA2}"/>
              </a:ext>
            </a:extLst>
          </p:cNvPr>
          <p:cNvSpPr/>
          <p:nvPr/>
        </p:nvSpPr>
        <p:spPr>
          <a:xfrm>
            <a:off x="3273309" y="1727090"/>
            <a:ext cx="467052" cy="3731719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830DE7A9-FCEB-24A2-FE07-EB31859FFEB2}"/>
              </a:ext>
            </a:extLst>
          </p:cNvPr>
          <p:cNvSpPr/>
          <p:nvPr/>
        </p:nvSpPr>
        <p:spPr>
          <a:xfrm>
            <a:off x="1148586" y="1727090"/>
            <a:ext cx="467052" cy="3731703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9A736AB-81A6-D0DB-78F4-365DC9C75B58}"/>
              </a:ext>
            </a:extLst>
          </p:cNvPr>
          <p:cNvSpPr/>
          <p:nvPr/>
        </p:nvSpPr>
        <p:spPr>
          <a:xfrm>
            <a:off x="4059618" y="4796636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07918D7-91D2-3855-5F06-34999317EA3E}"/>
              </a:ext>
            </a:extLst>
          </p:cNvPr>
          <p:cNvSpPr/>
          <p:nvPr/>
        </p:nvSpPr>
        <p:spPr>
          <a:xfrm>
            <a:off x="4060922" y="3798182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0DD131F-27FE-C63D-1442-F18DD95B7E1C}"/>
              </a:ext>
            </a:extLst>
          </p:cNvPr>
          <p:cNvSpPr/>
          <p:nvPr/>
        </p:nvSpPr>
        <p:spPr>
          <a:xfrm>
            <a:off x="4059618" y="2823025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6DCFE7BB-1016-33E4-5A2B-C71E2E983677}"/>
              </a:ext>
            </a:extLst>
          </p:cNvPr>
          <p:cNvSpPr/>
          <p:nvPr/>
        </p:nvSpPr>
        <p:spPr>
          <a:xfrm>
            <a:off x="4059618" y="1945241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5E3307CA-552A-7075-7DF7-E29460398483}"/>
              </a:ext>
            </a:extLst>
          </p:cNvPr>
          <p:cNvSpPr/>
          <p:nvPr/>
        </p:nvSpPr>
        <p:spPr>
          <a:xfrm>
            <a:off x="4653606" y="5016246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A3C154-5757-FB2F-CCD1-4D8112E98F59}"/>
              </a:ext>
            </a:extLst>
          </p:cNvPr>
          <p:cNvSpPr/>
          <p:nvPr/>
        </p:nvSpPr>
        <p:spPr>
          <a:xfrm>
            <a:off x="4653606" y="4614758"/>
            <a:ext cx="425669" cy="327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448ECF34-1711-7392-E69D-3887FB6114BD}"/>
              </a:ext>
            </a:extLst>
          </p:cNvPr>
          <p:cNvSpPr/>
          <p:nvPr/>
        </p:nvSpPr>
        <p:spPr>
          <a:xfrm>
            <a:off x="5314444" y="4080634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4275C1B3-7946-E80E-621F-1D3A26F83497}"/>
              </a:ext>
            </a:extLst>
          </p:cNvPr>
          <p:cNvSpPr/>
          <p:nvPr/>
        </p:nvSpPr>
        <p:spPr>
          <a:xfrm>
            <a:off x="5314444" y="3679146"/>
            <a:ext cx="425669" cy="327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0DBF773-771F-4A01-9688-9F016F899D31}"/>
              </a:ext>
            </a:extLst>
          </p:cNvPr>
          <p:cNvSpPr/>
          <p:nvPr/>
        </p:nvSpPr>
        <p:spPr>
          <a:xfrm>
            <a:off x="5963458" y="3091983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6768B545-3F92-9E71-F94B-C2D6A5486208}"/>
              </a:ext>
            </a:extLst>
          </p:cNvPr>
          <p:cNvSpPr/>
          <p:nvPr/>
        </p:nvSpPr>
        <p:spPr>
          <a:xfrm>
            <a:off x="5963458" y="2690495"/>
            <a:ext cx="425669" cy="327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84FCBD7B-F62F-6A82-5282-30A68844F165}"/>
              </a:ext>
            </a:extLst>
          </p:cNvPr>
          <p:cNvSpPr/>
          <p:nvPr/>
        </p:nvSpPr>
        <p:spPr>
          <a:xfrm>
            <a:off x="6616413" y="2215346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822DF655-A167-5233-1A78-9503EFF86432}"/>
              </a:ext>
            </a:extLst>
          </p:cNvPr>
          <p:cNvSpPr/>
          <p:nvPr/>
        </p:nvSpPr>
        <p:spPr>
          <a:xfrm>
            <a:off x="6616413" y="1813858"/>
            <a:ext cx="425669" cy="327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94B57858-7393-F597-F118-8810019179E3}"/>
              </a:ext>
            </a:extLst>
          </p:cNvPr>
          <p:cNvCxnSpPr/>
          <p:nvPr/>
        </p:nvCxnSpPr>
        <p:spPr>
          <a:xfrm>
            <a:off x="3945321" y="5734707"/>
            <a:ext cx="6834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5C09190-C4CF-3E01-AA7C-F440FB7400BF}"/>
              </a:ext>
            </a:extLst>
          </p:cNvPr>
          <p:cNvSpPr txBox="1"/>
          <p:nvPr/>
        </p:nvSpPr>
        <p:spPr>
          <a:xfrm>
            <a:off x="10256772" y="57761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30A1AF99-989A-446E-2456-7AD7E142743C}"/>
              </a:ext>
            </a:extLst>
          </p:cNvPr>
          <p:cNvSpPr/>
          <p:nvPr/>
        </p:nvSpPr>
        <p:spPr>
          <a:xfrm>
            <a:off x="7148504" y="1826864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0833B784-5121-F120-1232-F568764E0B6C}"/>
              </a:ext>
            </a:extLst>
          </p:cNvPr>
          <p:cNvSpPr/>
          <p:nvPr/>
        </p:nvSpPr>
        <p:spPr>
          <a:xfrm>
            <a:off x="7148504" y="2227185"/>
            <a:ext cx="425669" cy="327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C3040E60-4FFA-F58E-E2F9-A773C0841CFA}"/>
              </a:ext>
            </a:extLst>
          </p:cNvPr>
          <p:cNvSpPr/>
          <p:nvPr/>
        </p:nvSpPr>
        <p:spPr>
          <a:xfrm>
            <a:off x="7706715" y="2648319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CB0F7E6E-AB97-0F77-25BD-CFBAC63B0D60}"/>
              </a:ext>
            </a:extLst>
          </p:cNvPr>
          <p:cNvSpPr/>
          <p:nvPr/>
        </p:nvSpPr>
        <p:spPr>
          <a:xfrm>
            <a:off x="7706715" y="3048640"/>
            <a:ext cx="425669" cy="327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53B0DD2B-F4F4-4FE0-286B-429FEE35FF67}"/>
              </a:ext>
            </a:extLst>
          </p:cNvPr>
          <p:cNvSpPr/>
          <p:nvPr/>
        </p:nvSpPr>
        <p:spPr>
          <a:xfrm>
            <a:off x="8238806" y="3515579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0611E830-8455-6B6A-40B2-1125A27A948A}"/>
              </a:ext>
            </a:extLst>
          </p:cNvPr>
          <p:cNvSpPr/>
          <p:nvPr/>
        </p:nvSpPr>
        <p:spPr>
          <a:xfrm>
            <a:off x="8238806" y="3915900"/>
            <a:ext cx="425669" cy="327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3150A4DE-7612-66E2-1C43-56BFA80A5CEA}"/>
              </a:ext>
            </a:extLst>
          </p:cNvPr>
          <p:cNvSpPr/>
          <p:nvPr/>
        </p:nvSpPr>
        <p:spPr>
          <a:xfrm>
            <a:off x="8743449" y="4424983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6867C5B5-F92D-3F5A-80BD-A87CFB1722F7}"/>
              </a:ext>
            </a:extLst>
          </p:cNvPr>
          <p:cNvSpPr/>
          <p:nvPr/>
        </p:nvSpPr>
        <p:spPr>
          <a:xfrm>
            <a:off x="8743449" y="4825304"/>
            <a:ext cx="425669" cy="327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60D1FBF3-ABFB-7C1B-904D-A2826AC45F5B}"/>
              </a:ext>
            </a:extLst>
          </p:cNvPr>
          <p:cNvSpPr/>
          <p:nvPr/>
        </p:nvSpPr>
        <p:spPr>
          <a:xfrm>
            <a:off x="9437718" y="4792384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542BB6ED-AF9E-0FEC-7FA6-A0E29CE18839}"/>
              </a:ext>
            </a:extLst>
          </p:cNvPr>
          <p:cNvSpPr/>
          <p:nvPr/>
        </p:nvSpPr>
        <p:spPr>
          <a:xfrm>
            <a:off x="9439022" y="3793930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864D4AA8-A1FC-F482-BB07-2B352352ED02}"/>
              </a:ext>
            </a:extLst>
          </p:cNvPr>
          <p:cNvSpPr/>
          <p:nvPr/>
        </p:nvSpPr>
        <p:spPr>
          <a:xfrm>
            <a:off x="9437718" y="2818773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CFB29C5D-2441-DAB3-10D8-3483DC1195FF}"/>
              </a:ext>
            </a:extLst>
          </p:cNvPr>
          <p:cNvSpPr/>
          <p:nvPr/>
        </p:nvSpPr>
        <p:spPr>
          <a:xfrm>
            <a:off x="9437718" y="1940989"/>
            <a:ext cx="425669" cy="3271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0A0338CA-A16B-1EE6-A017-1CBDED6AC245}"/>
              </a:ext>
            </a:extLst>
          </p:cNvPr>
          <p:cNvCxnSpPr/>
          <p:nvPr/>
        </p:nvCxnSpPr>
        <p:spPr>
          <a:xfrm flipV="1">
            <a:off x="4536528" y="1351893"/>
            <a:ext cx="39413" cy="43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id="{CC525CB8-B89A-AE93-6B61-65C55563958B}"/>
              </a:ext>
            </a:extLst>
          </p:cNvPr>
          <p:cNvCxnSpPr>
            <a:cxnSpLocks/>
          </p:cNvCxnSpPr>
          <p:nvPr/>
        </p:nvCxnSpPr>
        <p:spPr>
          <a:xfrm flipV="1">
            <a:off x="7057701" y="1345203"/>
            <a:ext cx="39413" cy="4311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C285D339-EF1C-6611-D405-CAF9D9EF7948}"/>
              </a:ext>
            </a:extLst>
          </p:cNvPr>
          <p:cNvCxnSpPr>
            <a:cxnSpLocks/>
          </p:cNvCxnSpPr>
          <p:nvPr/>
        </p:nvCxnSpPr>
        <p:spPr>
          <a:xfrm flipV="1">
            <a:off x="9283711" y="1345202"/>
            <a:ext cx="39413" cy="43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BFF8A2A1-F376-CDB7-29E9-DD232C08BE95}"/>
              </a:ext>
            </a:extLst>
          </p:cNvPr>
          <p:cNvSpPr txBox="1"/>
          <p:nvPr/>
        </p:nvSpPr>
        <p:spPr>
          <a:xfrm>
            <a:off x="7218551" y="1256542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must be sure that </a:t>
            </a:r>
          </a:p>
          <a:p>
            <a:r>
              <a:rPr lang="en-US" b="1" dirty="0">
                <a:solidFill>
                  <a:srgbClr val="FF0000"/>
                </a:solidFill>
              </a:rPr>
              <a:t>all User Interfaces are upgraded !!!</a:t>
            </a:r>
          </a:p>
        </p:txBody>
      </p:sp>
    </p:spTree>
    <p:extLst>
      <p:ext uri="{BB962C8B-B14F-4D97-AF65-F5344CB8AC3E}">
        <p14:creationId xmlns:p14="http://schemas.microsoft.com/office/powerpoint/2010/main" val="397899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67F3C64-0063-923E-DF40-0A0B66A2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database migration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04004E-8A98-88C6-45EB-55756F5B6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premigration </a:t>
            </a:r>
          </a:p>
          <a:p>
            <a:pPr lvl="1"/>
            <a:r>
              <a:rPr lang="en-US" sz="1400" dirty="0"/>
              <a:t>Prepare database for new version of application</a:t>
            </a:r>
            <a:r>
              <a:rPr lang="en-US" dirty="0"/>
              <a:t> </a:t>
            </a:r>
          </a:p>
          <a:p>
            <a:r>
              <a:rPr lang="en-US" dirty="0"/>
              <a:t>Application upgrade</a:t>
            </a:r>
          </a:p>
          <a:p>
            <a:r>
              <a:rPr lang="en-US" dirty="0"/>
              <a:t>Database post migration</a:t>
            </a:r>
          </a:p>
          <a:p>
            <a:pPr lvl="1"/>
            <a:r>
              <a:rPr lang="en-US" sz="1400" dirty="0"/>
              <a:t>Remove structure required by older version</a:t>
            </a:r>
          </a:p>
          <a:p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28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C201435-4785-C541-6D94-1A46C79E3921}"/>
              </a:ext>
            </a:extLst>
          </p:cNvPr>
          <p:cNvSpPr txBox="1"/>
          <p:nvPr/>
        </p:nvSpPr>
        <p:spPr>
          <a:xfrm>
            <a:off x="6373520" y="3127315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Possible problems with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infrastructure blue green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deployment !!!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F4B30F67-B8F5-B61B-52CF-CD208E4E08F7}"/>
              </a:ext>
            </a:extLst>
          </p:cNvPr>
          <p:cNvSpPr/>
          <p:nvPr/>
        </p:nvSpPr>
        <p:spPr>
          <a:xfrm rot="10800000">
            <a:off x="5325925" y="3520031"/>
            <a:ext cx="880068" cy="1749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9358C72-2CB3-48EE-4EFE-89CABE023D0C}"/>
              </a:ext>
            </a:extLst>
          </p:cNvPr>
          <p:cNvSpPr txBox="1"/>
          <p:nvPr/>
        </p:nvSpPr>
        <p:spPr>
          <a:xfrm>
            <a:off x="10095324" y="15248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C21FF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508566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D3DB200-40DA-F3CF-0AD4-43EF4C8A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green read models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AF89CD-62A6-C2E3-7875-7DCC85696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read model structure</a:t>
            </a:r>
          </a:p>
          <a:p>
            <a:r>
              <a:rPr lang="en-US" dirty="0"/>
              <a:t>Feed newly created read model with data</a:t>
            </a:r>
          </a:p>
          <a:p>
            <a:r>
              <a:rPr lang="en-US" dirty="0"/>
              <a:t>Switch application to new read model when it is in sync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29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7DB6B18-8411-5CBD-BC02-3FF24BBA0647}"/>
              </a:ext>
            </a:extLst>
          </p:cNvPr>
          <p:cNvSpPr txBox="1"/>
          <p:nvPr/>
        </p:nvSpPr>
        <p:spPr>
          <a:xfrm>
            <a:off x="10095324" y="15248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C21FF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1752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5155332-1AA1-DC8E-01FA-15B6C147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E0ED80-C1D9-B920-531D-B846431BB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us in designing reliable systems</a:t>
            </a:r>
          </a:p>
          <a:p>
            <a:pPr lvl="1"/>
            <a:r>
              <a:rPr lang="en-US" sz="2000" dirty="0"/>
              <a:t>I see the same design errors repeated nonstop</a:t>
            </a:r>
          </a:p>
          <a:p>
            <a:r>
              <a:rPr lang="en-US" dirty="0"/>
              <a:t>To enjoy our live when our system is on production</a:t>
            </a:r>
          </a:p>
          <a:p>
            <a:r>
              <a:rPr lang="en-US" dirty="0"/>
              <a:t>To focus on development and release management process</a:t>
            </a:r>
          </a:p>
          <a:p>
            <a:pPr lvl="1"/>
            <a:r>
              <a:rPr lang="en-US" sz="2000" dirty="0"/>
              <a:t>Infrastructure is covered in multiple conferences’ talks already</a:t>
            </a: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3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DBAA876B-DD9F-4F23-E112-A6F72E27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9944DC-165B-343A-6C2A-12404FCBD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 infrastructure does guarantee reliable software</a:t>
            </a:r>
          </a:p>
          <a:p>
            <a:r>
              <a:rPr lang="en-US" dirty="0"/>
              <a:t>Testing software is critical</a:t>
            </a:r>
          </a:p>
          <a:p>
            <a:r>
              <a:rPr lang="en-US" dirty="0"/>
              <a:t>Automate all you can</a:t>
            </a:r>
          </a:p>
          <a:p>
            <a:r>
              <a:rPr lang="en-US" dirty="0"/>
              <a:t>Reliability means coexistence of multiple versions</a:t>
            </a:r>
          </a:p>
          <a:p>
            <a:r>
              <a:rPr lang="en-US" dirty="0"/>
              <a:t>Prepare your code for infrastructure update</a:t>
            </a:r>
          </a:p>
          <a:p>
            <a:r>
              <a:rPr lang="en-US" dirty="0"/>
              <a:t>Each request can be delivered at leas once</a:t>
            </a:r>
          </a:p>
          <a:p>
            <a:r>
              <a:rPr lang="en-US" dirty="0"/>
              <a:t>Focus on customer facing parts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30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485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DFF394-B8E4-31AB-4572-A8A971D2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>
                <a:solidFill>
                  <a:srgbClr val="3C21FF"/>
                </a:solidFill>
              </a:rPr>
              <a:t>c</a:t>
            </a:r>
            <a:r>
              <a:rPr lang="en-US" dirty="0"/>
              <a:t>an you find me?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87F4A8F-A4DF-2F19-F8CF-86EA1B659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Web</a:t>
            </a:r>
          </a:p>
          <a:p>
            <a:pPr lvl="1"/>
            <a:r>
              <a:rPr lang="pl-PL" sz="1900" dirty="0"/>
              <a:t>https://lastboardingcall.pl </a:t>
            </a:r>
          </a:p>
          <a:p>
            <a:pPr lvl="1"/>
            <a:r>
              <a:rPr lang="pl-PL" sz="1900" dirty="0"/>
              <a:t>https://mrmatrix.net </a:t>
            </a:r>
          </a:p>
          <a:p>
            <a:r>
              <a:rPr lang="pl-PL" dirty="0"/>
              <a:t>GitHub</a:t>
            </a:r>
          </a:p>
          <a:p>
            <a:pPr lvl="1"/>
            <a:r>
              <a:rPr lang="pl-PL" sz="1900" dirty="0"/>
              <a:t>https://github.com/MariuszKrzanowski</a:t>
            </a:r>
          </a:p>
          <a:p>
            <a:r>
              <a:rPr lang="pl-PL" dirty="0"/>
              <a:t>YouTube</a:t>
            </a:r>
          </a:p>
          <a:p>
            <a:pPr lvl="1"/>
            <a:r>
              <a:rPr lang="pl-PL" sz="1900" dirty="0"/>
              <a:t>Mariusz Krzanowski `mrmatrix.net`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pl-PL" sz="1900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pl-PL" sz="1900" dirty="0"/>
              <a:t>Warszawska Grupa .NET</a:t>
            </a:r>
          </a:p>
          <a:p>
            <a:endParaRPr lang="en-US" dirty="0"/>
          </a:p>
        </p:txBody>
      </p:sp>
      <p:pic>
        <p:nvPicPr>
          <p:cNvPr id="5" name="Obraz 14">
            <a:extLst>
              <a:ext uri="{FF2B5EF4-FFF2-40B4-BE49-F238E27FC236}">
                <a16:creationId xmlns:a16="http://schemas.microsoft.com/office/drawing/2014/main" id="{D43A2D96-8913-5974-DC23-949F2E3CA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250A3B0-A019-39C7-51D1-321016F4B454}"/>
              </a:ext>
            </a:extLst>
          </p:cNvPr>
          <p:cNvSpPr/>
          <p:nvPr/>
        </p:nvSpPr>
        <p:spPr>
          <a:xfrm>
            <a:off x="7597051" y="524828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C21FF"/>
                </a:solidFill>
              </a:rPr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245050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500850" y="2685954"/>
            <a:ext cx="7043100" cy="1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 Black"/>
              <a:buNone/>
            </a:pPr>
            <a:r>
              <a:rPr lang="en-US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Thank</a:t>
            </a:r>
            <a:r>
              <a:rPr lang="pl-PL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you</a:t>
            </a:r>
            <a:r>
              <a:rPr lang="pl-PL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for </a:t>
            </a:r>
            <a:r>
              <a:rPr lang="en-US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watching</a:t>
            </a:r>
            <a:r>
              <a:rPr lang="pl-PL" sz="2400" b="1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endParaRPr sz="600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 Black"/>
              <a:buNone/>
            </a:pPr>
            <a:r>
              <a:rPr lang="en-US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Remember</a:t>
            </a:r>
            <a:r>
              <a:rPr lang="pl-PL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to </a:t>
            </a:r>
            <a:r>
              <a:rPr lang="en-US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rate</a:t>
            </a:r>
            <a:r>
              <a:rPr lang="pl-PL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the </a:t>
            </a:r>
            <a:r>
              <a:rPr lang="en-US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presentation</a:t>
            </a:r>
            <a:r>
              <a:rPr lang="pl-PL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</a:t>
            </a:r>
            <a:endParaRPr sz="1600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US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leave</a:t>
            </a:r>
            <a:r>
              <a:rPr lang="pl-PL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your</a:t>
            </a:r>
            <a:r>
              <a:rPr lang="pl-PL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questions</a:t>
            </a:r>
            <a:r>
              <a:rPr lang="pl-PL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 the </a:t>
            </a:r>
            <a:r>
              <a:rPr lang="en-US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section</a:t>
            </a:r>
            <a:r>
              <a:rPr lang="pl-PL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below</a:t>
            </a:r>
            <a:r>
              <a:rPr lang="pl-PL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600"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25" y="690475"/>
            <a:ext cx="3850650" cy="7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875" y="709128"/>
            <a:ext cx="5233201" cy="46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797025" y="5625275"/>
            <a:ext cx="25392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FF99"/>
              </a:buClr>
              <a:buSzPts val="1100"/>
              <a:buFont typeface="Tahoma"/>
              <a:buNone/>
            </a:pPr>
            <a:r>
              <a:rPr lang="pl-PL" sz="1000" b="1" i="0" u="none" strike="noStrike" cap="none" dirty="0">
                <a:solidFill>
                  <a:srgbClr val="33FF99"/>
                </a:solidFill>
                <a:latin typeface="Tahoma"/>
                <a:ea typeface="Tahoma"/>
                <a:cs typeface="Tahoma"/>
                <a:sym typeface="Tahoma"/>
              </a:rPr>
              <a:t>www.WarszawskieDniInformatyki.pl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136138" y="5626400"/>
            <a:ext cx="21618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FF99"/>
              </a:buClr>
              <a:buSzPts val="1100"/>
              <a:buFont typeface="Arial Black"/>
              <a:buNone/>
            </a:pPr>
            <a:r>
              <a:rPr lang="pl-PL" sz="1000" dirty="0">
                <a:solidFill>
                  <a:srgbClr val="33FF99"/>
                </a:solidFill>
                <a:latin typeface="Arial Black"/>
                <a:ea typeface="Arial Black"/>
                <a:cs typeface="Arial Black"/>
                <a:sym typeface="Arial Black"/>
              </a:rPr>
              <a:t>31 March </a:t>
            </a:r>
            <a:r>
              <a:rPr lang="pl-PL" sz="1000" b="0" i="0" u="none" strike="noStrike" cap="none" dirty="0">
                <a:solidFill>
                  <a:srgbClr val="33FF99"/>
                </a:solidFill>
                <a:latin typeface="Arial Black"/>
                <a:ea typeface="Arial Black"/>
                <a:cs typeface="Arial Black"/>
                <a:sym typeface="Arial Black"/>
              </a:rPr>
              <a:t>-</a:t>
            </a:r>
            <a:r>
              <a:rPr lang="pl-PL" sz="1000" dirty="0">
                <a:solidFill>
                  <a:srgbClr val="33FF99"/>
                </a:solidFill>
                <a:latin typeface="Arial Black"/>
                <a:ea typeface="Arial Black"/>
                <a:cs typeface="Arial Black"/>
                <a:sym typeface="Arial Black"/>
              </a:rPr>
              <a:t> 1</a:t>
            </a:r>
            <a:r>
              <a:rPr lang="pl-PL" sz="1000" b="0" i="0" u="none" strike="noStrike" cap="none" dirty="0">
                <a:solidFill>
                  <a:srgbClr val="33FF9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000" dirty="0">
                <a:solidFill>
                  <a:srgbClr val="33FF99"/>
                </a:solidFill>
                <a:latin typeface="Arial Black"/>
                <a:ea typeface="Arial Black"/>
                <a:cs typeface="Arial Black"/>
                <a:sym typeface="Arial Black"/>
              </a:rPr>
              <a:t>April</a:t>
            </a:r>
            <a:r>
              <a:rPr lang="pl-PL" sz="1000" b="0" i="0" u="none" strike="noStrike" cap="none" dirty="0">
                <a:solidFill>
                  <a:srgbClr val="33FF99"/>
                </a:solidFill>
                <a:latin typeface="Arial Black"/>
                <a:ea typeface="Arial Black"/>
                <a:cs typeface="Arial Black"/>
                <a:sym typeface="Arial Black"/>
              </a:rPr>
              <a:t> 202</a:t>
            </a:r>
            <a:r>
              <a:rPr lang="pl-PL" sz="1000" dirty="0">
                <a:solidFill>
                  <a:srgbClr val="33FF99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761000" y="5762396"/>
            <a:ext cx="29319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FF99"/>
              </a:buClr>
              <a:buSzPts val="1100"/>
              <a:buFont typeface="Arial Black"/>
              <a:buNone/>
            </a:pPr>
            <a:r>
              <a:rPr lang="pl-PL" sz="1000" b="0" i="0" u="none" strike="noStrike" cap="none" dirty="0">
                <a:solidFill>
                  <a:srgbClr val="33FF99"/>
                </a:solidFill>
                <a:latin typeface="Arial Black"/>
                <a:ea typeface="Arial Black"/>
                <a:cs typeface="Arial Black"/>
                <a:sym typeface="Arial Black"/>
              </a:rPr>
              <a:t>Politechnika Warszawska + online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7207" y="5712128"/>
            <a:ext cx="193793" cy="26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3887512" y="5713389"/>
            <a:ext cx="269800" cy="269731"/>
            <a:chOff x="4583292" y="-1770695"/>
            <a:chExt cx="1509791" cy="1510250"/>
          </a:xfrm>
        </p:grpSpPr>
        <p:sp>
          <p:nvSpPr>
            <p:cNvPr id="114" name="Google Shape;114;p3"/>
            <p:cNvSpPr/>
            <p:nvPr/>
          </p:nvSpPr>
          <p:spPr>
            <a:xfrm>
              <a:off x="4860639" y="-1159396"/>
              <a:ext cx="239321" cy="239321"/>
            </a:xfrm>
            <a:custGeom>
              <a:avLst/>
              <a:gdLst/>
              <a:ahLst/>
              <a:cxnLst/>
              <a:rect l="l" t="t" r="r" b="b"/>
              <a:pathLst>
                <a:path w="239321" h="239321" extrusionOk="0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218634" y="-1159396"/>
              <a:ext cx="239321" cy="239321"/>
            </a:xfrm>
            <a:custGeom>
              <a:avLst/>
              <a:gdLst/>
              <a:ahLst/>
              <a:cxnLst/>
              <a:rect l="l" t="t" r="r" b="b"/>
              <a:pathLst>
                <a:path w="239321" h="239321" extrusionOk="0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576632" y="-1159396"/>
              <a:ext cx="239321" cy="239321"/>
            </a:xfrm>
            <a:custGeom>
              <a:avLst/>
              <a:gdLst/>
              <a:ahLst/>
              <a:cxnLst/>
              <a:rect l="l" t="t" r="r" b="b"/>
              <a:pathLst>
                <a:path w="239321" h="239321" extrusionOk="0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860639" y="-801442"/>
              <a:ext cx="239321" cy="239321"/>
            </a:xfrm>
            <a:custGeom>
              <a:avLst/>
              <a:gdLst/>
              <a:ahLst/>
              <a:cxnLst/>
              <a:rect l="l" t="t" r="r" b="b"/>
              <a:pathLst>
                <a:path w="239321" h="239321" extrusionOk="0">
                  <a:moveTo>
                    <a:pt x="0" y="0"/>
                  </a:moveTo>
                  <a:lnTo>
                    <a:pt x="241983" y="0"/>
                  </a:lnTo>
                  <a:lnTo>
                    <a:pt x="24198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218634" y="-801442"/>
              <a:ext cx="239321" cy="239321"/>
            </a:xfrm>
            <a:custGeom>
              <a:avLst/>
              <a:gdLst/>
              <a:ahLst/>
              <a:cxnLst/>
              <a:rect l="l" t="t" r="r" b="b"/>
              <a:pathLst>
                <a:path w="239321" h="239321" extrusionOk="0">
                  <a:moveTo>
                    <a:pt x="0" y="0"/>
                  </a:moveTo>
                  <a:lnTo>
                    <a:pt x="241942" y="0"/>
                  </a:lnTo>
                  <a:lnTo>
                    <a:pt x="241942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576632" y="-801442"/>
              <a:ext cx="239321" cy="239321"/>
            </a:xfrm>
            <a:custGeom>
              <a:avLst/>
              <a:gdLst/>
              <a:ahLst/>
              <a:cxnLst/>
              <a:rect l="l" t="t" r="r" b="b"/>
              <a:pathLst>
                <a:path w="239321" h="239321" extrusionOk="0">
                  <a:moveTo>
                    <a:pt x="0" y="0"/>
                  </a:moveTo>
                  <a:lnTo>
                    <a:pt x="241980" y="0"/>
                  </a:lnTo>
                  <a:lnTo>
                    <a:pt x="241980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611942" y="-1770695"/>
              <a:ext cx="171365" cy="239321"/>
            </a:xfrm>
            <a:custGeom>
              <a:avLst/>
              <a:gdLst/>
              <a:ahLst/>
              <a:cxnLst/>
              <a:rect l="l" t="t" r="r" b="b"/>
              <a:pathLst>
                <a:path w="171365" h="239321" extrusionOk="0">
                  <a:moveTo>
                    <a:pt x="0" y="0"/>
                  </a:moveTo>
                  <a:lnTo>
                    <a:pt x="171413" y="0"/>
                  </a:lnTo>
                  <a:lnTo>
                    <a:pt x="171413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895905" y="-1770695"/>
              <a:ext cx="171365" cy="239321"/>
            </a:xfrm>
            <a:custGeom>
              <a:avLst/>
              <a:gdLst/>
              <a:ahLst/>
              <a:cxnLst/>
              <a:rect l="l" t="t" r="r" b="b"/>
              <a:pathLst>
                <a:path w="171365" h="239321" extrusionOk="0">
                  <a:moveTo>
                    <a:pt x="0" y="0"/>
                  </a:moveTo>
                  <a:lnTo>
                    <a:pt x="171448" y="0"/>
                  </a:lnTo>
                  <a:lnTo>
                    <a:pt x="171448" y="241989"/>
                  </a:lnTo>
                  <a:lnTo>
                    <a:pt x="0" y="241989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583292" y="-1637279"/>
              <a:ext cx="1509791" cy="1376834"/>
            </a:xfrm>
            <a:custGeom>
              <a:avLst/>
              <a:gdLst/>
              <a:ahLst/>
              <a:cxnLst/>
              <a:rect l="l" t="t" r="r" b="b"/>
              <a:pathLst>
                <a:path w="1509791" h="1376834" extrusionOk="0">
                  <a:moveTo>
                    <a:pt x="1512669" y="195732"/>
                  </a:moveTo>
                  <a:lnTo>
                    <a:pt x="1512669" y="0"/>
                  </a:lnTo>
                  <a:lnTo>
                    <a:pt x="1265557" y="0"/>
                  </a:lnTo>
                  <a:lnTo>
                    <a:pt x="1265557" y="174131"/>
                  </a:lnTo>
                  <a:lnTo>
                    <a:pt x="963055" y="174131"/>
                  </a:lnTo>
                  <a:lnTo>
                    <a:pt x="963055" y="0"/>
                  </a:lnTo>
                  <a:lnTo>
                    <a:pt x="549573" y="0"/>
                  </a:lnTo>
                  <a:lnTo>
                    <a:pt x="549573" y="174131"/>
                  </a:lnTo>
                  <a:lnTo>
                    <a:pt x="247065" y="174131"/>
                  </a:lnTo>
                  <a:lnTo>
                    <a:pt x="247065" y="0"/>
                  </a:lnTo>
                  <a:lnTo>
                    <a:pt x="0" y="0"/>
                  </a:lnTo>
                  <a:lnTo>
                    <a:pt x="0" y="1379278"/>
                  </a:lnTo>
                  <a:lnTo>
                    <a:pt x="1512672" y="1379278"/>
                  </a:lnTo>
                  <a:lnTo>
                    <a:pt x="1512672" y="195732"/>
                  </a:lnTo>
                  <a:close/>
                  <a:moveTo>
                    <a:pt x="1341221" y="1207824"/>
                  </a:moveTo>
                  <a:lnTo>
                    <a:pt x="171451" y="1207824"/>
                  </a:lnTo>
                  <a:lnTo>
                    <a:pt x="171451" y="347887"/>
                  </a:lnTo>
                  <a:lnTo>
                    <a:pt x="1341221" y="347887"/>
                  </a:lnTo>
                  <a:lnTo>
                    <a:pt x="1341221" y="1207824"/>
                  </a:lnTo>
                  <a:close/>
                </a:path>
              </a:pathLst>
            </a:custGeom>
            <a:solidFill>
              <a:srgbClr val="33FF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C0A1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3" name="Google Shape;123;p3"/>
          <p:cNvSpPr/>
          <p:nvPr/>
        </p:nvSpPr>
        <p:spPr>
          <a:xfrm>
            <a:off x="485300" y="5715976"/>
            <a:ext cx="269748" cy="269748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228600" y="0"/>
                </a:moveTo>
                <a:cubicBezTo>
                  <a:pt x="102348" y="0"/>
                  <a:pt x="0" y="102348"/>
                  <a:pt x="0" y="228600"/>
                </a:cubicBezTo>
                <a:cubicBezTo>
                  <a:pt x="0" y="354852"/>
                  <a:pt x="102348" y="457200"/>
                  <a:pt x="228600" y="457200"/>
                </a:cubicBezTo>
                <a:cubicBezTo>
                  <a:pt x="354852" y="457200"/>
                  <a:pt x="457200" y="354852"/>
                  <a:pt x="457200" y="228600"/>
                </a:cubicBezTo>
                <a:cubicBezTo>
                  <a:pt x="457200" y="102348"/>
                  <a:pt x="354852" y="0"/>
                  <a:pt x="228600" y="0"/>
                </a:cubicBezTo>
                <a:close/>
                <a:moveTo>
                  <a:pt x="398526" y="314325"/>
                </a:moveTo>
                <a:lnTo>
                  <a:pt x="335185" y="314325"/>
                </a:lnTo>
                <a:cubicBezTo>
                  <a:pt x="339417" y="292323"/>
                  <a:pt x="341995" y="270037"/>
                  <a:pt x="342900" y="247650"/>
                </a:cubicBezTo>
                <a:lnTo>
                  <a:pt x="418148" y="247650"/>
                </a:lnTo>
                <a:cubicBezTo>
                  <a:pt x="415766" y="270893"/>
                  <a:pt x="409114" y="293497"/>
                  <a:pt x="398526" y="314325"/>
                </a:cubicBezTo>
                <a:close/>
                <a:moveTo>
                  <a:pt x="172212" y="352425"/>
                </a:moveTo>
                <a:lnTo>
                  <a:pt x="284988" y="352425"/>
                </a:lnTo>
                <a:cubicBezTo>
                  <a:pt x="252984" y="440722"/>
                  <a:pt x="204311" y="440817"/>
                  <a:pt x="172212" y="352425"/>
                </a:cubicBezTo>
                <a:close/>
                <a:moveTo>
                  <a:pt x="161354" y="314325"/>
                </a:moveTo>
                <a:cubicBezTo>
                  <a:pt x="156645" y="292380"/>
                  <a:pt x="153810" y="270075"/>
                  <a:pt x="152876" y="247650"/>
                </a:cubicBezTo>
                <a:lnTo>
                  <a:pt x="304800" y="247650"/>
                </a:lnTo>
                <a:cubicBezTo>
                  <a:pt x="303867" y="270075"/>
                  <a:pt x="301031" y="292380"/>
                  <a:pt x="296323" y="314325"/>
                </a:cubicBezTo>
                <a:close/>
                <a:moveTo>
                  <a:pt x="58674" y="142875"/>
                </a:moveTo>
                <a:lnTo>
                  <a:pt x="122015" y="142875"/>
                </a:lnTo>
                <a:cubicBezTo>
                  <a:pt x="117783" y="164877"/>
                  <a:pt x="115205" y="187163"/>
                  <a:pt x="114300" y="209550"/>
                </a:cubicBezTo>
                <a:lnTo>
                  <a:pt x="39053" y="209550"/>
                </a:lnTo>
                <a:cubicBezTo>
                  <a:pt x="41434" y="186307"/>
                  <a:pt x="48086" y="163703"/>
                  <a:pt x="58674" y="142875"/>
                </a:cubicBezTo>
                <a:close/>
                <a:moveTo>
                  <a:pt x="284988" y="104775"/>
                </a:moveTo>
                <a:lnTo>
                  <a:pt x="172212" y="104775"/>
                </a:lnTo>
                <a:cubicBezTo>
                  <a:pt x="204216" y="16478"/>
                  <a:pt x="252889" y="16383"/>
                  <a:pt x="284988" y="104775"/>
                </a:cubicBezTo>
                <a:close/>
                <a:moveTo>
                  <a:pt x="295847" y="142875"/>
                </a:moveTo>
                <a:cubicBezTo>
                  <a:pt x="300715" y="164806"/>
                  <a:pt x="303710" y="187111"/>
                  <a:pt x="304800" y="209550"/>
                </a:cubicBezTo>
                <a:lnTo>
                  <a:pt x="152876" y="209550"/>
                </a:lnTo>
                <a:cubicBezTo>
                  <a:pt x="153810" y="187125"/>
                  <a:pt x="156645" y="164820"/>
                  <a:pt x="161354" y="142875"/>
                </a:cubicBezTo>
                <a:close/>
                <a:moveTo>
                  <a:pt x="39053" y="247650"/>
                </a:moveTo>
                <a:lnTo>
                  <a:pt x="114300" y="247650"/>
                </a:lnTo>
                <a:cubicBezTo>
                  <a:pt x="115079" y="270027"/>
                  <a:pt x="117531" y="292314"/>
                  <a:pt x="121634" y="314325"/>
                </a:cubicBezTo>
                <a:lnTo>
                  <a:pt x="58674" y="314325"/>
                </a:lnTo>
                <a:cubicBezTo>
                  <a:pt x="48086" y="293497"/>
                  <a:pt x="41434" y="270893"/>
                  <a:pt x="39053" y="247650"/>
                </a:cubicBezTo>
                <a:close/>
                <a:moveTo>
                  <a:pt x="342900" y="209550"/>
                </a:moveTo>
                <a:cubicBezTo>
                  <a:pt x="342121" y="187173"/>
                  <a:pt x="339669" y="164886"/>
                  <a:pt x="335566" y="142875"/>
                </a:cubicBezTo>
                <a:lnTo>
                  <a:pt x="398907" y="142875"/>
                </a:lnTo>
                <a:cubicBezTo>
                  <a:pt x="409495" y="163703"/>
                  <a:pt x="416147" y="186307"/>
                  <a:pt x="418529" y="209550"/>
                </a:cubicBezTo>
                <a:close/>
                <a:moveTo>
                  <a:pt x="373475" y="104775"/>
                </a:moveTo>
                <a:lnTo>
                  <a:pt x="325850" y="104775"/>
                </a:lnTo>
                <a:cubicBezTo>
                  <a:pt x="320494" y="86941"/>
                  <a:pt x="313112" y="69779"/>
                  <a:pt x="303848" y="53626"/>
                </a:cubicBezTo>
                <a:cubicBezTo>
                  <a:pt x="330517" y="65192"/>
                  <a:pt x="354199" y="82685"/>
                  <a:pt x="373094" y="104775"/>
                </a:cubicBezTo>
                <a:close/>
                <a:moveTo>
                  <a:pt x="153448" y="53626"/>
                </a:moveTo>
                <a:cubicBezTo>
                  <a:pt x="144184" y="69779"/>
                  <a:pt x="136801" y="86941"/>
                  <a:pt x="131445" y="104775"/>
                </a:cubicBezTo>
                <a:lnTo>
                  <a:pt x="83820" y="104775"/>
                </a:lnTo>
                <a:cubicBezTo>
                  <a:pt x="102824" y="82638"/>
                  <a:pt x="126641" y="65142"/>
                  <a:pt x="153448" y="53626"/>
                </a:cubicBezTo>
                <a:close/>
                <a:moveTo>
                  <a:pt x="84106" y="352425"/>
                </a:moveTo>
                <a:lnTo>
                  <a:pt x="131731" y="352425"/>
                </a:lnTo>
                <a:cubicBezTo>
                  <a:pt x="137087" y="370260"/>
                  <a:pt x="144469" y="387421"/>
                  <a:pt x="153734" y="403574"/>
                </a:cubicBezTo>
                <a:cubicBezTo>
                  <a:pt x="126926" y="392059"/>
                  <a:pt x="103110" y="374562"/>
                  <a:pt x="84106" y="352425"/>
                </a:cubicBezTo>
                <a:close/>
                <a:moveTo>
                  <a:pt x="303752" y="403574"/>
                </a:moveTo>
                <a:cubicBezTo>
                  <a:pt x="313016" y="387421"/>
                  <a:pt x="320399" y="370260"/>
                  <a:pt x="325755" y="352425"/>
                </a:cubicBezTo>
                <a:lnTo>
                  <a:pt x="373380" y="352425"/>
                </a:lnTo>
                <a:cubicBezTo>
                  <a:pt x="354376" y="374562"/>
                  <a:pt x="330558" y="392059"/>
                  <a:pt x="303752" y="403574"/>
                </a:cubicBezTo>
                <a:close/>
              </a:path>
            </a:pathLst>
          </a:custGeom>
          <a:solidFill>
            <a:srgbClr val="33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C0A1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485309" y="6143628"/>
            <a:ext cx="10741076" cy="269664"/>
            <a:chOff x="-231648" y="5833373"/>
            <a:chExt cx="10741076" cy="269664"/>
          </a:xfrm>
        </p:grpSpPr>
        <p:pic>
          <p:nvPicPr>
            <p:cNvPr id="125" name="Google Shape;125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5052" y="5833406"/>
              <a:ext cx="1643639" cy="269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"/>
            <p:cNvSpPr txBox="1"/>
            <p:nvPr/>
          </p:nvSpPr>
          <p:spPr>
            <a:xfrm>
              <a:off x="-231648" y="5833373"/>
              <a:ext cx="1977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FF99"/>
                </a:buClr>
                <a:buSzPts val="1000"/>
                <a:buFont typeface="Tahoma"/>
                <a:buNone/>
              </a:pPr>
              <a:r>
                <a:rPr lang="pl-PL" sz="1000" b="1" i="0" u="none" strike="noStrike" cap="none" dirty="0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MAIN ORGANIZER: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3410528" y="5833373"/>
              <a:ext cx="7098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FF99"/>
                </a:buClr>
                <a:buSzPts val="1000"/>
                <a:buFont typeface="Tahoma"/>
                <a:buNone/>
              </a:pPr>
              <a:r>
                <a:rPr lang="pl-PL" sz="1000" b="1" i="0" u="none" strike="noStrike" cap="none" dirty="0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ORGANIZING COMMITTEE:</a:t>
              </a:r>
              <a:r>
                <a:rPr lang="pl-PL" sz="1000" b="0" i="0" u="none" strike="noStrike" cap="none" dirty="0">
                  <a:solidFill>
                    <a:srgbClr val="33FF99"/>
                  </a:solidFill>
                  <a:latin typeface="Tahoma"/>
                  <a:ea typeface="Tahoma"/>
                  <a:cs typeface="Tahoma"/>
                  <a:sym typeface="Tahoma"/>
                </a:rPr>
                <a:t>   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dozens</a:t>
              </a:r>
              <a:r>
                <a:rPr lang="pl-PL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of 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organizations</a:t>
              </a:r>
              <a:r>
                <a:rPr lang="pl-PL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from the IT / data science 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sector</a:t>
              </a:r>
              <a:r>
                <a:rPr lang="pl-PL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(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full</a:t>
              </a:r>
              <a:r>
                <a:rPr lang="pl-PL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list on the event </a:t>
              </a:r>
              <a:r>
                <a:rPr lang="en-US" sz="1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website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F6D77EF-FB47-A489-B31F-2FE3A64C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‘Nines’ availability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71CA83-F9B9-76C3-034F-2F5B3B4BE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 downtime</a:t>
            </a:r>
          </a:p>
          <a:p>
            <a:pPr lvl="1"/>
            <a:r>
              <a:rPr lang="en-US" sz="2000" dirty="0"/>
              <a:t>99.00% = 14 minutes 24 seconds</a:t>
            </a:r>
          </a:p>
          <a:p>
            <a:pPr lvl="1"/>
            <a:r>
              <a:rPr lang="en-US" sz="2000" dirty="0"/>
              <a:t>99.90% = 1 minute 26 seconds</a:t>
            </a:r>
          </a:p>
          <a:p>
            <a:pPr lvl="1"/>
            <a:r>
              <a:rPr lang="en-US" sz="2000" dirty="0"/>
              <a:t>99.99 % = 8.6 seconds</a:t>
            </a:r>
          </a:p>
          <a:p>
            <a:pPr lvl="1"/>
            <a:endParaRPr lang="en-US" sz="2000" dirty="0"/>
          </a:p>
          <a:p>
            <a:r>
              <a:rPr lang="en-US" sz="2400" dirty="0"/>
              <a:t>How much we can reserve for our software 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4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46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6F6D77EF-FB47-A489-B31F-2FE3A64C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‘Nines’ availability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71CA83-F9B9-76C3-034F-2F5B3B4BE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 downtime</a:t>
            </a:r>
          </a:p>
          <a:p>
            <a:pPr lvl="1"/>
            <a:r>
              <a:rPr lang="en-US" sz="2000" dirty="0"/>
              <a:t>99.00% = 14 minutes 24 seconds</a:t>
            </a:r>
          </a:p>
          <a:p>
            <a:pPr lvl="1"/>
            <a:r>
              <a:rPr lang="en-US" sz="2000" dirty="0"/>
              <a:t>99.90% = 1 minute 26 seconds</a:t>
            </a:r>
          </a:p>
          <a:p>
            <a:pPr lvl="1"/>
            <a:r>
              <a:rPr lang="en-US" sz="2000" dirty="0"/>
              <a:t>99.99 % = 8.6 seconds</a:t>
            </a:r>
          </a:p>
          <a:p>
            <a:pPr lvl="1"/>
            <a:endParaRPr lang="en-US" sz="2000" dirty="0"/>
          </a:p>
          <a:p>
            <a:r>
              <a:rPr lang="en-US" sz="2400" dirty="0"/>
              <a:t>How much we can reserve for our software 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5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71A194B-5FA4-4C86-ACD8-507801204D1B}"/>
              </a:ext>
            </a:extLst>
          </p:cNvPr>
          <p:cNvSpPr txBox="1"/>
          <p:nvPr/>
        </p:nvSpPr>
        <p:spPr>
          <a:xfrm>
            <a:off x="4907017" y="4289015"/>
            <a:ext cx="611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0 – ZERO!</a:t>
            </a:r>
          </a:p>
        </p:txBody>
      </p:sp>
    </p:spTree>
    <p:extLst>
      <p:ext uri="{BB962C8B-B14F-4D97-AF65-F5344CB8AC3E}">
        <p14:creationId xmlns:p14="http://schemas.microsoft.com/office/powerpoint/2010/main" val="3041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vs Software</a:t>
            </a:r>
          </a:p>
        </p:txBody>
      </p:sp>
      <p:sp>
        <p:nvSpPr>
          <p:cNvPr id="45" name="Symbol zastępczy tekstu 44">
            <a:extLst>
              <a:ext uri="{FF2B5EF4-FFF2-40B4-BE49-F238E27FC236}">
                <a16:creationId xmlns:a16="http://schemas.microsoft.com/office/drawing/2014/main" id="{8FDE3CD6-9DF9-07EC-C0E3-5D7D96A51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Infrastructure failure</a:t>
            </a: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6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2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7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87C7E78A-1186-8DD8-447E-A159C0F44A7F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2" name="Prostokąt 1">
              <a:extLst>
                <a:ext uri="{FF2B5EF4-FFF2-40B4-BE49-F238E27FC236}">
                  <a16:creationId xmlns:a16="http://schemas.microsoft.com/office/drawing/2014/main" id="{4790FD1D-F7DE-CE06-C6E9-8D637242C008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fika 8" descr="Naładowana bateria z wypełnieniem pełnym">
              <a:extLst>
                <a:ext uri="{FF2B5EF4-FFF2-40B4-BE49-F238E27FC236}">
                  <a16:creationId xmlns:a16="http://schemas.microsoft.com/office/drawing/2014/main" id="{0B3BC432-BAAB-D8A5-EF21-23FBBAC72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23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8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FFC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Błyskawica 1">
            <a:extLst>
              <a:ext uri="{FF2B5EF4-FFF2-40B4-BE49-F238E27FC236}">
                <a16:creationId xmlns:a16="http://schemas.microsoft.com/office/drawing/2014/main" id="{6252CDD6-DADA-FE80-5E40-2204EFF84BB0}"/>
              </a:ext>
            </a:extLst>
          </p:cNvPr>
          <p:cNvSpPr/>
          <p:nvPr/>
        </p:nvSpPr>
        <p:spPr>
          <a:xfrm flipH="1">
            <a:off x="4673564" y="1410530"/>
            <a:ext cx="413072" cy="76002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FACC8B10-394A-9A68-3E4E-106F06557857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FC2DC03-7E7F-6FE0-EDBC-984569BCBCCF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fika 5" descr="Naładowana bateria z wypełnieniem pełnym">
              <a:extLst>
                <a:ext uri="{FF2B5EF4-FFF2-40B4-BE49-F238E27FC236}">
                  <a16:creationId xmlns:a16="http://schemas.microsoft.com/office/drawing/2014/main" id="{453AA1CB-86FF-DDE7-8F08-58B1AB58C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54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A9E2C966-9F9A-D242-C74E-3445013EF33C}"/>
              </a:ext>
            </a:extLst>
          </p:cNvPr>
          <p:cNvSpPr/>
          <p:nvPr/>
        </p:nvSpPr>
        <p:spPr>
          <a:xfrm>
            <a:off x="1972111" y="2053459"/>
            <a:ext cx="5551982" cy="1095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874713" y="6139278"/>
            <a:ext cx="10442575" cy="0"/>
          </a:xfrm>
          <a:prstGeom prst="straightConnector1">
            <a:avLst/>
          </a:prstGeom>
          <a:noFill/>
          <a:ln w="9525" cap="flat" cmpd="sng">
            <a:solidFill>
              <a:srgbClr val="40434F">
                <a:alpha val="4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567737" y="6423449"/>
            <a:ext cx="27432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050" b="1">
                <a:solidFill>
                  <a:schemeClr val="dk1"/>
                </a:solidFill>
              </a:rPr>
              <a:t>9</a:t>
            </a:fld>
            <a:r>
              <a:rPr lang="pl-PL" sz="1050" b="1" dirty="0">
                <a:solidFill>
                  <a:schemeClr val="dk1"/>
                </a:solidFill>
              </a:rPr>
              <a:t> </a:t>
            </a:r>
            <a:endParaRPr sz="1050" dirty="0">
              <a:solidFill>
                <a:schemeClr val="dk1"/>
              </a:solidFill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25" y="6336276"/>
            <a:ext cx="1205622" cy="2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ytuł 29">
            <a:extLst>
              <a:ext uri="{FF2B5EF4-FFF2-40B4-BE49-F238E27FC236}">
                <a16:creationId xmlns:a16="http://schemas.microsoft.com/office/drawing/2014/main" id="{93311F82-6633-9B77-09B6-23EBDCF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Infrastructure vs Software</a:t>
            </a:r>
          </a:p>
        </p:txBody>
      </p:sp>
      <p:grpSp>
        <p:nvGrpSpPr>
          <p:cNvPr id="184" name="Grupa 183">
            <a:extLst>
              <a:ext uri="{FF2B5EF4-FFF2-40B4-BE49-F238E27FC236}">
                <a16:creationId xmlns:a16="http://schemas.microsoft.com/office/drawing/2014/main" id="{A6C2847D-3C6D-D0AC-1600-DF1D485814CE}"/>
              </a:ext>
            </a:extLst>
          </p:cNvPr>
          <p:cNvGrpSpPr/>
          <p:nvPr/>
        </p:nvGrpSpPr>
        <p:grpSpPr>
          <a:xfrm>
            <a:off x="3223032" y="1358143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69" name="Dowolny kształt: kształt 168">
              <a:extLst>
                <a:ext uri="{FF2B5EF4-FFF2-40B4-BE49-F238E27FC236}">
                  <a16:creationId xmlns:a16="http://schemas.microsoft.com/office/drawing/2014/main" id="{804FB654-6878-69FB-C4EC-B4D70D5D84B3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Dowolny kształt: kształt 169">
              <a:extLst>
                <a:ext uri="{FF2B5EF4-FFF2-40B4-BE49-F238E27FC236}">
                  <a16:creationId xmlns:a16="http://schemas.microsoft.com/office/drawing/2014/main" id="{0D5B543A-2E8A-44A7-C588-E30B3BE42C0E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Dowolny kształt: kształt 170">
              <a:extLst>
                <a:ext uri="{FF2B5EF4-FFF2-40B4-BE49-F238E27FC236}">
                  <a16:creationId xmlns:a16="http://schemas.microsoft.com/office/drawing/2014/main" id="{79424882-C91B-5BA5-12D2-32D3DB3B4012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Dowolny kształt: kształt 171">
              <a:extLst>
                <a:ext uri="{FF2B5EF4-FFF2-40B4-BE49-F238E27FC236}">
                  <a16:creationId xmlns:a16="http://schemas.microsoft.com/office/drawing/2014/main" id="{4E70282D-919B-A179-F9F6-BC2B908C626A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Dowolny kształt: kształt 172">
              <a:extLst>
                <a:ext uri="{FF2B5EF4-FFF2-40B4-BE49-F238E27FC236}">
                  <a16:creationId xmlns:a16="http://schemas.microsoft.com/office/drawing/2014/main" id="{FDE3F71E-FC1A-9E4F-8FFE-C79C99CB7BA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Dowolny kształt: kształt 173">
              <a:extLst>
                <a:ext uri="{FF2B5EF4-FFF2-40B4-BE49-F238E27FC236}">
                  <a16:creationId xmlns:a16="http://schemas.microsoft.com/office/drawing/2014/main" id="{68F3AE07-1321-C7D2-63A4-2E881648AA6F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Dowolny kształt: kształt 174">
              <a:extLst>
                <a:ext uri="{FF2B5EF4-FFF2-40B4-BE49-F238E27FC236}">
                  <a16:creationId xmlns:a16="http://schemas.microsoft.com/office/drawing/2014/main" id="{E971F362-90B3-BBE5-64C3-A33186D1568E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Dowolny kształt: kształt 175">
              <a:extLst>
                <a:ext uri="{FF2B5EF4-FFF2-40B4-BE49-F238E27FC236}">
                  <a16:creationId xmlns:a16="http://schemas.microsoft.com/office/drawing/2014/main" id="{C1A2289A-1E34-5D82-2F81-68AC14EC66AE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Dowolny kształt: kształt 176">
              <a:extLst>
                <a:ext uri="{FF2B5EF4-FFF2-40B4-BE49-F238E27FC236}">
                  <a16:creationId xmlns:a16="http://schemas.microsoft.com/office/drawing/2014/main" id="{963C4690-1634-EB24-8BAD-EBC25166387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Dowolny kształt: kształt 177">
              <a:extLst>
                <a:ext uri="{FF2B5EF4-FFF2-40B4-BE49-F238E27FC236}">
                  <a16:creationId xmlns:a16="http://schemas.microsoft.com/office/drawing/2014/main" id="{E5109178-7D8D-2C58-2824-D7FB8EBC4B16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Dowolny kształt: kształt 178">
              <a:extLst>
                <a:ext uri="{FF2B5EF4-FFF2-40B4-BE49-F238E27FC236}">
                  <a16:creationId xmlns:a16="http://schemas.microsoft.com/office/drawing/2014/main" id="{49FCE35F-36CC-E64A-EF3C-FD248FB4197E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Owal 182">
              <a:extLst>
                <a:ext uri="{FF2B5EF4-FFF2-40B4-BE49-F238E27FC236}">
                  <a16:creationId xmlns:a16="http://schemas.microsoft.com/office/drawing/2014/main" id="{D45BF638-AE42-A210-837D-079F9606243B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5" name="Grupa 184">
            <a:extLst>
              <a:ext uri="{FF2B5EF4-FFF2-40B4-BE49-F238E27FC236}">
                <a16:creationId xmlns:a16="http://schemas.microsoft.com/office/drawing/2014/main" id="{83F5FD7F-5415-9DFC-C932-C4BB5DE98496}"/>
              </a:ext>
            </a:extLst>
          </p:cNvPr>
          <p:cNvGrpSpPr/>
          <p:nvPr/>
        </p:nvGrpSpPr>
        <p:grpSpPr>
          <a:xfrm>
            <a:off x="4435559" y="1358143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86" name="Dowolny kształt: kształt 185">
              <a:extLst>
                <a:ext uri="{FF2B5EF4-FFF2-40B4-BE49-F238E27FC236}">
                  <a16:creationId xmlns:a16="http://schemas.microsoft.com/office/drawing/2014/main" id="{1EE5B441-876E-899D-31AB-4A3456CD6AFE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Dowolny kształt: kształt 186">
              <a:extLst>
                <a:ext uri="{FF2B5EF4-FFF2-40B4-BE49-F238E27FC236}">
                  <a16:creationId xmlns:a16="http://schemas.microsoft.com/office/drawing/2014/main" id="{846E7BD2-D4EB-3B9C-E130-7B7724607893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Dowolny kształt: kształt 187">
              <a:extLst>
                <a:ext uri="{FF2B5EF4-FFF2-40B4-BE49-F238E27FC236}">
                  <a16:creationId xmlns:a16="http://schemas.microsoft.com/office/drawing/2014/main" id="{66F9587B-7354-7751-CF15-DFCA15E0CF84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Dowolny kształt: kształt 188">
              <a:extLst>
                <a:ext uri="{FF2B5EF4-FFF2-40B4-BE49-F238E27FC236}">
                  <a16:creationId xmlns:a16="http://schemas.microsoft.com/office/drawing/2014/main" id="{F8DEC025-106B-A870-25AE-649AE7ACDCA2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Dowolny kształt: kształt 189">
              <a:extLst>
                <a:ext uri="{FF2B5EF4-FFF2-40B4-BE49-F238E27FC236}">
                  <a16:creationId xmlns:a16="http://schemas.microsoft.com/office/drawing/2014/main" id="{6A8DCDCE-1F79-E8C2-21E9-4B23DB0BD3DB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Dowolny kształt: kształt 190">
              <a:extLst>
                <a:ext uri="{FF2B5EF4-FFF2-40B4-BE49-F238E27FC236}">
                  <a16:creationId xmlns:a16="http://schemas.microsoft.com/office/drawing/2014/main" id="{5729DE80-6BAF-397C-B318-552682BE6A59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Dowolny kształt: kształt 191">
              <a:extLst>
                <a:ext uri="{FF2B5EF4-FFF2-40B4-BE49-F238E27FC236}">
                  <a16:creationId xmlns:a16="http://schemas.microsoft.com/office/drawing/2014/main" id="{41F1C5EF-CE49-0530-69D2-70708D3B5FC8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Dowolny kształt: kształt 192">
              <a:extLst>
                <a:ext uri="{FF2B5EF4-FFF2-40B4-BE49-F238E27FC236}">
                  <a16:creationId xmlns:a16="http://schemas.microsoft.com/office/drawing/2014/main" id="{3C25654F-38A8-4C0F-6C68-12A63F3567F3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Dowolny kształt: kształt 193">
              <a:extLst>
                <a:ext uri="{FF2B5EF4-FFF2-40B4-BE49-F238E27FC236}">
                  <a16:creationId xmlns:a16="http://schemas.microsoft.com/office/drawing/2014/main" id="{61D89A48-6715-80DE-E542-83505348B70A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Dowolny kształt: kształt 194">
              <a:extLst>
                <a:ext uri="{FF2B5EF4-FFF2-40B4-BE49-F238E27FC236}">
                  <a16:creationId xmlns:a16="http://schemas.microsoft.com/office/drawing/2014/main" id="{29D31CB8-5ECE-2CC2-6C53-53900879F7E7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Dowolny kształt: kształt 195">
              <a:extLst>
                <a:ext uri="{FF2B5EF4-FFF2-40B4-BE49-F238E27FC236}">
                  <a16:creationId xmlns:a16="http://schemas.microsoft.com/office/drawing/2014/main" id="{B85BB6EE-AB9E-54B7-96E2-675208DD3E19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Owal 196">
              <a:extLst>
                <a:ext uri="{FF2B5EF4-FFF2-40B4-BE49-F238E27FC236}">
                  <a16:creationId xmlns:a16="http://schemas.microsoft.com/office/drawing/2014/main" id="{151EB322-9AB6-A176-21F7-8535F2F71B80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8" name="Grupa 197">
            <a:extLst>
              <a:ext uri="{FF2B5EF4-FFF2-40B4-BE49-F238E27FC236}">
                <a16:creationId xmlns:a16="http://schemas.microsoft.com/office/drawing/2014/main" id="{2F73CBA1-4BCE-3C95-C764-017ACBEC8095}"/>
              </a:ext>
            </a:extLst>
          </p:cNvPr>
          <p:cNvGrpSpPr/>
          <p:nvPr/>
        </p:nvGrpSpPr>
        <p:grpSpPr>
          <a:xfrm>
            <a:off x="5743034" y="1338402"/>
            <a:ext cx="759619" cy="822292"/>
            <a:chOff x="9679011" y="3950516"/>
            <a:chExt cx="759619" cy="822292"/>
          </a:xfrm>
          <a:solidFill>
            <a:schemeClr val="tx1"/>
          </a:solidFill>
        </p:grpSpPr>
        <p:sp>
          <p:nvSpPr>
            <p:cNvPr id="199" name="Dowolny kształt: kształt 198">
              <a:extLst>
                <a:ext uri="{FF2B5EF4-FFF2-40B4-BE49-F238E27FC236}">
                  <a16:creationId xmlns:a16="http://schemas.microsoft.com/office/drawing/2014/main" id="{AFF007DF-7410-39D8-CFD5-327AAB56336C}"/>
                </a:ext>
              </a:extLst>
            </p:cNvPr>
            <p:cNvSpPr/>
            <p:nvPr/>
          </p:nvSpPr>
          <p:spPr>
            <a:xfrm>
              <a:off x="9950852" y="4624790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Dowolny kształt: kształt 199">
              <a:extLst>
                <a:ext uri="{FF2B5EF4-FFF2-40B4-BE49-F238E27FC236}">
                  <a16:creationId xmlns:a16="http://schemas.microsoft.com/office/drawing/2014/main" id="{6B5DDB8A-EA38-9C46-002A-BAD5A4ACC1FF}"/>
                </a:ext>
              </a:extLst>
            </p:cNvPr>
            <p:cNvSpPr/>
            <p:nvPr/>
          </p:nvSpPr>
          <p:spPr>
            <a:xfrm>
              <a:off x="9999241" y="4717849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Dowolny kształt: kształt 200">
              <a:extLst>
                <a:ext uri="{FF2B5EF4-FFF2-40B4-BE49-F238E27FC236}">
                  <a16:creationId xmlns:a16="http://schemas.microsoft.com/office/drawing/2014/main" id="{BBFB3E9E-D5FE-6E93-36BA-41B6F6549D87}"/>
                </a:ext>
              </a:extLst>
            </p:cNvPr>
            <p:cNvSpPr/>
            <p:nvPr/>
          </p:nvSpPr>
          <p:spPr>
            <a:xfrm>
              <a:off x="9820362" y="4092629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Dowolny kształt: kształt 201">
              <a:extLst>
                <a:ext uri="{FF2B5EF4-FFF2-40B4-BE49-F238E27FC236}">
                  <a16:creationId xmlns:a16="http://schemas.microsoft.com/office/drawing/2014/main" id="{1C1D238E-C641-478B-6CAE-6FCECB6D081F}"/>
                </a:ext>
              </a:extLst>
            </p:cNvPr>
            <p:cNvSpPr/>
            <p:nvPr/>
          </p:nvSpPr>
          <p:spPr>
            <a:xfrm>
              <a:off x="10041532" y="3950516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Dowolny kształt: kształt 202">
              <a:extLst>
                <a:ext uri="{FF2B5EF4-FFF2-40B4-BE49-F238E27FC236}">
                  <a16:creationId xmlns:a16="http://schemas.microsoft.com/office/drawing/2014/main" id="{43247D0E-516C-882E-B529-9BA25D3992E9}"/>
                </a:ext>
              </a:extLst>
            </p:cNvPr>
            <p:cNvSpPr/>
            <p:nvPr/>
          </p:nvSpPr>
          <p:spPr>
            <a:xfrm>
              <a:off x="9782449" y="4059905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Dowolny kształt: kształt 203">
              <a:extLst>
                <a:ext uri="{FF2B5EF4-FFF2-40B4-BE49-F238E27FC236}">
                  <a16:creationId xmlns:a16="http://schemas.microsoft.com/office/drawing/2014/main" id="{ED88065F-E4B6-67A0-9301-56D72BD87C35}"/>
                </a:ext>
              </a:extLst>
            </p:cNvPr>
            <p:cNvSpPr/>
            <p:nvPr/>
          </p:nvSpPr>
          <p:spPr>
            <a:xfrm>
              <a:off x="10254020" y="4064847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Dowolny kształt: kształt 204">
              <a:extLst>
                <a:ext uri="{FF2B5EF4-FFF2-40B4-BE49-F238E27FC236}">
                  <a16:creationId xmlns:a16="http://schemas.microsoft.com/office/drawing/2014/main" id="{5F10872E-9E99-8853-C188-07CE6C34E10D}"/>
                </a:ext>
              </a:extLst>
            </p:cNvPr>
            <p:cNvSpPr/>
            <p:nvPr/>
          </p:nvSpPr>
          <p:spPr>
            <a:xfrm>
              <a:off x="9679011" y="4307703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Dowolny kształt: kształt 205">
              <a:extLst>
                <a:ext uri="{FF2B5EF4-FFF2-40B4-BE49-F238E27FC236}">
                  <a16:creationId xmlns:a16="http://schemas.microsoft.com/office/drawing/2014/main" id="{DC10113D-A6A1-8306-4FF4-50A55790C9F6}"/>
                </a:ext>
              </a:extLst>
            </p:cNvPr>
            <p:cNvSpPr/>
            <p:nvPr/>
          </p:nvSpPr>
          <p:spPr>
            <a:xfrm>
              <a:off x="9780746" y="4509243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Dowolny kształt: kształt 206">
              <a:extLst>
                <a:ext uri="{FF2B5EF4-FFF2-40B4-BE49-F238E27FC236}">
                  <a16:creationId xmlns:a16="http://schemas.microsoft.com/office/drawing/2014/main" id="{76FAAAAF-5329-519C-87E4-EDF4B7F926B2}"/>
                </a:ext>
              </a:extLst>
            </p:cNvPr>
            <p:cNvSpPr/>
            <p:nvPr/>
          </p:nvSpPr>
          <p:spPr>
            <a:xfrm>
              <a:off x="10253802" y="4503921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Dowolny kształt: kształt 207">
              <a:extLst>
                <a:ext uri="{FF2B5EF4-FFF2-40B4-BE49-F238E27FC236}">
                  <a16:creationId xmlns:a16="http://schemas.microsoft.com/office/drawing/2014/main" id="{26DB5C08-E080-79FE-DDC4-EF24C5C28D5A}"/>
                </a:ext>
              </a:extLst>
            </p:cNvPr>
            <p:cNvSpPr/>
            <p:nvPr/>
          </p:nvSpPr>
          <p:spPr>
            <a:xfrm>
              <a:off x="10333855" y="43070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Dowolny kształt: kształt 208">
              <a:extLst>
                <a:ext uri="{FF2B5EF4-FFF2-40B4-BE49-F238E27FC236}">
                  <a16:creationId xmlns:a16="http://schemas.microsoft.com/office/drawing/2014/main" id="{9D55BEC8-DDD6-62FD-08BE-28995CFA9AFF}"/>
                </a:ext>
              </a:extLst>
            </p:cNvPr>
            <p:cNvSpPr/>
            <p:nvPr/>
          </p:nvSpPr>
          <p:spPr>
            <a:xfrm>
              <a:off x="9865995" y="4144553"/>
              <a:ext cx="387067" cy="411293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Owal 209">
              <a:extLst>
                <a:ext uri="{FF2B5EF4-FFF2-40B4-BE49-F238E27FC236}">
                  <a16:creationId xmlns:a16="http://schemas.microsoft.com/office/drawing/2014/main" id="{9717FCF1-AFBC-5BDB-7DED-D80602C1737E}"/>
                </a:ext>
              </a:extLst>
            </p:cNvPr>
            <p:cNvSpPr/>
            <p:nvPr/>
          </p:nvSpPr>
          <p:spPr>
            <a:xfrm>
              <a:off x="9888284" y="4136275"/>
              <a:ext cx="364777" cy="41129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1" name="Grupa 210">
            <a:extLst>
              <a:ext uri="{FF2B5EF4-FFF2-40B4-BE49-F238E27FC236}">
                <a16:creationId xmlns:a16="http://schemas.microsoft.com/office/drawing/2014/main" id="{B322BDE1-C5F7-43A9-6519-BB48094D7C92}"/>
              </a:ext>
            </a:extLst>
          </p:cNvPr>
          <p:cNvGrpSpPr/>
          <p:nvPr/>
        </p:nvGrpSpPr>
        <p:grpSpPr>
          <a:xfrm>
            <a:off x="1514911" y="2133214"/>
            <a:ext cx="914400" cy="914400"/>
            <a:chOff x="1667494" y="4223607"/>
            <a:chExt cx="914400" cy="914400"/>
          </a:xfrm>
        </p:grpSpPr>
        <p:sp>
          <p:nvSpPr>
            <p:cNvPr id="212" name="Prostokąt 211">
              <a:extLst>
                <a:ext uri="{FF2B5EF4-FFF2-40B4-BE49-F238E27FC236}">
                  <a16:creationId xmlns:a16="http://schemas.microsoft.com/office/drawing/2014/main" id="{F60D5CBF-CF76-D09A-6CA6-2942B642167D}"/>
                </a:ext>
              </a:extLst>
            </p:cNvPr>
            <p:cNvSpPr/>
            <p:nvPr/>
          </p:nvSpPr>
          <p:spPr>
            <a:xfrm>
              <a:off x="1931276" y="4370993"/>
              <a:ext cx="378372" cy="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3" name="Grafika 212" descr="Naładowana bateria z wypełnieniem pełnym">
              <a:extLst>
                <a:ext uri="{FF2B5EF4-FFF2-40B4-BE49-F238E27FC236}">
                  <a16:creationId xmlns:a16="http://schemas.microsoft.com/office/drawing/2014/main" id="{04B1FF82-8422-135E-B1C4-2DA7F2317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1667494" y="42236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305064"/>
      </p:ext>
    </p:extLst>
  </p:cSld>
  <p:clrMapOvr>
    <a:masterClrMapping/>
  </p:clrMapOvr>
</p:sld>
</file>

<file path=ppt/theme/theme1.xml><?xml version="1.0" encoding="utf-8"?>
<a:theme xmlns:a="http://schemas.openxmlformats.org/drawingml/2006/main" name="FAP">
  <a:themeElements>
    <a:clrScheme name="WDI">
      <a:dk1>
        <a:srgbClr val="0C0A11"/>
      </a:dk1>
      <a:lt1>
        <a:srgbClr val="FFFFFF"/>
      </a:lt1>
      <a:dk2>
        <a:srgbClr val="3C21FF"/>
      </a:dk2>
      <a:lt2>
        <a:srgbClr val="33FF99"/>
      </a:lt2>
      <a:accent1>
        <a:srgbClr val="4A31FF"/>
      </a:accent1>
      <a:accent2>
        <a:srgbClr val="E10B31"/>
      </a:accent2>
      <a:accent3>
        <a:srgbClr val="F4511C"/>
      </a:accent3>
      <a:accent4>
        <a:srgbClr val="029676"/>
      </a:accent4>
      <a:accent5>
        <a:srgbClr val="4AB5C4"/>
      </a:accent5>
      <a:accent6>
        <a:srgbClr val="0989B1"/>
      </a:accent6>
      <a:hlink>
        <a:srgbClr val="3C21FF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780</Words>
  <Application>Microsoft Office PowerPoint</Application>
  <PresentationFormat>Panoramiczny</PresentationFormat>
  <Paragraphs>226</Paragraphs>
  <Slides>32</Slides>
  <Notes>31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Tahoma</vt:lpstr>
      <vt:lpstr>Arial Black</vt:lpstr>
      <vt:lpstr>Arial</vt:lpstr>
      <vt:lpstr>Calibri</vt:lpstr>
      <vt:lpstr>FAP</vt:lpstr>
      <vt:lpstr>Prezentacja programu PowerPoint</vt:lpstr>
      <vt:lpstr>About Me</vt:lpstr>
      <vt:lpstr>Purpose</vt:lpstr>
      <vt:lpstr>‘Nines’ availability</vt:lpstr>
      <vt:lpstr>‘Nines’ availability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Infrastructure vs Software</vt:lpstr>
      <vt:lpstr>End user does not care</vt:lpstr>
      <vt:lpstr>Automation</vt:lpstr>
      <vt:lpstr>Redundancy everywhere</vt:lpstr>
      <vt:lpstr>Health metrics</vt:lpstr>
      <vt:lpstr>Cache is your friend</vt:lpstr>
      <vt:lpstr>Read models</vt:lpstr>
      <vt:lpstr>No singletons</vt:lpstr>
      <vt:lpstr>New release</vt:lpstr>
      <vt:lpstr>New release</vt:lpstr>
      <vt:lpstr>Pre and post database migration</vt:lpstr>
      <vt:lpstr>Blue green read models</vt:lpstr>
      <vt:lpstr>Summary</vt:lpstr>
      <vt:lpstr>Where can you find me?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Sylwia</dc:creator>
  <cp:lastModifiedBy>Mariusz Krzanowski</cp:lastModifiedBy>
  <cp:revision>77</cp:revision>
  <dcterms:modified xsi:type="dcterms:W3CDTF">2023-03-31T09:40:42Z</dcterms:modified>
</cp:coreProperties>
</file>