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8"/>
  </p:notesMasterIdLst>
  <p:sldIdLst>
    <p:sldId id="256" r:id="rId2"/>
    <p:sldId id="300" r:id="rId3"/>
    <p:sldId id="318" r:id="rId4"/>
    <p:sldId id="257" r:id="rId5"/>
    <p:sldId id="303" r:id="rId6"/>
    <p:sldId id="304" r:id="rId7"/>
    <p:sldId id="305" r:id="rId8"/>
    <p:sldId id="307" r:id="rId9"/>
    <p:sldId id="335" r:id="rId10"/>
    <p:sldId id="302" r:id="rId11"/>
    <p:sldId id="306" r:id="rId12"/>
    <p:sldId id="308" r:id="rId13"/>
    <p:sldId id="309" r:id="rId14"/>
    <p:sldId id="311" r:id="rId15"/>
    <p:sldId id="312" r:id="rId16"/>
    <p:sldId id="316" r:id="rId17"/>
    <p:sldId id="317" r:id="rId18"/>
    <p:sldId id="324" r:id="rId19"/>
    <p:sldId id="319" r:id="rId20"/>
    <p:sldId id="320" r:id="rId21"/>
    <p:sldId id="325" r:id="rId22"/>
    <p:sldId id="326" r:id="rId23"/>
    <p:sldId id="331" r:id="rId24"/>
    <p:sldId id="313" r:id="rId25"/>
    <p:sldId id="288" r:id="rId26"/>
    <p:sldId id="289" r:id="rId27"/>
    <p:sldId id="290" r:id="rId28"/>
    <p:sldId id="291" r:id="rId29"/>
    <p:sldId id="261" r:id="rId30"/>
    <p:sldId id="292" r:id="rId31"/>
    <p:sldId id="321" r:id="rId32"/>
    <p:sldId id="330" r:id="rId33"/>
    <p:sldId id="293" r:id="rId34"/>
    <p:sldId id="294" r:id="rId35"/>
    <p:sldId id="295" r:id="rId36"/>
    <p:sldId id="296" r:id="rId37"/>
    <p:sldId id="329" r:id="rId38"/>
    <p:sldId id="327" r:id="rId39"/>
    <p:sldId id="328" r:id="rId40"/>
    <p:sldId id="334" r:id="rId41"/>
    <p:sldId id="341" r:id="rId42"/>
    <p:sldId id="345" r:id="rId43"/>
    <p:sldId id="342" r:id="rId44"/>
    <p:sldId id="346" r:id="rId45"/>
    <p:sldId id="339" r:id="rId46"/>
    <p:sldId id="347" r:id="rId47"/>
    <p:sldId id="277" r:id="rId48"/>
    <p:sldId id="348" r:id="rId49"/>
    <p:sldId id="343" r:id="rId50"/>
    <p:sldId id="349" r:id="rId51"/>
    <p:sldId id="338" r:id="rId52"/>
    <p:sldId id="332" r:id="rId53"/>
    <p:sldId id="333" r:id="rId54"/>
    <p:sldId id="340" r:id="rId55"/>
    <p:sldId id="350" r:id="rId56"/>
    <p:sldId id="344" r:id="rId57"/>
    <p:sldId id="351" r:id="rId58"/>
    <p:sldId id="336" r:id="rId59"/>
    <p:sldId id="274" r:id="rId60"/>
    <p:sldId id="276" r:id="rId61"/>
    <p:sldId id="310" r:id="rId62"/>
    <p:sldId id="337" r:id="rId63"/>
    <p:sldId id="299" r:id="rId64"/>
    <p:sldId id="298" r:id="rId65"/>
    <p:sldId id="323" r:id="rId66"/>
    <p:sldId id="322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8D627-4664-48B3-80BE-028F7A90D4BF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3A5E4-2708-4996-AB07-BA392A599E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7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277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5828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7121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71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769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0521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0714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1814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318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6492874"/>
            <a:ext cx="623930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Traps in distributed systems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7A7D0489-9899-469F-AA4E-24247D09884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66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846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319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23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134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79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285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267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F482-071E-4C3D-8558-23701C7068BF}" type="datetimeFigureOut">
              <a:rPr lang="pl-PL" smtClean="0"/>
              <a:t>24.08.2019</a:t>
            </a:fld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0489-9899-469F-AA4E-24247D098846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7F526245-DDB7-4C13-A4B4-50A97CCE934E}"/>
              </a:ext>
            </a:extLst>
          </p:cNvPr>
          <p:cNvSpPr txBox="1">
            <a:spLocks/>
          </p:cNvSpPr>
          <p:nvPr userDrawn="1"/>
        </p:nvSpPr>
        <p:spPr>
          <a:xfrm>
            <a:off x="1141412" y="6492874"/>
            <a:ext cx="623930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Traps in distributed systems</a:t>
            </a:r>
            <a:endParaRPr lang="pl-PL" dirty="0"/>
          </a:p>
        </p:txBody>
      </p:sp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7AFC4C92-0C90-4B51-BECC-66DB5732BF34}"/>
              </a:ext>
            </a:extLst>
          </p:cNvPr>
          <p:cNvSpPr txBox="1">
            <a:spLocks/>
          </p:cNvSpPr>
          <p:nvPr userDrawn="1"/>
        </p:nvSpPr>
        <p:spPr>
          <a:xfrm>
            <a:off x="11420911" y="6492875"/>
            <a:ext cx="77108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7D0489-9899-469F-AA4E-24247D09884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4120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svg"/><Relationship Id="rId7" Type="http://schemas.openxmlformats.org/officeDocument/2006/relationships/image" Target="../media/image42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4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svg"/><Relationship Id="rId7" Type="http://schemas.openxmlformats.org/officeDocument/2006/relationships/image" Target="../media/image42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44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9ECF2B-82E2-43C5-BE58-1C0C1F7A4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Traps in distributed systems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3133055-968A-4019-B7B0-4F1F880A1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stich in time saves nine 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512A6-947D-4281-890C-EB56659BEE56}"/>
              </a:ext>
            </a:extLst>
          </p:cNvPr>
          <p:cNvSpPr txBox="1"/>
          <p:nvPr/>
        </p:nvSpPr>
        <p:spPr>
          <a:xfrm>
            <a:off x="9219501" y="5704514"/>
            <a:ext cx="20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Mariusz Krzanowski</a:t>
            </a:r>
          </a:p>
        </p:txBody>
      </p:sp>
    </p:spTree>
    <p:extLst>
      <p:ext uri="{BB962C8B-B14F-4D97-AF65-F5344CB8AC3E}">
        <p14:creationId xmlns:p14="http://schemas.microsoft.com/office/powerpoint/2010/main" val="14760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CE7-6F0B-4E69-A043-C18CF6A1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The WORLD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4BFBC-5DE3-4D8C-B5BC-976B7F10F220}"/>
              </a:ext>
            </a:extLst>
          </p:cNvPr>
          <p:cNvSpPr txBox="1"/>
          <p:nvPr/>
        </p:nvSpPr>
        <p:spPr>
          <a:xfrm>
            <a:off x="1141413" y="2097087"/>
            <a:ext cx="715494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t1 = System.DateTime.UtcNow;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Thread.Sleep(TimeSpan.FromSeconds(1));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t2 = System.DateTime.UtcNow;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{t2-t1</a:t>
            </a:r>
            <a:r>
              <a:rPr lang="en-US" sz="2400" dirty="0">
                <a:solidFill>
                  <a:srgbClr val="3CB371"/>
                </a:solidFill>
                <a:latin typeface="Consolas" panose="020B0609020204030204" pitchFamily="49" charset="0"/>
              </a:rPr>
              <a:t>:c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Console.ReadLine();</a:t>
            </a:r>
          </a:p>
        </p:txBody>
      </p:sp>
    </p:spTree>
    <p:extLst>
      <p:ext uri="{BB962C8B-B14F-4D97-AF65-F5344CB8AC3E}">
        <p14:creationId xmlns:p14="http://schemas.microsoft.com/office/powerpoint/2010/main" val="30151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CE7-6F0B-4E69-A043-C18CF6A1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The WORLD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4BFBC-5DE3-4D8C-B5BC-976B7F10F220}"/>
              </a:ext>
            </a:extLst>
          </p:cNvPr>
          <p:cNvSpPr txBox="1"/>
          <p:nvPr/>
        </p:nvSpPr>
        <p:spPr>
          <a:xfrm>
            <a:off x="1141413" y="2097087"/>
            <a:ext cx="715494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t1 = System.DateTime.UtcNow;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Thread.Sleep(TimeSpan.FromSeconds(1));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t2 = System.DateTime.UtcNow;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{t2-t1</a:t>
            </a:r>
            <a:r>
              <a:rPr lang="en-US" sz="2400" dirty="0">
                <a:solidFill>
                  <a:srgbClr val="3CB371"/>
                </a:solidFill>
                <a:latin typeface="Consolas" panose="020B0609020204030204" pitchFamily="49" charset="0"/>
              </a:rPr>
              <a:t>:c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Console.ReadLine();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03DA6-ABCC-440E-AD8E-83E70F43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21" y="3427805"/>
            <a:ext cx="3796347" cy="2709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CE892B-BB2C-4053-9A00-17E2BBCC7E5A}"/>
              </a:ext>
            </a:extLst>
          </p:cNvPr>
          <p:cNvCxnSpPr>
            <a:cxnSpLocks/>
          </p:cNvCxnSpPr>
          <p:nvPr/>
        </p:nvCxnSpPr>
        <p:spPr>
          <a:xfrm flipH="1" flipV="1">
            <a:off x="8182466" y="4223208"/>
            <a:ext cx="3016578" cy="11435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5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74AAA9-B41F-4165-A67A-3E02D0CFCFCF}"/>
              </a:ext>
            </a:extLst>
          </p:cNvPr>
          <p:cNvSpPr/>
          <p:nvPr/>
        </p:nvSpPr>
        <p:spPr>
          <a:xfrm>
            <a:off x="2046914" y="3615655"/>
            <a:ext cx="8321878" cy="17868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85F871-8D0F-433B-B28B-89E036F6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72" y="2133048"/>
            <a:ext cx="4607506" cy="46075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1C1614-0E02-4F4E-A367-A08491E47B6F}"/>
              </a:ext>
            </a:extLst>
          </p:cNvPr>
          <p:cNvSpPr/>
          <p:nvPr/>
        </p:nvSpPr>
        <p:spPr>
          <a:xfrm>
            <a:off x="2046913" y="2277611"/>
            <a:ext cx="8321879" cy="12709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EF2A4-893C-4917-8F6E-65899D80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In cloud everything is virtual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88F61-5E32-4109-BD2D-9DB705FA7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04" y="2506040"/>
            <a:ext cx="780290" cy="780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93D5A-E840-4FBD-80DE-8926D1507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34" y="2506040"/>
            <a:ext cx="780290" cy="78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DB42D-BA43-4D9B-8ED3-DC0B5211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64" y="2529167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B24E2-3AAC-490A-8831-F18F8DA5E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60" y="2529167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EDA6A-F306-4EDA-9D04-7E9F5E728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19" y="2506040"/>
            <a:ext cx="780290" cy="780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7F7FAC-6E28-480B-8D9B-830A7887C235}"/>
              </a:ext>
            </a:extLst>
          </p:cNvPr>
          <p:cNvSpPr txBox="1"/>
          <p:nvPr/>
        </p:nvSpPr>
        <p:spPr>
          <a:xfrm>
            <a:off x="7416995" y="2509238"/>
            <a:ext cx="25704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Virtual Machines</a:t>
            </a:r>
          </a:p>
          <a:p>
            <a:r>
              <a:rPr lang="en-US" dirty="0">
                <a:solidFill>
                  <a:schemeClr val="bg1"/>
                </a:solidFill>
              </a:rPr>
              <a:t>IAAS  PAAS SAAS FAAS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0DFE27-0D34-4A49-8292-E7A16AEF0DF7}"/>
              </a:ext>
            </a:extLst>
          </p:cNvPr>
          <p:cNvSpPr txBox="1"/>
          <p:nvPr/>
        </p:nvSpPr>
        <p:spPr>
          <a:xfrm>
            <a:off x="7416996" y="4032028"/>
            <a:ext cx="2570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Host of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7201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74AAA9-B41F-4165-A67A-3E02D0CFCFCF}"/>
              </a:ext>
            </a:extLst>
          </p:cNvPr>
          <p:cNvSpPr/>
          <p:nvPr/>
        </p:nvSpPr>
        <p:spPr>
          <a:xfrm>
            <a:off x="2046914" y="3615655"/>
            <a:ext cx="8321878" cy="17868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85F871-8D0F-433B-B28B-89E036F6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72" y="2133048"/>
            <a:ext cx="4607506" cy="46075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1C1614-0E02-4F4E-A367-A08491E47B6F}"/>
              </a:ext>
            </a:extLst>
          </p:cNvPr>
          <p:cNvSpPr/>
          <p:nvPr/>
        </p:nvSpPr>
        <p:spPr>
          <a:xfrm>
            <a:off x="2046913" y="2277611"/>
            <a:ext cx="8321879" cy="12709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EF2A4-893C-4917-8F6E-65899D80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cloud everything is virtual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88F61-5E32-4109-BD2D-9DB705FA7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04" y="2506040"/>
            <a:ext cx="780290" cy="780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93D5A-E840-4FBD-80DE-8926D1507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34" y="2506040"/>
            <a:ext cx="780290" cy="78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DB42D-BA43-4D9B-8ED3-DC0B5211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64" y="2529167"/>
            <a:ext cx="780290" cy="780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B24E2-3AAC-490A-8831-F18F8DA5E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60" y="2529167"/>
            <a:ext cx="780290" cy="78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EDA6A-F306-4EDA-9D04-7E9F5E728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19" y="2506040"/>
            <a:ext cx="780290" cy="780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7F7FAC-6E28-480B-8D9B-830A7887C235}"/>
              </a:ext>
            </a:extLst>
          </p:cNvPr>
          <p:cNvSpPr txBox="1"/>
          <p:nvPr/>
        </p:nvSpPr>
        <p:spPr>
          <a:xfrm>
            <a:off x="7416995" y="2509238"/>
            <a:ext cx="25704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Virtual Machines</a:t>
            </a:r>
          </a:p>
          <a:p>
            <a:r>
              <a:rPr lang="en-US" dirty="0">
                <a:solidFill>
                  <a:schemeClr val="bg1"/>
                </a:solidFill>
              </a:rPr>
              <a:t>IAAS  PAAS SAAS FAAS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0DFE27-0D34-4A49-8292-E7A16AEF0DF7}"/>
              </a:ext>
            </a:extLst>
          </p:cNvPr>
          <p:cNvSpPr txBox="1"/>
          <p:nvPr/>
        </p:nvSpPr>
        <p:spPr>
          <a:xfrm>
            <a:off x="7416996" y="4032028"/>
            <a:ext cx="2570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Host of virtual machines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59E30-560A-4A32-BCE2-49310293B06B}"/>
              </a:ext>
            </a:extLst>
          </p:cNvPr>
          <p:cNvSpPr txBox="1"/>
          <p:nvPr/>
        </p:nvSpPr>
        <p:spPr>
          <a:xfrm>
            <a:off x="2046913" y="5419288"/>
            <a:ext cx="4404221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There is always risk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host could be restarted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guest process could be paused</a:t>
            </a:r>
          </a:p>
        </p:txBody>
      </p:sp>
    </p:spTree>
    <p:extLst>
      <p:ext uri="{BB962C8B-B14F-4D97-AF65-F5344CB8AC3E}">
        <p14:creationId xmlns:p14="http://schemas.microsoft.com/office/powerpoint/2010/main" val="405132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1287D20-1937-451A-B0C6-BDAEBB565EC4}"/>
              </a:ext>
            </a:extLst>
          </p:cNvPr>
          <p:cNvSpPr/>
          <p:nvPr/>
        </p:nvSpPr>
        <p:spPr>
          <a:xfrm>
            <a:off x="1162811" y="1862472"/>
            <a:ext cx="1140643" cy="4487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474602-57E9-443A-B31D-6D527F107052}"/>
              </a:ext>
            </a:extLst>
          </p:cNvPr>
          <p:cNvSpPr/>
          <p:nvPr/>
        </p:nvSpPr>
        <p:spPr>
          <a:xfrm>
            <a:off x="3988572" y="1862472"/>
            <a:ext cx="1140643" cy="4487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3DD8E1-9CFA-411F-83DC-E98BB837E064}"/>
              </a:ext>
            </a:extLst>
          </p:cNvPr>
          <p:cNvCxnSpPr>
            <a:cxnSpLocks/>
          </p:cNvCxnSpPr>
          <p:nvPr/>
        </p:nvCxnSpPr>
        <p:spPr>
          <a:xfrm>
            <a:off x="1979631" y="3044202"/>
            <a:ext cx="2235629" cy="62089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FA3802-A42B-4587-A5BE-DDCB91790234}"/>
              </a:ext>
            </a:extLst>
          </p:cNvPr>
          <p:cNvCxnSpPr>
            <a:cxnSpLocks/>
          </p:cNvCxnSpPr>
          <p:nvPr/>
        </p:nvCxnSpPr>
        <p:spPr>
          <a:xfrm flipV="1">
            <a:off x="1979630" y="3665093"/>
            <a:ext cx="2235630" cy="1269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FCFC34-070D-4B67-9A60-5B8620DECBEF}"/>
              </a:ext>
            </a:extLst>
          </p:cNvPr>
          <p:cNvCxnSpPr>
            <a:cxnSpLocks/>
          </p:cNvCxnSpPr>
          <p:nvPr/>
        </p:nvCxnSpPr>
        <p:spPr>
          <a:xfrm flipV="1">
            <a:off x="1979629" y="3665093"/>
            <a:ext cx="2235631" cy="101402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366F3F-87AD-4298-9717-2DDC2CD66D07}"/>
              </a:ext>
            </a:extLst>
          </p:cNvPr>
          <p:cNvSpPr/>
          <p:nvPr/>
        </p:nvSpPr>
        <p:spPr>
          <a:xfrm>
            <a:off x="6155704" y="1862472"/>
            <a:ext cx="1140643" cy="4487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1B889-8688-4474-AE0A-07BB4474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Sticky session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36101-DAD5-4606-A511-7A50FEBB83C9}"/>
              </a:ext>
            </a:extLst>
          </p:cNvPr>
          <p:cNvSpPr txBox="1"/>
          <p:nvPr/>
        </p:nvSpPr>
        <p:spPr>
          <a:xfrm>
            <a:off x="6335880" y="1996048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FRONT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END</a:t>
            </a:r>
          </a:p>
        </p:txBody>
      </p:sp>
      <p:pic>
        <p:nvPicPr>
          <p:cNvPr id="19" name="Graphic 18" descr="Internet">
            <a:extLst>
              <a:ext uri="{FF2B5EF4-FFF2-40B4-BE49-F238E27FC236}">
                <a16:creationId xmlns:a16="http://schemas.microsoft.com/office/drawing/2014/main" id="{490BE9E7-8F33-4B45-847F-D4FE705F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768" y="2587002"/>
            <a:ext cx="914400" cy="914400"/>
          </a:xfrm>
          <a:prstGeom prst="rect">
            <a:avLst/>
          </a:prstGeom>
        </p:spPr>
      </p:pic>
      <p:pic>
        <p:nvPicPr>
          <p:cNvPr id="20" name="Graphic 19" descr="Internet">
            <a:extLst>
              <a:ext uri="{FF2B5EF4-FFF2-40B4-BE49-F238E27FC236}">
                <a16:creationId xmlns:a16="http://schemas.microsoft.com/office/drawing/2014/main" id="{A4492959-717E-4024-BCB7-3E86EF3E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911" y="3321458"/>
            <a:ext cx="914400" cy="914400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620BB2D2-9047-4505-91EB-A959D01B7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910" y="4235858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67BA9C-0AD9-4050-8F21-E2C09B835259}"/>
              </a:ext>
            </a:extLst>
          </p:cNvPr>
          <p:cNvSpPr txBox="1"/>
          <p:nvPr/>
        </p:nvSpPr>
        <p:spPr>
          <a:xfrm>
            <a:off x="3988573" y="2002227"/>
            <a:ext cx="114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LOAD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</a:rPr>
              <a:t>BALANCER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0AC26D-6AD1-495A-8A39-46AE6099B6CF}"/>
              </a:ext>
            </a:extLst>
          </p:cNvPr>
          <p:cNvCxnSpPr/>
          <p:nvPr/>
        </p:nvCxnSpPr>
        <p:spPr>
          <a:xfrm flipV="1">
            <a:off x="4788818" y="3105758"/>
            <a:ext cx="1734532" cy="61134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BDB839-EB7B-40F9-BB37-4B5E8A3552B9}"/>
              </a:ext>
            </a:extLst>
          </p:cNvPr>
          <p:cNvCxnSpPr/>
          <p:nvPr/>
        </p:nvCxnSpPr>
        <p:spPr>
          <a:xfrm>
            <a:off x="4788817" y="3736686"/>
            <a:ext cx="1734533" cy="11590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FD5D40-9A2E-46DE-A544-9DF68645E6C4}"/>
              </a:ext>
            </a:extLst>
          </p:cNvPr>
          <p:cNvCxnSpPr/>
          <p:nvPr/>
        </p:nvCxnSpPr>
        <p:spPr>
          <a:xfrm>
            <a:off x="4788816" y="3778658"/>
            <a:ext cx="1734534" cy="12646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E12DA00-BB99-4216-BA47-6D8D3ABF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14" y="3228437"/>
            <a:ext cx="1231102" cy="12311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36CCD2D-2A11-4F72-ACDF-39DA0C656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18" y="3665093"/>
            <a:ext cx="406666" cy="40666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BA1787B-F589-4540-A16F-EDFD97A0D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58" y="2735466"/>
            <a:ext cx="787804" cy="7878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FA1E37B-6983-4483-81E8-D529D731B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52" y="3616357"/>
            <a:ext cx="787804" cy="7878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AF4C828-7E89-4294-BF3C-CEB7BCD75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33" y="4525016"/>
            <a:ext cx="787804" cy="78780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ED7F9E0-66FC-4CA2-BD7F-A628FF515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32" y="5445999"/>
            <a:ext cx="787804" cy="78780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59C3EFD-BBCE-4E90-BF88-C3D5689D9F4E}"/>
              </a:ext>
            </a:extLst>
          </p:cNvPr>
          <p:cNvSpPr txBox="1"/>
          <p:nvPr/>
        </p:nvSpPr>
        <p:spPr>
          <a:xfrm>
            <a:off x="7645139" y="2243579"/>
            <a:ext cx="3799002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Load balancer sends all traffic from a single client to single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Load balancer can be distributed – e.g. Windows NLB service.</a:t>
            </a:r>
          </a:p>
        </p:txBody>
      </p:sp>
    </p:spTree>
    <p:extLst>
      <p:ext uri="{BB962C8B-B14F-4D97-AF65-F5344CB8AC3E}">
        <p14:creationId xmlns:p14="http://schemas.microsoft.com/office/powerpoint/2010/main" val="67783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61C6685-7268-4055-A341-F66324339879}"/>
              </a:ext>
            </a:extLst>
          </p:cNvPr>
          <p:cNvSpPr/>
          <p:nvPr/>
        </p:nvSpPr>
        <p:spPr>
          <a:xfrm>
            <a:off x="1162811" y="1862472"/>
            <a:ext cx="1140643" cy="4487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474602-57E9-443A-B31D-6D527F107052}"/>
              </a:ext>
            </a:extLst>
          </p:cNvPr>
          <p:cNvSpPr/>
          <p:nvPr/>
        </p:nvSpPr>
        <p:spPr>
          <a:xfrm>
            <a:off x="3988572" y="1862472"/>
            <a:ext cx="1140643" cy="4487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3DD8E1-9CFA-411F-83DC-E98BB837E064}"/>
              </a:ext>
            </a:extLst>
          </p:cNvPr>
          <p:cNvCxnSpPr>
            <a:cxnSpLocks/>
          </p:cNvCxnSpPr>
          <p:nvPr/>
        </p:nvCxnSpPr>
        <p:spPr>
          <a:xfrm>
            <a:off x="1979631" y="3044202"/>
            <a:ext cx="2235629" cy="62089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FA3802-A42B-4587-A5BE-DDCB91790234}"/>
              </a:ext>
            </a:extLst>
          </p:cNvPr>
          <p:cNvCxnSpPr>
            <a:cxnSpLocks/>
          </p:cNvCxnSpPr>
          <p:nvPr/>
        </p:nvCxnSpPr>
        <p:spPr>
          <a:xfrm flipV="1">
            <a:off x="1979630" y="3665093"/>
            <a:ext cx="2235630" cy="1269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FCFC34-070D-4B67-9A60-5B8620DECBEF}"/>
              </a:ext>
            </a:extLst>
          </p:cNvPr>
          <p:cNvCxnSpPr>
            <a:cxnSpLocks/>
          </p:cNvCxnSpPr>
          <p:nvPr/>
        </p:nvCxnSpPr>
        <p:spPr>
          <a:xfrm flipV="1">
            <a:off x="1979629" y="3665093"/>
            <a:ext cx="2235631" cy="101402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366F3F-87AD-4298-9717-2DDC2CD66D07}"/>
              </a:ext>
            </a:extLst>
          </p:cNvPr>
          <p:cNvSpPr/>
          <p:nvPr/>
        </p:nvSpPr>
        <p:spPr>
          <a:xfrm>
            <a:off x="6155704" y="1862472"/>
            <a:ext cx="1140643" cy="4487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1B889-8688-4474-AE0A-07BB4474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Sticky session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36101-DAD5-4606-A511-7A50FEBB83C9}"/>
              </a:ext>
            </a:extLst>
          </p:cNvPr>
          <p:cNvSpPr txBox="1"/>
          <p:nvPr/>
        </p:nvSpPr>
        <p:spPr>
          <a:xfrm>
            <a:off x="6335880" y="1996048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FRONT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END</a:t>
            </a:r>
          </a:p>
        </p:txBody>
      </p:sp>
      <p:pic>
        <p:nvPicPr>
          <p:cNvPr id="19" name="Graphic 18" descr="Internet">
            <a:extLst>
              <a:ext uri="{FF2B5EF4-FFF2-40B4-BE49-F238E27FC236}">
                <a16:creationId xmlns:a16="http://schemas.microsoft.com/office/drawing/2014/main" id="{490BE9E7-8F33-4B45-847F-D4FE705F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768" y="2587002"/>
            <a:ext cx="914400" cy="914400"/>
          </a:xfrm>
          <a:prstGeom prst="rect">
            <a:avLst/>
          </a:prstGeom>
        </p:spPr>
      </p:pic>
      <p:pic>
        <p:nvPicPr>
          <p:cNvPr id="20" name="Graphic 19" descr="Internet">
            <a:extLst>
              <a:ext uri="{FF2B5EF4-FFF2-40B4-BE49-F238E27FC236}">
                <a16:creationId xmlns:a16="http://schemas.microsoft.com/office/drawing/2014/main" id="{A4492959-717E-4024-BCB7-3E86EF3E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911" y="3321458"/>
            <a:ext cx="914400" cy="914400"/>
          </a:xfrm>
          <a:prstGeom prst="rect">
            <a:avLst/>
          </a:prstGeom>
        </p:spPr>
      </p:pic>
      <p:pic>
        <p:nvPicPr>
          <p:cNvPr id="21" name="Graphic 20" descr="Internet">
            <a:extLst>
              <a:ext uri="{FF2B5EF4-FFF2-40B4-BE49-F238E27FC236}">
                <a16:creationId xmlns:a16="http://schemas.microsoft.com/office/drawing/2014/main" id="{620BB2D2-9047-4505-91EB-A959D01B7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910" y="4235858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67BA9C-0AD9-4050-8F21-E2C09B835259}"/>
              </a:ext>
            </a:extLst>
          </p:cNvPr>
          <p:cNvSpPr txBox="1"/>
          <p:nvPr/>
        </p:nvSpPr>
        <p:spPr>
          <a:xfrm>
            <a:off x="3988573" y="2002227"/>
            <a:ext cx="114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LOAD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</a:rPr>
              <a:t>BALANCER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0AC26D-6AD1-495A-8A39-46AE6099B6CF}"/>
              </a:ext>
            </a:extLst>
          </p:cNvPr>
          <p:cNvCxnSpPr/>
          <p:nvPr/>
        </p:nvCxnSpPr>
        <p:spPr>
          <a:xfrm flipV="1">
            <a:off x="4788818" y="3105758"/>
            <a:ext cx="1734532" cy="61134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BDB839-EB7B-40F9-BB37-4B5E8A3552B9}"/>
              </a:ext>
            </a:extLst>
          </p:cNvPr>
          <p:cNvCxnSpPr/>
          <p:nvPr/>
        </p:nvCxnSpPr>
        <p:spPr>
          <a:xfrm>
            <a:off x="4788817" y="3736686"/>
            <a:ext cx="1734533" cy="11590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FD5D40-9A2E-46DE-A544-9DF68645E6C4}"/>
              </a:ext>
            </a:extLst>
          </p:cNvPr>
          <p:cNvCxnSpPr/>
          <p:nvPr/>
        </p:nvCxnSpPr>
        <p:spPr>
          <a:xfrm>
            <a:off x="4788816" y="3778658"/>
            <a:ext cx="1734534" cy="12646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E12DA00-BB99-4216-BA47-6D8D3ABF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14" y="3228437"/>
            <a:ext cx="1231102" cy="12311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36CCD2D-2A11-4F72-ACDF-39DA0C656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18" y="3665093"/>
            <a:ext cx="406666" cy="40666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BA1787B-F589-4540-A16F-EDFD97A0D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58" y="2735466"/>
            <a:ext cx="787804" cy="7878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FA1E37B-6983-4483-81E8-D529D731B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52" y="3616357"/>
            <a:ext cx="787804" cy="7878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AF4C828-7E89-4294-BF3C-CEB7BCD75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33" y="4525016"/>
            <a:ext cx="787804" cy="78780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ED7F9E0-66FC-4CA2-BD7F-A628FF515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32" y="5445999"/>
            <a:ext cx="787804" cy="7878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F5F30F-35A8-45CB-B4CE-363307C248C6}"/>
              </a:ext>
            </a:extLst>
          </p:cNvPr>
          <p:cNvSpPr txBox="1"/>
          <p:nvPr/>
        </p:nvSpPr>
        <p:spPr>
          <a:xfrm>
            <a:off x="7645139" y="2243579"/>
            <a:ext cx="3799002" cy="31700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Front-end server is unresponsive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Multiple clients are directed to single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Clients are accessing server farm via 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Sticky token timeout. Two processes running in parallel: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clean-up on 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new process on 2</a:t>
            </a:r>
            <a:r>
              <a:rPr lang="en-US" sz="2000" baseline="30000" dirty="0">
                <a:solidFill>
                  <a:schemeClr val="bg1"/>
                </a:solidFill>
              </a:rPr>
              <a:t>nd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>
            <a:extLst>
              <a:ext uri="{FF2B5EF4-FFF2-40B4-BE49-F238E27FC236}">
                <a16:creationId xmlns:a16="http://schemas.microsoft.com/office/drawing/2014/main" id="{14E29186-D913-42FB-B916-E8373276526F}"/>
              </a:ext>
            </a:extLst>
          </p:cNvPr>
          <p:cNvSpPr/>
          <p:nvPr/>
        </p:nvSpPr>
        <p:spPr>
          <a:xfrm flipH="1">
            <a:off x="527900" y="1640264"/>
            <a:ext cx="6014301" cy="4599217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DB8C32-1B3F-475D-BC4B-7D4CB63A666B}"/>
              </a:ext>
            </a:extLst>
          </p:cNvPr>
          <p:cNvCxnSpPr/>
          <p:nvPr/>
        </p:nvCxnSpPr>
        <p:spPr>
          <a:xfrm>
            <a:off x="2630546" y="3567912"/>
            <a:ext cx="1471695" cy="2528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75DDC7-9325-4B61-9DDA-27AAB58C0FD6}"/>
              </a:ext>
            </a:extLst>
          </p:cNvPr>
          <p:cNvCxnSpPr/>
          <p:nvPr/>
        </p:nvCxnSpPr>
        <p:spPr>
          <a:xfrm>
            <a:off x="2429056" y="2456029"/>
            <a:ext cx="236192" cy="97297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49A457-2EA9-4702-8019-F663162E980E}"/>
              </a:ext>
            </a:extLst>
          </p:cNvPr>
          <p:cNvCxnSpPr/>
          <p:nvPr/>
        </p:nvCxnSpPr>
        <p:spPr>
          <a:xfrm>
            <a:off x="1638481" y="2969804"/>
            <a:ext cx="1026767" cy="474892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57AAF-E62D-4F44-B562-973E3A6523A8}"/>
              </a:ext>
            </a:extLst>
          </p:cNvPr>
          <p:cNvCxnSpPr>
            <a:cxnSpLocks/>
          </p:cNvCxnSpPr>
          <p:nvPr/>
        </p:nvCxnSpPr>
        <p:spPr>
          <a:xfrm flipV="1">
            <a:off x="1699581" y="3426105"/>
            <a:ext cx="965667" cy="87281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AB9EC1-8C43-40AF-87D1-44D66FBAEEEA}"/>
              </a:ext>
            </a:extLst>
          </p:cNvPr>
          <p:cNvCxnSpPr>
            <a:cxnSpLocks/>
          </p:cNvCxnSpPr>
          <p:nvPr/>
        </p:nvCxnSpPr>
        <p:spPr>
          <a:xfrm flipV="1">
            <a:off x="2465952" y="3426106"/>
            <a:ext cx="256576" cy="1579527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040EAC-345D-4007-B365-16A07E430448}"/>
              </a:ext>
            </a:extLst>
          </p:cNvPr>
          <p:cNvCxnSpPr/>
          <p:nvPr/>
        </p:nvCxnSpPr>
        <p:spPr>
          <a:xfrm>
            <a:off x="4139006" y="2267265"/>
            <a:ext cx="55217" cy="1204836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7C9104-E96F-4D32-B5D4-7F5407BF36B1}"/>
              </a:ext>
            </a:extLst>
          </p:cNvPr>
          <p:cNvCxnSpPr/>
          <p:nvPr/>
        </p:nvCxnSpPr>
        <p:spPr>
          <a:xfrm flipH="1">
            <a:off x="4194223" y="2851316"/>
            <a:ext cx="1023464" cy="600072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8B20F7-055C-48BD-8D51-07B4B2BD860D}"/>
              </a:ext>
            </a:extLst>
          </p:cNvPr>
          <p:cNvCxnSpPr/>
          <p:nvPr/>
        </p:nvCxnSpPr>
        <p:spPr>
          <a:xfrm flipH="1" flipV="1">
            <a:off x="4194223" y="3451388"/>
            <a:ext cx="1028829" cy="847527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AED596-C366-4525-8852-DEF46721591F}"/>
              </a:ext>
            </a:extLst>
          </p:cNvPr>
          <p:cNvCxnSpPr>
            <a:cxnSpLocks/>
          </p:cNvCxnSpPr>
          <p:nvPr/>
        </p:nvCxnSpPr>
        <p:spPr>
          <a:xfrm flipH="1" flipV="1">
            <a:off x="4194224" y="3451389"/>
            <a:ext cx="180973" cy="155424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E04559-68DE-4DC2-AF3D-AE1223059905}"/>
              </a:ext>
            </a:extLst>
          </p:cNvPr>
          <p:cNvCxnSpPr/>
          <p:nvPr/>
        </p:nvCxnSpPr>
        <p:spPr>
          <a:xfrm>
            <a:off x="2722528" y="3426105"/>
            <a:ext cx="1471695" cy="2528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486684-B02E-4D26-B512-285BD2DC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split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EDC2F6-C368-4C83-8F79-7B27EC78B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9910" y="4822183"/>
            <a:ext cx="790575" cy="7905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222948-FA32-4100-BA0C-6F31BCA5D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298" y="2580785"/>
            <a:ext cx="790575" cy="7905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8829979-784F-4AD9-9641-9F73DBB6C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8712" y="1844954"/>
            <a:ext cx="790575" cy="7905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BB9EB94-DC22-43FD-A3EF-D72149D60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8200" y="4805689"/>
            <a:ext cx="790575" cy="79057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6A16BCC-7FFD-4C24-8E03-B05F5F030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194" y="3903628"/>
            <a:ext cx="790575" cy="79057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1824652-BF82-4F1B-A92B-F2EB7A4B4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765" y="3903628"/>
            <a:ext cx="790575" cy="79057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BF2EFB7-1DBF-49C7-9BFA-AB9FB46BE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765" y="2456029"/>
            <a:ext cx="790575" cy="79057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2C14EAB-AC6B-41B7-BE01-5065FF70A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948" y="2005065"/>
            <a:ext cx="790575" cy="79057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3F613CD-3E25-4803-9C9B-5E9E56B02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9961" y="3056101"/>
            <a:ext cx="790575" cy="79057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4F6AC3A-0184-48CE-A3A1-CDDDE5BF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8936" y="3049409"/>
            <a:ext cx="790575" cy="79057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768ABE12-3D52-46D3-90ED-6A1E141CB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9534" y="3156165"/>
            <a:ext cx="790575" cy="79057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77656515-A539-4581-A7F7-24E92F3FF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7205" y="3172625"/>
            <a:ext cx="790575" cy="790575"/>
          </a:xfrm>
          <a:prstGeom prst="rect">
            <a:avLst/>
          </a:prstGeom>
        </p:spPr>
      </p:pic>
      <p:sp>
        <p:nvSpPr>
          <p:cNvPr id="25" name="Błyskawica 1">
            <a:extLst>
              <a:ext uri="{FF2B5EF4-FFF2-40B4-BE49-F238E27FC236}">
                <a16:creationId xmlns:a16="http://schemas.microsoft.com/office/drawing/2014/main" id="{A8D0E555-6567-41FD-B694-21DB8F7E2B1C}"/>
              </a:ext>
            </a:extLst>
          </p:cNvPr>
          <p:cNvSpPr/>
          <p:nvPr/>
        </p:nvSpPr>
        <p:spPr>
          <a:xfrm flipH="1">
            <a:off x="3219631" y="3141714"/>
            <a:ext cx="512618" cy="698270"/>
          </a:xfrm>
          <a:prstGeom prst="lightningBol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F24784-BDB2-4766-8262-5010843A357D}"/>
              </a:ext>
            </a:extLst>
          </p:cNvPr>
          <p:cNvSpPr txBox="1"/>
          <p:nvPr/>
        </p:nvSpPr>
        <p:spPr>
          <a:xfrm>
            <a:off x="6890679" y="2267265"/>
            <a:ext cx="3692969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problem is not with the host, but the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Switch, router is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Shared communication channel is overloaded</a:t>
            </a:r>
          </a:p>
        </p:txBody>
      </p:sp>
    </p:spTree>
    <p:extLst>
      <p:ext uri="{BB962C8B-B14F-4D97-AF65-F5344CB8AC3E}">
        <p14:creationId xmlns:p14="http://schemas.microsoft.com/office/powerpoint/2010/main" val="247728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loud 35">
            <a:extLst>
              <a:ext uri="{FF2B5EF4-FFF2-40B4-BE49-F238E27FC236}">
                <a16:creationId xmlns:a16="http://schemas.microsoft.com/office/drawing/2014/main" id="{A155A177-FE47-4577-AEB7-B67035A7370D}"/>
              </a:ext>
            </a:extLst>
          </p:cNvPr>
          <p:cNvSpPr/>
          <p:nvPr/>
        </p:nvSpPr>
        <p:spPr>
          <a:xfrm flipH="1">
            <a:off x="527900" y="1640264"/>
            <a:ext cx="6014301" cy="4599217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DB8C32-1B3F-475D-BC4B-7D4CB63A666B}"/>
              </a:ext>
            </a:extLst>
          </p:cNvPr>
          <p:cNvCxnSpPr/>
          <p:nvPr/>
        </p:nvCxnSpPr>
        <p:spPr>
          <a:xfrm>
            <a:off x="2630546" y="3567912"/>
            <a:ext cx="1471695" cy="2528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75DDC7-9325-4B61-9DDA-27AAB58C0FD6}"/>
              </a:ext>
            </a:extLst>
          </p:cNvPr>
          <p:cNvCxnSpPr/>
          <p:nvPr/>
        </p:nvCxnSpPr>
        <p:spPr>
          <a:xfrm>
            <a:off x="2429056" y="2456029"/>
            <a:ext cx="236192" cy="97297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49A457-2EA9-4702-8019-F663162E980E}"/>
              </a:ext>
            </a:extLst>
          </p:cNvPr>
          <p:cNvCxnSpPr/>
          <p:nvPr/>
        </p:nvCxnSpPr>
        <p:spPr>
          <a:xfrm>
            <a:off x="1638481" y="2969804"/>
            <a:ext cx="1026767" cy="474892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57AAF-E62D-4F44-B562-973E3A6523A8}"/>
              </a:ext>
            </a:extLst>
          </p:cNvPr>
          <p:cNvCxnSpPr>
            <a:cxnSpLocks/>
          </p:cNvCxnSpPr>
          <p:nvPr/>
        </p:nvCxnSpPr>
        <p:spPr>
          <a:xfrm flipV="1">
            <a:off x="1699581" y="3426105"/>
            <a:ext cx="965667" cy="87281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AB9EC1-8C43-40AF-87D1-44D66FBAEEEA}"/>
              </a:ext>
            </a:extLst>
          </p:cNvPr>
          <p:cNvCxnSpPr>
            <a:cxnSpLocks/>
          </p:cNvCxnSpPr>
          <p:nvPr/>
        </p:nvCxnSpPr>
        <p:spPr>
          <a:xfrm flipV="1">
            <a:off x="2465952" y="3426106"/>
            <a:ext cx="256576" cy="1579527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040EAC-345D-4007-B365-16A07E430448}"/>
              </a:ext>
            </a:extLst>
          </p:cNvPr>
          <p:cNvCxnSpPr/>
          <p:nvPr/>
        </p:nvCxnSpPr>
        <p:spPr>
          <a:xfrm>
            <a:off x="4139006" y="2267265"/>
            <a:ext cx="55217" cy="1204836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7C9104-E96F-4D32-B5D4-7F5407BF36B1}"/>
              </a:ext>
            </a:extLst>
          </p:cNvPr>
          <p:cNvCxnSpPr/>
          <p:nvPr/>
        </p:nvCxnSpPr>
        <p:spPr>
          <a:xfrm flipH="1">
            <a:off x="4194223" y="2851316"/>
            <a:ext cx="1023464" cy="600072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8B20F7-055C-48BD-8D51-07B4B2BD860D}"/>
              </a:ext>
            </a:extLst>
          </p:cNvPr>
          <p:cNvCxnSpPr/>
          <p:nvPr/>
        </p:nvCxnSpPr>
        <p:spPr>
          <a:xfrm flipH="1" flipV="1">
            <a:off x="4194223" y="3451388"/>
            <a:ext cx="1028829" cy="847527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AED596-C366-4525-8852-DEF46721591F}"/>
              </a:ext>
            </a:extLst>
          </p:cNvPr>
          <p:cNvCxnSpPr>
            <a:cxnSpLocks/>
          </p:cNvCxnSpPr>
          <p:nvPr/>
        </p:nvCxnSpPr>
        <p:spPr>
          <a:xfrm flipH="1" flipV="1">
            <a:off x="4194224" y="3451389"/>
            <a:ext cx="180973" cy="155424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E04559-68DE-4DC2-AF3D-AE1223059905}"/>
              </a:ext>
            </a:extLst>
          </p:cNvPr>
          <p:cNvCxnSpPr/>
          <p:nvPr/>
        </p:nvCxnSpPr>
        <p:spPr>
          <a:xfrm>
            <a:off x="2722528" y="3426105"/>
            <a:ext cx="1471695" cy="2528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486684-B02E-4D26-B512-285BD2DC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split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EDC2F6-C368-4C83-8F79-7B27EC78B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9910" y="4822183"/>
            <a:ext cx="790575" cy="7905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222948-FA32-4100-BA0C-6F31BCA5D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298" y="2580785"/>
            <a:ext cx="790575" cy="7905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8829979-784F-4AD9-9641-9F73DBB6C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8712" y="1844954"/>
            <a:ext cx="790575" cy="7905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BB9EB94-DC22-43FD-A3EF-D72149D60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8200" y="4805689"/>
            <a:ext cx="790575" cy="79057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6A16BCC-7FFD-4C24-8E03-B05F5F030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194" y="3903628"/>
            <a:ext cx="790575" cy="79057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1824652-BF82-4F1B-A92B-F2EB7A4B4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765" y="3903628"/>
            <a:ext cx="790575" cy="79057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BF2EFB7-1DBF-49C7-9BFA-AB9FB46BE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765" y="2456029"/>
            <a:ext cx="790575" cy="79057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2C14EAB-AC6B-41B7-BE01-5065FF70A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948" y="2005065"/>
            <a:ext cx="790575" cy="79057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3F613CD-3E25-4803-9C9B-5E9E56B02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9961" y="3056101"/>
            <a:ext cx="790575" cy="79057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4F6AC3A-0184-48CE-A3A1-CDDDE5BF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8936" y="3049409"/>
            <a:ext cx="790575" cy="79057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768ABE12-3D52-46D3-90ED-6A1E141CB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9534" y="3156165"/>
            <a:ext cx="790575" cy="79057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77656515-A539-4581-A7F7-24E92F3FF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7205" y="3172625"/>
            <a:ext cx="790575" cy="790575"/>
          </a:xfrm>
          <a:prstGeom prst="rect">
            <a:avLst/>
          </a:prstGeom>
        </p:spPr>
      </p:pic>
      <p:sp>
        <p:nvSpPr>
          <p:cNvPr id="25" name="Błyskawica 1">
            <a:extLst>
              <a:ext uri="{FF2B5EF4-FFF2-40B4-BE49-F238E27FC236}">
                <a16:creationId xmlns:a16="http://schemas.microsoft.com/office/drawing/2014/main" id="{A8D0E555-6567-41FD-B694-21DB8F7E2B1C}"/>
              </a:ext>
            </a:extLst>
          </p:cNvPr>
          <p:cNvSpPr/>
          <p:nvPr/>
        </p:nvSpPr>
        <p:spPr>
          <a:xfrm flipH="1">
            <a:off x="3219631" y="3141714"/>
            <a:ext cx="512618" cy="698270"/>
          </a:xfrm>
          <a:prstGeom prst="lightningBol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AC566-9EA5-44E5-9FD7-4A3FAC2C30EE}"/>
              </a:ext>
            </a:extLst>
          </p:cNvPr>
          <p:cNvSpPr txBox="1"/>
          <p:nvPr/>
        </p:nvSpPr>
        <p:spPr>
          <a:xfrm>
            <a:off x="6579096" y="1677217"/>
            <a:ext cx="4627409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Both sides think the other side is dead.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Problems to be solved: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to handle new client requests?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to merge potential conflicts, when connection is restored?</a:t>
            </a:r>
          </a:p>
        </p:txBody>
      </p:sp>
    </p:spTree>
    <p:extLst>
      <p:ext uri="{BB962C8B-B14F-4D97-AF65-F5344CB8AC3E}">
        <p14:creationId xmlns:p14="http://schemas.microsoft.com/office/powerpoint/2010/main" val="425953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loud 35">
            <a:extLst>
              <a:ext uri="{FF2B5EF4-FFF2-40B4-BE49-F238E27FC236}">
                <a16:creationId xmlns:a16="http://schemas.microsoft.com/office/drawing/2014/main" id="{A155A177-FE47-4577-AEB7-B67035A7370D}"/>
              </a:ext>
            </a:extLst>
          </p:cNvPr>
          <p:cNvSpPr/>
          <p:nvPr/>
        </p:nvSpPr>
        <p:spPr>
          <a:xfrm flipH="1">
            <a:off x="527900" y="1640264"/>
            <a:ext cx="6014301" cy="4599217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DB8C32-1B3F-475D-BC4B-7D4CB63A666B}"/>
              </a:ext>
            </a:extLst>
          </p:cNvPr>
          <p:cNvCxnSpPr/>
          <p:nvPr/>
        </p:nvCxnSpPr>
        <p:spPr>
          <a:xfrm>
            <a:off x="2630546" y="3567912"/>
            <a:ext cx="1471695" cy="2528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75DDC7-9325-4B61-9DDA-27AAB58C0FD6}"/>
              </a:ext>
            </a:extLst>
          </p:cNvPr>
          <p:cNvCxnSpPr/>
          <p:nvPr/>
        </p:nvCxnSpPr>
        <p:spPr>
          <a:xfrm>
            <a:off x="2429056" y="2456029"/>
            <a:ext cx="236192" cy="97297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49A457-2EA9-4702-8019-F663162E980E}"/>
              </a:ext>
            </a:extLst>
          </p:cNvPr>
          <p:cNvCxnSpPr/>
          <p:nvPr/>
        </p:nvCxnSpPr>
        <p:spPr>
          <a:xfrm>
            <a:off x="1638481" y="2969804"/>
            <a:ext cx="1026767" cy="474892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57AAF-E62D-4F44-B562-973E3A6523A8}"/>
              </a:ext>
            </a:extLst>
          </p:cNvPr>
          <p:cNvCxnSpPr>
            <a:cxnSpLocks/>
          </p:cNvCxnSpPr>
          <p:nvPr/>
        </p:nvCxnSpPr>
        <p:spPr>
          <a:xfrm flipV="1">
            <a:off x="1699581" y="3426105"/>
            <a:ext cx="965667" cy="87281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AB9EC1-8C43-40AF-87D1-44D66FBAEEEA}"/>
              </a:ext>
            </a:extLst>
          </p:cNvPr>
          <p:cNvCxnSpPr>
            <a:cxnSpLocks/>
          </p:cNvCxnSpPr>
          <p:nvPr/>
        </p:nvCxnSpPr>
        <p:spPr>
          <a:xfrm flipV="1">
            <a:off x="2465952" y="3426106"/>
            <a:ext cx="256576" cy="1579527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040EAC-345D-4007-B365-16A07E430448}"/>
              </a:ext>
            </a:extLst>
          </p:cNvPr>
          <p:cNvCxnSpPr/>
          <p:nvPr/>
        </p:nvCxnSpPr>
        <p:spPr>
          <a:xfrm>
            <a:off x="4139006" y="2267265"/>
            <a:ext cx="55217" cy="1204836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7C9104-E96F-4D32-B5D4-7F5407BF36B1}"/>
              </a:ext>
            </a:extLst>
          </p:cNvPr>
          <p:cNvCxnSpPr/>
          <p:nvPr/>
        </p:nvCxnSpPr>
        <p:spPr>
          <a:xfrm flipH="1">
            <a:off x="4194223" y="2851316"/>
            <a:ext cx="1023464" cy="600072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8B20F7-055C-48BD-8D51-07B4B2BD860D}"/>
              </a:ext>
            </a:extLst>
          </p:cNvPr>
          <p:cNvCxnSpPr/>
          <p:nvPr/>
        </p:nvCxnSpPr>
        <p:spPr>
          <a:xfrm flipH="1" flipV="1">
            <a:off x="4194223" y="3451388"/>
            <a:ext cx="1028829" cy="847527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AED596-C366-4525-8852-DEF46721591F}"/>
              </a:ext>
            </a:extLst>
          </p:cNvPr>
          <p:cNvCxnSpPr>
            <a:cxnSpLocks/>
          </p:cNvCxnSpPr>
          <p:nvPr/>
        </p:nvCxnSpPr>
        <p:spPr>
          <a:xfrm flipH="1" flipV="1">
            <a:off x="4194224" y="3451389"/>
            <a:ext cx="180973" cy="155424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E04559-68DE-4DC2-AF3D-AE1223059905}"/>
              </a:ext>
            </a:extLst>
          </p:cNvPr>
          <p:cNvCxnSpPr/>
          <p:nvPr/>
        </p:nvCxnSpPr>
        <p:spPr>
          <a:xfrm>
            <a:off x="2722528" y="3426105"/>
            <a:ext cx="1471695" cy="2528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486684-B02E-4D26-B512-285BD2DC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split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CEDC2F6-C368-4C83-8F79-7B27EC78B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9910" y="4822183"/>
            <a:ext cx="790575" cy="7905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222948-FA32-4100-BA0C-6F31BCA5D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298" y="2580785"/>
            <a:ext cx="790575" cy="7905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8829979-784F-4AD9-9641-9F73DBB6C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8712" y="1844954"/>
            <a:ext cx="790575" cy="7905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BB9EB94-DC22-43FD-A3EF-D72149D60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8200" y="4805689"/>
            <a:ext cx="790575" cy="79057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6A16BCC-7FFD-4C24-8E03-B05F5F030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194" y="3903628"/>
            <a:ext cx="790575" cy="79057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1824652-BF82-4F1B-A92B-F2EB7A4B4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765" y="3903628"/>
            <a:ext cx="790575" cy="79057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BF2EFB7-1DBF-49C7-9BFA-AB9FB46BE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765" y="2456029"/>
            <a:ext cx="790575" cy="79057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2C14EAB-AC6B-41B7-BE01-5065FF70A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948" y="2005065"/>
            <a:ext cx="790575" cy="79057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3F613CD-3E25-4803-9C9B-5E9E56B02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9961" y="3056101"/>
            <a:ext cx="790575" cy="79057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4F6AC3A-0184-48CE-A3A1-CDDDE5BF1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8936" y="3049409"/>
            <a:ext cx="790575" cy="79057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768ABE12-3D52-46D3-90ED-6A1E141CB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9534" y="3156165"/>
            <a:ext cx="790575" cy="79057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77656515-A539-4581-A7F7-24E92F3FF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7205" y="3172625"/>
            <a:ext cx="790575" cy="790575"/>
          </a:xfrm>
          <a:prstGeom prst="rect">
            <a:avLst/>
          </a:prstGeom>
        </p:spPr>
      </p:pic>
      <p:sp>
        <p:nvSpPr>
          <p:cNvPr id="25" name="Błyskawica 1">
            <a:extLst>
              <a:ext uri="{FF2B5EF4-FFF2-40B4-BE49-F238E27FC236}">
                <a16:creationId xmlns:a16="http://schemas.microsoft.com/office/drawing/2014/main" id="{A8D0E555-6567-41FD-B694-21DB8F7E2B1C}"/>
              </a:ext>
            </a:extLst>
          </p:cNvPr>
          <p:cNvSpPr/>
          <p:nvPr/>
        </p:nvSpPr>
        <p:spPr>
          <a:xfrm flipH="1">
            <a:off x="3219631" y="3141714"/>
            <a:ext cx="512618" cy="698270"/>
          </a:xfrm>
          <a:prstGeom prst="lightningBol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CFBECF-2816-4B5C-B5A8-59436C05222A}"/>
                  </a:ext>
                </a:extLst>
              </p:cNvPr>
              <p:cNvSpPr txBox="1"/>
              <p:nvPr/>
            </p:nvSpPr>
            <p:spPr>
              <a:xfrm>
                <a:off x="6603301" y="3772604"/>
                <a:ext cx="4553146" cy="188846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Consensus. Read only when there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active nodes in group. Majority is not available.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CRDT - Conflict-free replicated data types. Eventually consistent. Written data can be forgotten (wiped out) while merging.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CFBECF-2816-4B5C-B5A8-59436C052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301" y="3772604"/>
                <a:ext cx="4553146" cy="1888466"/>
              </a:xfrm>
              <a:prstGeom prst="rect">
                <a:avLst/>
              </a:prstGeom>
              <a:blipFill>
                <a:blip r:embed="rId6"/>
                <a:stretch>
                  <a:fillRect l="-668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5C8D2DCF-90FF-4273-B241-9907187889CA}"/>
              </a:ext>
            </a:extLst>
          </p:cNvPr>
          <p:cNvSpPr txBox="1"/>
          <p:nvPr/>
        </p:nvSpPr>
        <p:spPr>
          <a:xfrm>
            <a:off x="6579096" y="1677217"/>
            <a:ext cx="4627409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Both sides think the other side is dead.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Problems to be solved: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to handle new client requests?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to merge potential conflicts, when connection is restored?</a:t>
            </a:r>
          </a:p>
        </p:txBody>
      </p:sp>
    </p:spTree>
    <p:extLst>
      <p:ext uri="{BB962C8B-B14F-4D97-AF65-F5344CB8AC3E}">
        <p14:creationId xmlns:p14="http://schemas.microsoft.com/office/powerpoint/2010/main" val="414923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C5AA-6AF3-4B58-98BB-75661D84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wrote is not what you WILL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226A-CE0D-40C6-B2F6-6808F4ED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Scenario: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new Group in Active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the group from AD to verify that it was created.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Alice and Bob to the newly created group.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Expected result:</a:t>
            </a:r>
          </a:p>
          <a:p>
            <a:pPr marL="0" indent="0">
              <a:buNone/>
            </a:pPr>
            <a:r>
              <a:rPr lang="en-US" dirty="0"/>
              <a:t>	Group is created. Alice and Bob are assigned to group.</a:t>
            </a:r>
          </a:p>
          <a:p>
            <a:pPr marL="0" indent="0">
              <a:buNone/>
            </a:pPr>
            <a:r>
              <a:rPr lang="en-US" dirty="0"/>
              <a:t>Reported error:</a:t>
            </a:r>
          </a:p>
          <a:p>
            <a:pPr marL="0" indent="0">
              <a:buNone/>
            </a:pPr>
            <a:r>
              <a:rPr lang="en-US" dirty="0"/>
              <a:t>	Group not found in </a:t>
            </a:r>
            <a:r>
              <a:rPr lang="en-US" b="1" dirty="0"/>
              <a:t>step 3 </a:t>
            </a:r>
            <a:r>
              <a:rPr lang="en-US" b="1" dirty="0">
                <a:sym typeface="Wingdings" panose="05000000000000000000" pitchFamily="2" charset="2"/>
              </a:rPr>
              <a:t>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D636-BE79-4E2C-BAD2-654B10E0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9B6D8-7BE2-4B9F-9DFC-C2EC8445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Employed in IT since 1999</a:t>
            </a:r>
          </a:p>
          <a:p>
            <a:pPr lvl="1"/>
            <a:r>
              <a:rPr lang="en-US" dirty="0"/>
              <a:t>Developer / Architect / Team Leader</a:t>
            </a:r>
          </a:p>
          <a:p>
            <a:pPr lvl="1"/>
            <a:r>
              <a:rPr lang="en-US" dirty="0"/>
              <a:t>Now: Senior Software Developer </a:t>
            </a:r>
            <a:br>
              <a:rPr lang="en-US" dirty="0"/>
            </a:br>
            <a:r>
              <a:rPr lang="en-US" dirty="0"/>
              <a:t>@ Demant Technology Centre</a:t>
            </a:r>
          </a:p>
          <a:p>
            <a:r>
              <a:rPr lang="en-US" dirty="0"/>
              <a:t>Experienced in many technologies</a:t>
            </a:r>
          </a:p>
          <a:p>
            <a:pPr lvl="1"/>
            <a:r>
              <a:rPr lang="en-US" sz="1600" dirty="0"/>
              <a:t>.NET, SQL, SharePoint, BizTalk, Google Cloud, Android, SCCM</a:t>
            </a:r>
            <a:br>
              <a:rPr lang="en-US" sz="1600" dirty="0"/>
            </a:br>
            <a:r>
              <a:rPr lang="en-US" sz="1600" dirty="0"/>
              <a:t>Active Directory, Web Development …………… </a:t>
            </a:r>
            <a:br>
              <a:rPr lang="en-US" sz="1600" dirty="0"/>
            </a:br>
            <a:r>
              <a:rPr lang="en-US" dirty="0"/>
              <a:t>20 years is long time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r>
              <a:rPr lang="en-US" sz="2000" dirty="0"/>
              <a:t>I like to share my knowledge with others –</a:t>
            </a:r>
            <a:br>
              <a:rPr lang="en-US" sz="2000" dirty="0"/>
            </a:br>
            <a:r>
              <a:rPr lang="en-US" sz="2000" dirty="0"/>
              <a:t> you can meet me at Warszawska Grupa .NET (WG-NET)</a:t>
            </a:r>
            <a:endParaRPr lang="en-US" sz="1600" dirty="0"/>
          </a:p>
        </p:txBody>
      </p:sp>
      <p:pic>
        <p:nvPicPr>
          <p:cNvPr id="8" name="Picture 4" descr="Demant Technology Centre">
            <a:extLst>
              <a:ext uri="{FF2B5EF4-FFF2-40B4-BE49-F238E27FC236}">
                <a16:creationId xmlns:a16="http://schemas.microsoft.com/office/drawing/2014/main" id="{79C41F26-8BF3-4639-95AA-F7B221A2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13" y="4888981"/>
            <a:ext cx="1178351" cy="11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riusz Krzanowski">
            <a:extLst>
              <a:ext uri="{FF2B5EF4-FFF2-40B4-BE49-F238E27FC236}">
                <a16:creationId xmlns:a16="http://schemas.microsoft.com/office/drawing/2014/main" id="{1ED29D30-CF1C-4A79-9953-91F088DC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16" y="2232581"/>
            <a:ext cx="2886173" cy="28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761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Cloud">
            <a:extLst>
              <a:ext uri="{FF2B5EF4-FFF2-40B4-BE49-F238E27FC236}">
                <a16:creationId xmlns:a16="http://schemas.microsoft.com/office/drawing/2014/main" id="{3177CF51-5DD9-4FC5-9BDC-BF8638B9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2637" y="1710370"/>
            <a:ext cx="4666267" cy="466626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073FC8-3AE8-4F15-996C-A404A098DCBF}"/>
              </a:ext>
            </a:extLst>
          </p:cNvPr>
          <p:cNvCxnSpPr>
            <a:cxnSpLocks/>
          </p:cNvCxnSpPr>
          <p:nvPr/>
        </p:nvCxnSpPr>
        <p:spPr>
          <a:xfrm flipV="1">
            <a:off x="1329427" y="3284794"/>
            <a:ext cx="1476149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9F48EB-187E-4915-A853-652C8562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wrote is not what you WILL 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45ED01-7276-4BBE-B60A-D8C2BF22A123}"/>
              </a:ext>
            </a:extLst>
          </p:cNvPr>
          <p:cNvSpPr txBox="1"/>
          <p:nvPr/>
        </p:nvSpPr>
        <p:spPr>
          <a:xfrm>
            <a:off x="1405076" y="2887731"/>
            <a:ext cx="147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Group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6DAC6-AEFB-4586-B3AB-D0731A48C237}"/>
              </a:ext>
            </a:extLst>
          </p:cNvPr>
          <p:cNvSpPr txBox="1"/>
          <p:nvPr/>
        </p:nvSpPr>
        <p:spPr>
          <a:xfrm>
            <a:off x="5517647" y="5237274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Directory Farm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A58556-B2DF-4DAD-8177-6F42EF4CB898}"/>
              </a:ext>
            </a:extLst>
          </p:cNvPr>
          <p:cNvCxnSpPr/>
          <p:nvPr/>
        </p:nvCxnSpPr>
        <p:spPr>
          <a:xfrm flipH="1">
            <a:off x="6870245" y="4043503"/>
            <a:ext cx="496159" cy="55831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CE2F4A-3292-4CA9-98FE-89502D7AA17C}"/>
              </a:ext>
            </a:extLst>
          </p:cNvPr>
          <p:cNvCxnSpPr/>
          <p:nvPr/>
        </p:nvCxnSpPr>
        <p:spPr>
          <a:xfrm>
            <a:off x="7343678" y="4090435"/>
            <a:ext cx="381590" cy="58545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459AF2-9322-4C05-9A72-4C61DB605877}"/>
              </a:ext>
            </a:extLst>
          </p:cNvPr>
          <p:cNvCxnSpPr/>
          <p:nvPr/>
        </p:nvCxnSpPr>
        <p:spPr>
          <a:xfrm flipH="1">
            <a:off x="5293942" y="3876206"/>
            <a:ext cx="840768" cy="612196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40ACA212-68E0-474B-ACF2-FBD6C3898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4085" y="4213544"/>
            <a:ext cx="992320" cy="992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A1459DF-EAAE-4419-A9BC-24CFDBA60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2056" y="4105658"/>
            <a:ext cx="992320" cy="992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CF65FC2-E737-45BA-AE12-B4E6D264D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6343" y="4302770"/>
            <a:ext cx="992320" cy="99232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FA3290-3785-44DF-A36F-52C3A35DAEB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793223" y="2251297"/>
            <a:ext cx="503120" cy="157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14DCC8C-2514-4A1D-8A5C-6817C0A46F0D}"/>
              </a:ext>
            </a:extLst>
          </p:cNvPr>
          <p:cNvSpPr txBox="1"/>
          <p:nvPr/>
        </p:nvSpPr>
        <p:spPr>
          <a:xfrm>
            <a:off x="7296343" y="2066631"/>
            <a:ext cx="251038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Asynchronous replication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B2B3C03-4938-4389-8D91-48DC9CE75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6" y="2662850"/>
            <a:ext cx="780290" cy="78029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1F4AA8-85B2-4F96-92FD-127DF9571843}"/>
              </a:ext>
            </a:extLst>
          </p:cNvPr>
          <p:cNvCxnSpPr/>
          <p:nvPr/>
        </p:nvCxnSpPr>
        <p:spPr>
          <a:xfrm>
            <a:off x="6260650" y="3757048"/>
            <a:ext cx="1105755" cy="71771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445671-4E5C-4C0E-A897-0E38FC483555}"/>
              </a:ext>
            </a:extLst>
          </p:cNvPr>
          <p:cNvCxnSpPr>
            <a:cxnSpLocks/>
          </p:cNvCxnSpPr>
          <p:nvPr/>
        </p:nvCxnSpPr>
        <p:spPr>
          <a:xfrm flipH="1" flipV="1">
            <a:off x="3188588" y="3284794"/>
            <a:ext cx="2943582" cy="47225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D25120F0-A38A-4EE2-A006-D9A66F0976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1379" y="2536698"/>
            <a:ext cx="1733178" cy="133927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9533FA7-7100-41BC-B7D1-6697DE040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4490" y="3332659"/>
            <a:ext cx="992320" cy="992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F1FD43F-F8B1-4EB6-9AC2-B073F33A2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3679" y="3421949"/>
            <a:ext cx="992320" cy="9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59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Cloud">
            <a:extLst>
              <a:ext uri="{FF2B5EF4-FFF2-40B4-BE49-F238E27FC236}">
                <a16:creationId xmlns:a16="http://schemas.microsoft.com/office/drawing/2014/main" id="{3177CF51-5DD9-4FC5-9BDC-BF8638B9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2637" y="1710370"/>
            <a:ext cx="4666267" cy="466626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073FC8-3AE8-4F15-996C-A404A098DCBF}"/>
              </a:ext>
            </a:extLst>
          </p:cNvPr>
          <p:cNvCxnSpPr>
            <a:cxnSpLocks/>
          </p:cNvCxnSpPr>
          <p:nvPr/>
        </p:nvCxnSpPr>
        <p:spPr>
          <a:xfrm flipV="1">
            <a:off x="1329427" y="3284794"/>
            <a:ext cx="1476149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9F48EB-187E-4915-A853-652C8562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wrote is not what you WILL 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45ED01-7276-4BBE-B60A-D8C2BF22A123}"/>
              </a:ext>
            </a:extLst>
          </p:cNvPr>
          <p:cNvSpPr txBox="1"/>
          <p:nvPr/>
        </p:nvSpPr>
        <p:spPr>
          <a:xfrm>
            <a:off x="1405076" y="2887731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Group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6DAC6-AEFB-4586-B3AB-D0731A48C237}"/>
              </a:ext>
            </a:extLst>
          </p:cNvPr>
          <p:cNvSpPr txBox="1"/>
          <p:nvPr/>
        </p:nvSpPr>
        <p:spPr>
          <a:xfrm>
            <a:off x="5517647" y="5237274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Directory Farm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A58556-B2DF-4DAD-8177-6F42EF4CB898}"/>
              </a:ext>
            </a:extLst>
          </p:cNvPr>
          <p:cNvCxnSpPr/>
          <p:nvPr/>
        </p:nvCxnSpPr>
        <p:spPr>
          <a:xfrm flipH="1">
            <a:off x="6870245" y="4043503"/>
            <a:ext cx="496159" cy="55831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CE2F4A-3292-4CA9-98FE-89502D7AA17C}"/>
              </a:ext>
            </a:extLst>
          </p:cNvPr>
          <p:cNvCxnSpPr/>
          <p:nvPr/>
        </p:nvCxnSpPr>
        <p:spPr>
          <a:xfrm>
            <a:off x="7343678" y="4090435"/>
            <a:ext cx="381590" cy="58545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459AF2-9322-4C05-9A72-4C61DB605877}"/>
              </a:ext>
            </a:extLst>
          </p:cNvPr>
          <p:cNvCxnSpPr/>
          <p:nvPr/>
        </p:nvCxnSpPr>
        <p:spPr>
          <a:xfrm flipH="1">
            <a:off x="5293942" y="3876206"/>
            <a:ext cx="840768" cy="612196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40ACA212-68E0-474B-ACF2-FBD6C3898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4085" y="4213544"/>
            <a:ext cx="992320" cy="992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CF65FC2-E737-45BA-AE12-B4E6D264D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6343" y="4302770"/>
            <a:ext cx="992320" cy="99232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B2B3C03-4938-4389-8D91-48DC9CE75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6" y="2662850"/>
            <a:ext cx="780290" cy="78029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1F4AA8-85B2-4F96-92FD-127DF9571843}"/>
              </a:ext>
            </a:extLst>
          </p:cNvPr>
          <p:cNvCxnSpPr/>
          <p:nvPr/>
        </p:nvCxnSpPr>
        <p:spPr>
          <a:xfrm>
            <a:off x="6260650" y="3757048"/>
            <a:ext cx="1105755" cy="71771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445671-4E5C-4C0E-A897-0E38FC483555}"/>
              </a:ext>
            </a:extLst>
          </p:cNvPr>
          <p:cNvCxnSpPr>
            <a:cxnSpLocks/>
          </p:cNvCxnSpPr>
          <p:nvPr/>
        </p:nvCxnSpPr>
        <p:spPr>
          <a:xfrm flipH="1" flipV="1">
            <a:off x="3188588" y="3284795"/>
            <a:ext cx="2105354" cy="12036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D25120F0-A38A-4EE2-A006-D9A66F0976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1379" y="2536698"/>
            <a:ext cx="1733178" cy="133927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9533FA7-7100-41BC-B7D1-6697DE040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4490" y="3332659"/>
            <a:ext cx="992320" cy="992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F1FD43F-F8B1-4EB6-9AC2-B073F33A2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3679" y="3421949"/>
            <a:ext cx="992320" cy="992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A1459DF-EAAE-4419-A9BC-24CFDBA60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2056" y="4105658"/>
            <a:ext cx="992320" cy="9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70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Cloud">
            <a:extLst>
              <a:ext uri="{FF2B5EF4-FFF2-40B4-BE49-F238E27FC236}">
                <a16:creationId xmlns:a16="http://schemas.microsoft.com/office/drawing/2014/main" id="{3177CF51-5DD9-4FC5-9BDC-BF8638B9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2637" y="1710370"/>
            <a:ext cx="4666267" cy="466626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073FC8-3AE8-4F15-996C-A404A098DCBF}"/>
              </a:ext>
            </a:extLst>
          </p:cNvPr>
          <p:cNvCxnSpPr>
            <a:cxnSpLocks/>
          </p:cNvCxnSpPr>
          <p:nvPr/>
        </p:nvCxnSpPr>
        <p:spPr>
          <a:xfrm flipV="1">
            <a:off x="1329427" y="3284794"/>
            <a:ext cx="1476149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9F48EB-187E-4915-A853-652C8562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wrote is not what you WILL 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45ED01-7276-4BBE-B60A-D8C2BF22A123}"/>
              </a:ext>
            </a:extLst>
          </p:cNvPr>
          <p:cNvSpPr txBox="1"/>
          <p:nvPr/>
        </p:nvSpPr>
        <p:spPr>
          <a:xfrm>
            <a:off x="1405076" y="2948859"/>
            <a:ext cx="14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user</a:t>
            </a:r>
            <a:br>
              <a:rPr lang="en-US" dirty="0"/>
            </a:br>
            <a:r>
              <a:rPr lang="en-US" dirty="0"/>
              <a:t>to Group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6DAC6-AEFB-4586-B3AB-D0731A48C237}"/>
              </a:ext>
            </a:extLst>
          </p:cNvPr>
          <p:cNvSpPr txBox="1"/>
          <p:nvPr/>
        </p:nvSpPr>
        <p:spPr>
          <a:xfrm>
            <a:off x="5517647" y="5237274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Directory Farm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A58556-B2DF-4DAD-8177-6F42EF4CB898}"/>
              </a:ext>
            </a:extLst>
          </p:cNvPr>
          <p:cNvCxnSpPr/>
          <p:nvPr/>
        </p:nvCxnSpPr>
        <p:spPr>
          <a:xfrm flipH="1">
            <a:off x="6870245" y="4043503"/>
            <a:ext cx="496159" cy="55831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CE2F4A-3292-4CA9-98FE-89502D7AA17C}"/>
              </a:ext>
            </a:extLst>
          </p:cNvPr>
          <p:cNvCxnSpPr/>
          <p:nvPr/>
        </p:nvCxnSpPr>
        <p:spPr>
          <a:xfrm>
            <a:off x="7343678" y="4090435"/>
            <a:ext cx="381590" cy="58545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459AF2-9322-4C05-9A72-4C61DB605877}"/>
              </a:ext>
            </a:extLst>
          </p:cNvPr>
          <p:cNvCxnSpPr/>
          <p:nvPr/>
        </p:nvCxnSpPr>
        <p:spPr>
          <a:xfrm flipH="1">
            <a:off x="5293942" y="3876206"/>
            <a:ext cx="840768" cy="612196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DCF65FC2-E737-45BA-AE12-B4E6D264D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6343" y="4302770"/>
            <a:ext cx="992320" cy="99232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FA3290-3785-44DF-A36F-52C3A35DAEB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833402" y="3043241"/>
            <a:ext cx="1072986" cy="7232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14DCC8C-2514-4A1D-8A5C-6817C0A46F0D}"/>
              </a:ext>
            </a:extLst>
          </p:cNvPr>
          <p:cNvSpPr txBox="1"/>
          <p:nvPr/>
        </p:nvSpPr>
        <p:spPr>
          <a:xfrm>
            <a:off x="7906388" y="2166078"/>
            <a:ext cx="377763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Replication can take up to 15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stopped on conflicted objects. Manual actions must be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Geo-distributed replication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B2B3C03-4938-4389-8D91-48DC9CE75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6" y="2662850"/>
            <a:ext cx="780290" cy="78029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1F4AA8-85B2-4F96-92FD-127DF9571843}"/>
              </a:ext>
            </a:extLst>
          </p:cNvPr>
          <p:cNvCxnSpPr/>
          <p:nvPr/>
        </p:nvCxnSpPr>
        <p:spPr>
          <a:xfrm>
            <a:off x="6260650" y="3757048"/>
            <a:ext cx="1105755" cy="71771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445671-4E5C-4C0E-A897-0E38FC483555}"/>
              </a:ext>
            </a:extLst>
          </p:cNvPr>
          <p:cNvCxnSpPr>
            <a:cxnSpLocks/>
          </p:cNvCxnSpPr>
          <p:nvPr/>
        </p:nvCxnSpPr>
        <p:spPr>
          <a:xfrm flipH="1" flipV="1">
            <a:off x="3188588" y="3284796"/>
            <a:ext cx="3536836" cy="12810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D25120F0-A38A-4EE2-A006-D9A66F0976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1379" y="2536698"/>
            <a:ext cx="1733178" cy="133927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9533FA7-7100-41BC-B7D1-6697DE040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4490" y="3332659"/>
            <a:ext cx="992320" cy="992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F1FD43F-F8B1-4EB6-9AC2-B073F33A2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3679" y="3421949"/>
            <a:ext cx="992320" cy="992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A1459DF-EAAE-4419-A9BC-24CFDBA60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2056" y="4105658"/>
            <a:ext cx="992320" cy="992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0ACA212-68E0-474B-ACF2-FBD6C3898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4085" y="4213544"/>
            <a:ext cx="992320" cy="992320"/>
          </a:xfrm>
          <a:prstGeom prst="rect">
            <a:avLst/>
          </a:prstGeom>
        </p:spPr>
      </p:pic>
      <p:pic>
        <p:nvPicPr>
          <p:cNvPr id="21" name="Graphic 20" descr="Warning">
            <a:extLst>
              <a:ext uri="{FF2B5EF4-FFF2-40B4-BE49-F238E27FC236}">
                <a16:creationId xmlns:a16="http://schemas.microsoft.com/office/drawing/2014/main" id="{260CC086-7BD3-4337-96F6-C8E626D410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4943" y="30109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2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Cloud">
            <a:extLst>
              <a:ext uri="{FF2B5EF4-FFF2-40B4-BE49-F238E27FC236}">
                <a16:creationId xmlns:a16="http://schemas.microsoft.com/office/drawing/2014/main" id="{3177CF51-5DD9-4FC5-9BDC-BF8638B9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2637" y="1710370"/>
            <a:ext cx="4666267" cy="466626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073FC8-3AE8-4F15-996C-A404A098DCBF}"/>
              </a:ext>
            </a:extLst>
          </p:cNvPr>
          <p:cNvCxnSpPr>
            <a:cxnSpLocks/>
          </p:cNvCxnSpPr>
          <p:nvPr/>
        </p:nvCxnSpPr>
        <p:spPr>
          <a:xfrm flipV="1">
            <a:off x="1329427" y="3284794"/>
            <a:ext cx="1476149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9F48EB-187E-4915-A853-652C8562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wrote is not what you WILL read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45ED01-7276-4BBE-B60A-D8C2BF22A123}"/>
              </a:ext>
            </a:extLst>
          </p:cNvPr>
          <p:cNvSpPr txBox="1"/>
          <p:nvPr/>
        </p:nvSpPr>
        <p:spPr>
          <a:xfrm>
            <a:off x="1405076" y="2948859"/>
            <a:ext cx="14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user</a:t>
            </a:r>
            <a:br>
              <a:rPr lang="en-US" dirty="0"/>
            </a:br>
            <a:r>
              <a:rPr lang="en-US" dirty="0"/>
              <a:t>to Group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6DAC6-AEFB-4586-B3AB-D0731A48C237}"/>
              </a:ext>
            </a:extLst>
          </p:cNvPr>
          <p:cNvSpPr txBox="1"/>
          <p:nvPr/>
        </p:nvSpPr>
        <p:spPr>
          <a:xfrm>
            <a:off x="5517647" y="5237274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Directory Farm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A58556-B2DF-4DAD-8177-6F42EF4CB898}"/>
              </a:ext>
            </a:extLst>
          </p:cNvPr>
          <p:cNvCxnSpPr/>
          <p:nvPr/>
        </p:nvCxnSpPr>
        <p:spPr>
          <a:xfrm flipH="1">
            <a:off x="6870245" y="4043503"/>
            <a:ext cx="496159" cy="558315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CE2F4A-3292-4CA9-98FE-89502D7AA17C}"/>
              </a:ext>
            </a:extLst>
          </p:cNvPr>
          <p:cNvCxnSpPr/>
          <p:nvPr/>
        </p:nvCxnSpPr>
        <p:spPr>
          <a:xfrm>
            <a:off x="7343678" y="4090435"/>
            <a:ext cx="381590" cy="58545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459AF2-9322-4C05-9A72-4C61DB605877}"/>
              </a:ext>
            </a:extLst>
          </p:cNvPr>
          <p:cNvCxnSpPr/>
          <p:nvPr/>
        </p:nvCxnSpPr>
        <p:spPr>
          <a:xfrm flipH="1">
            <a:off x="5293942" y="3876206"/>
            <a:ext cx="840768" cy="612196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DCF65FC2-E737-45BA-AE12-B4E6D264D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6343" y="4302770"/>
            <a:ext cx="992320" cy="99232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FA3290-3785-44DF-A36F-52C3A35DAEB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833402" y="3043241"/>
            <a:ext cx="1072986" cy="72327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14DCC8C-2514-4A1D-8A5C-6817C0A46F0D}"/>
              </a:ext>
            </a:extLst>
          </p:cNvPr>
          <p:cNvSpPr txBox="1"/>
          <p:nvPr/>
        </p:nvSpPr>
        <p:spPr>
          <a:xfrm>
            <a:off x="7906388" y="2166078"/>
            <a:ext cx="377763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Replication can take up to 15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stopped on conflicted objects. Manual actions must be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Geo-distributed replication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B2B3C03-4938-4389-8D91-48DC9CE75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6" y="2662850"/>
            <a:ext cx="780290" cy="78029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1F4AA8-85B2-4F96-92FD-127DF9571843}"/>
              </a:ext>
            </a:extLst>
          </p:cNvPr>
          <p:cNvCxnSpPr/>
          <p:nvPr/>
        </p:nvCxnSpPr>
        <p:spPr>
          <a:xfrm>
            <a:off x="6260650" y="3757048"/>
            <a:ext cx="1105755" cy="71771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445671-4E5C-4C0E-A897-0E38FC483555}"/>
              </a:ext>
            </a:extLst>
          </p:cNvPr>
          <p:cNvCxnSpPr>
            <a:cxnSpLocks/>
          </p:cNvCxnSpPr>
          <p:nvPr/>
        </p:nvCxnSpPr>
        <p:spPr>
          <a:xfrm flipH="1" flipV="1">
            <a:off x="3188588" y="3284796"/>
            <a:ext cx="3536836" cy="12810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D25120F0-A38A-4EE2-A006-D9A66F0976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51379" y="2536698"/>
            <a:ext cx="1733178" cy="133927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9533FA7-7100-41BC-B7D1-6697DE040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4490" y="3332659"/>
            <a:ext cx="992320" cy="992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F1FD43F-F8B1-4EB6-9AC2-B073F33A2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3679" y="3421949"/>
            <a:ext cx="992320" cy="992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A1459DF-EAAE-4419-A9BC-24CFDBA60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2056" y="4105658"/>
            <a:ext cx="992320" cy="992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0ACA212-68E0-474B-ACF2-FBD6C3898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4085" y="4213544"/>
            <a:ext cx="992320" cy="992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C2E2C8-E3AA-4451-BBCD-6828AE092EB7}"/>
              </a:ext>
            </a:extLst>
          </p:cNvPr>
          <p:cNvSpPr txBox="1"/>
          <p:nvPr/>
        </p:nvSpPr>
        <p:spPr>
          <a:xfrm>
            <a:off x="1147560" y="4383160"/>
            <a:ext cx="3053691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Real live example:</a:t>
            </a:r>
          </a:p>
          <a:p>
            <a:r>
              <a:rPr lang="en-US" dirty="0"/>
              <a:t>Messages store in Azure Queues are shown with a delay on the portal. Replication can be one of the reasons for that.</a:t>
            </a:r>
          </a:p>
        </p:txBody>
      </p:sp>
    </p:spTree>
    <p:extLst>
      <p:ext uri="{BB962C8B-B14F-4D97-AF65-F5344CB8AC3E}">
        <p14:creationId xmlns:p14="http://schemas.microsoft.com/office/powerpoint/2010/main" val="2106575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EEB1-C0E9-452B-A457-9E90B03F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9EF1-08CD-4E0A-841D-49B73262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NOTE! </a:t>
            </a:r>
            <a:r>
              <a:rPr lang="en-US" sz="2800" dirty="0"/>
              <a:t>System is never fully consistent when multiple processes are involved. Even communication with a single database fully supporting ACID is consistent only at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8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80380C-7B7B-436B-BC0F-C8406DBA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9C0775-945B-4600-89AE-80F7675F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table</a:t>
            </a:r>
          </a:p>
          <a:p>
            <a:r>
              <a:rPr lang="en-US" dirty="0"/>
              <a:t>Single command</a:t>
            </a:r>
          </a:p>
          <a:p>
            <a:r>
              <a:rPr lang="en-US" dirty="0"/>
              <a:t>Single transaction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85890AB-DD7C-42BF-BC35-620211AB7B42}"/>
              </a:ext>
            </a:extLst>
          </p:cNvPr>
          <p:cNvSpPr txBox="1"/>
          <p:nvPr/>
        </p:nvSpPr>
        <p:spPr>
          <a:xfrm>
            <a:off x="4732713" y="1726135"/>
            <a:ext cx="4644043" cy="120032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[SqlCommitDemo]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 [int]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[data] [varchar]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[PRIMARY]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FCFAA48-0393-4FE4-B87C-7333B1F42D08}"/>
              </a:ext>
            </a:extLst>
          </p:cNvPr>
          <p:cNvSpPr txBox="1"/>
          <p:nvPr/>
        </p:nvSpPr>
        <p:spPr>
          <a:xfrm>
            <a:off x="4189614" y="3265875"/>
            <a:ext cx="4490332" cy="9233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[SqlCommitDemo]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[data]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@id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@data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6323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9CDEE3-736D-4733-9B7C-F61B1302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Create and open a connection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C0F87A0-EFD2-4BB6-8EEC-C02BF16D9208}"/>
              </a:ext>
            </a:extLst>
          </p:cNvPr>
          <p:cNvSpPr txBox="1"/>
          <p:nvPr/>
        </p:nvSpPr>
        <p:spPr>
          <a:xfrm>
            <a:off x="1629294" y="2144684"/>
            <a:ext cx="8922635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SqlConnection(Settings.Default.SqlConnection))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con.Open();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trx = con.BeginTransaction())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cmd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SqlCommand(Resources.TestScript, con, trx))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cmd.Parameters.AddWithValue(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"@id"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id);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cmd.Parameters.AddWithValue(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"@data"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data);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cmd.ExecuteNonQuery();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trx.Commit();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08A457B-ADE6-4DE0-832E-6C5A959917C3}"/>
              </a:ext>
            </a:extLst>
          </p:cNvPr>
          <p:cNvSpPr/>
          <p:nvPr/>
        </p:nvSpPr>
        <p:spPr>
          <a:xfrm>
            <a:off x="1629294" y="2144684"/>
            <a:ext cx="8933412" cy="91994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5545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9CDEE3-736D-4733-9B7C-F61B1302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Begin transaction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C0F87A0-EFD2-4BB6-8EEC-C02BF16D9208}"/>
              </a:ext>
            </a:extLst>
          </p:cNvPr>
          <p:cNvSpPr txBox="1"/>
          <p:nvPr/>
        </p:nvSpPr>
        <p:spPr>
          <a:xfrm>
            <a:off x="1629294" y="2144684"/>
            <a:ext cx="8795998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SqlConnection(Settings.Default.SqlConnection))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con.Open();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trx = con.BeginTransaction())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cmd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SqlCommand(Resources.TestScript, con, trx))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cmd.Parameters.AddWithValue(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"@id"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id);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cmd.Parameters.AddWithValue(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"@data"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data);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cmd.ExecuteNonQuery();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trx.Commit();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C890C74-FE61-41E0-9B49-01088754F7E1}"/>
              </a:ext>
            </a:extLst>
          </p:cNvPr>
          <p:cNvSpPr/>
          <p:nvPr/>
        </p:nvSpPr>
        <p:spPr>
          <a:xfrm>
            <a:off x="1629294" y="3009207"/>
            <a:ext cx="8795998" cy="554181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311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9CDEE3-736D-4733-9B7C-F61B1302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Execute set of commands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C0F87A0-EFD2-4BB6-8EEC-C02BF16D9208}"/>
              </a:ext>
            </a:extLst>
          </p:cNvPr>
          <p:cNvSpPr txBox="1"/>
          <p:nvPr/>
        </p:nvSpPr>
        <p:spPr>
          <a:xfrm>
            <a:off x="1629294" y="2144684"/>
            <a:ext cx="8795998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SqlConnection(Settings.Default.SqlConnection))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con.Open();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trx = con.BeginTransaction())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cmd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SqlCommand(Resources.TestScript, con, trx))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cmd.Parameters.AddWithValue(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"@id"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id);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cmd.Parameters.AddWithValue(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"@data"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data);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cmd.ExecuteNonQuery();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trx.Commit();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614D07E-6A0F-4A82-B098-32CFE98EFBB2}"/>
              </a:ext>
            </a:extLst>
          </p:cNvPr>
          <p:cNvSpPr txBox="1"/>
          <p:nvPr/>
        </p:nvSpPr>
        <p:spPr>
          <a:xfrm>
            <a:off x="5217184" y="5358938"/>
            <a:ext cx="613661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[dbo]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[SqlCommitDemo]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[id]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[data]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@id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@data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l-PL" dirty="0"/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008EADC0-78A0-4AEE-A69C-E42A699BA094}"/>
              </a:ext>
            </a:extLst>
          </p:cNvPr>
          <p:cNvSpPr/>
          <p:nvPr/>
        </p:nvSpPr>
        <p:spPr>
          <a:xfrm rot="14785839">
            <a:off x="7658961" y="4440347"/>
            <a:ext cx="1633593" cy="2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B03B3939-50EF-4F98-AAEA-6D759396971F}"/>
              </a:ext>
            </a:extLst>
          </p:cNvPr>
          <p:cNvSpPr/>
          <p:nvPr/>
        </p:nvSpPr>
        <p:spPr>
          <a:xfrm flipV="1">
            <a:off x="2222269" y="3579374"/>
            <a:ext cx="8203024" cy="166983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6391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C0F87A0-EFD2-4BB6-8EEC-C02BF16D9208}"/>
              </a:ext>
            </a:extLst>
          </p:cNvPr>
          <p:cNvSpPr txBox="1"/>
          <p:nvPr/>
        </p:nvSpPr>
        <p:spPr>
          <a:xfrm>
            <a:off x="1629294" y="2144684"/>
            <a:ext cx="8795998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SqlConnection(Settings.Default.SqlConnection))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con.Open();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trx = con.BeginTransaction())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cmd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SqlCommand(Resources.TestScript, con, trx))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cmd.Parameters.AddWithValue(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"@id"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id);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cmd.Parameters.AddWithValue(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"@data"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data);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cmd.ExecuteNonQuery();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trx.Commit();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1BA1859-8A23-408D-B552-F45449CE858A}"/>
              </a:ext>
            </a:extLst>
          </p:cNvPr>
          <p:cNvSpPr/>
          <p:nvPr/>
        </p:nvSpPr>
        <p:spPr>
          <a:xfrm flipV="1">
            <a:off x="1629294" y="5203767"/>
            <a:ext cx="8795998" cy="31588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19CDEE3-736D-4733-9B7C-F61B1302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Commit transaction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745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DF417-870D-487A-9CB4-83046F83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551EE-44BB-40EB-9D37-BACA458B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know the existing traps of distributed systems before designing them.</a:t>
            </a:r>
          </a:p>
          <a:p>
            <a:r>
              <a:rPr lang="en-US" dirty="0"/>
              <a:t>To better understand distributed systems.</a:t>
            </a:r>
          </a:p>
        </p:txBody>
      </p:sp>
    </p:spTree>
    <p:extLst>
      <p:ext uri="{BB962C8B-B14F-4D97-AF65-F5344CB8AC3E}">
        <p14:creationId xmlns:p14="http://schemas.microsoft.com/office/powerpoint/2010/main" val="356678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62D8-7A6F-424B-9E15-1F6AC8C0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-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859DA9-EEF2-4D8D-A257-724CBB2E20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1412" y="2687320"/>
          <a:ext cx="678653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265">
                  <a:extLst>
                    <a:ext uri="{9D8B030D-6E8A-4147-A177-3AD203B41FA5}">
                      <a16:colId xmlns:a16="http://schemas.microsoft.com/office/drawing/2014/main" val="1213120889"/>
                    </a:ext>
                  </a:extLst>
                </a:gridCol>
                <a:gridCol w="3393265">
                  <a:extLst>
                    <a:ext uri="{9D8B030D-6E8A-4147-A177-3AD203B41FA5}">
                      <a16:colId xmlns:a16="http://schemas.microsoft.com/office/drawing/2014/main" val="1291146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Commit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Insert 1</a:t>
                      </a:r>
                      <a:r>
                        <a:rPr lang="en-US" sz="3600" baseline="30000" dirty="0"/>
                        <a:t>st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6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Insert 2</a:t>
                      </a:r>
                      <a:r>
                        <a:rPr lang="en-US" sz="3600" baseline="30000" dirty="0"/>
                        <a:t>nd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85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Insert 3</a:t>
                      </a:r>
                      <a:r>
                        <a:rPr lang="en-US" sz="3600" baseline="30000" dirty="0"/>
                        <a:t>rd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050190"/>
                  </a:ext>
                </a:extLst>
              </a:tr>
            </a:tbl>
          </a:graphicData>
        </a:graphic>
      </p:graphicFrame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1590F3FF-7091-47E5-9B4B-B87C76D6D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670" y="3330952"/>
            <a:ext cx="641116" cy="641116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2DE02D96-FE8F-45D9-8BE6-54D66FA42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4669" y="3967480"/>
            <a:ext cx="641116" cy="641116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83D3FAD1-AF8B-468E-96E2-8BFAE8444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4669" y="4607560"/>
            <a:ext cx="641116" cy="6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62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62D8-7A6F-424B-9E15-1F6AC8C0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859DA9-EEF2-4D8D-A257-724CBB2E2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57339"/>
              </p:ext>
            </p:extLst>
          </p:nvPr>
        </p:nvGraphicFramePr>
        <p:xfrm>
          <a:off x="1141412" y="2687320"/>
          <a:ext cx="678653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265">
                  <a:extLst>
                    <a:ext uri="{9D8B030D-6E8A-4147-A177-3AD203B41FA5}">
                      <a16:colId xmlns:a16="http://schemas.microsoft.com/office/drawing/2014/main" val="1213120889"/>
                    </a:ext>
                  </a:extLst>
                </a:gridCol>
                <a:gridCol w="3393265">
                  <a:extLst>
                    <a:ext uri="{9D8B030D-6E8A-4147-A177-3AD203B41FA5}">
                      <a16:colId xmlns:a16="http://schemas.microsoft.com/office/drawing/2014/main" val="1291146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Commit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Insert 1</a:t>
                      </a:r>
                      <a:r>
                        <a:rPr lang="en-US" sz="3600" baseline="30000" dirty="0"/>
                        <a:t>st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6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Insert 2</a:t>
                      </a:r>
                      <a:r>
                        <a:rPr lang="en-US" sz="3600" baseline="30000" dirty="0"/>
                        <a:t>nd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85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Insert 3</a:t>
                      </a:r>
                      <a:r>
                        <a:rPr lang="en-US" sz="3600" baseline="30000" dirty="0"/>
                        <a:t>rd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050190"/>
                  </a:ext>
                </a:extLst>
              </a:tr>
            </a:tbl>
          </a:graphicData>
        </a:graphic>
      </p:graphicFrame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1590F3FF-7091-47E5-9B4B-B87C76D6D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670" y="3330952"/>
            <a:ext cx="641116" cy="641116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2DE02D96-FE8F-45D9-8BE6-54D66FA42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4669" y="3967480"/>
            <a:ext cx="641116" cy="641116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83D3FAD1-AF8B-468E-96E2-8BFAE8444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4669" y="4607560"/>
            <a:ext cx="641116" cy="641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9EEBC8-C513-45D5-BB6E-E1D36958C81B}"/>
              </a:ext>
            </a:extLst>
          </p:cNvPr>
          <p:cNvSpPr txBox="1"/>
          <p:nvPr/>
        </p:nvSpPr>
        <p:spPr>
          <a:xfrm>
            <a:off x="8035733" y="2697403"/>
            <a:ext cx="377072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How many records are stored in the database?</a:t>
            </a:r>
          </a:p>
        </p:txBody>
      </p:sp>
    </p:spTree>
    <p:extLst>
      <p:ext uri="{BB962C8B-B14F-4D97-AF65-F5344CB8AC3E}">
        <p14:creationId xmlns:p14="http://schemas.microsoft.com/office/powerpoint/2010/main" val="1639872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62D8-7A6F-424B-9E15-1F6AC8C0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859DA9-EEF2-4D8D-A257-724CBB2E20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1412" y="2687320"/>
          <a:ext cx="678653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265">
                  <a:extLst>
                    <a:ext uri="{9D8B030D-6E8A-4147-A177-3AD203B41FA5}">
                      <a16:colId xmlns:a16="http://schemas.microsoft.com/office/drawing/2014/main" val="1213120889"/>
                    </a:ext>
                  </a:extLst>
                </a:gridCol>
                <a:gridCol w="3393265">
                  <a:extLst>
                    <a:ext uri="{9D8B030D-6E8A-4147-A177-3AD203B41FA5}">
                      <a16:colId xmlns:a16="http://schemas.microsoft.com/office/drawing/2014/main" val="1291146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Commit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Insert 1</a:t>
                      </a:r>
                      <a:r>
                        <a:rPr lang="en-US" sz="3600" baseline="30000" dirty="0"/>
                        <a:t>st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6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Insert 2</a:t>
                      </a:r>
                      <a:r>
                        <a:rPr lang="en-US" sz="3600" baseline="30000" dirty="0"/>
                        <a:t>nd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85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Insert 3</a:t>
                      </a:r>
                      <a:r>
                        <a:rPr lang="en-US" sz="3600" baseline="30000" dirty="0"/>
                        <a:t>rd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050190"/>
                  </a:ext>
                </a:extLst>
              </a:tr>
            </a:tbl>
          </a:graphicData>
        </a:graphic>
      </p:graphicFrame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1590F3FF-7091-47E5-9B4B-B87C76D6D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4670" y="3330952"/>
            <a:ext cx="641116" cy="641116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2DE02D96-FE8F-45D9-8BE6-54D66FA42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4669" y="3967480"/>
            <a:ext cx="641116" cy="641116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83D3FAD1-AF8B-468E-96E2-8BFAE8444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4669" y="4607560"/>
            <a:ext cx="641116" cy="641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9EEBC8-C513-45D5-BB6E-E1D36958C81B}"/>
              </a:ext>
            </a:extLst>
          </p:cNvPr>
          <p:cNvSpPr txBox="1"/>
          <p:nvPr/>
        </p:nvSpPr>
        <p:spPr>
          <a:xfrm>
            <a:off x="8035733" y="2697403"/>
            <a:ext cx="377072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How many records are stored in the database?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5A3D1-17C7-41C6-B935-655DE0E87C70}"/>
              </a:ext>
            </a:extLst>
          </p:cNvPr>
          <p:cNvSpPr txBox="1"/>
          <p:nvPr/>
        </p:nvSpPr>
        <p:spPr>
          <a:xfrm>
            <a:off x="8035733" y="3810984"/>
            <a:ext cx="3770722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Answer: Database has </a:t>
            </a:r>
            <a:r>
              <a:rPr lang="en-US" sz="2800" b="1" dirty="0">
                <a:solidFill>
                  <a:srgbClr val="FF0000"/>
                </a:solidFill>
              </a:rPr>
              <a:t>at least 1</a:t>
            </a:r>
            <a:r>
              <a:rPr lang="en-US" sz="2800" b="1" dirty="0"/>
              <a:t> </a:t>
            </a:r>
            <a:r>
              <a:rPr lang="en-US" sz="2800" dirty="0"/>
              <a:t>record.</a:t>
            </a:r>
          </a:p>
        </p:txBody>
      </p:sp>
    </p:spTree>
    <p:extLst>
      <p:ext uri="{BB962C8B-B14F-4D97-AF65-F5344CB8AC3E}">
        <p14:creationId xmlns:p14="http://schemas.microsoft.com/office/powerpoint/2010/main" val="1047457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C2E2AB02-D7A0-4750-9D7B-DE0D7943BBF3}"/>
              </a:ext>
            </a:extLst>
          </p:cNvPr>
          <p:cNvSpPr/>
          <p:nvPr/>
        </p:nvSpPr>
        <p:spPr>
          <a:xfrm>
            <a:off x="1058487" y="554183"/>
            <a:ext cx="2394066" cy="731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19791E5-CDA0-4A50-A39E-0C2745CBC984}"/>
              </a:ext>
            </a:extLst>
          </p:cNvPr>
          <p:cNvSpPr/>
          <p:nvPr/>
        </p:nvSpPr>
        <p:spPr>
          <a:xfrm>
            <a:off x="6062749" y="554182"/>
            <a:ext cx="2599113" cy="7315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pl-PL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84BF2644-75BA-48B1-95FB-A83EE9203E2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16727" y="1285702"/>
            <a:ext cx="38793" cy="4987636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2F0742EC-19FA-4B77-8214-BA64BE2A4DD0}"/>
              </a:ext>
            </a:extLst>
          </p:cNvPr>
          <p:cNvCxnSpPr>
            <a:stCxn id="6" idx="2"/>
          </p:cNvCxnSpPr>
          <p:nvPr/>
        </p:nvCxnSpPr>
        <p:spPr>
          <a:xfrm flipH="1">
            <a:off x="7315200" y="1285701"/>
            <a:ext cx="47106" cy="4987637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0B677577-9D22-4AC7-BB94-8C0414C4FD62}"/>
              </a:ext>
            </a:extLst>
          </p:cNvPr>
          <p:cNvCxnSpPr>
            <a:cxnSpLocks/>
          </p:cNvCxnSpPr>
          <p:nvPr/>
        </p:nvCxnSpPr>
        <p:spPr>
          <a:xfrm>
            <a:off x="2255520" y="1636138"/>
            <a:ext cx="5106785" cy="395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9A627CA8-ADD9-463B-88D7-24DE8C82DD0F}"/>
              </a:ext>
            </a:extLst>
          </p:cNvPr>
          <p:cNvCxnSpPr>
            <a:cxnSpLocks/>
          </p:cNvCxnSpPr>
          <p:nvPr/>
        </p:nvCxnSpPr>
        <p:spPr>
          <a:xfrm flipH="1">
            <a:off x="2234045" y="5595851"/>
            <a:ext cx="5102630" cy="61098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CA10BD98-B654-4535-9983-ABC8C433AD82}"/>
              </a:ext>
            </a:extLst>
          </p:cNvPr>
          <p:cNvCxnSpPr>
            <a:cxnSpLocks/>
          </p:cNvCxnSpPr>
          <p:nvPr/>
        </p:nvCxnSpPr>
        <p:spPr>
          <a:xfrm flipH="1">
            <a:off x="2229197" y="4045354"/>
            <a:ext cx="5102630" cy="61098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FA9DDDA9-F171-47E2-B75D-E2087D943799}"/>
              </a:ext>
            </a:extLst>
          </p:cNvPr>
          <p:cNvCxnSpPr>
            <a:cxnSpLocks/>
          </p:cNvCxnSpPr>
          <p:nvPr/>
        </p:nvCxnSpPr>
        <p:spPr>
          <a:xfrm flipH="1">
            <a:off x="2259675" y="2428356"/>
            <a:ext cx="5102630" cy="61098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E9D532C7-4AFF-460B-91B4-8C43C71FD968}"/>
              </a:ext>
            </a:extLst>
          </p:cNvPr>
          <p:cNvCxnSpPr>
            <a:cxnSpLocks/>
          </p:cNvCxnSpPr>
          <p:nvPr/>
        </p:nvCxnSpPr>
        <p:spPr>
          <a:xfrm>
            <a:off x="2255520" y="3269672"/>
            <a:ext cx="5106785" cy="39520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61CA668B-5F66-42DE-AA03-C37BF11471AC}"/>
              </a:ext>
            </a:extLst>
          </p:cNvPr>
          <p:cNvCxnSpPr>
            <a:cxnSpLocks/>
          </p:cNvCxnSpPr>
          <p:nvPr/>
        </p:nvCxnSpPr>
        <p:spPr>
          <a:xfrm>
            <a:off x="2216727" y="4834890"/>
            <a:ext cx="5106785" cy="39520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>
            <a:extLst>
              <a:ext uri="{FF2B5EF4-FFF2-40B4-BE49-F238E27FC236}">
                <a16:creationId xmlns:a16="http://schemas.microsoft.com/office/drawing/2014/main" id="{1DB34400-B1D3-43DF-B2DC-0283ADF7CBAE}"/>
              </a:ext>
            </a:extLst>
          </p:cNvPr>
          <p:cNvSpPr/>
          <p:nvPr/>
        </p:nvSpPr>
        <p:spPr>
          <a:xfrm>
            <a:off x="7226531" y="5230091"/>
            <a:ext cx="210589" cy="365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A3298276-0D7D-413D-A31B-13FFFFACA125}"/>
              </a:ext>
            </a:extLst>
          </p:cNvPr>
          <p:cNvSpPr/>
          <p:nvPr/>
        </p:nvSpPr>
        <p:spPr>
          <a:xfrm>
            <a:off x="7218217" y="3679595"/>
            <a:ext cx="210589" cy="365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CF9E3552-0B01-458D-9863-ACC08233F089}"/>
              </a:ext>
            </a:extLst>
          </p:cNvPr>
          <p:cNvSpPr/>
          <p:nvPr/>
        </p:nvSpPr>
        <p:spPr>
          <a:xfrm>
            <a:off x="7257011" y="2056708"/>
            <a:ext cx="210589" cy="365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4F474DB7-3A55-45C5-8F4A-B2E9C285ADB6}"/>
              </a:ext>
            </a:extLst>
          </p:cNvPr>
          <p:cNvSpPr txBox="1"/>
          <p:nvPr/>
        </p:nvSpPr>
        <p:spPr>
          <a:xfrm rot="21227826">
            <a:off x="4937760" y="5580528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ACK</a:t>
            </a:r>
            <a:endParaRPr lang="pl-PL" sz="1400" b="1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594C5C9F-93E8-428A-B513-522A159D79C3}"/>
              </a:ext>
            </a:extLst>
          </p:cNvPr>
          <p:cNvSpPr txBox="1"/>
          <p:nvPr/>
        </p:nvSpPr>
        <p:spPr>
          <a:xfrm rot="21145642">
            <a:off x="4808912" y="4025462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ACK</a:t>
            </a:r>
            <a:endParaRPr lang="pl-PL" sz="1400" b="1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939499D5-1093-4B15-AD95-FBD85F5F3D1A}"/>
              </a:ext>
            </a:extLst>
          </p:cNvPr>
          <p:cNvSpPr txBox="1"/>
          <p:nvPr/>
        </p:nvSpPr>
        <p:spPr>
          <a:xfrm>
            <a:off x="4937758" y="2388177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ACK</a:t>
            </a:r>
            <a:endParaRPr lang="pl-PL" sz="1400" b="1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0E8B72F6-54BF-4A10-AAB9-876ED7675BB4}"/>
              </a:ext>
            </a:extLst>
          </p:cNvPr>
          <p:cNvSpPr txBox="1"/>
          <p:nvPr/>
        </p:nvSpPr>
        <p:spPr>
          <a:xfrm rot="280690">
            <a:off x="4254239" y="4763340"/>
            <a:ext cx="22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COMMIT TRANSACTION</a:t>
            </a:r>
            <a:endParaRPr lang="pl-PL" sz="1400" b="1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2E91507-BE4D-495F-A1B4-F88DA8DFE90B}"/>
              </a:ext>
            </a:extLst>
          </p:cNvPr>
          <p:cNvSpPr txBox="1"/>
          <p:nvPr/>
        </p:nvSpPr>
        <p:spPr>
          <a:xfrm rot="184521">
            <a:off x="4327173" y="1587752"/>
            <a:ext cx="211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BEGIN TRANSACTION</a:t>
            </a:r>
            <a:endParaRPr lang="pl-PL" sz="1400" b="1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B0AA97E7-A178-4CB1-B9F7-37BA3DE6D551}"/>
              </a:ext>
            </a:extLst>
          </p:cNvPr>
          <p:cNvSpPr txBox="1"/>
          <p:nvPr/>
        </p:nvSpPr>
        <p:spPr>
          <a:xfrm rot="254845">
            <a:off x="4254731" y="3206497"/>
            <a:ext cx="22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INSERT OPERATION</a:t>
            </a:r>
            <a:endParaRPr lang="pl-PL" sz="1400" b="1"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CEEAA5C-D077-4472-AAA0-28AAABD04D92}"/>
              </a:ext>
            </a:extLst>
          </p:cNvPr>
          <p:cNvSpPr/>
          <p:nvPr/>
        </p:nvSpPr>
        <p:spPr>
          <a:xfrm>
            <a:off x="7896252" y="689243"/>
            <a:ext cx="436228" cy="4613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FD66AE80-4E0F-4AF6-B25E-F1F95418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728413" y="592892"/>
            <a:ext cx="645360" cy="6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66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C2E2AB02-D7A0-4750-9D7B-DE0D7943BBF3}"/>
              </a:ext>
            </a:extLst>
          </p:cNvPr>
          <p:cNvSpPr/>
          <p:nvPr/>
        </p:nvSpPr>
        <p:spPr>
          <a:xfrm>
            <a:off x="1058487" y="554183"/>
            <a:ext cx="2394066" cy="731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19791E5-CDA0-4A50-A39E-0C2745CBC984}"/>
              </a:ext>
            </a:extLst>
          </p:cNvPr>
          <p:cNvSpPr/>
          <p:nvPr/>
        </p:nvSpPr>
        <p:spPr>
          <a:xfrm>
            <a:off x="6062749" y="554182"/>
            <a:ext cx="2599113" cy="7315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pl-PL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84BF2644-75BA-48B1-95FB-A83EE9203E2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16727" y="1285702"/>
            <a:ext cx="38793" cy="4987636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2F0742EC-19FA-4B77-8214-BA64BE2A4DD0}"/>
              </a:ext>
            </a:extLst>
          </p:cNvPr>
          <p:cNvCxnSpPr>
            <a:stCxn id="6" idx="2"/>
          </p:cNvCxnSpPr>
          <p:nvPr/>
        </p:nvCxnSpPr>
        <p:spPr>
          <a:xfrm flipH="1">
            <a:off x="7315200" y="1285701"/>
            <a:ext cx="47106" cy="4987637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0B677577-9D22-4AC7-BB94-8C0414C4FD62}"/>
              </a:ext>
            </a:extLst>
          </p:cNvPr>
          <p:cNvCxnSpPr>
            <a:cxnSpLocks/>
          </p:cNvCxnSpPr>
          <p:nvPr/>
        </p:nvCxnSpPr>
        <p:spPr>
          <a:xfrm>
            <a:off x="2255520" y="1636138"/>
            <a:ext cx="5106785" cy="395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CA10BD98-B654-4535-9983-ABC8C433AD82}"/>
              </a:ext>
            </a:extLst>
          </p:cNvPr>
          <p:cNvCxnSpPr>
            <a:cxnSpLocks/>
          </p:cNvCxnSpPr>
          <p:nvPr/>
        </p:nvCxnSpPr>
        <p:spPr>
          <a:xfrm flipH="1">
            <a:off x="2229197" y="4045354"/>
            <a:ext cx="5102630" cy="61098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FA9DDDA9-F171-47E2-B75D-E2087D943799}"/>
              </a:ext>
            </a:extLst>
          </p:cNvPr>
          <p:cNvCxnSpPr>
            <a:cxnSpLocks/>
          </p:cNvCxnSpPr>
          <p:nvPr/>
        </p:nvCxnSpPr>
        <p:spPr>
          <a:xfrm flipH="1">
            <a:off x="2259675" y="2428356"/>
            <a:ext cx="5102630" cy="61098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E9D532C7-4AFF-460B-91B4-8C43C71FD968}"/>
              </a:ext>
            </a:extLst>
          </p:cNvPr>
          <p:cNvCxnSpPr>
            <a:cxnSpLocks/>
          </p:cNvCxnSpPr>
          <p:nvPr/>
        </p:nvCxnSpPr>
        <p:spPr>
          <a:xfrm>
            <a:off x="2255520" y="3269672"/>
            <a:ext cx="5106785" cy="39520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26">
            <a:extLst>
              <a:ext uri="{FF2B5EF4-FFF2-40B4-BE49-F238E27FC236}">
                <a16:creationId xmlns:a16="http://schemas.microsoft.com/office/drawing/2014/main" id="{A3298276-0D7D-413D-A31B-13FFFFACA125}"/>
              </a:ext>
            </a:extLst>
          </p:cNvPr>
          <p:cNvSpPr/>
          <p:nvPr/>
        </p:nvSpPr>
        <p:spPr>
          <a:xfrm>
            <a:off x="7218217" y="3679595"/>
            <a:ext cx="210589" cy="365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CF9E3552-0B01-458D-9863-ACC08233F089}"/>
              </a:ext>
            </a:extLst>
          </p:cNvPr>
          <p:cNvSpPr/>
          <p:nvPr/>
        </p:nvSpPr>
        <p:spPr>
          <a:xfrm>
            <a:off x="7257011" y="2056708"/>
            <a:ext cx="210589" cy="365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594C5C9F-93E8-428A-B513-522A159D79C3}"/>
              </a:ext>
            </a:extLst>
          </p:cNvPr>
          <p:cNvSpPr txBox="1"/>
          <p:nvPr/>
        </p:nvSpPr>
        <p:spPr>
          <a:xfrm rot="21145642">
            <a:off x="4808912" y="4025462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ACK</a:t>
            </a:r>
            <a:endParaRPr lang="pl-PL" sz="1400" b="1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939499D5-1093-4B15-AD95-FBD85F5F3D1A}"/>
              </a:ext>
            </a:extLst>
          </p:cNvPr>
          <p:cNvSpPr txBox="1"/>
          <p:nvPr/>
        </p:nvSpPr>
        <p:spPr>
          <a:xfrm>
            <a:off x="4937758" y="2388177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ACK</a:t>
            </a:r>
            <a:endParaRPr lang="pl-PL" sz="1400" b="1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2E91507-BE4D-495F-A1B4-F88DA8DFE90B}"/>
              </a:ext>
            </a:extLst>
          </p:cNvPr>
          <p:cNvSpPr txBox="1"/>
          <p:nvPr/>
        </p:nvSpPr>
        <p:spPr>
          <a:xfrm rot="184521">
            <a:off x="4327173" y="1587752"/>
            <a:ext cx="211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BEGIN TRANSACTION</a:t>
            </a:r>
            <a:endParaRPr lang="pl-PL" sz="1400" b="1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B0AA97E7-A178-4CB1-B9F7-37BA3DE6D551}"/>
              </a:ext>
            </a:extLst>
          </p:cNvPr>
          <p:cNvSpPr txBox="1"/>
          <p:nvPr/>
        </p:nvSpPr>
        <p:spPr>
          <a:xfrm rot="254845">
            <a:off x="4254731" y="3206497"/>
            <a:ext cx="22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INSERT OPERATION</a:t>
            </a:r>
            <a:endParaRPr lang="pl-PL" sz="1400" b="1"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CEEAA5C-D077-4472-AAA0-28AAABD04D92}"/>
              </a:ext>
            </a:extLst>
          </p:cNvPr>
          <p:cNvSpPr/>
          <p:nvPr/>
        </p:nvSpPr>
        <p:spPr>
          <a:xfrm>
            <a:off x="7896252" y="689243"/>
            <a:ext cx="436228" cy="4613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FD66AE80-4E0F-4AF6-B25E-F1F95418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728413" y="592892"/>
            <a:ext cx="645360" cy="645360"/>
          </a:xfrm>
          <a:prstGeom prst="rect">
            <a:avLst/>
          </a:prstGeom>
        </p:spPr>
      </p:pic>
      <p:sp>
        <p:nvSpPr>
          <p:cNvPr id="32" name="pole tekstowe 21">
            <a:extLst>
              <a:ext uri="{FF2B5EF4-FFF2-40B4-BE49-F238E27FC236}">
                <a16:creationId xmlns:a16="http://schemas.microsoft.com/office/drawing/2014/main" id="{DBA0B99B-87C2-47D7-846E-44309E7C3D67}"/>
              </a:ext>
            </a:extLst>
          </p:cNvPr>
          <p:cNvSpPr txBox="1"/>
          <p:nvPr/>
        </p:nvSpPr>
        <p:spPr>
          <a:xfrm>
            <a:off x="2290482" y="4603493"/>
            <a:ext cx="2322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SQL Exception</a:t>
            </a:r>
          </a:p>
          <a:p>
            <a:pPr algn="ctr"/>
            <a:r>
              <a:rPr lang="en-US" sz="2000" b="1" dirty="0"/>
              <a:t>e.g. deadlock victim</a:t>
            </a:r>
          </a:p>
        </p:txBody>
      </p:sp>
    </p:spTree>
    <p:extLst>
      <p:ext uri="{BB962C8B-B14F-4D97-AF65-F5344CB8AC3E}">
        <p14:creationId xmlns:p14="http://schemas.microsoft.com/office/powerpoint/2010/main" val="776242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C2E2AB02-D7A0-4750-9D7B-DE0D7943BBF3}"/>
              </a:ext>
            </a:extLst>
          </p:cNvPr>
          <p:cNvSpPr/>
          <p:nvPr/>
        </p:nvSpPr>
        <p:spPr>
          <a:xfrm>
            <a:off x="1058487" y="554183"/>
            <a:ext cx="2394066" cy="731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19791E5-CDA0-4A50-A39E-0C2745CBC984}"/>
              </a:ext>
            </a:extLst>
          </p:cNvPr>
          <p:cNvSpPr/>
          <p:nvPr/>
        </p:nvSpPr>
        <p:spPr>
          <a:xfrm>
            <a:off x="6062749" y="554182"/>
            <a:ext cx="2599113" cy="7315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pl-PL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84BF2644-75BA-48B1-95FB-A83EE9203E2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16727" y="1285702"/>
            <a:ext cx="38793" cy="4987636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2F0742EC-19FA-4B77-8214-BA64BE2A4DD0}"/>
              </a:ext>
            </a:extLst>
          </p:cNvPr>
          <p:cNvCxnSpPr>
            <a:stCxn id="6" idx="2"/>
          </p:cNvCxnSpPr>
          <p:nvPr/>
        </p:nvCxnSpPr>
        <p:spPr>
          <a:xfrm flipH="1">
            <a:off x="7315200" y="1285701"/>
            <a:ext cx="47106" cy="4987637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0B677577-9D22-4AC7-BB94-8C0414C4FD62}"/>
              </a:ext>
            </a:extLst>
          </p:cNvPr>
          <p:cNvCxnSpPr>
            <a:cxnSpLocks/>
          </p:cNvCxnSpPr>
          <p:nvPr/>
        </p:nvCxnSpPr>
        <p:spPr>
          <a:xfrm>
            <a:off x="2255520" y="1636138"/>
            <a:ext cx="5106785" cy="395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CA10BD98-B654-4535-9983-ABC8C433AD82}"/>
              </a:ext>
            </a:extLst>
          </p:cNvPr>
          <p:cNvCxnSpPr>
            <a:cxnSpLocks/>
          </p:cNvCxnSpPr>
          <p:nvPr/>
        </p:nvCxnSpPr>
        <p:spPr>
          <a:xfrm flipH="1">
            <a:off x="2229197" y="4045354"/>
            <a:ext cx="5102630" cy="61098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FA9DDDA9-F171-47E2-B75D-E2087D943799}"/>
              </a:ext>
            </a:extLst>
          </p:cNvPr>
          <p:cNvCxnSpPr>
            <a:cxnSpLocks/>
          </p:cNvCxnSpPr>
          <p:nvPr/>
        </p:nvCxnSpPr>
        <p:spPr>
          <a:xfrm flipH="1">
            <a:off x="2259675" y="2428356"/>
            <a:ext cx="5102630" cy="61098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E9D532C7-4AFF-460B-91B4-8C43C71FD968}"/>
              </a:ext>
            </a:extLst>
          </p:cNvPr>
          <p:cNvCxnSpPr>
            <a:cxnSpLocks/>
          </p:cNvCxnSpPr>
          <p:nvPr/>
        </p:nvCxnSpPr>
        <p:spPr>
          <a:xfrm>
            <a:off x="2255520" y="3269672"/>
            <a:ext cx="5106785" cy="39520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61CA668B-5F66-42DE-AA03-C37BF11471AC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2216727" y="4834890"/>
            <a:ext cx="4474322" cy="438264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ostokąt 26">
            <a:extLst>
              <a:ext uri="{FF2B5EF4-FFF2-40B4-BE49-F238E27FC236}">
                <a16:creationId xmlns:a16="http://schemas.microsoft.com/office/drawing/2014/main" id="{A3298276-0D7D-413D-A31B-13FFFFACA125}"/>
              </a:ext>
            </a:extLst>
          </p:cNvPr>
          <p:cNvSpPr/>
          <p:nvPr/>
        </p:nvSpPr>
        <p:spPr>
          <a:xfrm>
            <a:off x="7218217" y="3679595"/>
            <a:ext cx="210589" cy="365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CF9E3552-0B01-458D-9863-ACC08233F089}"/>
              </a:ext>
            </a:extLst>
          </p:cNvPr>
          <p:cNvSpPr/>
          <p:nvPr/>
        </p:nvSpPr>
        <p:spPr>
          <a:xfrm>
            <a:off x="7257011" y="2056708"/>
            <a:ext cx="210589" cy="365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594C5C9F-93E8-428A-B513-522A159D79C3}"/>
              </a:ext>
            </a:extLst>
          </p:cNvPr>
          <p:cNvSpPr txBox="1"/>
          <p:nvPr/>
        </p:nvSpPr>
        <p:spPr>
          <a:xfrm rot="21145642">
            <a:off x="4808912" y="4025462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ACK</a:t>
            </a:r>
            <a:endParaRPr lang="pl-PL" sz="1400" b="1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939499D5-1093-4B15-AD95-FBD85F5F3D1A}"/>
              </a:ext>
            </a:extLst>
          </p:cNvPr>
          <p:cNvSpPr txBox="1"/>
          <p:nvPr/>
        </p:nvSpPr>
        <p:spPr>
          <a:xfrm>
            <a:off x="4937758" y="2388177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ACK</a:t>
            </a:r>
            <a:endParaRPr lang="pl-PL" sz="1400" b="1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0E8B72F6-54BF-4A10-AAB9-876ED7675BB4}"/>
              </a:ext>
            </a:extLst>
          </p:cNvPr>
          <p:cNvSpPr txBox="1"/>
          <p:nvPr/>
        </p:nvSpPr>
        <p:spPr>
          <a:xfrm rot="280690">
            <a:off x="4254239" y="4763340"/>
            <a:ext cx="22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COMMIT TRANSACTION</a:t>
            </a:r>
            <a:endParaRPr lang="pl-PL" sz="1400" b="1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2E91507-BE4D-495F-A1B4-F88DA8DFE90B}"/>
              </a:ext>
            </a:extLst>
          </p:cNvPr>
          <p:cNvSpPr txBox="1"/>
          <p:nvPr/>
        </p:nvSpPr>
        <p:spPr>
          <a:xfrm rot="184521">
            <a:off x="4327173" y="1587752"/>
            <a:ext cx="211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BEGIN TRANSACTION</a:t>
            </a:r>
            <a:endParaRPr lang="pl-PL" sz="1400" b="1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B0AA97E7-A178-4CB1-B9F7-37BA3DE6D551}"/>
              </a:ext>
            </a:extLst>
          </p:cNvPr>
          <p:cNvSpPr txBox="1"/>
          <p:nvPr/>
        </p:nvSpPr>
        <p:spPr>
          <a:xfrm rot="254845">
            <a:off x="4254731" y="3206497"/>
            <a:ext cx="22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INSERT OPERATION</a:t>
            </a:r>
            <a:endParaRPr lang="pl-PL" sz="1400" b="1"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CEEAA5C-D077-4472-AAA0-28AAABD04D92}"/>
              </a:ext>
            </a:extLst>
          </p:cNvPr>
          <p:cNvSpPr/>
          <p:nvPr/>
        </p:nvSpPr>
        <p:spPr>
          <a:xfrm>
            <a:off x="7896252" y="689243"/>
            <a:ext cx="436228" cy="4613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FD66AE80-4E0F-4AF6-B25E-F1F95418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728413" y="592892"/>
            <a:ext cx="645360" cy="645360"/>
          </a:xfrm>
          <a:prstGeom prst="rect">
            <a:avLst/>
          </a:prstGeom>
        </p:spPr>
      </p:pic>
      <p:sp>
        <p:nvSpPr>
          <p:cNvPr id="32" name="Błyskawica 1">
            <a:extLst>
              <a:ext uri="{FF2B5EF4-FFF2-40B4-BE49-F238E27FC236}">
                <a16:creationId xmlns:a16="http://schemas.microsoft.com/office/drawing/2014/main" id="{148A55AA-55D1-4A30-A203-370DEDBD02C9}"/>
              </a:ext>
            </a:extLst>
          </p:cNvPr>
          <p:cNvSpPr/>
          <p:nvPr/>
        </p:nvSpPr>
        <p:spPr>
          <a:xfrm flipH="1">
            <a:off x="6416039" y="4790992"/>
            <a:ext cx="512618" cy="698270"/>
          </a:xfrm>
          <a:prstGeom prst="lightningBol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36" name="Grupa 14">
            <a:extLst>
              <a:ext uri="{FF2B5EF4-FFF2-40B4-BE49-F238E27FC236}">
                <a16:creationId xmlns:a16="http://schemas.microsoft.com/office/drawing/2014/main" id="{B3D2652D-3B59-4027-A2C9-F25F80E5C1F7}"/>
              </a:ext>
            </a:extLst>
          </p:cNvPr>
          <p:cNvGrpSpPr/>
          <p:nvPr/>
        </p:nvGrpSpPr>
        <p:grpSpPr>
          <a:xfrm>
            <a:off x="2256904" y="5979275"/>
            <a:ext cx="292332" cy="294063"/>
            <a:chOff x="8984672" y="2698519"/>
            <a:chExt cx="714895" cy="725041"/>
          </a:xfrm>
        </p:grpSpPr>
        <p:sp>
          <p:nvSpPr>
            <p:cNvPr id="37" name="Owal 2">
              <a:extLst>
                <a:ext uri="{FF2B5EF4-FFF2-40B4-BE49-F238E27FC236}">
                  <a16:creationId xmlns:a16="http://schemas.microsoft.com/office/drawing/2014/main" id="{4C4AF615-B75B-446A-A4ED-D91B4D840E85}"/>
                </a:ext>
              </a:extLst>
            </p:cNvPr>
            <p:cNvSpPr/>
            <p:nvPr/>
          </p:nvSpPr>
          <p:spPr>
            <a:xfrm>
              <a:off x="8984672" y="2698519"/>
              <a:ext cx="714895" cy="7250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cxnSp>
          <p:nvCxnSpPr>
            <p:cNvPr id="38" name="Łącznik prosty 6">
              <a:extLst>
                <a:ext uri="{FF2B5EF4-FFF2-40B4-BE49-F238E27FC236}">
                  <a16:creationId xmlns:a16="http://schemas.microsoft.com/office/drawing/2014/main" id="{B255822A-080C-4053-879B-B2E506B0AB5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119" y="2720217"/>
              <a:ext cx="0" cy="3408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Łącznik prosty 12">
              <a:extLst>
                <a:ext uri="{FF2B5EF4-FFF2-40B4-BE49-F238E27FC236}">
                  <a16:creationId xmlns:a16="http://schemas.microsoft.com/office/drawing/2014/main" id="{932A3AD6-4B5B-4AC4-B37C-2D9B203B8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2119" y="3061039"/>
              <a:ext cx="21613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pole tekstowe 35">
            <a:extLst>
              <a:ext uri="{FF2B5EF4-FFF2-40B4-BE49-F238E27FC236}">
                <a16:creationId xmlns:a16="http://schemas.microsoft.com/office/drawing/2014/main" id="{AEAB6B67-E88E-4B6A-BF19-866562C3513A}"/>
              </a:ext>
            </a:extLst>
          </p:cNvPr>
          <p:cNvSpPr txBox="1"/>
          <p:nvPr/>
        </p:nvSpPr>
        <p:spPr>
          <a:xfrm>
            <a:off x="2505903" y="5864696"/>
            <a:ext cx="1707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Exception</a:t>
            </a:r>
          </a:p>
          <a:p>
            <a:r>
              <a:rPr lang="en-US" sz="1400" b="1" dirty="0"/>
              <a:t>Transaction Timeout</a:t>
            </a:r>
            <a:endParaRPr lang="pl-PL" sz="1400" b="1" dirty="0"/>
          </a:p>
        </p:txBody>
      </p:sp>
    </p:spTree>
    <p:extLst>
      <p:ext uri="{BB962C8B-B14F-4D97-AF65-F5344CB8AC3E}">
        <p14:creationId xmlns:p14="http://schemas.microsoft.com/office/powerpoint/2010/main" val="166200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C2E2AB02-D7A0-4750-9D7B-DE0D7943BBF3}"/>
              </a:ext>
            </a:extLst>
          </p:cNvPr>
          <p:cNvSpPr/>
          <p:nvPr/>
        </p:nvSpPr>
        <p:spPr>
          <a:xfrm>
            <a:off x="1058487" y="554183"/>
            <a:ext cx="2394066" cy="7315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19791E5-CDA0-4A50-A39E-0C2745CBC984}"/>
              </a:ext>
            </a:extLst>
          </p:cNvPr>
          <p:cNvSpPr/>
          <p:nvPr/>
        </p:nvSpPr>
        <p:spPr>
          <a:xfrm>
            <a:off x="6062749" y="554182"/>
            <a:ext cx="2599113" cy="7315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pl-PL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84BF2644-75BA-48B1-95FB-A83EE9203E2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216727" y="1285702"/>
            <a:ext cx="38793" cy="4987636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2F0742EC-19FA-4B77-8214-BA64BE2A4DD0}"/>
              </a:ext>
            </a:extLst>
          </p:cNvPr>
          <p:cNvCxnSpPr>
            <a:stCxn id="6" idx="2"/>
          </p:cNvCxnSpPr>
          <p:nvPr/>
        </p:nvCxnSpPr>
        <p:spPr>
          <a:xfrm flipH="1">
            <a:off x="7315200" y="1285701"/>
            <a:ext cx="47106" cy="4987637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0B677577-9D22-4AC7-BB94-8C0414C4FD62}"/>
              </a:ext>
            </a:extLst>
          </p:cNvPr>
          <p:cNvCxnSpPr>
            <a:cxnSpLocks/>
          </p:cNvCxnSpPr>
          <p:nvPr/>
        </p:nvCxnSpPr>
        <p:spPr>
          <a:xfrm>
            <a:off x="2255520" y="1636138"/>
            <a:ext cx="5106785" cy="395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9A627CA8-ADD9-463B-88D7-24DE8C82DD0F}"/>
              </a:ext>
            </a:extLst>
          </p:cNvPr>
          <p:cNvCxnSpPr>
            <a:cxnSpLocks/>
            <a:endCxn id="32" idx="5"/>
          </p:cNvCxnSpPr>
          <p:nvPr/>
        </p:nvCxnSpPr>
        <p:spPr>
          <a:xfrm flipH="1">
            <a:off x="4620546" y="5595851"/>
            <a:ext cx="2716130" cy="331473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CA10BD98-B654-4535-9983-ABC8C433AD82}"/>
              </a:ext>
            </a:extLst>
          </p:cNvPr>
          <p:cNvCxnSpPr>
            <a:cxnSpLocks/>
          </p:cNvCxnSpPr>
          <p:nvPr/>
        </p:nvCxnSpPr>
        <p:spPr>
          <a:xfrm flipH="1">
            <a:off x="2229197" y="4045354"/>
            <a:ext cx="5102630" cy="61098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FA9DDDA9-F171-47E2-B75D-E2087D943799}"/>
              </a:ext>
            </a:extLst>
          </p:cNvPr>
          <p:cNvCxnSpPr>
            <a:cxnSpLocks/>
          </p:cNvCxnSpPr>
          <p:nvPr/>
        </p:nvCxnSpPr>
        <p:spPr>
          <a:xfrm flipH="1">
            <a:off x="2259675" y="2428356"/>
            <a:ext cx="5102630" cy="61098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E9D532C7-4AFF-460B-91B4-8C43C71FD968}"/>
              </a:ext>
            </a:extLst>
          </p:cNvPr>
          <p:cNvCxnSpPr>
            <a:cxnSpLocks/>
          </p:cNvCxnSpPr>
          <p:nvPr/>
        </p:nvCxnSpPr>
        <p:spPr>
          <a:xfrm>
            <a:off x="2255520" y="3269672"/>
            <a:ext cx="5106785" cy="39520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61CA668B-5F66-42DE-AA03-C37BF11471AC}"/>
              </a:ext>
            </a:extLst>
          </p:cNvPr>
          <p:cNvCxnSpPr>
            <a:cxnSpLocks/>
          </p:cNvCxnSpPr>
          <p:nvPr/>
        </p:nvCxnSpPr>
        <p:spPr>
          <a:xfrm>
            <a:off x="2216727" y="4834890"/>
            <a:ext cx="5106785" cy="39520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25">
            <a:extLst>
              <a:ext uri="{FF2B5EF4-FFF2-40B4-BE49-F238E27FC236}">
                <a16:creationId xmlns:a16="http://schemas.microsoft.com/office/drawing/2014/main" id="{1DB34400-B1D3-43DF-B2DC-0283ADF7CBAE}"/>
              </a:ext>
            </a:extLst>
          </p:cNvPr>
          <p:cNvSpPr/>
          <p:nvPr/>
        </p:nvSpPr>
        <p:spPr>
          <a:xfrm>
            <a:off x="7226531" y="5230091"/>
            <a:ext cx="210589" cy="365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A3298276-0D7D-413D-A31B-13FFFFACA125}"/>
              </a:ext>
            </a:extLst>
          </p:cNvPr>
          <p:cNvSpPr/>
          <p:nvPr/>
        </p:nvSpPr>
        <p:spPr>
          <a:xfrm>
            <a:off x="7218217" y="3679595"/>
            <a:ext cx="210589" cy="365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CF9E3552-0B01-458D-9863-ACC08233F089}"/>
              </a:ext>
            </a:extLst>
          </p:cNvPr>
          <p:cNvSpPr/>
          <p:nvPr/>
        </p:nvSpPr>
        <p:spPr>
          <a:xfrm>
            <a:off x="7257011" y="2056708"/>
            <a:ext cx="210589" cy="365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4F474DB7-3A55-45C5-8F4A-B2E9C285ADB6}"/>
              </a:ext>
            </a:extLst>
          </p:cNvPr>
          <p:cNvSpPr txBox="1"/>
          <p:nvPr/>
        </p:nvSpPr>
        <p:spPr>
          <a:xfrm rot="21227826">
            <a:off x="4937760" y="5580528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ACK</a:t>
            </a:r>
            <a:endParaRPr lang="pl-PL" sz="1400" b="1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594C5C9F-93E8-428A-B513-522A159D79C3}"/>
              </a:ext>
            </a:extLst>
          </p:cNvPr>
          <p:cNvSpPr txBox="1"/>
          <p:nvPr/>
        </p:nvSpPr>
        <p:spPr>
          <a:xfrm rot="21145642">
            <a:off x="4808912" y="4025462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ACK</a:t>
            </a:r>
            <a:endParaRPr lang="pl-PL" sz="1400" b="1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939499D5-1093-4B15-AD95-FBD85F5F3D1A}"/>
              </a:ext>
            </a:extLst>
          </p:cNvPr>
          <p:cNvSpPr txBox="1"/>
          <p:nvPr/>
        </p:nvSpPr>
        <p:spPr>
          <a:xfrm>
            <a:off x="4937758" y="2388177"/>
            <a:ext cx="58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ACK</a:t>
            </a:r>
            <a:endParaRPr lang="pl-PL" sz="1400" b="1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0E8B72F6-54BF-4A10-AAB9-876ED7675BB4}"/>
              </a:ext>
            </a:extLst>
          </p:cNvPr>
          <p:cNvSpPr txBox="1"/>
          <p:nvPr/>
        </p:nvSpPr>
        <p:spPr>
          <a:xfrm rot="280690">
            <a:off x="4254239" y="4763340"/>
            <a:ext cx="22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COMMIT TRANSACTION</a:t>
            </a:r>
            <a:endParaRPr lang="pl-PL" sz="1400" b="1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2E91507-BE4D-495F-A1B4-F88DA8DFE90B}"/>
              </a:ext>
            </a:extLst>
          </p:cNvPr>
          <p:cNvSpPr txBox="1"/>
          <p:nvPr/>
        </p:nvSpPr>
        <p:spPr>
          <a:xfrm rot="184521">
            <a:off x="4327173" y="1587752"/>
            <a:ext cx="211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BEGIN TRANSACTION</a:t>
            </a:r>
            <a:endParaRPr lang="pl-PL" sz="1400" b="1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B0AA97E7-A178-4CB1-B9F7-37BA3DE6D551}"/>
              </a:ext>
            </a:extLst>
          </p:cNvPr>
          <p:cNvSpPr txBox="1"/>
          <p:nvPr/>
        </p:nvSpPr>
        <p:spPr>
          <a:xfrm rot="254845">
            <a:off x="4254731" y="3206497"/>
            <a:ext cx="22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INSERT OPERATION</a:t>
            </a:r>
            <a:endParaRPr lang="pl-PL" sz="1400" b="1"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CEEAA5C-D077-4472-AAA0-28AAABD04D92}"/>
              </a:ext>
            </a:extLst>
          </p:cNvPr>
          <p:cNvSpPr/>
          <p:nvPr/>
        </p:nvSpPr>
        <p:spPr>
          <a:xfrm>
            <a:off x="7896252" y="689243"/>
            <a:ext cx="436228" cy="4613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FD66AE80-4E0F-4AF6-B25E-F1F95418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728413" y="592892"/>
            <a:ext cx="645360" cy="645360"/>
          </a:xfrm>
          <a:prstGeom prst="rect">
            <a:avLst/>
          </a:prstGeom>
        </p:spPr>
      </p:pic>
      <p:sp>
        <p:nvSpPr>
          <p:cNvPr id="32" name="Błyskawica 1">
            <a:extLst>
              <a:ext uri="{FF2B5EF4-FFF2-40B4-BE49-F238E27FC236}">
                <a16:creationId xmlns:a16="http://schemas.microsoft.com/office/drawing/2014/main" id="{8B0CE4B7-F3B5-428D-81C9-A745A8022870}"/>
              </a:ext>
            </a:extLst>
          </p:cNvPr>
          <p:cNvSpPr/>
          <p:nvPr/>
        </p:nvSpPr>
        <p:spPr>
          <a:xfrm flipH="1">
            <a:off x="4501339" y="5539170"/>
            <a:ext cx="512618" cy="698270"/>
          </a:xfrm>
          <a:prstGeom prst="lightningBol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ole tekstowe 2">
            <a:extLst>
              <a:ext uri="{FF2B5EF4-FFF2-40B4-BE49-F238E27FC236}">
                <a16:creationId xmlns:a16="http://schemas.microsoft.com/office/drawing/2014/main" id="{C07C1573-4B2A-46FE-A785-3671EF4F9FA2}"/>
              </a:ext>
            </a:extLst>
          </p:cNvPr>
          <p:cNvSpPr txBox="1"/>
          <p:nvPr/>
        </p:nvSpPr>
        <p:spPr>
          <a:xfrm>
            <a:off x="7556320" y="5032491"/>
            <a:ext cx="4186748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Information MUST be saved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in the database log before a response is sent. It cannot be rollbacked.</a:t>
            </a:r>
            <a:endParaRPr lang="pl-PL" sz="2000" b="1" dirty="0">
              <a:solidFill>
                <a:schemeClr val="bg1"/>
              </a:solidFill>
            </a:endParaRPr>
          </a:p>
        </p:txBody>
      </p:sp>
      <p:grpSp>
        <p:nvGrpSpPr>
          <p:cNvPr id="37" name="Grupa 14">
            <a:extLst>
              <a:ext uri="{FF2B5EF4-FFF2-40B4-BE49-F238E27FC236}">
                <a16:creationId xmlns:a16="http://schemas.microsoft.com/office/drawing/2014/main" id="{7CEA41B9-9F22-4C92-95CA-A6EA6D3359C1}"/>
              </a:ext>
            </a:extLst>
          </p:cNvPr>
          <p:cNvGrpSpPr/>
          <p:nvPr/>
        </p:nvGrpSpPr>
        <p:grpSpPr>
          <a:xfrm>
            <a:off x="2256904" y="5979275"/>
            <a:ext cx="292332" cy="294063"/>
            <a:chOff x="8984672" y="2698519"/>
            <a:chExt cx="714895" cy="725041"/>
          </a:xfrm>
        </p:grpSpPr>
        <p:sp>
          <p:nvSpPr>
            <p:cNvPr id="38" name="Owal 2">
              <a:extLst>
                <a:ext uri="{FF2B5EF4-FFF2-40B4-BE49-F238E27FC236}">
                  <a16:creationId xmlns:a16="http://schemas.microsoft.com/office/drawing/2014/main" id="{D9137A6C-7E9F-4A62-89DF-C3261450A137}"/>
                </a:ext>
              </a:extLst>
            </p:cNvPr>
            <p:cNvSpPr/>
            <p:nvPr/>
          </p:nvSpPr>
          <p:spPr>
            <a:xfrm>
              <a:off x="8984672" y="2698519"/>
              <a:ext cx="714895" cy="7250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cxnSp>
          <p:nvCxnSpPr>
            <p:cNvPr id="39" name="Łącznik prosty 6">
              <a:extLst>
                <a:ext uri="{FF2B5EF4-FFF2-40B4-BE49-F238E27FC236}">
                  <a16:creationId xmlns:a16="http://schemas.microsoft.com/office/drawing/2014/main" id="{2870019F-83F9-45C5-8BB7-AB17D1863BC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119" y="2720217"/>
              <a:ext cx="0" cy="3408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Łącznik prosty 12">
              <a:extLst>
                <a:ext uri="{FF2B5EF4-FFF2-40B4-BE49-F238E27FC236}">
                  <a16:creationId xmlns:a16="http://schemas.microsoft.com/office/drawing/2014/main" id="{3E4EC8A7-3BF7-4B8D-B187-A0EEF3815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2119" y="3061039"/>
              <a:ext cx="21613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pole tekstowe 35">
            <a:extLst>
              <a:ext uri="{FF2B5EF4-FFF2-40B4-BE49-F238E27FC236}">
                <a16:creationId xmlns:a16="http://schemas.microsoft.com/office/drawing/2014/main" id="{2B98D410-A308-4F41-9BFB-082D4AC73905}"/>
              </a:ext>
            </a:extLst>
          </p:cNvPr>
          <p:cNvSpPr txBox="1"/>
          <p:nvPr/>
        </p:nvSpPr>
        <p:spPr>
          <a:xfrm>
            <a:off x="2505903" y="5864696"/>
            <a:ext cx="1707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Exception</a:t>
            </a:r>
          </a:p>
          <a:p>
            <a:r>
              <a:rPr lang="en-US" sz="1400" b="1" dirty="0"/>
              <a:t>Transaction Timeout</a:t>
            </a:r>
            <a:endParaRPr lang="pl-PL" sz="1400" b="1" dirty="0"/>
          </a:p>
        </p:txBody>
      </p:sp>
    </p:spTree>
    <p:extLst>
      <p:ext uri="{BB962C8B-B14F-4D97-AF65-F5344CB8AC3E}">
        <p14:creationId xmlns:p14="http://schemas.microsoft.com/office/powerpoint/2010/main" val="2929285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F4BC-4EA3-4BBF-92C5-328B5473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 -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E20B-B35F-483F-880F-23E79ADD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using single database sometimes is not consistent. Keeping consistency in distributed multi-database systems is more difficult.</a:t>
            </a:r>
          </a:p>
          <a:p>
            <a:r>
              <a:rPr lang="en-US" dirty="0"/>
              <a:t>Each communication can be broken.</a:t>
            </a:r>
          </a:p>
          <a:p>
            <a:r>
              <a:rPr lang="en-US" dirty="0"/>
              <a:t>Request or response packets can be lost.</a:t>
            </a:r>
          </a:p>
          <a:p>
            <a:r>
              <a:rPr lang="en-US" dirty="0"/>
              <a:t>Simple retry does not solve all the problems.</a:t>
            </a:r>
          </a:p>
        </p:txBody>
      </p:sp>
    </p:spTree>
    <p:extLst>
      <p:ext uri="{BB962C8B-B14F-4D97-AF65-F5344CB8AC3E}">
        <p14:creationId xmlns:p14="http://schemas.microsoft.com/office/powerpoint/2010/main" val="3875919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003F-9F14-41B8-B467-82EA3711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not in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D59C-265E-45E5-950E-C3A31CF7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466778" cy="23413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Knock – knock</a:t>
            </a:r>
          </a:p>
          <a:p>
            <a:pPr marL="0" indent="0">
              <a:buNone/>
            </a:pPr>
            <a:r>
              <a:rPr lang="en-US" dirty="0"/>
              <a:t>- Message not in order</a:t>
            </a:r>
          </a:p>
          <a:p>
            <a:pPr marL="0" indent="0">
              <a:buNone/>
            </a:pPr>
            <a:r>
              <a:rPr lang="en-US" dirty="0"/>
              <a:t>- Who is there?</a:t>
            </a:r>
          </a:p>
        </p:txBody>
      </p:sp>
    </p:spTree>
    <p:extLst>
      <p:ext uri="{BB962C8B-B14F-4D97-AF65-F5344CB8AC3E}">
        <p14:creationId xmlns:p14="http://schemas.microsoft.com/office/powerpoint/2010/main" val="104350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2B8A7B-1BC2-4C70-9F72-FB412FEE46D7}"/>
              </a:ext>
            </a:extLst>
          </p:cNvPr>
          <p:cNvCxnSpPr>
            <a:cxnSpLocks/>
          </p:cNvCxnSpPr>
          <p:nvPr/>
        </p:nvCxnSpPr>
        <p:spPr>
          <a:xfrm flipV="1">
            <a:off x="4875761" y="2841368"/>
            <a:ext cx="1992818" cy="94133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A380D2-C591-49BF-8CD3-1A72424C246D}"/>
              </a:ext>
            </a:extLst>
          </p:cNvPr>
          <p:cNvCxnSpPr/>
          <p:nvPr/>
        </p:nvCxnSpPr>
        <p:spPr>
          <a:xfrm flipV="1">
            <a:off x="3575436" y="1976378"/>
            <a:ext cx="1314382" cy="86735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653A2-4EB1-42F2-950E-3075765F4D91}"/>
              </a:ext>
            </a:extLst>
          </p:cNvPr>
          <p:cNvCxnSpPr>
            <a:cxnSpLocks/>
          </p:cNvCxnSpPr>
          <p:nvPr/>
        </p:nvCxnSpPr>
        <p:spPr>
          <a:xfrm>
            <a:off x="3568867" y="2836585"/>
            <a:ext cx="1186768" cy="308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9B3B78-77D6-41BF-AB3E-364EECFC9489}"/>
              </a:ext>
            </a:extLst>
          </p:cNvPr>
          <p:cNvCxnSpPr>
            <a:cxnSpLocks/>
          </p:cNvCxnSpPr>
          <p:nvPr/>
        </p:nvCxnSpPr>
        <p:spPr>
          <a:xfrm>
            <a:off x="3571846" y="2831842"/>
            <a:ext cx="1234632" cy="95767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D3F42D-4CAB-4B10-B696-124EEB085706}"/>
              </a:ext>
            </a:extLst>
          </p:cNvPr>
          <p:cNvCxnSpPr>
            <a:cxnSpLocks/>
          </p:cNvCxnSpPr>
          <p:nvPr/>
        </p:nvCxnSpPr>
        <p:spPr>
          <a:xfrm>
            <a:off x="4875761" y="1962542"/>
            <a:ext cx="2068232" cy="85095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EB1A0B-5291-4317-8855-40AA47549DB8}"/>
              </a:ext>
            </a:extLst>
          </p:cNvPr>
          <p:cNvCxnSpPr>
            <a:cxnSpLocks/>
          </p:cNvCxnSpPr>
          <p:nvPr/>
        </p:nvCxnSpPr>
        <p:spPr>
          <a:xfrm flipV="1">
            <a:off x="4822069" y="2841368"/>
            <a:ext cx="2121924" cy="5771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0807161-53C1-4B5E-AF24-305F09547E5E}"/>
              </a:ext>
            </a:extLst>
          </p:cNvPr>
          <p:cNvCxnSpPr>
            <a:cxnSpLocks/>
          </p:cNvCxnSpPr>
          <p:nvPr/>
        </p:nvCxnSpPr>
        <p:spPr>
          <a:xfrm>
            <a:off x="1206833" y="2826363"/>
            <a:ext cx="959074" cy="44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B93CCFBA-7654-471B-8300-06CC1C49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Messages not in order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AF43161-AAE5-4B4C-8C79-815760D7B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4635" y="2032060"/>
            <a:ext cx="1565976" cy="156597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063450-B696-44B5-AA76-914EC13EB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5133" y="1474879"/>
            <a:ext cx="1074014" cy="10740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C5EC33C-0270-4611-85DF-860864AA1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3267" y="2329174"/>
            <a:ext cx="1117747" cy="111774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2C29165-8FB5-4F4C-9328-56D46949E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062" y="3273714"/>
            <a:ext cx="1074014" cy="1074014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E9D0819-40C8-4A29-9685-EE07B3F15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492" y="2133741"/>
            <a:ext cx="1796839" cy="138846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EE99C63-E8D9-4D1F-AAFF-246EA3E457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593" y="2074209"/>
            <a:ext cx="1913444" cy="147857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ABB57A0-94CC-45E5-B101-7C3B080DED45}"/>
              </a:ext>
            </a:extLst>
          </p:cNvPr>
          <p:cNvSpPr txBox="1"/>
          <p:nvPr/>
        </p:nvSpPr>
        <p:spPr>
          <a:xfrm>
            <a:off x="5319147" y="3791598"/>
            <a:ext cx="6615187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Servers have different processing speeds.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Timeout/error can return message back to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Network latency can deliver messages in different moments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careful of server responses not being in order. Create correlation id to match responses. </a:t>
            </a:r>
          </a:p>
        </p:txBody>
      </p:sp>
    </p:spTree>
    <p:extLst>
      <p:ext uri="{BB962C8B-B14F-4D97-AF65-F5344CB8AC3E}">
        <p14:creationId xmlns:p14="http://schemas.microsoft.com/office/powerpoint/2010/main" val="227477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E259C-22A9-4100-94F2-B1DC20D1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Traps in: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6BD43-B146-4A87-B907-D6709E03F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scope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8BAB16-6BBD-4166-B856-74F5E7B4F3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Deployment</a:t>
            </a:r>
          </a:p>
          <a:p>
            <a:endParaRPr lang="en-US" dirty="0"/>
          </a:p>
          <a:p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C10C2-CC68-475F-A682-A2A417171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 OF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32C59-A74F-48B3-9D7D-A5074F0030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46294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2B8A7B-1BC2-4C70-9F72-FB412FEE46D7}"/>
              </a:ext>
            </a:extLst>
          </p:cNvPr>
          <p:cNvCxnSpPr>
            <a:cxnSpLocks/>
          </p:cNvCxnSpPr>
          <p:nvPr/>
        </p:nvCxnSpPr>
        <p:spPr>
          <a:xfrm flipV="1">
            <a:off x="4875761" y="2841368"/>
            <a:ext cx="1992818" cy="94133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A380D2-C591-49BF-8CD3-1A72424C246D}"/>
              </a:ext>
            </a:extLst>
          </p:cNvPr>
          <p:cNvCxnSpPr/>
          <p:nvPr/>
        </p:nvCxnSpPr>
        <p:spPr>
          <a:xfrm flipV="1">
            <a:off x="3575436" y="1976378"/>
            <a:ext cx="1314382" cy="86735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B653A2-4EB1-42F2-950E-3075765F4D91}"/>
              </a:ext>
            </a:extLst>
          </p:cNvPr>
          <p:cNvCxnSpPr>
            <a:cxnSpLocks/>
          </p:cNvCxnSpPr>
          <p:nvPr/>
        </p:nvCxnSpPr>
        <p:spPr>
          <a:xfrm>
            <a:off x="3568867" y="2836585"/>
            <a:ext cx="1186768" cy="3088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9B3B78-77D6-41BF-AB3E-364EECFC9489}"/>
              </a:ext>
            </a:extLst>
          </p:cNvPr>
          <p:cNvCxnSpPr>
            <a:cxnSpLocks/>
          </p:cNvCxnSpPr>
          <p:nvPr/>
        </p:nvCxnSpPr>
        <p:spPr>
          <a:xfrm>
            <a:off x="3571846" y="2831842"/>
            <a:ext cx="1234632" cy="95767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D3F42D-4CAB-4B10-B696-124EEB085706}"/>
              </a:ext>
            </a:extLst>
          </p:cNvPr>
          <p:cNvCxnSpPr>
            <a:cxnSpLocks/>
          </p:cNvCxnSpPr>
          <p:nvPr/>
        </p:nvCxnSpPr>
        <p:spPr>
          <a:xfrm>
            <a:off x="4875761" y="1962542"/>
            <a:ext cx="2068232" cy="85095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EB1A0B-5291-4317-8855-40AA47549DB8}"/>
              </a:ext>
            </a:extLst>
          </p:cNvPr>
          <p:cNvCxnSpPr>
            <a:cxnSpLocks/>
          </p:cNvCxnSpPr>
          <p:nvPr/>
        </p:nvCxnSpPr>
        <p:spPr>
          <a:xfrm flipV="1">
            <a:off x="4822069" y="2841368"/>
            <a:ext cx="2121924" cy="5771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0807161-53C1-4B5E-AF24-305F09547E5E}"/>
              </a:ext>
            </a:extLst>
          </p:cNvPr>
          <p:cNvCxnSpPr>
            <a:cxnSpLocks/>
          </p:cNvCxnSpPr>
          <p:nvPr/>
        </p:nvCxnSpPr>
        <p:spPr>
          <a:xfrm>
            <a:off x="1206833" y="2826363"/>
            <a:ext cx="959074" cy="44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B93CCFBA-7654-471B-8300-06CC1C49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Messages not in order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AF43161-AAE5-4B4C-8C79-815760D7B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4635" y="2032060"/>
            <a:ext cx="1565976" cy="156597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063450-B696-44B5-AA76-914EC13EB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5133" y="1474879"/>
            <a:ext cx="1074014" cy="10740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C5EC33C-0270-4611-85DF-860864AA1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3267" y="2329174"/>
            <a:ext cx="1117747" cy="111774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2C29165-8FB5-4F4C-9328-56D46949E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062" y="3273714"/>
            <a:ext cx="1074014" cy="1074014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E9D0819-40C8-4A29-9685-EE07B3F15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492" y="2133741"/>
            <a:ext cx="1796839" cy="138846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EE99C63-E8D9-4D1F-AAFF-246EA3E457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6593" y="2074209"/>
            <a:ext cx="1913444" cy="14785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8774F4-8BDF-43AE-A8D5-044B0F15B30C}"/>
              </a:ext>
            </a:extLst>
          </p:cNvPr>
          <p:cNvSpPr txBox="1"/>
          <p:nvPr/>
        </p:nvSpPr>
        <p:spPr>
          <a:xfrm>
            <a:off x="1147560" y="4383160"/>
            <a:ext cx="3053691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Real live example:</a:t>
            </a:r>
          </a:p>
          <a:p>
            <a:r>
              <a:rPr lang="en-US" dirty="0"/>
              <a:t>User double click a button in the browser. First received response can be an error ‘record already exists’.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0482F4-5B49-4BEB-9903-A4BDA35BD34E}"/>
              </a:ext>
            </a:extLst>
          </p:cNvPr>
          <p:cNvSpPr txBox="1"/>
          <p:nvPr/>
        </p:nvSpPr>
        <p:spPr>
          <a:xfrm>
            <a:off x="5319147" y="3791598"/>
            <a:ext cx="6615187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Servers have different processing speeds.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Timeout/error can return message back to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Network latency can deliver messages in different moments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careful of server responses not being in order. Create correlation id to match responses. </a:t>
            </a:r>
          </a:p>
        </p:txBody>
      </p:sp>
    </p:spTree>
    <p:extLst>
      <p:ext uri="{BB962C8B-B14F-4D97-AF65-F5344CB8AC3E}">
        <p14:creationId xmlns:p14="http://schemas.microsoft.com/office/powerpoint/2010/main" val="1357663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C862-0059-468C-8F82-B1652E64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of exactly one message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5A12-2B38-406F-A138-B507C57C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61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a myth. Network is not reliable.</a:t>
            </a:r>
          </a:p>
          <a:p>
            <a:r>
              <a:rPr lang="en-US" dirty="0"/>
              <a:t>There are frameworks which emulate delivery of exactly one message. They implement this behavior:</a:t>
            </a:r>
          </a:p>
          <a:p>
            <a:pPr lvl="1"/>
            <a:r>
              <a:rPr lang="en-US" dirty="0"/>
              <a:t>by hiding usage of at least one message delivery pattern.</a:t>
            </a:r>
          </a:p>
          <a:p>
            <a:pPr lvl="1"/>
            <a:r>
              <a:rPr lang="en-US" dirty="0"/>
              <a:t>by involving Distributed Transaction Coordinator.</a:t>
            </a:r>
          </a:p>
        </p:txBody>
      </p:sp>
    </p:spTree>
    <p:extLst>
      <p:ext uri="{BB962C8B-B14F-4D97-AF65-F5344CB8AC3E}">
        <p14:creationId xmlns:p14="http://schemas.microsoft.com/office/powerpoint/2010/main" val="3906083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C862-0059-468C-8F82-B1652E64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of exactly one message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5A12-2B38-406F-A138-B507C57C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611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a myth. Network is not reliable.</a:t>
            </a:r>
          </a:p>
          <a:p>
            <a:r>
              <a:rPr lang="en-US" dirty="0"/>
              <a:t>There are frameworks which emulate delivery of exactly one message. They implement this behavior:</a:t>
            </a:r>
          </a:p>
          <a:p>
            <a:pPr lvl="1"/>
            <a:r>
              <a:rPr lang="en-US" dirty="0"/>
              <a:t>by hiding usage of at least one message delivery pattern.</a:t>
            </a:r>
          </a:p>
          <a:p>
            <a:pPr lvl="1"/>
            <a:r>
              <a:rPr lang="en-US" dirty="0"/>
              <a:t>by involving Distributed Transaction Coordinator.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9A9E8-03D8-4482-8491-A48F6C482396}"/>
              </a:ext>
            </a:extLst>
          </p:cNvPr>
          <p:cNvSpPr txBox="1"/>
          <p:nvPr/>
        </p:nvSpPr>
        <p:spPr>
          <a:xfrm>
            <a:off x="3858936" y="4760913"/>
            <a:ext cx="718847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you must deliver exactly one message, you have to build retry and de-duplication mechanism yourself.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Keep in mind messages can be delivered not in order.</a:t>
            </a:r>
          </a:p>
        </p:txBody>
      </p:sp>
    </p:spTree>
    <p:extLst>
      <p:ext uri="{BB962C8B-B14F-4D97-AF65-F5344CB8AC3E}">
        <p14:creationId xmlns:p14="http://schemas.microsoft.com/office/powerpoint/2010/main" val="529454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1B3A-7131-46EF-A5F7-65D9F06F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E61C0-0F6C-40A9-A0B6-867E630C9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117717"/>
          </a:xfrm>
        </p:spPr>
        <p:txBody>
          <a:bodyPr>
            <a:normAutofit/>
          </a:bodyPr>
          <a:lstStyle/>
          <a:p>
            <a:r>
              <a:rPr lang="en-US" dirty="0"/>
              <a:t>Continuous serialization/deserialization process.</a:t>
            </a:r>
          </a:p>
          <a:p>
            <a:r>
              <a:rPr lang="en-US" dirty="0"/>
              <a:t>Compressed data consumes processor time and memory. 1MB JSON compressed to 4kB still requires 1MB of RAM. </a:t>
            </a:r>
          </a:p>
          <a:p>
            <a:r>
              <a:rPr lang="en-US" dirty="0"/>
              <a:t>Allocated memory must be released by Garbage Collector.</a:t>
            </a:r>
          </a:p>
        </p:txBody>
      </p:sp>
    </p:spTree>
    <p:extLst>
      <p:ext uri="{BB962C8B-B14F-4D97-AF65-F5344CB8AC3E}">
        <p14:creationId xmlns:p14="http://schemas.microsoft.com/office/powerpoint/2010/main" val="2791893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1B3A-7131-46EF-A5F7-65D9F06F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E61C0-0F6C-40A9-A0B6-867E630C9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117717"/>
          </a:xfrm>
        </p:spPr>
        <p:txBody>
          <a:bodyPr>
            <a:normAutofit/>
          </a:bodyPr>
          <a:lstStyle/>
          <a:p>
            <a:r>
              <a:rPr lang="en-US" dirty="0"/>
              <a:t>Continuous serialization/deserialization process.</a:t>
            </a:r>
          </a:p>
          <a:p>
            <a:r>
              <a:rPr lang="en-US" dirty="0"/>
              <a:t>Compressed data consumes processor time and memory. 1MB JSON compressed to 4kB still requires 1MB of RAM. </a:t>
            </a:r>
          </a:p>
          <a:p>
            <a:r>
              <a:rPr lang="en-US" dirty="0"/>
              <a:t>Allocated memory must be released by Garbage Collector.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7D06B-8334-4378-8128-B9634F7F224B}"/>
              </a:ext>
            </a:extLst>
          </p:cNvPr>
          <p:cNvSpPr txBox="1"/>
          <p:nvPr/>
        </p:nvSpPr>
        <p:spPr>
          <a:xfrm>
            <a:off x="6034883" y="5038324"/>
            <a:ext cx="4795305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Consider binary formatters.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Redesign your data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Zero Formatter – to minimize allocation.</a:t>
            </a:r>
          </a:p>
        </p:txBody>
      </p:sp>
    </p:spTree>
    <p:extLst>
      <p:ext uri="{BB962C8B-B14F-4D97-AF65-F5344CB8AC3E}">
        <p14:creationId xmlns:p14="http://schemas.microsoft.com/office/powerpoint/2010/main" val="4221095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F77C-5DAC-4390-A5E6-0C34610F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asymmetry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061B-454E-44DF-BB9D-D3AAB36A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53933"/>
          </a:xfrm>
        </p:spPr>
        <p:txBody>
          <a:bodyPr>
            <a:normAutofit fontScale="92500"/>
          </a:bodyPr>
          <a:lstStyle/>
          <a:p>
            <a:r>
              <a:rPr lang="en-US" dirty="0"/>
              <a:t>When sharing multiple resources like disks, computing power, network bandwidth. </a:t>
            </a:r>
          </a:p>
          <a:p>
            <a:r>
              <a:rPr lang="en-US" dirty="0"/>
              <a:t>Heavy load on processor or disk of single virtual machine can impact other virtual machines.</a:t>
            </a:r>
          </a:p>
          <a:p>
            <a:r>
              <a:rPr lang="en-US" dirty="0"/>
              <a:t>Overloaded network, can make your services unavailable.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87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F77C-5DAC-4390-A5E6-0C34610F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asymmetry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061B-454E-44DF-BB9D-D3AAB36AB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53933"/>
          </a:xfrm>
        </p:spPr>
        <p:txBody>
          <a:bodyPr>
            <a:normAutofit fontScale="92500"/>
          </a:bodyPr>
          <a:lstStyle/>
          <a:p>
            <a:r>
              <a:rPr lang="en-US" dirty="0"/>
              <a:t>When sharing multiple resources like disks, computing power, network bandwidth. </a:t>
            </a:r>
          </a:p>
          <a:p>
            <a:r>
              <a:rPr lang="en-US" dirty="0"/>
              <a:t>Heavy load on processor or disk of single virtual machine can impact other virtual machines.</a:t>
            </a:r>
          </a:p>
          <a:p>
            <a:r>
              <a:rPr lang="en-US" dirty="0"/>
              <a:t>Overloaded network, can make your services unavailable.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D7C0E-AD24-4CF6-9BEA-C87175418614}"/>
              </a:ext>
            </a:extLst>
          </p:cNvPr>
          <p:cNvSpPr txBox="1"/>
          <p:nvPr/>
        </p:nvSpPr>
        <p:spPr>
          <a:xfrm>
            <a:off x="5715212" y="4872536"/>
            <a:ext cx="5332199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Real live example: </a:t>
            </a:r>
            <a:br>
              <a:rPr lang="en-US" dirty="0"/>
            </a:br>
            <a:r>
              <a:rPr lang="en-US" dirty="0"/>
              <a:t>Data scientist overloaded physical host by heavy disk load. All virtual machines running on this host became almost unresponsive.</a:t>
            </a:r>
          </a:p>
        </p:txBody>
      </p:sp>
    </p:spTree>
    <p:extLst>
      <p:ext uri="{BB962C8B-B14F-4D97-AF65-F5344CB8AC3E}">
        <p14:creationId xmlns:p14="http://schemas.microsoft.com/office/powerpoint/2010/main" val="2662705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4D0B1E-1D21-45E4-8D8A-019C9728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effect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96C6F8-F1DF-43C1-A706-28A882BC0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maximum throughput of your system?</a:t>
            </a:r>
          </a:p>
          <a:p>
            <a:r>
              <a:rPr lang="en-US" dirty="0"/>
              <a:t>What happens when the system is overloaded?</a:t>
            </a:r>
          </a:p>
          <a:p>
            <a:endParaRPr lang="pl-P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7CE63-A787-4F8F-8D47-F8E870027057}"/>
              </a:ext>
            </a:extLst>
          </p:cNvPr>
          <p:cNvGrpSpPr/>
          <p:nvPr/>
        </p:nvGrpSpPr>
        <p:grpSpPr>
          <a:xfrm>
            <a:off x="7952772" y="2098936"/>
            <a:ext cx="2705100" cy="1394288"/>
            <a:chOff x="7659158" y="2816703"/>
            <a:chExt cx="2705100" cy="13942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2BE3CE-421D-4AF3-9F2E-2513381316CE}"/>
                </a:ext>
              </a:extLst>
            </p:cNvPr>
            <p:cNvSpPr/>
            <p:nvPr/>
          </p:nvSpPr>
          <p:spPr>
            <a:xfrm rot="1826239">
              <a:off x="8222497" y="2849825"/>
              <a:ext cx="192947" cy="119962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4230-4A4D-470C-8095-6C32B8A2197E}"/>
                </a:ext>
              </a:extLst>
            </p:cNvPr>
            <p:cNvSpPr/>
            <p:nvPr/>
          </p:nvSpPr>
          <p:spPr>
            <a:xfrm rot="827045">
              <a:off x="8608919" y="2816703"/>
              <a:ext cx="192947" cy="119962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9C5C48-F3DC-4FCB-B5A1-44BAB6274113}"/>
                </a:ext>
              </a:extLst>
            </p:cNvPr>
            <p:cNvSpPr/>
            <p:nvPr/>
          </p:nvSpPr>
          <p:spPr>
            <a:xfrm>
              <a:off x="8982530" y="2824857"/>
              <a:ext cx="192947" cy="119962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C3A34C-1E8E-4049-B2F2-A0926CCEF735}"/>
                </a:ext>
              </a:extLst>
            </p:cNvPr>
            <p:cNvSpPr/>
            <p:nvPr/>
          </p:nvSpPr>
          <p:spPr>
            <a:xfrm>
              <a:off x="9481061" y="2829187"/>
              <a:ext cx="192947" cy="119962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B07F1B-AEEB-462E-B1C1-338FDDE6E490}"/>
                </a:ext>
              </a:extLst>
            </p:cNvPr>
            <p:cNvSpPr/>
            <p:nvPr/>
          </p:nvSpPr>
          <p:spPr>
            <a:xfrm>
              <a:off x="10024841" y="2827394"/>
              <a:ext cx="192947" cy="119962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63D284-FC84-4C11-ACFD-805A80E86546}"/>
                </a:ext>
              </a:extLst>
            </p:cNvPr>
            <p:cNvSpPr/>
            <p:nvPr/>
          </p:nvSpPr>
          <p:spPr>
            <a:xfrm>
              <a:off x="7659158" y="4026095"/>
              <a:ext cx="2705100" cy="18489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400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4D0B1E-1D21-45E4-8D8A-019C9728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effect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96C6F8-F1DF-43C1-A706-28A882BC0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maximum throughput of your system?</a:t>
            </a:r>
          </a:p>
          <a:p>
            <a:r>
              <a:rPr lang="en-US" dirty="0"/>
              <a:t>What happens when the system is overloaded?</a:t>
            </a:r>
          </a:p>
          <a:p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0BDF6-28C5-4311-B7D0-9BA7735354E4}"/>
              </a:ext>
            </a:extLst>
          </p:cNvPr>
          <p:cNvSpPr txBox="1"/>
          <p:nvPr/>
        </p:nvSpPr>
        <p:spPr>
          <a:xfrm>
            <a:off x="1493529" y="4470952"/>
            <a:ext cx="7268868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503 Service Unavailable is not a solution for web application. Multiple requests of a browser are sent during a single page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wise retry policy must be implemented at the client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Consider switching off less important systems.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7CE63-A787-4F8F-8D47-F8E870027057}"/>
              </a:ext>
            </a:extLst>
          </p:cNvPr>
          <p:cNvGrpSpPr/>
          <p:nvPr/>
        </p:nvGrpSpPr>
        <p:grpSpPr>
          <a:xfrm>
            <a:off x="7952772" y="2098936"/>
            <a:ext cx="2705100" cy="1394288"/>
            <a:chOff x="7659158" y="2816703"/>
            <a:chExt cx="2705100" cy="13942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2BE3CE-421D-4AF3-9F2E-2513381316CE}"/>
                </a:ext>
              </a:extLst>
            </p:cNvPr>
            <p:cNvSpPr/>
            <p:nvPr/>
          </p:nvSpPr>
          <p:spPr>
            <a:xfrm rot="1826239">
              <a:off x="8222497" y="2849825"/>
              <a:ext cx="192947" cy="119962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4230-4A4D-470C-8095-6C32B8A2197E}"/>
                </a:ext>
              </a:extLst>
            </p:cNvPr>
            <p:cNvSpPr/>
            <p:nvPr/>
          </p:nvSpPr>
          <p:spPr>
            <a:xfrm rot="827045">
              <a:off x="8608919" y="2816703"/>
              <a:ext cx="192947" cy="119962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9C5C48-F3DC-4FCB-B5A1-44BAB6274113}"/>
                </a:ext>
              </a:extLst>
            </p:cNvPr>
            <p:cNvSpPr/>
            <p:nvPr/>
          </p:nvSpPr>
          <p:spPr>
            <a:xfrm>
              <a:off x="8982530" y="2824857"/>
              <a:ext cx="192947" cy="119962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C3A34C-1E8E-4049-B2F2-A0926CCEF735}"/>
                </a:ext>
              </a:extLst>
            </p:cNvPr>
            <p:cNvSpPr/>
            <p:nvPr/>
          </p:nvSpPr>
          <p:spPr>
            <a:xfrm>
              <a:off x="9481061" y="2829187"/>
              <a:ext cx="192947" cy="119962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B07F1B-AEEB-462E-B1C1-338FDDE6E490}"/>
                </a:ext>
              </a:extLst>
            </p:cNvPr>
            <p:cNvSpPr/>
            <p:nvPr/>
          </p:nvSpPr>
          <p:spPr>
            <a:xfrm>
              <a:off x="10024841" y="2827394"/>
              <a:ext cx="192947" cy="119962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63D284-FC84-4C11-ACFD-805A80E86546}"/>
                </a:ext>
              </a:extLst>
            </p:cNvPr>
            <p:cNvSpPr/>
            <p:nvPr/>
          </p:nvSpPr>
          <p:spPr>
            <a:xfrm>
              <a:off x="7659158" y="4026095"/>
              <a:ext cx="2705100" cy="18489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948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1C5B-8BE7-41B6-A246-9B94031F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– the only valid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3486-B644-4B90-AE0C-FCC3C60D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732592" cy="1179513"/>
          </a:xfrm>
        </p:spPr>
        <p:txBody>
          <a:bodyPr/>
          <a:lstStyle/>
          <a:p>
            <a:r>
              <a:rPr lang="en-US" dirty="0"/>
              <a:t>Reactive processing</a:t>
            </a:r>
          </a:p>
          <a:p>
            <a:r>
              <a:rPr lang="en-US" dirty="0"/>
              <a:t>Batch processing</a:t>
            </a:r>
          </a:p>
        </p:txBody>
      </p:sp>
    </p:spTree>
    <p:extLst>
      <p:ext uri="{BB962C8B-B14F-4D97-AF65-F5344CB8AC3E}">
        <p14:creationId xmlns:p14="http://schemas.microsoft.com/office/powerpoint/2010/main" val="272133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4029-488E-4A02-BA89-6E6E686B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5EBC2-F65D-49DA-848F-A0FDEBBCE1E0}"/>
              </a:ext>
            </a:extLst>
          </p:cNvPr>
          <p:cNvSpPr txBox="1"/>
          <p:nvPr/>
        </p:nvSpPr>
        <p:spPr>
          <a:xfrm>
            <a:off x="1141413" y="2304477"/>
            <a:ext cx="4853233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t1 = DateTime.UtcNow;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Thread.Sleep(10);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t2 = DateTime.UtcNow;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Thread.Sleep(10);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t3 = DateTime.UtcNow;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Thread.Sleep(10);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t4 = DateTime.UtcNow;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Thread.Sleep(10);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t5 = DateTime.UtcNow;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{t1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{t2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{t3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{t4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{t5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979D2-11E9-4D5C-9CD9-EB033DE3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529" y="2304477"/>
            <a:ext cx="3666947" cy="23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86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1C5B-8BE7-41B6-A246-9B94031F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– the only valid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3486-B644-4B90-AE0C-FCC3C60D9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732592" cy="1179513"/>
          </a:xfrm>
        </p:spPr>
        <p:txBody>
          <a:bodyPr/>
          <a:lstStyle/>
          <a:p>
            <a:r>
              <a:rPr lang="en-US" dirty="0"/>
              <a:t>Reactive processing</a:t>
            </a:r>
          </a:p>
          <a:p>
            <a:r>
              <a:rPr lang="en-US" dirty="0"/>
              <a:t>Batch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21FC7-860B-442F-8360-3FB685F650B8}"/>
                  </a:ext>
                </a:extLst>
              </p:cNvPr>
              <p:cNvSpPr txBox="1"/>
              <p:nvPr/>
            </p:nvSpPr>
            <p:spPr>
              <a:xfrm>
                <a:off x="4221970" y="4390325"/>
                <a:ext cx="6825441" cy="163121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Both have advantages and disadvantages. E.g. reactive has shorter response time, but its processing can generate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computational complexity.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Micro-batching can increase global system performance, but can impact latency.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21FC7-860B-442F-8360-3FB685F65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970" y="4390325"/>
                <a:ext cx="6825441" cy="1631216"/>
              </a:xfrm>
              <a:prstGeom prst="rect">
                <a:avLst/>
              </a:prstGeom>
              <a:blipFill>
                <a:blip r:embed="rId2"/>
                <a:stretch>
                  <a:fillRect l="-714" t="-1481" r="-268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923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4D0B1E-1D21-45E4-8D8A-019C9728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96C6F8-F1DF-43C1-A706-28A882BC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2041279"/>
          </a:xfrm>
        </p:spPr>
        <p:txBody>
          <a:bodyPr/>
          <a:lstStyle/>
          <a:p>
            <a:r>
              <a:rPr lang="en-US" dirty="0"/>
              <a:t>Cloud provider</a:t>
            </a:r>
          </a:p>
          <a:p>
            <a:r>
              <a:rPr lang="en-US" dirty="0"/>
              <a:t>Your local network provider</a:t>
            </a:r>
          </a:p>
          <a:p>
            <a:endParaRPr lang="pl-PL" dirty="0"/>
          </a:p>
        </p:txBody>
      </p:sp>
      <p:pic>
        <p:nvPicPr>
          <p:cNvPr id="8" name="Graphic 7" descr="Cloud">
            <a:extLst>
              <a:ext uri="{FF2B5EF4-FFF2-40B4-BE49-F238E27FC236}">
                <a16:creationId xmlns:a16="http://schemas.microsoft.com/office/drawing/2014/main" id="{9874125A-FD05-4FD9-9F07-ECA436726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7447" y="1434821"/>
            <a:ext cx="3326092" cy="3326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796F7-7656-4052-85C3-925469596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105" y="2677153"/>
            <a:ext cx="1104225" cy="1104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0BDF6-28C5-4311-B7D0-9BA7735354E4}"/>
              </a:ext>
            </a:extLst>
          </p:cNvPr>
          <p:cNvSpPr txBox="1"/>
          <p:nvPr/>
        </p:nvSpPr>
        <p:spPr>
          <a:xfrm>
            <a:off x="1141411" y="3855476"/>
            <a:ext cx="5796284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your local network prepared for increased traffic? QoS.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Sticky session and NAT problem. Limited port numbers to be used on client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cost of losing local connection?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your system deployed in multiple zones?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your backup plan?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57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220B3D-6F7A-43B3-8A4A-D52F95CD8E44}"/>
              </a:ext>
            </a:extLst>
          </p:cNvPr>
          <p:cNvCxnSpPr>
            <a:cxnSpLocks/>
          </p:cNvCxnSpPr>
          <p:nvPr/>
        </p:nvCxnSpPr>
        <p:spPr>
          <a:xfrm>
            <a:off x="2543319" y="2811487"/>
            <a:ext cx="1460027" cy="107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6B1B09-62D9-400E-A380-E00AC66A8921}"/>
              </a:ext>
            </a:extLst>
          </p:cNvPr>
          <p:cNvCxnSpPr>
            <a:cxnSpLocks/>
          </p:cNvCxnSpPr>
          <p:nvPr/>
        </p:nvCxnSpPr>
        <p:spPr>
          <a:xfrm>
            <a:off x="4152550" y="2822283"/>
            <a:ext cx="92067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6E24D2-F4E1-4703-BDD8-4A660310BB33}"/>
              </a:ext>
            </a:extLst>
          </p:cNvPr>
          <p:cNvCxnSpPr>
            <a:cxnSpLocks/>
          </p:cNvCxnSpPr>
          <p:nvPr/>
        </p:nvCxnSpPr>
        <p:spPr>
          <a:xfrm>
            <a:off x="2543319" y="2776756"/>
            <a:ext cx="1333194" cy="165612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5CAF6A-96D5-4FCB-8592-6D7F660EB349}"/>
              </a:ext>
            </a:extLst>
          </p:cNvPr>
          <p:cNvCxnSpPr>
            <a:cxnSpLocks/>
          </p:cNvCxnSpPr>
          <p:nvPr/>
        </p:nvCxnSpPr>
        <p:spPr>
          <a:xfrm>
            <a:off x="5222433" y="2797865"/>
            <a:ext cx="117514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750A87-429E-441F-8F30-6232E8A2D6AD}"/>
              </a:ext>
            </a:extLst>
          </p:cNvPr>
          <p:cNvCxnSpPr>
            <a:cxnSpLocks/>
          </p:cNvCxnSpPr>
          <p:nvPr/>
        </p:nvCxnSpPr>
        <p:spPr>
          <a:xfrm>
            <a:off x="2543319" y="2830471"/>
            <a:ext cx="2920055" cy="115036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14D0B1E-1D21-45E4-8D8A-019C9728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– point of failure</a:t>
            </a:r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CAD8E-D563-4EE9-AC0C-8153B5414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9263" y="2432138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D05C5-6A6C-483A-82E7-AE3D5BEC6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72" y="2392886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6FBF40-2D82-4BAF-A796-28421FCE6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2" y="2407720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556584-22BD-4224-9ECC-8F239DC6C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68" y="4042739"/>
            <a:ext cx="780290" cy="7802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228B6A-D933-46E6-8ECB-E6AEF67CD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430" y="2392886"/>
            <a:ext cx="780290" cy="7802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04DE3E-15A3-4682-86F8-A4EBA3916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29" y="3590691"/>
            <a:ext cx="780290" cy="780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7E49F-9438-4B92-88EE-1446EEA7A0C6}"/>
                  </a:ext>
                </a:extLst>
              </p:cNvPr>
              <p:cNvSpPr txBox="1"/>
              <p:nvPr/>
            </p:nvSpPr>
            <p:spPr>
              <a:xfrm>
                <a:off x="6397575" y="3384922"/>
                <a:ext cx="4586768" cy="9561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Single server availability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99.99%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𝑚𝑖𝑛𝑢𝑡𝑒𝑠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6 servers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99.9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.25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h𝑜𝑢𝑟𝑠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7E49F-9438-4B92-88EE-1446EEA7A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575" y="3384922"/>
                <a:ext cx="4586768" cy="956159"/>
              </a:xfrm>
              <a:prstGeom prst="rect">
                <a:avLst/>
              </a:prstGeom>
              <a:blipFill>
                <a:blip r:embed="rId4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5141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220B3D-6F7A-43B3-8A4A-D52F95CD8E44}"/>
              </a:ext>
            </a:extLst>
          </p:cNvPr>
          <p:cNvCxnSpPr>
            <a:cxnSpLocks/>
          </p:cNvCxnSpPr>
          <p:nvPr/>
        </p:nvCxnSpPr>
        <p:spPr>
          <a:xfrm>
            <a:off x="2543319" y="2811487"/>
            <a:ext cx="1460027" cy="107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6B1B09-62D9-400E-A380-E00AC66A8921}"/>
              </a:ext>
            </a:extLst>
          </p:cNvPr>
          <p:cNvCxnSpPr>
            <a:cxnSpLocks/>
          </p:cNvCxnSpPr>
          <p:nvPr/>
        </p:nvCxnSpPr>
        <p:spPr>
          <a:xfrm>
            <a:off x="4152550" y="2822283"/>
            <a:ext cx="92067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6E24D2-F4E1-4703-BDD8-4A660310BB33}"/>
              </a:ext>
            </a:extLst>
          </p:cNvPr>
          <p:cNvCxnSpPr>
            <a:cxnSpLocks/>
          </p:cNvCxnSpPr>
          <p:nvPr/>
        </p:nvCxnSpPr>
        <p:spPr>
          <a:xfrm>
            <a:off x="2543319" y="2776756"/>
            <a:ext cx="1333194" cy="165612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5CAF6A-96D5-4FCB-8592-6D7F660EB349}"/>
              </a:ext>
            </a:extLst>
          </p:cNvPr>
          <p:cNvCxnSpPr>
            <a:cxnSpLocks/>
          </p:cNvCxnSpPr>
          <p:nvPr/>
        </p:nvCxnSpPr>
        <p:spPr>
          <a:xfrm>
            <a:off x="5222433" y="2797865"/>
            <a:ext cx="117514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750A87-429E-441F-8F30-6232E8A2D6AD}"/>
              </a:ext>
            </a:extLst>
          </p:cNvPr>
          <p:cNvCxnSpPr>
            <a:cxnSpLocks/>
          </p:cNvCxnSpPr>
          <p:nvPr/>
        </p:nvCxnSpPr>
        <p:spPr>
          <a:xfrm>
            <a:off x="2543319" y="2830471"/>
            <a:ext cx="2920055" cy="115036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14D0B1E-1D21-45E4-8D8A-019C9728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– point of failure</a:t>
            </a:r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CAD8E-D563-4EE9-AC0C-8153B5414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9263" y="2432138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D05C5-6A6C-483A-82E7-AE3D5BEC6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72" y="2392886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6FBF40-2D82-4BAF-A796-28421FCE6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2" y="2407720"/>
            <a:ext cx="780290" cy="780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556584-22BD-4224-9ECC-8F239DC6C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68" y="4042739"/>
            <a:ext cx="780290" cy="7802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228B6A-D933-46E6-8ECB-E6AEF67CD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430" y="2392886"/>
            <a:ext cx="780290" cy="7802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04DE3E-15A3-4682-86F8-A4EBA3916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29" y="3590691"/>
            <a:ext cx="780290" cy="780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7E49F-9438-4B92-88EE-1446EEA7A0C6}"/>
                  </a:ext>
                </a:extLst>
              </p:cNvPr>
              <p:cNvSpPr txBox="1"/>
              <p:nvPr/>
            </p:nvSpPr>
            <p:spPr>
              <a:xfrm>
                <a:off x="6397575" y="3384922"/>
                <a:ext cx="4586768" cy="9561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Single server availability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99.99%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𝑚𝑖𝑛𝑢𝑡𝑒𝑠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6 servers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99.9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.25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h𝑜𝑢𝑟𝑠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87E49F-9438-4B92-88EE-1446EEA7A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575" y="3384922"/>
                <a:ext cx="4586768" cy="956159"/>
              </a:xfrm>
              <a:prstGeom prst="rect">
                <a:avLst/>
              </a:prstGeom>
              <a:blipFill>
                <a:blip r:embed="rId4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938D727-25F7-4FA7-917A-7A5ECD535666}"/>
              </a:ext>
            </a:extLst>
          </p:cNvPr>
          <p:cNvSpPr txBox="1"/>
          <p:nvPr/>
        </p:nvSpPr>
        <p:spPr>
          <a:xfrm>
            <a:off x="6397575" y="4512554"/>
            <a:ext cx="458676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Fast failover mechanism is required. Each node must be duplicated. See Circuit Breaker approach used by Netflix.</a:t>
            </a:r>
          </a:p>
        </p:txBody>
      </p:sp>
    </p:spTree>
    <p:extLst>
      <p:ext uri="{BB962C8B-B14F-4D97-AF65-F5344CB8AC3E}">
        <p14:creationId xmlns:p14="http://schemas.microsoft.com/office/powerpoint/2010/main" val="3507733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Brain in head">
            <a:extLst>
              <a:ext uri="{FF2B5EF4-FFF2-40B4-BE49-F238E27FC236}">
                <a16:creationId xmlns:a16="http://schemas.microsoft.com/office/drawing/2014/main" id="{9C1148E2-DE1B-4B64-8287-375147DA7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457503" y="1235728"/>
            <a:ext cx="2703417" cy="2548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79411-C4D2-4079-A027-67ED5A99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– human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DB0B-7E53-4A3E-A9D1-B24E0F0D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507637" cy="19533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you remember to renew all your Security Certificates?</a:t>
            </a:r>
          </a:p>
          <a:p>
            <a:r>
              <a:rPr lang="en-US" dirty="0"/>
              <a:t>Have you defined disaster recovery plan?</a:t>
            </a:r>
          </a:p>
          <a:p>
            <a:r>
              <a:rPr lang="en-US" dirty="0"/>
              <a:t>Do you control your costs generated at your Cloud Provider?</a:t>
            </a:r>
          </a:p>
        </p:txBody>
      </p:sp>
      <p:pic>
        <p:nvPicPr>
          <p:cNvPr id="10" name="Graphic 9" descr="Caterpillar">
            <a:extLst>
              <a:ext uri="{FF2B5EF4-FFF2-40B4-BE49-F238E27FC236}">
                <a16:creationId xmlns:a16="http://schemas.microsoft.com/office/drawing/2014/main" id="{D0B358AA-98EB-4B45-82ED-A6E3BA0A3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6969" y="1560351"/>
            <a:ext cx="938469" cy="8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56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Brain in head">
            <a:extLst>
              <a:ext uri="{FF2B5EF4-FFF2-40B4-BE49-F238E27FC236}">
                <a16:creationId xmlns:a16="http://schemas.microsoft.com/office/drawing/2014/main" id="{9C1148E2-DE1B-4B64-8287-375147DA7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457503" y="1235728"/>
            <a:ext cx="2703417" cy="2548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79411-C4D2-4079-A027-67ED5A99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– human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DB0B-7E53-4A3E-A9D1-B24E0F0D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507637" cy="19533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you remember to renew all your Security Certificates?</a:t>
            </a:r>
          </a:p>
          <a:p>
            <a:r>
              <a:rPr lang="en-US" dirty="0"/>
              <a:t>Have you defined disaster recovery plan?</a:t>
            </a:r>
          </a:p>
          <a:p>
            <a:r>
              <a:rPr lang="en-US" dirty="0"/>
              <a:t>Do you control your costs generated at your Cloud Provider?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A0D25-EC24-463E-A28F-CCA2A5F37E52}"/>
              </a:ext>
            </a:extLst>
          </p:cNvPr>
          <p:cNvSpPr txBox="1"/>
          <p:nvPr/>
        </p:nvSpPr>
        <p:spPr>
          <a:xfrm>
            <a:off x="5058180" y="4558985"/>
            <a:ext cx="5796284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is not aware of SSL certificates validity.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resources must be monitored.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Usage forecast must be reported to business in advance. Remember about corporate procedures slowing down execution.</a:t>
            </a:r>
          </a:p>
        </p:txBody>
      </p:sp>
      <p:pic>
        <p:nvPicPr>
          <p:cNvPr id="10" name="Graphic 9" descr="Caterpillar">
            <a:extLst>
              <a:ext uri="{FF2B5EF4-FFF2-40B4-BE49-F238E27FC236}">
                <a16:creationId xmlns:a16="http://schemas.microsoft.com/office/drawing/2014/main" id="{D0B358AA-98EB-4B45-82ED-A6E3BA0A3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6969" y="1560351"/>
            <a:ext cx="938469" cy="8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017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FCA1-8496-4C3D-9442-1E2B611D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bang 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48F79-1584-44A0-91DA-2810F3430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80DB-64C6-4292-B588-87359EFA86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clients have the newest version.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No need to maintain the old version.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992665-B982-4D74-A06C-D528DFA3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6149B9-3330-4502-AB2C-3DF5D3C5AE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failure occurs? </a:t>
            </a:r>
          </a:p>
          <a:p>
            <a:pPr lvl="1"/>
            <a:r>
              <a:rPr lang="en-US" dirty="0"/>
              <a:t>You will get more disappointed users</a:t>
            </a:r>
          </a:p>
          <a:p>
            <a:pPr lvl="1"/>
            <a:r>
              <a:rPr lang="en-US" dirty="0"/>
              <a:t>Your support/OPS will be overloaded by duplicated bug reports.</a:t>
            </a:r>
          </a:p>
        </p:txBody>
      </p:sp>
    </p:spTree>
    <p:extLst>
      <p:ext uri="{BB962C8B-B14F-4D97-AF65-F5344CB8AC3E}">
        <p14:creationId xmlns:p14="http://schemas.microsoft.com/office/powerpoint/2010/main" val="18140881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FCA1-8496-4C3D-9442-1E2B611D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bang 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48F79-1584-44A0-91DA-2810F3430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80DB-64C6-4292-B588-87359EFA86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clients have the newest version.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No need to maintain the old version.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992665-B982-4D74-A06C-D528DFA3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6149B9-3330-4502-AB2C-3DF5D3C5AE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failure occurs? </a:t>
            </a:r>
          </a:p>
          <a:p>
            <a:pPr lvl="1"/>
            <a:r>
              <a:rPr lang="en-US" dirty="0"/>
              <a:t>You will get more disappointed users</a:t>
            </a:r>
          </a:p>
          <a:p>
            <a:pPr lvl="1"/>
            <a:r>
              <a:rPr lang="en-US" dirty="0"/>
              <a:t>Your support/OPS will be overloaded by duplicated bug reports.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82749-4ABB-4A45-86A3-3CCC16EC66F0}"/>
              </a:ext>
            </a:extLst>
          </p:cNvPr>
          <p:cNvSpPr txBox="1"/>
          <p:nvPr/>
        </p:nvSpPr>
        <p:spPr>
          <a:xfrm>
            <a:off x="796768" y="4298073"/>
            <a:ext cx="5796284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Consider Canary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a small group of end users for bringing a new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 how to switch on/off features for selected users.</a:t>
            </a:r>
          </a:p>
        </p:txBody>
      </p:sp>
    </p:spTree>
    <p:extLst>
      <p:ext uri="{BB962C8B-B14F-4D97-AF65-F5344CB8AC3E}">
        <p14:creationId xmlns:p14="http://schemas.microsoft.com/office/powerpoint/2010/main" val="23102711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82124-41DE-46A9-8F35-2D78AEDD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release (Web Server)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B31C-2FCA-4F68-8E20-1C82C4F6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24/7 distributed systems, there is no place for content replace.</a:t>
            </a:r>
          </a:p>
          <a:p>
            <a:r>
              <a:rPr lang="en-US" dirty="0"/>
              <a:t>Deprecated version must be kept for a while.</a:t>
            </a:r>
          </a:p>
          <a:p>
            <a:r>
              <a:rPr lang="en-US" dirty="0"/>
              <a:t>Consider that web browser has its own caching strategy.</a:t>
            </a:r>
          </a:p>
          <a:p>
            <a:r>
              <a:rPr lang="en-US" dirty="0"/>
              <a:t>Consider that while a new version is being deployed, client application can download subcomponents prepared for previously released version.  </a:t>
            </a:r>
          </a:p>
        </p:txBody>
      </p:sp>
    </p:spTree>
    <p:extLst>
      <p:ext uri="{BB962C8B-B14F-4D97-AF65-F5344CB8AC3E}">
        <p14:creationId xmlns:p14="http://schemas.microsoft.com/office/powerpoint/2010/main" val="24007400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C0DCA5-2D80-4B30-AF18-414CC08E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release (Mobile application)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2A7515F-53D9-497E-88A0-4585EDEF5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Real live example: Maps.me - over 1 millions downloads</a:t>
                </a:r>
              </a:p>
              <a:p>
                <a:r>
                  <a:rPr lang="en-US" dirty="0"/>
                  <a:t>Map of European country contains about 300 MB of data.</a:t>
                </a:r>
              </a:p>
              <a:p>
                <a:r>
                  <a:rPr lang="en-US" dirty="0"/>
                  <a:t>Single release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= 300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𝑇𝐵</m:t>
                    </m:r>
                  </m:oMath>
                </a14:m>
                <a:r>
                  <a:rPr lang="en-US" dirty="0"/>
                  <a:t> to be transmitted to all clients.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average throughput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1 hours to update all devices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average throughput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10 hours to update all devices	</a:t>
                </a:r>
              </a:p>
              <a:p>
                <a:r>
                  <a:rPr lang="en-US" dirty="0"/>
                  <a:t>What will happen when an application has more downloads ?</a:t>
                </a:r>
              </a:p>
              <a:p>
                <a:r>
                  <a:rPr lang="en-US" dirty="0"/>
                  <a:t>4G network? 300 MB can be a killer for your clients budget. (Limits in New Zeeland, Australia, Galapagos) 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2A7515F-53D9-497E-88A0-4585EDEF5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2" t="-2238" b="-2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23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4029-488E-4A02-BA89-6E6E686B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5EBC2-F65D-49DA-848F-A0FDEBBCE1E0}"/>
              </a:ext>
            </a:extLst>
          </p:cNvPr>
          <p:cNvSpPr txBox="1"/>
          <p:nvPr/>
        </p:nvSpPr>
        <p:spPr>
          <a:xfrm>
            <a:off x="1141413" y="2304477"/>
            <a:ext cx="4853233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t1 = DateTime.UtcNow;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Thread.Sleep(10);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t2 = DateTime.UtcNow;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Thread.Sleep(10);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t3 = DateTime.UtcNow;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Thread.Sleep(10);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t4 = DateTime.UtcNow;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Thread.Sleep(10);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t5 = DateTime.UtcNow;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{t1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{t2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{t3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{t4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{t5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FDC97-8ACB-4C7B-915C-8B2A433B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44" y="2304477"/>
            <a:ext cx="3557326" cy="25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81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22F160-6CA7-4F5F-8F65-DEB777EE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time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A8833A0-F0CB-4FA4-8E04-3434FE13B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CPU ~ 1ns</a:t>
                </a:r>
              </a:p>
              <a:p>
                <a:r>
                  <a:rPr lang="en-US" dirty="0"/>
                  <a:t>Memory ~100 us</a:t>
                </a:r>
              </a:p>
              <a:p>
                <a:r>
                  <a:rPr lang="en-US" dirty="0"/>
                  <a:t>Local Network ~1ms</a:t>
                </a:r>
              </a:p>
              <a:p>
                <a:r>
                  <a:rPr lang="en-US" dirty="0"/>
                  <a:t>External Network ~50ms</a:t>
                </a:r>
              </a:p>
              <a:p>
                <a:r>
                  <a:rPr lang="en-US" dirty="0"/>
                  <a:t>Second side of the world ~0.5s</a:t>
                </a:r>
              </a:p>
              <a:p>
                <a:r>
                  <a:rPr lang="en-US" dirty="0"/>
                  <a:t>When you add host restarts we can talk about minutes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3400" dirty="0"/>
                  <a:t>Scale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3400" dirty="0">
                    <a:solidFill>
                      <a:schemeClr val="tx1"/>
                    </a:solidFill>
                  </a:rPr>
                  <a:t>. </a:t>
                </a:r>
                <a:r>
                  <a:rPr lang="en-US" sz="3400" dirty="0"/>
                  <a:t>Distributed system works well when workflows can be run in parallel. No synchronization points are involved.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A8833A0-F0CB-4FA4-8E04-3434FE13B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3" t="-2065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466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1BF3-AEF9-4F48-B5C9-C7112360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E3C3-FA69-4367-9E3F-D2F591C0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programming has benefits when the solution requires large scale.</a:t>
            </a:r>
          </a:p>
          <a:p>
            <a:r>
              <a:rPr lang="en-US" dirty="0"/>
              <a:t>Distributed systems are not a universal solution when your system is slow.</a:t>
            </a:r>
          </a:p>
          <a:p>
            <a:r>
              <a:rPr lang="en-US" dirty="0"/>
              <a:t>If your application unable to work on a single machine it will die on servers farm.</a:t>
            </a:r>
          </a:p>
          <a:p>
            <a:r>
              <a:rPr lang="en-US" dirty="0"/>
              <a:t> FAAS, PAAS is serverless, but logically only. The real server farm infrastructure hosts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755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4517-3A17-4584-AD1C-9DC452AD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7E47-9213-43A1-B488-5D28DA0D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Udi </a:t>
            </a:r>
            <a:r>
              <a:rPr lang="en-US" dirty="0" err="1"/>
              <a:t>Dahan</a:t>
            </a:r>
            <a:r>
              <a:rPr lang="en-US" dirty="0"/>
              <a:t> - </a:t>
            </a:r>
            <a:r>
              <a:rPr lang="en-US" dirty="0" err="1"/>
              <a:t>NServiceBus</a:t>
            </a:r>
            <a:endParaRPr lang="en-US" dirty="0"/>
          </a:p>
          <a:p>
            <a:r>
              <a:rPr lang="en-US" dirty="0" err="1"/>
              <a:t>Petabridge</a:t>
            </a:r>
            <a:r>
              <a:rPr lang="en-US" dirty="0"/>
              <a:t> – Akka.NET</a:t>
            </a:r>
          </a:p>
          <a:p>
            <a:r>
              <a:rPr lang="en-US" dirty="0"/>
              <a:t>Netflix – Chaos Engineering</a:t>
            </a:r>
          </a:p>
          <a:p>
            <a:r>
              <a:rPr lang="en-US" dirty="0"/>
              <a:t>Martin </a:t>
            </a:r>
            <a:r>
              <a:rPr lang="en-US" dirty="0" err="1"/>
              <a:t>Kleppmann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19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BE6C-7295-460B-ACAE-E7ABBB90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you can find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631C-F7FC-4BA3-8FAF-9F67C4416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947828"/>
            <a:ext cx="487838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Web</a:t>
            </a:r>
          </a:p>
          <a:p>
            <a:pPr lvl="1"/>
            <a:r>
              <a:rPr lang="en-US" dirty="0"/>
              <a:t>https://lastboardingcall.pl </a:t>
            </a:r>
          </a:p>
          <a:p>
            <a:pPr lvl="1"/>
            <a:r>
              <a:rPr lang="en-US" dirty="0"/>
              <a:t>https://mrmatrix.net 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https://github.com/MariuszKrzanowski</a:t>
            </a:r>
          </a:p>
          <a:p>
            <a:r>
              <a:rPr lang="en-US" dirty="0"/>
              <a:t>Tweeter</a:t>
            </a:r>
          </a:p>
          <a:p>
            <a:pPr lvl="1"/>
            <a:r>
              <a:rPr lang="en-US" dirty="0"/>
              <a:t>@KrzanowskiM</a:t>
            </a:r>
          </a:p>
          <a:p>
            <a:r>
              <a:rPr lang="en-US" dirty="0"/>
              <a:t>Meetups</a:t>
            </a:r>
          </a:p>
          <a:p>
            <a:pPr lvl="1"/>
            <a:r>
              <a:rPr lang="en-US" dirty="0"/>
              <a:t>Warszawska Grupa .NET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Obraz 14">
            <a:extLst>
              <a:ext uri="{FF2B5EF4-FFF2-40B4-BE49-F238E27FC236}">
                <a16:creationId xmlns:a16="http://schemas.microsoft.com/office/drawing/2014/main" id="{D3AD4659-7116-4916-B459-6198AC4733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47828"/>
            <a:ext cx="4875213" cy="32517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2D2967-B2AB-45E0-8AEF-F32E0F766B65}"/>
              </a:ext>
            </a:extLst>
          </p:cNvPr>
          <p:cNvSpPr/>
          <p:nvPr/>
        </p:nvSpPr>
        <p:spPr>
          <a:xfrm>
            <a:off x="4328983" y="5651210"/>
            <a:ext cx="4188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Mariusz Krzanowski</a:t>
            </a:r>
          </a:p>
        </p:txBody>
      </p:sp>
    </p:spTree>
    <p:extLst>
      <p:ext uri="{BB962C8B-B14F-4D97-AF65-F5344CB8AC3E}">
        <p14:creationId xmlns:p14="http://schemas.microsoft.com/office/powerpoint/2010/main" val="33114006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DB67DD-F6D1-4200-A6F4-CC2246378566}"/>
              </a:ext>
            </a:extLst>
          </p:cNvPr>
          <p:cNvSpPr txBox="1"/>
          <p:nvPr/>
        </p:nvSpPr>
        <p:spPr>
          <a:xfrm>
            <a:off x="2017335" y="1913640"/>
            <a:ext cx="7720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353524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DB67DD-F6D1-4200-A6F4-CC2246378566}"/>
              </a:ext>
            </a:extLst>
          </p:cNvPr>
          <p:cNvSpPr txBox="1"/>
          <p:nvPr/>
        </p:nvSpPr>
        <p:spPr>
          <a:xfrm>
            <a:off x="2017335" y="1913640"/>
            <a:ext cx="7720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</a:t>
            </a:r>
          </a:p>
          <a:p>
            <a:pPr algn="ctr"/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8F97E4B8-D85E-4578-94B8-1DDB57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1B37822E-0928-4E3D-BA1F-438BED338806}" type="slidenum">
              <a:rPr lang="pl-PL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65</a:t>
            </a:fld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pl-PL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7413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BE6C-7295-460B-ACAE-E7ABBB90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you can find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631C-F7FC-4BA3-8FAF-9F67C4416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947828"/>
            <a:ext cx="487838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Web</a:t>
            </a:r>
          </a:p>
          <a:p>
            <a:pPr lvl="1"/>
            <a:r>
              <a:rPr lang="en-US" dirty="0"/>
              <a:t>https://lastboardingcall.pl </a:t>
            </a:r>
          </a:p>
          <a:p>
            <a:pPr lvl="1"/>
            <a:r>
              <a:rPr lang="en-US" dirty="0"/>
              <a:t>https://mrmatrix.net 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https://github.com/MariuszKrzanowski</a:t>
            </a:r>
          </a:p>
          <a:p>
            <a:r>
              <a:rPr lang="en-US" dirty="0"/>
              <a:t>Tweeter</a:t>
            </a:r>
          </a:p>
          <a:p>
            <a:pPr lvl="1"/>
            <a:r>
              <a:rPr lang="en-US" dirty="0"/>
              <a:t>@KrzanowskiM</a:t>
            </a:r>
          </a:p>
          <a:p>
            <a:r>
              <a:rPr lang="en-US" dirty="0"/>
              <a:t>Meetups</a:t>
            </a:r>
          </a:p>
          <a:p>
            <a:pPr lvl="1"/>
            <a:r>
              <a:rPr lang="en-US" dirty="0"/>
              <a:t>Warszawska Grupa .NET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Obraz 14">
            <a:extLst>
              <a:ext uri="{FF2B5EF4-FFF2-40B4-BE49-F238E27FC236}">
                <a16:creationId xmlns:a16="http://schemas.microsoft.com/office/drawing/2014/main" id="{D3AD4659-7116-4916-B459-6198AC4733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47828"/>
            <a:ext cx="4875213" cy="32517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2D2967-B2AB-45E0-8AEF-F32E0F766B65}"/>
              </a:ext>
            </a:extLst>
          </p:cNvPr>
          <p:cNvSpPr/>
          <p:nvPr/>
        </p:nvSpPr>
        <p:spPr>
          <a:xfrm>
            <a:off x="4328983" y="5651210"/>
            <a:ext cx="4188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Mariusz Krzanowski</a:t>
            </a:r>
          </a:p>
        </p:txBody>
      </p:sp>
    </p:spTree>
    <p:extLst>
      <p:ext uri="{BB962C8B-B14F-4D97-AF65-F5344CB8AC3E}">
        <p14:creationId xmlns:p14="http://schemas.microsoft.com/office/powerpoint/2010/main" val="264779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4029-488E-4A02-BA89-6E6E686B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5EBC2-F65D-49DA-848F-A0FDEBBCE1E0}"/>
              </a:ext>
            </a:extLst>
          </p:cNvPr>
          <p:cNvSpPr txBox="1"/>
          <p:nvPr/>
        </p:nvSpPr>
        <p:spPr>
          <a:xfrm>
            <a:off x="1141413" y="2304477"/>
            <a:ext cx="4853233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t1 = DateTime.UtcNow;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Thread.Sleep(10);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t2 = DateTime.UtcNow;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Thread.Sleep(10);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t3 = DateTime.UtcNow;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Thread.Sleep(10);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t4 = DateTime.UtcNow;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Thread.Sleep(10);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t5 = DateTime.UtcNow;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{t1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{t2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{t3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{t4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{t5</a:t>
            </a:r>
            <a:r>
              <a:rPr lang="en-US" sz="1600" dirty="0">
                <a:solidFill>
                  <a:srgbClr val="3CB371"/>
                </a:solidFill>
                <a:latin typeface="Consolas" panose="020B0609020204030204" pitchFamily="49" charset="0"/>
              </a:rPr>
              <a:t>:HH:mm:ss.fffff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D8783-1B36-4C25-B834-CA6C30C0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44" y="2304477"/>
            <a:ext cx="3557326" cy="25691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E8BD3A-8B6B-4C27-AA84-522958B3CB83}"/>
              </a:ext>
            </a:extLst>
          </p:cNvPr>
          <p:cNvSpPr/>
          <p:nvPr/>
        </p:nvSpPr>
        <p:spPr>
          <a:xfrm>
            <a:off x="8012785" y="3139127"/>
            <a:ext cx="914400" cy="5938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0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94F6B2-2405-4AB9-B0E6-7C8F662B1E3C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7070693" y="2968933"/>
            <a:ext cx="271326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09CD42-2CAA-4EE8-A73C-2BDDF047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Time order – Why?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C75D3-6401-405C-A9DC-5C2AA80FB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300" y="2524881"/>
            <a:ext cx="931675" cy="9316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DF26F15-0692-4751-B43E-EF833829012C}"/>
              </a:ext>
            </a:extLst>
          </p:cNvPr>
          <p:cNvGrpSpPr/>
          <p:nvPr/>
        </p:nvGrpSpPr>
        <p:grpSpPr>
          <a:xfrm>
            <a:off x="1746138" y="3283715"/>
            <a:ext cx="780290" cy="780290"/>
            <a:chOff x="3390380" y="3258548"/>
            <a:chExt cx="780290" cy="7802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58DF59-E269-49EF-ABF2-3168A3E0A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380" y="3258548"/>
              <a:ext cx="780290" cy="780290"/>
            </a:xfrm>
            <a:prstGeom prst="rect">
              <a:avLst/>
            </a:prstGeom>
          </p:spPr>
        </p:pic>
        <p:pic>
          <p:nvPicPr>
            <p:cNvPr id="15" name="Graphic 14" descr="Clock">
              <a:extLst>
                <a:ext uri="{FF2B5EF4-FFF2-40B4-BE49-F238E27FC236}">
                  <a16:creationId xmlns:a16="http://schemas.microsoft.com/office/drawing/2014/main" id="{A956F167-FF90-4215-AC66-E54D654A6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5475" y="3503643"/>
              <a:ext cx="290100" cy="2901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84E86F-AA86-43AA-B314-8906EF5BD9F3}"/>
              </a:ext>
            </a:extLst>
          </p:cNvPr>
          <p:cNvGrpSpPr/>
          <p:nvPr/>
        </p:nvGrpSpPr>
        <p:grpSpPr>
          <a:xfrm>
            <a:off x="2205226" y="1889539"/>
            <a:ext cx="780290" cy="780290"/>
            <a:chOff x="3390380" y="3258548"/>
            <a:chExt cx="780290" cy="78029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11AFBD8-61EB-425D-AAD5-BF4A0F05E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380" y="3258548"/>
              <a:ext cx="780290" cy="780290"/>
            </a:xfrm>
            <a:prstGeom prst="rect">
              <a:avLst/>
            </a:prstGeom>
          </p:spPr>
        </p:pic>
        <p:pic>
          <p:nvPicPr>
            <p:cNvPr id="19" name="Graphic 18" descr="Clock">
              <a:extLst>
                <a:ext uri="{FF2B5EF4-FFF2-40B4-BE49-F238E27FC236}">
                  <a16:creationId xmlns:a16="http://schemas.microsoft.com/office/drawing/2014/main" id="{07EA318D-9DD9-4E0D-B5A3-0A4AA070F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5475" y="3503643"/>
              <a:ext cx="290100" cy="2901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C8EB08-7EA5-4E18-A720-75CE8991F94A}"/>
              </a:ext>
            </a:extLst>
          </p:cNvPr>
          <p:cNvGrpSpPr/>
          <p:nvPr/>
        </p:nvGrpSpPr>
        <p:grpSpPr>
          <a:xfrm>
            <a:off x="2873180" y="4730222"/>
            <a:ext cx="780290" cy="780290"/>
            <a:chOff x="3390380" y="3258548"/>
            <a:chExt cx="780290" cy="78029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9BE492-5145-4FA0-9675-DD9DF216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380" y="3258548"/>
              <a:ext cx="780290" cy="780290"/>
            </a:xfrm>
            <a:prstGeom prst="rect">
              <a:avLst/>
            </a:prstGeom>
          </p:spPr>
        </p:pic>
        <p:pic>
          <p:nvPicPr>
            <p:cNvPr id="22" name="Graphic 21" descr="Clock">
              <a:extLst>
                <a:ext uri="{FF2B5EF4-FFF2-40B4-BE49-F238E27FC236}">
                  <a16:creationId xmlns:a16="http://schemas.microsoft.com/office/drawing/2014/main" id="{4E2578FD-A19B-4366-8BEB-C3E0CED59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5475" y="3503643"/>
              <a:ext cx="290100" cy="290100"/>
            </a:xfrm>
            <a:prstGeom prst="rect">
              <a:avLst/>
            </a:prstGeom>
          </p:spPr>
        </p:pic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5F6D16-35F5-4066-B071-D35A0C928323}"/>
              </a:ext>
            </a:extLst>
          </p:cNvPr>
          <p:cNvSpPr/>
          <p:nvPr/>
        </p:nvSpPr>
        <p:spPr>
          <a:xfrm>
            <a:off x="2774451" y="2279684"/>
            <a:ext cx="3727018" cy="580962"/>
          </a:xfrm>
          <a:custGeom>
            <a:avLst/>
            <a:gdLst>
              <a:gd name="connsiteX0" fmla="*/ 0 w 3003259"/>
              <a:gd name="connsiteY0" fmla="*/ 119567 h 580962"/>
              <a:gd name="connsiteX1" fmla="*/ 906011 w 3003259"/>
              <a:gd name="connsiteY1" fmla="*/ 27289 h 580962"/>
              <a:gd name="connsiteX2" fmla="*/ 1325461 w 3003259"/>
              <a:gd name="connsiteY2" fmla="*/ 547406 h 580962"/>
              <a:gd name="connsiteX3" fmla="*/ 3003259 w 3003259"/>
              <a:gd name="connsiteY3" fmla="*/ 580962 h 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3259" h="580962">
                <a:moveTo>
                  <a:pt x="0" y="119567"/>
                </a:moveTo>
                <a:cubicBezTo>
                  <a:pt x="342550" y="37775"/>
                  <a:pt x="685101" y="-44017"/>
                  <a:pt x="906011" y="27289"/>
                </a:cubicBezTo>
                <a:cubicBezTo>
                  <a:pt x="1126921" y="98595"/>
                  <a:pt x="975920" y="455127"/>
                  <a:pt x="1325461" y="547406"/>
                </a:cubicBezTo>
                <a:cubicBezTo>
                  <a:pt x="1675002" y="639685"/>
                  <a:pt x="2773960" y="491480"/>
                  <a:pt x="3003259" y="580962"/>
                </a:cubicBezTo>
              </a:path>
            </a:pathLst>
          </a:custGeom>
          <a:noFill/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17252D-AD27-4465-941F-AABAF55532FB}"/>
              </a:ext>
            </a:extLst>
          </p:cNvPr>
          <p:cNvSpPr/>
          <p:nvPr/>
        </p:nvSpPr>
        <p:spPr>
          <a:xfrm>
            <a:off x="2315362" y="2972541"/>
            <a:ext cx="4186107" cy="861848"/>
          </a:xfrm>
          <a:custGeom>
            <a:avLst/>
            <a:gdLst>
              <a:gd name="connsiteX0" fmla="*/ 0 w 4219662"/>
              <a:gd name="connsiteY0" fmla="*/ 788565 h 973743"/>
              <a:gd name="connsiteX1" fmla="*/ 947956 w 4219662"/>
              <a:gd name="connsiteY1" fmla="*/ 679508 h 973743"/>
              <a:gd name="connsiteX2" fmla="*/ 922789 w 4219662"/>
              <a:gd name="connsiteY2" fmla="*/ 973123 h 973743"/>
              <a:gd name="connsiteX3" fmla="*/ 1736521 w 4219662"/>
              <a:gd name="connsiteY3" fmla="*/ 746620 h 973743"/>
              <a:gd name="connsiteX4" fmla="*/ 2575420 w 4219662"/>
              <a:gd name="connsiteY4" fmla="*/ 402671 h 973743"/>
              <a:gd name="connsiteX5" fmla="*/ 2642532 w 4219662"/>
              <a:gd name="connsiteY5" fmla="*/ 830510 h 973743"/>
              <a:gd name="connsiteX6" fmla="*/ 3322040 w 4219662"/>
              <a:gd name="connsiteY6" fmla="*/ 637563 h 973743"/>
              <a:gd name="connsiteX7" fmla="*/ 3775046 w 4219662"/>
              <a:gd name="connsiteY7" fmla="*/ 310393 h 973743"/>
              <a:gd name="connsiteX8" fmla="*/ 4219662 w 4219662"/>
              <a:gd name="connsiteY8" fmla="*/ 0 h 97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9662" h="973743">
                <a:moveTo>
                  <a:pt x="0" y="788565"/>
                </a:moveTo>
                <a:cubicBezTo>
                  <a:pt x="397079" y="718656"/>
                  <a:pt x="794158" y="648748"/>
                  <a:pt x="947956" y="679508"/>
                </a:cubicBezTo>
                <a:cubicBezTo>
                  <a:pt x="1101754" y="710268"/>
                  <a:pt x="791362" y="961938"/>
                  <a:pt x="922789" y="973123"/>
                </a:cubicBezTo>
                <a:cubicBezTo>
                  <a:pt x="1054216" y="984308"/>
                  <a:pt x="1461083" y="841695"/>
                  <a:pt x="1736521" y="746620"/>
                </a:cubicBezTo>
                <a:cubicBezTo>
                  <a:pt x="2011959" y="651545"/>
                  <a:pt x="2424418" y="388689"/>
                  <a:pt x="2575420" y="402671"/>
                </a:cubicBezTo>
                <a:cubicBezTo>
                  <a:pt x="2726422" y="416653"/>
                  <a:pt x="2518095" y="791361"/>
                  <a:pt x="2642532" y="830510"/>
                </a:cubicBezTo>
                <a:cubicBezTo>
                  <a:pt x="2766969" y="869659"/>
                  <a:pt x="3133288" y="724249"/>
                  <a:pt x="3322040" y="637563"/>
                </a:cubicBezTo>
                <a:cubicBezTo>
                  <a:pt x="3510792" y="550877"/>
                  <a:pt x="3625442" y="416653"/>
                  <a:pt x="3775046" y="310393"/>
                </a:cubicBezTo>
                <a:cubicBezTo>
                  <a:pt x="3924650" y="204132"/>
                  <a:pt x="4146958" y="47538"/>
                  <a:pt x="4219662" y="0"/>
                </a:cubicBezTo>
              </a:path>
            </a:pathLst>
          </a:custGeom>
          <a:noFill/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7173EEC-63B5-45C9-B535-EBC3D0EA3A43}"/>
              </a:ext>
            </a:extLst>
          </p:cNvPr>
          <p:cNvSpPr/>
          <p:nvPr/>
        </p:nvSpPr>
        <p:spPr>
          <a:xfrm>
            <a:off x="3481431" y="3120705"/>
            <a:ext cx="3045204" cy="1989821"/>
          </a:xfrm>
          <a:custGeom>
            <a:avLst/>
            <a:gdLst>
              <a:gd name="connsiteX0" fmla="*/ 0 w 3045204"/>
              <a:gd name="connsiteY0" fmla="*/ 1904301 h 1989821"/>
              <a:gd name="connsiteX1" fmla="*/ 478173 w 3045204"/>
              <a:gd name="connsiteY1" fmla="*/ 1946245 h 1989821"/>
              <a:gd name="connsiteX2" fmla="*/ 973123 w 3045204"/>
              <a:gd name="connsiteY2" fmla="*/ 1367405 h 1989821"/>
              <a:gd name="connsiteX3" fmla="*/ 1677799 w 3045204"/>
              <a:gd name="connsiteY3" fmla="*/ 1652631 h 1989821"/>
              <a:gd name="connsiteX4" fmla="*/ 2290195 w 3045204"/>
              <a:gd name="connsiteY4" fmla="*/ 1073790 h 1989821"/>
              <a:gd name="connsiteX5" fmla="*/ 2751589 w 3045204"/>
              <a:gd name="connsiteY5" fmla="*/ 302003 h 1989821"/>
              <a:gd name="connsiteX6" fmla="*/ 3045204 w 3045204"/>
              <a:gd name="connsiteY6" fmla="*/ 0 h 198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5204" h="1989821">
                <a:moveTo>
                  <a:pt x="0" y="1904301"/>
                </a:moveTo>
                <a:cubicBezTo>
                  <a:pt x="157993" y="1970014"/>
                  <a:pt x="315986" y="2035728"/>
                  <a:pt x="478173" y="1946245"/>
                </a:cubicBezTo>
                <a:cubicBezTo>
                  <a:pt x="640360" y="1856762"/>
                  <a:pt x="773185" y="1416341"/>
                  <a:pt x="973123" y="1367405"/>
                </a:cubicBezTo>
                <a:cubicBezTo>
                  <a:pt x="1173061" y="1318469"/>
                  <a:pt x="1458287" y="1701567"/>
                  <a:pt x="1677799" y="1652631"/>
                </a:cubicBezTo>
                <a:cubicBezTo>
                  <a:pt x="1897311" y="1603695"/>
                  <a:pt x="2111230" y="1298895"/>
                  <a:pt x="2290195" y="1073790"/>
                </a:cubicBezTo>
                <a:cubicBezTo>
                  <a:pt x="2469160" y="848685"/>
                  <a:pt x="2625754" y="480968"/>
                  <a:pt x="2751589" y="302003"/>
                </a:cubicBezTo>
                <a:cubicBezTo>
                  <a:pt x="2877424" y="123038"/>
                  <a:pt x="2997666" y="96473"/>
                  <a:pt x="3045204" y="0"/>
                </a:cubicBezTo>
              </a:path>
            </a:pathLst>
          </a:custGeom>
          <a:noFill/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1653B2A-2EB6-4350-9066-B7726EEA9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95" y="2104773"/>
            <a:ext cx="390145" cy="390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345555-30D6-48C9-92D8-9B5BA0C443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38" y="3371719"/>
            <a:ext cx="390145" cy="3901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8F809DD-BAD7-4716-B0FB-E96E08079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72" y="3623837"/>
            <a:ext cx="390145" cy="3901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59A1B54-2D49-4568-B8C0-D5E6775DD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34" y="3113490"/>
            <a:ext cx="390145" cy="3901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2948803-742B-463A-9C9A-8633B22AB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79" y="3517619"/>
            <a:ext cx="390145" cy="3901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046CA0-8173-4B4A-AEF6-FDCD8A5A7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96" y="4277385"/>
            <a:ext cx="390145" cy="3901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E929960-A63A-4128-820E-62A12079C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5" y="4888838"/>
            <a:ext cx="390145" cy="3901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42BFE92-EA02-4FEC-84F4-7B8639F9C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51" y="4535149"/>
            <a:ext cx="390145" cy="39014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530D42E-9075-4176-BF3F-00457F3DA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24" y="2625299"/>
            <a:ext cx="687269" cy="68726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D724B2-58E9-4268-9E68-A10BCD830E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019" y="2746359"/>
            <a:ext cx="445148" cy="445148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8A0567-2A9E-4C2D-9CC3-D266353E76C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787167" y="2968933"/>
            <a:ext cx="603274" cy="217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8A4C15-2C29-4B9D-8348-29920C363078}"/>
              </a:ext>
            </a:extLst>
          </p:cNvPr>
          <p:cNvSpPr txBox="1"/>
          <p:nvPr/>
        </p:nvSpPr>
        <p:spPr>
          <a:xfrm>
            <a:off x="7070694" y="4277385"/>
            <a:ext cx="414720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Build-in RTC are not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synchronization latency varies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network devices in synchronization path</a:t>
            </a:r>
          </a:p>
        </p:txBody>
      </p:sp>
    </p:spTree>
    <p:extLst>
      <p:ext uri="{BB962C8B-B14F-4D97-AF65-F5344CB8AC3E}">
        <p14:creationId xmlns:p14="http://schemas.microsoft.com/office/powerpoint/2010/main" val="260962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94F6B2-2405-4AB9-B0E6-7C8F662B1E3C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7070693" y="2968933"/>
            <a:ext cx="271326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09CD42-2CAA-4EE8-A73C-2BDDF047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Time order – Why?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C75D3-6401-405C-A9DC-5C2AA80FB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300" y="2524881"/>
            <a:ext cx="931675" cy="9316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DF26F15-0692-4751-B43E-EF833829012C}"/>
              </a:ext>
            </a:extLst>
          </p:cNvPr>
          <p:cNvGrpSpPr/>
          <p:nvPr/>
        </p:nvGrpSpPr>
        <p:grpSpPr>
          <a:xfrm>
            <a:off x="1746138" y="3283715"/>
            <a:ext cx="780290" cy="780290"/>
            <a:chOff x="3390380" y="3258548"/>
            <a:chExt cx="780290" cy="7802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58DF59-E269-49EF-ABF2-3168A3E0A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380" y="3258548"/>
              <a:ext cx="780290" cy="780290"/>
            </a:xfrm>
            <a:prstGeom prst="rect">
              <a:avLst/>
            </a:prstGeom>
          </p:spPr>
        </p:pic>
        <p:pic>
          <p:nvPicPr>
            <p:cNvPr id="15" name="Graphic 14" descr="Clock">
              <a:extLst>
                <a:ext uri="{FF2B5EF4-FFF2-40B4-BE49-F238E27FC236}">
                  <a16:creationId xmlns:a16="http://schemas.microsoft.com/office/drawing/2014/main" id="{A956F167-FF90-4215-AC66-E54D654A6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5475" y="3503643"/>
              <a:ext cx="290100" cy="2901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84E86F-AA86-43AA-B314-8906EF5BD9F3}"/>
              </a:ext>
            </a:extLst>
          </p:cNvPr>
          <p:cNvGrpSpPr/>
          <p:nvPr/>
        </p:nvGrpSpPr>
        <p:grpSpPr>
          <a:xfrm>
            <a:off x="2205226" y="1889539"/>
            <a:ext cx="780290" cy="780290"/>
            <a:chOff x="3390380" y="3258548"/>
            <a:chExt cx="780290" cy="78029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11AFBD8-61EB-425D-AAD5-BF4A0F05E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380" y="3258548"/>
              <a:ext cx="780290" cy="780290"/>
            </a:xfrm>
            <a:prstGeom prst="rect">
              <a:avLst/>
            </a:prstGeom>
          </p:spPr>
        </p:pic>
        <p:pic>
          <p:nvPicPr>
            <p:cNvPr id="19" name="Graphic 18" descr="Clock">
              <a:extLst>
                <a:ext uri="{FF2B5EF4-FFF2-40B4-BE49-F238E27FC236}">
                  <a16:creationId xmlns:a16="http://schemas.microsoft.com/office/drawing/2014/main" id="{07EA318D-9DD9-4E0D-B5A3-0A4AA070F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5475" y="3503643"/>
              <a:ext cx="290100" cy="2901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C8EB08-7EA5-4E18-A720-75CE8991F94A}"/>
              </a:ext>
            </a:extLst>
          </p:cNvPr>
          <p:cNvGrpSpPr/>
          <p:nvPr/>
        </p:nvGrpSpPr>
        <p:grpSpPr>
          <a:xfrm>
            <a:off x="2873180" y="4730222"/>
            <a:ext cx="780290" cy="780290"/>
            <a:chOff x="3390380" y="3258548"/>
            <a:chExt cx="780290" cy="78029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9BE492-5145-4FA0-9675-DD9DF216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0380" y="3258548"/>
              <a:ext cx="780290" cy="780290"/>
            </a:xfrm>
            <a:prstGeom prst="rect">
              <a:avLst/>
            </a:prstGeom>
          </p:spPr>
        </p:pic>
        <p:pic>
          <p:nvPicPr>
            <p:cNvPr id="22" name="Graphic 21" descr="Clock">
              <a:extLst>
                <a:ext uri="{FF2B5EF4-FFF2-40B4-BE49-F238E27FC236}">
                  <a16:creationId xmlns:a16="http://schemas.microsoft.com/office/drawing/2014/main" id="{4E2578FD-A19B-4366-8BEB-C3E0CED59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35475" y="3503643"/>
              <a:ext cx="290100" cy="290100"/>
            </a:xfrm>
            <a:prstGeom prst="rect">
              <a:avLst/>
            </a:prstGeom>
          </p:spPr>
        </p:pic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5F6D16-35F5-4066-B071-D35A0C928323}"/>
              </a:ext>
            </a:extLst>
          </p:cNvPr>
          <p:cNvSpPr/>
          <p:nvPr/>
        </p:nvSpPr>
        <p:spPr>
          <a:xfrm>
            <a:off x="2774451" y="2279684"/>
            <a:ext cx="3727018" cy="580962"/>
          </a:xfrm>
          <a:custGeom>
            <a:avLst/>
            <a:gdLst>
              <a:gd name="connsiteX0" fmla="*/ 0 w 3003259"/>
              <a:gd name="connsiteY0" fmla="*/ 119567 h 580962"/>
              <a:gd name="connsiteX1" fmla="*/ 906011 w 3003259"/>
              <a:gd name="connsiteY1" fmla="*/ 27289 h 580962"/>
              <a:gd name="connsiteX2" fmla="*/ 1325461 w 3003259"/>
              <a:gd name="connsiteY2" fmla="*/ 547406 h 580962"/>
              <a:gd name="connsiteX3" fmla="*/ 3003259 w 3003259"/>
              <a:gd name="connsiteY3" fmla="*/ 580962 h 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3259" h="580962">
                <a:moveTo>
                  <a:pt x="0" y="119567"/>
                </a:moveTo>
                <a:cubicBezTo>
                  <a:pt x="342550" y="37775"/>
                  <a:pt x="685101" y="-44017"/>
                  <a:pt x="906011" y="27289"/>
                </a:cubicBezTo>
                <a:cubicBezTo>
                  <a:pt x="1126921" y="98595"/>
                  <a:pt x="975920" y="455127"/>
                  <a:pt x="1325461" y="547406"/>
                </a:cubicBezTo>
                <a:cubicBezTo>
                  <a:pt x="1675002" y="639685"/>
                  <a:pt x="2773960" y="491480"/>
                  <a:pt x="3003259" y="580962"/>
                </a:cubicBezTo>
              </a:path>
            </a:pathLst>
          </a:custGeom>
          <a:noFill/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17252D-AD27-4465-941F-AABAF55532FB}"/>
              </a:ext>
            </a:extLst>
          </p:cNvPr>
          <p:cNvSpPr/>
          <p:nvPr/>
        </p:nvSpPr>
        <p:spPr>
          <a:xfrm>
            <a:off x="2315362" y="2972541"/>
            <a:ext cx="4186107" cy="861848"/>
          </a:xfrm>
          <a:custGeom>
            <a:avLst/>
            <a:gdLst>
              <a:gd name="connsiteX0" fmla="*/ 0 w 4219662"/>
              <a:gd name="connsiteY0" fmla="*/ 788565 h 973743"/>
              <a:gd name="connsiteX1" fmla="*/ 947956 w 4219662"/>
              <a:gd name="connsiteY1" fmla="*/ 679508 h 973743"/>
              <a:gd name="connsiteX2" fmla="*/ 922789 w 4219662"/>
              <a:gd name="connsiteY2" fmla="*/ 973123 h 973743"/>
              <a:gd name="connsiteX3" fmla="*/ 1736521 w 4219662"/>
              <a:gd name="connsiteY3" fmla="*/ 746620 h 973743"/>
              <a:gd name="connsiteX4" fmla="*/ 2575420 w 4219662"/>
              <a:gd name="connsiteY4" fmla="*/ 402671 h 973743"/>
              <a:gd name="connsiteX5" fmla="*/ 2642532 w 4219662"/>
              <a:gd name="connsiteY5" fmla="*/ 830510 h 973743"/>
              <a:gd name="connsiteX6" fmla="*/ 3322040 w 4219662"/>
              <a:gd name="connsiteY6" fmla="*/ 637563 h 973743"/>
              <a:gd name="connsiteX7" fmla="*/ 3775046 w 4219662"/>
              <a:gd name="connsiteY7" fmla="*/ 310393 h 973743"/>
              <a:gd name="connsiteX8" fmla="*/ 4219662 w 4219662"/>
              <a:gd name="connsiteY8" fmla="*/ 0 h 97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9662" h="973743">
                <a:moveTo>
                  <a:pt x="0" y="788565"/>
                </a:moveTo>
                <a:cubicBezTo>
                  <a:pt x="397079" y="718656"/>
                  <a:pt x="794158" y="648748"/>
                  <a:pt x="947956" y="679508"/>
                </a:cubicBezTo>
                <a:cubicBezTo>
                  <a:pt x="1101754" y="710268"/>
                  <a:pt x="791362" y="961938"/>
                  <a:pt x="922789" y="973123"/>
                </a:cubicBezTo>
                <a:cubicBezTo>
                  <a:pt x="1054216" y="984308"/>
                  <a:pt x="1461083" y="841695"/>
                  <a:pt x="1736521" y="746620"/>
                </a:cubicBezTo>
                <a:cubicBezTo>
                  <a:pt x="2011959" y="651545"/>
                  <a:pt x="2424418" y="388689"/>
                  <a:pt x="2575420" y="402671"/>
                </a:cubicBezTo>
                <a:cubicBezTo>
                  <a:pt x="2726422" y="416653"/>
                  <a:pt x="2518095" y="791361"/>
                  <a:pt x="2642532" y="830510"/>
                </a:cubicBezTo>
                <a:cubicBezTo>
                  <a:pt x="2766969" y="869659"/>
                  <a:pt x="3133288" y="724249"/>
                  <a:pt x="3322040" y="637563"/>
                </a:cubicBezTo>
                <a:cubicBezTo>
                  <a:pt x="3510792" y="550877"/>
                  <a:pt x="3625442" y="416653"/>
                  <a:pt x="3775046" y="310393"/>
                </a:cubicBezTo>
                <a:cubicBezTo>
                  <a:pt x="3924650" y="204132"/>
                  <a:pt x="4146958" y="47538"/>
                  <a:pt x="4219662" y="0"/>
                </a:cubicBezTo>
              </a:path>
            </a:pathLst>
          </a:custGeom>
          <a:noFill/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7173EEC-63B5-45C9-B535-EBC3D0EA3A43}"/>
              </a:ext>
            </a:extLst>
          </p:cNvPr>
          <p:cNvSpPr/>
          <p:nvPr/>
        </p:nvSpPr>
        <p:spPr>
          <a:xfrm>
            <a:off x="3481431" y="3120705"/>
            <a:ext cx="3045204" cy="1989821"/>
          </a:xfrm>
          <a:custGeom>
            <a:avLst/>
            <a:gdLst>
              <a:gd name="connsiteX0" fmla="*/ 0 w 3045204"/>
              <a:gd name="connsiteY0" fmla="*/ 1904301 h 1989821"/>
              <a:gd name="connsiteX1" fmla="*/ 478173 w 3045204"/>
              <a:gd name="connsiteY1" fmla="*/ 1946245 h 1989821"/>
              <a:gd name="connsiteX2" fmla="*/ 973123 w 3045204"/>
              <a:gd name="connsiteY2" fmla="*/ 1367405 h 1989821"/>
              <a:gd name="connsiteX3" fmla="*/ 1677799 w 3045204"/>
              <a:gd name="connsiteY3" fmla="*/ 1652631 h 1989821"/>
              <a:gd name="connsiteX4" fmla="*/ 2290195 w 3045204"/>
              <a:gd name="connsiteY4" fmla="*/ 1073790 h 1989821"/>
              <a:gd name="connsiteX5" fmla="*/ 2751589 w 3045204"/>
              <a:gd name="connsiteY5" fmla="*/ 302003 h 1989821"/>
              <a:gd name="connsiteX6" fmla="*/ 3045204 w 3045204"/>
              <a:gd name="connsiteY6" fmla="*/ 0 h 198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5204" h="1989821">
                <a:moveTo>
                  <a:pt x="0" y="1904301"/>
                </a:moveTo>
                <a:cubicBezTo>
                  <a:pt x="157993" y="1970014"/>
                  <a:pt x="315986" y="2035728"/>
                  <a:pt x="478173" y="1946245"/>
                </a:cubicBezTo>
                <a:cubicBezTo>
                  <a:pt x="640360" y="1856762"/>
                  <a:pt x="773185" y="1416341"/>
                  <a:pt x="973123" y="1367405"/>
                </a:cubicBezTo>
                <a:cubicBezTo>
                  <a:pt x="1173061" y="1318469"/>
                  <a:pt x="1458287" y="1701567"/>
                  <a:pt x="1677799" y="1652631"/>
                </a:cubicBezTo>
                <a:cubicBezTo>
                  <a:pt x="1897311" y="1603695"/>
                  <a:pt x="2111230" y="1298895"/>
                  <a:pt x="2290195" y="1073790"/>
                </a:cubicBezTo>
                <a:cubicBezTo>
                  <a:pt x="2469160" y="848685"/>
                  <a:pt x="2625754" y="480968"/>
                  <a:pt x="2751589" y="302003"/>
                </a:cubicBezTo>
                <a:cubicBezTo>
                  <a:pt x="2877424" y="123038"/>
                  <a:pt x="2997666" y="96473"/>
                  <a:pt x="3045204" y="0"/>
                </a:cubicBezTo>
              </a:path>
            </a:pathLst>
          </a:custGeom>
          <a:noFill/>
          <a:ln w="28575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1653B2A-2EB6-4350-9066-B7726EEA9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95" y="2104773"/>
            <a:ext cx="390145" cy="3901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345555-30D6-48C9-92D8-9B5BA0C443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38" y="3371719"/>
            <a:ext cx="390145" cy="3901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8F809DD-BAD7-4716-B0FB-E96E08079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172" y="3623837"/>
            <a:ext cx="390145" cy="3901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59A1B54-2D49-4568-B8C0-D5E6775DD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34" y="3113490"/>
            <a:ext cx="390145" cy="3901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2948803-742B-463A-9C9A-8633B22AB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79" y="3517619"/>
            <a:ext cx="390145" cy="3901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046CA0-8173-4B4A-AEF6-FDCD8A5A7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96" y="4277385"/>
            <a:ext cx="390145" cy="3901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E929960-A63A-4128-820E-62A12079C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35" y="4888838"/>
            <a:ext cx="390145" cy="3901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42BFE92-EA02-4FEC-84F4-7B8639F9C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51" y="4535149"/>
            <a:ext cx="390145" cy="39014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530D42E-9075-4176-BF3F-00457F3DA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24" y="2625299"/>
            <a:ext cx="687269" cy="68726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D724B2-58E9-4268-9E68-A10BCD830E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019" y="2746359"/>
            <a:ext cx="445148" cy="445148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8A0567-2A9E-4C2D-9CC3-D266353E76C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787167" y="2968933"/>
            <a:ext cx="603274" cy="217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8A4C15-2C29-4B9D-8348-29920C363078}"/>
              </a:ext>
            </a:extLst>
          </p:cNvPr>
          <p:cNvSpPr txBox="1"/>
          <p:nvPr/>
        </p:nvSpPr>
        <p:spPr>
          <a:xfrm>
            <a:off x="7070694" y="4277385"/>
            <a:ext cx="4147204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Build-in RTC are not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synchronization latency varies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network devices in synchronization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NOTE! Do not use time only to sequence events.</a:t>
            </a:r>
          </a:p>
        </p:txBody>
      </p:sp>
    </p:spTree>
    <p:extLst>
      <p:ext uri="{BB962C8B-B14F-4D97-AF65-F5344CB8AC3E}">
        <p14:creationId xmlns:p14="http://schemas.microsoft.com/office/powerpoint/2010/main" val="4284242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1124</TotalTime>
  <Words>2728</Words>
  <Application>Microsoft Office PowerPoint</Application>
  <PresentationFormat>Widescreen</PresentationFormat>
  <Paragraphs>473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Tw Cen MT</vt:lpstr>
      <vt:lpstr>Circuit</vt:lpstr>
      <vt:lpstr>Traps in distributed systems</vt:lpstr>
      <vt:lpstr>About ME</vt:lpstr>
      <vt:lpstr>Goals of the presentation</vt:lpstr>
      <vt:lpstr>Agenda - Traps in:</vt:lpstr>
      <vt:lpstr>Time order</vt:lpstr>
      <vt:lpstr>Time order</vt:lpstr>
      <vt:lpstr>Time order</vt:lpstr>
      <vt:lpstr>wrong Time order – Why?</vt:lpstr>
      <vt:lpstr>WRONG Time order – Why?</vt:lpstr>
      <vt:lpstr>Stop The WORLD</vt:lpstr>
      <vt:lpstr>Stop The WORLD</vt:lpstr>
      <vt:lpstr>In cloud everything is virtual</vt:lpstr>
      <vt:lpstr>In cloud everything is virtual</vt:lpstr>
      <vt:lpstr>Sticky session</vt:lpstr>
      <vt:lpstr>Sticky session</vt:lpstr>
      <vt:lpstr>Brain split</vt:lpstr>
      <vt:lpstr>Brain split</vt:lpstr>
      <vt:lpstr>Brain split</vt:lpstr>
      <vt:lpstr>what you wrote is not what you WILL read</vt:lpstr>
      <vt:lpstr>what you wrote is not what you WILL read</vt:lpstr>
      <vt:lpstr>what you wrote is not what you WILL read</vt:lpstr>
      <vt:lpstr>what you wrote is not what you WILL read</vt:lpstr>
      <vt:lpstr>what you wrote is not what you WILL read</vt:lpstr>
      <vt:lpstr>Eventual Consistency</vt:lpstr>
      <vt:lpstr>Case study</vt:lpstr>
      <vt:lpstr>(1) Create and open a connection</vt:lpstr>
      <vt:lpstr>(2) Begin transaction</vt:lpstr>
      <vt:lpstr>(3) Execute set of commands</vt:lpstr>
      <vt:lpstr>(4) Commit transaction</vt:lpstr>
      <vt:lpstr>TEST - RESULTS</vt:lpstr>
      <vt:lpstr>Quiz</vt:lpstr>
      <vt:lpstr>Answer</vt:lpstr>
      <vt:lpstr>PowerPoint Presentation</vt:lpstr>
      <vt:lpstr>PowerPoint Presentation</vt:lpstr>
      <vt:lpstr>PowerPoint Presentation</vt:lpstr>
      <vt:lpstr>PowerPoint Presentation</vt:lpstr>
      <vt:lpstr>Eventual Consistency - Conclusions</vt:lpstr>
      <vt:lpstr>Messages not in order</vt:lpstr>
      <vt:lpstr>Messages not in order</vt:lpstr>
      <vt:lpstr>Messages not in order</vt:lpstr>
      <vt:lpstr>Delivery of exactly one message </vt:lpstr>
      <vt:lpstr>Delivery of exactly one message </vt:lpstr>
      <vt:lpstr>JSON everywhere</vt:lpstr>
      <vt:lpstr>JSON everywhere</vt:lpstr>
      <vt:lpstr>Resource asymmetry</vt:lpstr>
      <vt:lpstr>Resource asymmetry</vt:lpstr>
      <vt:lpstr>Domino effect</vt:lpstr>
      <vt:lpstr>Domino effect</vt:lpstr>
      <vt:lpstr>Extreme – the only valid option</vt:lpstr>
      <vt:lpstr>Extreme – the only valid option</vt:lpstr>
      <vt:lpstr>Reliability</vt:lpstr>
      <vt:lpstr>Reliability – point of failure</vt:lpstr>
      <vt:lpstr>Reliability – point of failure</vt:lpstr>
      <vt:lpstr>Reliability – human error</vt:lpstr>
      <vt:lpstr>Reliability – human error</vt:lpstr>
      <vt:lpstr>Big bang deployment</vt:lpstr>
      <vt:lpstr>Big bang deployment</vt:lpstr>
      <vt:lpstr>New release (Web Server)</vt:lpstr>
      <vt:lpstr>New release (Mobile application)</vt:lpstr>
      <vt:lpstr>Processing time</vt:lpstr>
      <vt:lpstr>Summary</vt:lpstr>
      <vt:lpstr>Additional resources</vt:lpstr>
      <vt:lpstr>Where you can find me?</vt:lpstr>
      <vt:lpstr>PowerPoint Presentation</vt:lpstr>
      <vt:lpstr>PowerPoint Presentation</vt:lpstr>
      <vt:lpstr>Where you can find 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gosiaimariusz</dc:creator>
  <cp:lastModifiedBy>Mariusz Krzanowski (MUKR)</cp:lastModifiedBy>
  <cp:revision>258</cp:revision>
  <dcterms:created xsi:type="dcterms:W3CDTF">2019-02-16T09:24:07Z</dcterms:created>
  <dcterms:modified xsi:type="dcterms:W3CDTF">2019-08-24T19:38:17Z</dcterms:modified>
</cp:coreProperties>
</file>