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59" r:id="rId7"/>
    <p:sldId id="260" r:id="rId8"/>
    <p:sldId id="261"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6C68-9B47-EC75-6C6E-F2896984C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CB2AB-BB7F-8BFB-F1BA-86B29386C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674729-986F-05CC-E4C5-AD5498D4AE15}"/>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E7D33B4D-BD6F-29FD-5A3B-20C116F7E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B256F-F854-A0CD-AC22-EA46B15AC844}"/>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31977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B48A-CBF6-1BF0-9769-A00F4026A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3F631-3AA6-0DD4-2AE9-1C216374AC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65050-A901-94D5-C158-60B27FD2B35B}"/>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36E1BD18-5343-027E-18A1-E74235231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198F9-0E01-23B8-9E85-6AAF95DC257C}"/>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1077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D6D0F-8221-D601-757B-82ED0F7766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29393-10B5-5A51-600C-9A1EB77A9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8AA8-FC80-5F54-8FA2-A09D6F48DD5B}"/>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922D9EA1-4922-51AB-04F9-39621782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B3D08-62D2-0E88-7575-34A4814B5D5A}"/>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271101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A9C6-A0ED-DC80-723F-86AC58121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7F96A-E909-5E2B-FF24-FD4E43AED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22E76-1D5C-FD8B-5248-1FA37508460A}"/>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70AC4B97-8CDD-4B79-F3D0-D43EAC213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63518-CCEE-B39B-65CD-35A79A5BFB9A}"/>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296393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B73D-23D8-5702-0F02-48E45A018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2A465-7F61-F02B-8EFA-393E46FAB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48B89-0E79-7A39-3950-6B4DB88CA152}"/>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B72B7DE0-D9AA-EE35-19CF-B3BB13529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A9614-7CBA-8EA5-5C29-298B5ED86926}"/>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280213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62BA-83E3-DDCF-2273-0E9E35A0D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D7DC1-44D8-FDD0-B9E0-352DE6463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6B336-7236-5B32-1F3B-253DF786E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7E1680-34F9-1CE8-496E-9643A072D06D}"/>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6" name="Footer Placeholder 5">
            <a:extLst>
              <a:ext uri="{FF2B5EF4-FFF2-40B4-BE49-F238E27FC236}">
                <a16:creationId xmlns:a16="http://schemas.microsoft.com/office/drawing/2014/main" id="{7A2CCCD2-F65B-CFCE-CDFD-F71E40CD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A894A-3FB5-5580-CA1A-EF10AF618067}"/>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398089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C862-3529-BAEE-6867-D7200154C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4C830-6F4D-B405-5733-F991E7C69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58D2D2-FB4D-EA10-7830-ED1C975AA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3C831D-C477-B9D2-9619-19D144536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34905-C0FC-617D-A105-96476687B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7A22B-BD0A-08ED-DC8C-947AAB9B1EC6}"/>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8" name="Footer Placeholder 7">
            <a:extLst>
              <a:ext uri="{FF2B5EF4-FFF2-40B4-BE49-F238E27FC236}">
                <a16:creationId xmlns:a16="http://schemas.microsoft.com/office/drawing/2014/main" id="{305CD030-0EE5-D4DE-B9CF-0B6363183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DDCA7-0EE6-9D49-3839-BB03F586E106}"/>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9748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20BD-38C3-DFD2-689D-8EC98818C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006F10-39D0-49E9-CE4B-189332936216}"/>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4" name="Footer Placeholder 3">
            <a:extLst>
              <a:ext uri="{FF2B5EF4-FFF2-40B4-BE49-F238E27FC236}">
                <a16:creationId xmlns:a16="http://schemas.microsoft.com/office/drawing/2014/main" id="{A8BB1AF2-277F-8B8E-6C7F-C207795B61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CCF849-8D90-801B-650D-59AA6F04D7EA}"/>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113875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E2A1A-701B-7018-645A-9A451C5CBD4A}"/>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3" name="Footer Placeholder 2">
            <a:extLst>
              <a:ext uri="{FF2B5EF4-FFF2-40B4-BE49-F238E27FC236}">
                <a16:creationId xmlns:a16="http://schemas.microsoft.com/office/drawing/2014/main" id="{21FB57EC-4532-5D16-1A45-7CE4A07C5C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76DC88-B428-4B67-E357-F2B25508BBEE}"/>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281441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5B3B-66F4-89C8-14EF-7303E4EFB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C27FE-8236-774A-501F-D5329BB01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FBA322-2EF8-DD0A-8881-E2A971A9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F4205-C2E0-D684-7F70-5E0501DAE031}"/>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6" name="Footer Placeholder 5">
            <a:extLst>
              <a:ext uri="{FF2B5EF4-FFF2-40B4-BE49-F238E27FC236}">
                <a16:creationId xmlns:a16="http://schemas.microsoft.com/office/drawing/2014/main" id="{A1F60759-721E-D8CB-1F08-9370E6727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9D456-4B23-CE98-AAE0-3899F307A75C}"/>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44136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214C-2B48-B8F0-F8D5-E422337C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8270D-A5FB-0A9B-EB55-CDB796CAE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9AC09-AD93-453D-2403-90231B230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27719-F6DA-519E-0CD3-35F2C3C5F86D}"/>
              </a:ext>
            </a:extLst>
          </p:cNvPr>
          <p:cNvSpPr>
            <a:spLocks noGrp="1"/>
          </p:cNvSpPr>
          <p:nvPr>
            <p:ph type="dt" sz="half" idx="10"/>
          </p:nvPr>
        </p:nvSpPr>
        <p:spPr/>
        <p:txBody>
          <a:bodyPr/>
          <a:lstStyle/>
          <a:p>
            <a:fld id="{5B5FE9DA-AED4-5A45-8CF4-B6781714F520}" type="datetimeFigureOut">
              <a:rPr lang="en-US" smtClean="0"/>
              <a:t>7/8/24</a:t>
            </a:fld>
            <a:endParaRPr lang="en-US"/>
          </a:p>
        </p:txBody>
      </p:sp>
      <p:sp>
        <p:nvSpPr>
          <p:cNvPr id="6" name="Footer Placeholder 5">
            <a:extLst>
              <a:ext uri="{FF2B5EF4-FFF2-40B4-BE49-F238E27FC236}">
                <a16:creationId xmlns:a16="http://schemas.microsoft.com/office/drawing/2014/main" id="{70F7484F-B871-474D-EAEF-CDD37FDE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55EF3-9246-9EA2-C9F8-0844FDC5AE55}"/>
              </a:ext>
            </a:extLst>
          </p:cNvPr>
          <p:cNvSpPr>
            <a:spLocks noGrp="1"/>
          </p:cNvSpPr>
          <p:nvPr>
            <p:ph type="sldNum" sz="quarter" idx="12"/>
          </p:nvPr>
        </p:nvSpPr>
        <p:spPr/>
        <p:txBody>
          <a:bodyPr/>
          <a:lstStyle/>
          <a:p>
            <a:fld id="{7A4F5AE6-FE51-AC4D-B0AA-A779ABC58D54}" type="slidenum">
              <a:rPr lang="en-US" smtClean="0"/>
              <a:t>‹#›</a:t>
            </a:fld>
            <a:endParaRPr lang="en-US"/>
          </a:p>
        </p:txBody>
      </p:sp>
    </p:spTree>
    <p:extLst>
      <p:ext uri="{BB962C8B-B14F-4D97-AF65-F5344CB8AC3E}">
        <p14:creationId xmlns:p14="http://schemas.microsoft.com/office/powerpoint/2010/main" val="40868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74D214-4DB2-031F-256F-59FC3367D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73E57-78C8-93FA-634B-1F598505B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79644-3B1C-8493-C708-DE40E772E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FE9DA-AED4-5A45-8CF4-B6781714F520}" type="datetimeFigureOut">
              <a:rPr lang="en-US" smtClean="0"/>
              <a:t>7/8/24</a:t>
            </a:fld>
            <a:endParaRPr lang="en-US"/>
          </a:p>
        </p:txBody>
      </p:sp>
      <p:sp>
        <p:nvSpPr>
          <p:cNvPr id="5" name="Footer Placeholder 4">
            <a:extLst>
              <a:ext uri="{FF2B5EF4-FFF2-40B4-BE49-F238E27FC236}">
                <a16:creationId xmlns:a16="http://schemas.microsoft.com/office/drawing/2014/main" id="{CDD6F695-E7B2-A8FB-D71E-BF4191192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2CA2C3-0F12-0495-9C34-680F16BF0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F5AE6-FE51-AC4D-B0AA-A779ABC58D54}" type="slidenum">
              <a:rPr lang="en-US" smtClean="0"/>
              <a:t>‹#›</a:t>
            </a:fld>
            <a:endParaRPr lang="en-US"/>
          </a:p>
        </p:txBody>
      </p:sp>
    </p:spTree>
    <p:extLst>
      <p:ext uri="{BB962C8B-B14F-4D97-AF65-F5344CB8AC3E}">
        <p14:creationId xmlns:p14="http://schemas.microsoft.com/office/powerpoint/2010/main" val="376214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4125-2E02-A579-F293-68C45136C314}"/>
              </a:ext>
            </a:extLst>
          </p:cNvPr>
          <p:cNvSpPr>
            <a:spLocks noGrp="1"/>
          </p:cNvSpPr>
          <p:nvPr>
            <p:ph type="ctrTitle"/>
          </p:nvPr>
        </p:nvSpPr>
        <p:spPr/>
        <p:txBody>
          <a:bodyPr>
            <a:normAutofit fontScale="90000"/>
          </a:bodyPr>
          <a:lstStyle/>
          <a:p>
            <a:r>
              <a:rPr lang="en-US" b="0" i="0" dirty="0">
                <a:effectLst/>
                <a:latin typeface="UICTFontTextStyleBody"/>
              </a:rPr>
              <a:t>The Learning Curve to Implementing a Just Culture</a:t>
            </a:r>
            <a:br>
              <a:rPr lang="en-US" dirty="0">
                <a:effectLst/>
                <a:latin typeface=".AppleSystemUIFont"/>
              </a:rPr>
            </a:br>
            <a:endParaRPr lang="en-US" dirty="0"/>
          </a:p>
        </p:txBody>
      </p:sp>
      <p:sp>
        <p:nvSpPr>
          <p:cNvPr id="3" name="Subtitle 2">
            <a:extLst>
              <a:ext uri="{FF2B5EF4-FFF2-40B4-BE49-F238E27FC236}">
                <a16:creationId xmlns:a16="http://schemas.microsoft.com/office/drawing/2014/main" id="{8C793369-C7B4-F0AC-CCDE-26EDC1009202}"/>
              </a:ext>
            </a:extLst>
          </p:cNvPr>
          <p:cNvSpPr>
            <a:spLocks noGrp="1"/>
          </p:cNvSpPr>
          <p:nvPr>
            <p:ph type="subTitle" idx="1"/>
          </p:nvPr>
        </p:nvSpPr>
        <p:spPr/>
        <p:txBody>
          <a:bodyPr>
            <a:normAutofit lnSpcReduction="10000"/>
          </a:bodyPr>
          <a:lstStyle/>
          <a:p>
            <a:r>
              <a:rPr lang="en-US" dirty="0"/>
              <a:t>Marie Battle</a:t>
            </a:r>
          </a:p>
          <a:p>
            <a:r>
              <a:rPr lang="en-US" dirty="0"/>
              <a:t>CSD380</a:t>
            </a:r>
          </a:p>
          <a:p>
            <a:r>
              <a:rPr lang="en-US" dirty="0"/>
              <a:t>Module 9.2 Assignment</a:t>
            </a:r>
          </a:p>
          <a:p>
            <a:r>
              <a:rPr lang="en-US" dirty="0"/>
              <a:t>July 14, 2024</a:t>
            </a:r>
          </a:p>
        </p:txBody>
      </p:sp>
    </p:spTree>
    <p:extLst>
      <p:ext uri="{BB962C8B-B14F-4D97-AF65-F5344CB8AC3E}">
        <p14:creationId xmlns:p14="http://schemas.microsoft.com/office/powerpoint/2010/main" val="141095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964B-A4C6-2B07-601D-628558544512}"/>
              </a:ext>
            </a:extLst>
          </p:cNvPr>
          <p:cNvSpPr>
            <a:spLocks noGrp="1"/>
          </p:cNvSpPr>
          <p:nvPr>
            <p:ph type="title"/>
          </p:nvPr>
        </p:nvSpPr>
        <p:spPr/>
        <p:txBody>
          <a:bodyPr/>
          <a:lstStyle/>
          <a:p>
            <a:pPr algn="ctr"/>
            <a:r>
              <a:rPr lang="en-US" dirty="0"/>
              <a:t>Benefits of Just Culture</a:t>
            </a:r>
          </a:p>
        </p:txBody>
      </p:sp>
      <p:sp>
        <p:nvSpPr>
          <p:cNvPr id="3" name="Content Placeholder 2">
            <a:extLst>
              <a:ext uri="{FF2B5EF4-FFF2-40B4-BE49-F238E27FC236}">
                <a16:creationId xmlns:a16="http://schemas.microsoft.com/office/drawing/2014/main" id="{905DB616-5A7E-0CA4-CEFD-51AC98D83795}"/>
              </a:ext>
            </a:extLst>
          </p:cNvPr>
          <p:cNvSpPr>
            <a:spLocks noGrp="1"/>
          </p:cNvSpPr>
          <p:nvPr>
            <p:ph idx="1"/>
          </p:nvPr>
        </p:nvSpPr>
        <p:spPr/>
        <p:txBody>
          <a:bodyPr/>
          <a:lstStyle/>
          <a:p>
            <a:r>
              <a:rPr lang="en-US" b="0" i="0" dirty="0">
                <a:effectLst/>
                <a:latin typeface="UICTFontTextStyleBody"/>
              </a:rPr>
              <a:t>- Improved Safety Culture: Promoting a safety-conscious environment where individuals feel comfortable reporting errors and near misses.</a:t>
            </a:r>
            <a:endParaRPr lang="en-US" dirty="0">
              <a:effectLst/>
              <a:latin typeface=".AppleSystemUIFont"/>
            </a:endParaRPr>
          </a:p>
          <a:p>
            <a:r>
              <a:rPr lang="en-US" b="0" i="0" dirty="0">
                <a:effectLst/>
                <a:latin typeface="UICTFontTextStyleBody"/>
              </a:rPr>
              <a:t>- Enhanced Organizational Performance: Fostering a culture of learning and accountability that leads to improved processes, increased productivity, and reduced errors.</a:t>
            </a:r>
            <a:endParaRPr lang="en-US" dirty="0">
              <a:effectLst/>
              <a:latin typeface=".AppleSystemUIFont"/>
            </a:endParaRPr>
          </a:p>
          <a:p>
            <a:endParaRPr lang="en-US" dirty="0"/>
          </a:p>
        </p:txBody>
      </p:sp>
    </p:spTree>
    <p:extLst>
      <p:ext uri="{BB962C8B-B14F-4D97-AF65-F5344CB8AC3E}">
        <p14:creationId xmlns:p14="http://schemas.microsoft.com/office/powerpoint/2010/main" val="45259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96B8-5FCB-E0BB-BD31-A95944C12FDB}"/>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51978C4E-8722-A3C5-D75D-B84AEB394C1B}"/>
              </a:ext>
            </a:extLst>
          </p:cNvPr>
          <p:cNvSpPr>
            <a:spLocks noGrp="1"/>
          </p:cNvSpPr>
          <p:nvPr>
            <p:ph idx="1"/>
          </p:nvPr>
        </p:nvSpPr>
        <p:spPr/>
        <p:txBody>
          <a:bodyPr>
            <a:normAutofit lnSpcReduction="10000"/>
          </a:bodyPr>
          <a:lstStyle/>
          <a:p>
            <a:r>
              <a:rPr lang="en-US" b="0" i="0" dirty="0">
                <a:effectLst/>
                <a:latin typeface="UICTFontTextStyleBody"/>
              </a:rPr>
              <a:t>- Overcoming Challenges: Implementing just culture can be challenging, especially when dealing with issues of blame and fear of reprisals. Organizations need to address these challenges by fostering trust, transparency, and open communication to create a supportive environment for reporting and learning from mistakes.</a:t>
            </a:r>
            <a:endParaRPr lang="en-US" dirty="0">
              <a:effectLst/>
              <a:latin typeface=".AppleSystemUIFont"/>
            </a:endParaRPr>
          </a:p>
          <a:p>
            <a:r>
              <a:rPr lang="en-US" b="0" i="0" dirty="0">
                <a:effectLst/>
                <a:latin typeface="UICTFontTextStyleBody"/>
              </a:rPr>
              <a:t>- Implementing Effective Strategies: Organizations can implement effective strategies such as clear policies and procedures, training on just culture principles, establishing reporting mechanisms, and conducting fair investigations to uphold just culture standards. By implementing these strategies, organizations can cultivate a culture that promotes accountability, learning, and continuous improvement.</a:t>
            </a:r>
            <a:endParaRPr lang="en-US" dirty="0">
              <a:effectLst/>
              <a:latin typeface=".AppleSystemUIFont"/>
            </a:endParaRPr>
          </a:p>
          <a:p>
            <a:endParaRPr lang="en-US" dirty="0"/>
          </a:p>
        </p:txBody>
      </p:sp>
    </p:spTree>
    <p:extLst>
      <p:ext uri="{BB962C8B-B14F-4D97-AF65-F5344CB8AC3E}">
        <p14:creationId xmlns:p14="http://schemas.microsoft.com/office/powerpoint/2010/main" val="373392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112-D265-41C3-B4B1-8C9D3C753A42}"/>
              </a:ext>
            </a:extLst>
          </p:cNvPr>
          <p:cNvSpPr>
            <a:spLocks noGrp="1"/>
          </p:cNvSpPr>
          <p:nvPr>
            <p:ph type="title"/>
          </p:nvPr>
        </p:nvSpPr>
        <p:spPr/>
        <p:txBody>
          <a:bodyPr/>
          <a:lstStyle/>
          <a:p>
            <a:pPr algn="ctr"/>
            <a:r>
              <a:rPr lang="en-US"/>
              <a:t>Overcoming Obstacles</a:t>
            </a:r>
            <a:endParaRPr lang="en-US" dirty="0"/>
          </a:p>
        </p:txBody>
      </p:sp>
      <p:sp>
        <p:nvSpPr>
          <p:cNvPr id="3" name="Content Placeholder 2">
            <a:extLst>
              <a:ext uri="{FF2B5EF4-FFF2-40B4-BE49-F238E27FC236}">
                <a16:creationId xmlns:a16="http://schemas.microsoft.com/office/drawing/2014/main" id="{13DF4DEE-7470-29B8-018F-53D7A21B7651}"/>
              </a:ext>
            </a:extLst>
          </p:cNvPr>
          <p:cNvSpPr>
            <a:spLocks noGrp="1"/>
          </p:cNvSpPr>
          <p:nvPr>
            <p:ph idx="1"/>
          </p:nvPr>
        </p:nvSpPr>
        <p:spPr/>
        <p:txBody>
          <a:bodyPr/>
          <a:lstStyle/>
          <a:p>
            <a:r>
              <a:rPr lang="en-US" b="0" i="0" dirty="0">
                <a:effectLst/>
                <a:latin typeface="UICTFontTextStyleBody"/>
              </a:rPr>
              <a:t>- Addressing Cultural Barriers: Identifying and addressing cultural barriers that may impede the adoption of a just culture, such as hierarchical structures or resistance to change.</a:t>
            </a:r>
            <a:endParaRPr lang="en-US" dirty="0">
              <a:effectLst/>
              <a:latin typeface=".AppleSystemUIFont"/>
            </a:endParaRPr>
          </a:p>
          <a:p>
            <a:r>
              <a:rPr lang="en-US" b="0" i="0" dirty="0">
                <a:effectLst/>
                <a:latin typeface="UICTFontTextStyleBody"/>
              </a:rPr>
              <a:t>- Continuous Improvement and Evaluation of Just Culture Practices: Emphasizing the importance of continual evaluation, feedback, and refinement of just culture practices to ensure effectiveness and sustainability.</a:t>
            </a:r>
            <a:endParaRPr lang="en-US" dirty="0">
              <a:effectLst/>
              <a:latin typeface=".AppleSystemUIFont"/>
            </a:endParaRPr>
          </a:p>
          <a:p>
            <a:endParaRPr lang="en-US" dirty="0"/>
          </a:p>
        </p:txBody>
      </p:sp>
    </p:spTree>
    <p:extLst>
      <p:ext uri="{BB962C8B-B14F-4D97-AF65-F5344CB8AC3E}">
        <p14:creationId xmlns:p14="http://schemas.microsoft.com/office/powerpoint/2010/main" val="189423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B176-65DF-185C-EFD7-8515F9DA89B5}"/>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8355F4E2-0748-A0E2-AA62-0FD448C5F8FF}"/>
              </a:ext>
            </a:extLst>
          </p:cNvPr>
          <p:cNvSpPr>
            <a:spLocks noGrp="1"/>
          </p:cNvSpPr>
          <p:nvPr>
            <p:ph idx="1"/>
          </p:nvPr>
        </p:nvSpPr>
        <p:spPr/>
        <p:txBody>
          <a:bodyPr/>
          <a:lstStyle/>
          <a:p>
            <a:r>
              <a:rPr lang="en-US" b="0" i="0">
                <a:effectLst/>
                <a:latin typeface="UICTFontTextStyleBody"/>
              </a:rPr>
              <a:t>Definition of Just Culture: A system that balances accountability for actions with a focus on learning and improvement, encouraging error reporting and analysis without fear of retribution.</a:t>
            </a:r>
            <a:endParaRPr lang="en-US">
              <a:effectLst/>
              <a:latin typeface=".AppleSystemUIFont"/>
            </a:endParaRPr>
          </a:p>
          <a:p>
            <a:r>
              <a:rPr lang="en-US" b="0" i="0">
                <a:effectLst/>
                <a:latin typeface="UICTFontTextStyleBody"/>
              </a:rPr>
              <a:t>- Importance of Implementing Just Culture in Organizations: Enhances safety, fosters a culture of trust and transparency, improves employee morale, and drives continuous improvement.</a:t>
            </a:r>
            <a:endParaRPr lang="en-US">
              <a:effectLst/>
              <a:latin typeface=".AppleSystemUIFont"/>
            </a:endParaRPr>
          </a:p>
        </p:txBody>
      </p:sp>
    </p:spTree>
    <p:extLst>
      <p:ext uri="{BB962C8B-B14F-4D97-AF65-F5344CB8AC3E}">
        <p14:creationId xmlns:p14="http://schemas.microsoft.com/office/powerpoint/2010/main" val="398836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801-FD85-EE99-E74B-3E0F293D5FEB}"/>
              </a:ext>
            </a:extLst>
          </p:cNvPr>
          <p:cNvSpPr>
            <a:spLocks noGrp="1"/>
          </p:cNvSpPr>
          <p:nvPr>
            <p:ph type="title"/>
          </p:nvPr>
        </p:nvSpPr>
        <p:spPr/>
        <p:txBody>
          <a:bodyPr/>
          <a:lstStyle/>
          <a:p>
            <a:pPr algn="ctr"/>
            <a:r>
              <a:rPr lang="en-US" b="0" i="0" dirty="0">
                <a:effectLst/>
                <a:latin typeface="UICTFontTextStyleBody"/>
              </a:rPr>
              <a:t>Challenges of Implementing Just Culture</a:t>
            </a:r>
            <a:br>
              <a:rPr lang="en-US" dirty="0">
                <a:effectLst/>
                <a:latin typeface=".AppleSystemUIFont"/>
              </a:rPr>
            </a:br>
            <a:endParaRPr lang="en-US" dirty="0"/>
          </a:p>
        </p:txBody>
      </p:sp>
      <p:sp>
        <p:nvSpPr>
          <p:cNvPr id="3" name="Content Placeholder 2">
            <a:extLst>
              <a:ext uri="{FF2B5EF4-FFF2-40B4-BE49-F238E27FC236}">
                <a16:creationId xmlns:a16="http://schemas.microsoft.com/office/drawing/2014/main" id="{5C2019B0-B94D-705B-F5BC-3A99991BF7A3}"/>
              </a:ext>
            </a:extLst>
          </p:cNvPr>
          <p:cNvSpPr>
            <a:spLocks noGrp="1"/>
          </p:cNvSpPr>
          <p:nvPr>
            <p:ph idx="1"/>
          </p:nvPr>
        </p:nvSpPr>
        <p:spPr/>
        <p:txBody>
          <a:bodyPr/>
          <a:lstStyle/>
          <a:p>
            <a:r>
              <a:rPr lang="en-US" b="0" i="0" dirty="0">
                <a:effectLst/>
                <a:latin typeface="UICTFontTextStyleBody"/>
              </a:rPr>
              <a:t>- Resistance to Change: Existing blame culture and fear of repercussions may hinder acceptance of a just culture approach.</a:t>
            </a:r>
            <a:endParaRPr lang="en-US" dirty="0">
              <a:effectLst/>
              <a:latin typeface=".AppleSystemUIFont"/>
            </a:endParaRPr>
          </a:p>
          <a:p>
            <a:r>
              <a:rPr lang="en-US" b="0" i="0" dirty="0">
                <a:effectLst/>
                <a:latin typeface="UICTFontTextStyleBody"/>
              </a:rPr>
              <a:t>- Establishing Trust and Open Communication: Building trust among employees to promote open communication and transparency in reporting incidents and near misses.</a:t>
            </a:r>
            <a:endParaRPr lang="en-US" dirty="0">
              <a:effectLst/>
              <a:latin typeface=".AppleSystemUIFont"/>
            </a:endParaRPr>
          </a:p>
          <a:p>
            <a:endParaRPr lang="en-US" dirty="0">
              <a:effectLst/>
              <a:latin typeface=".AppleSystemUIFont"/>
            </a:endParaRPr>
          </a:p>
        </p:txBody>
      </p:sp>
    </p:spTree>
    <p:extLst>
      <p:ext uri="{BB962C8B-B14F-4D97-AF65-F5344CB8AC3E}">
        <p14:creationId xmlns:p14="http://schemas.microsoft.com/office/powerpoint/2010/main" val="81494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23E-3DAF-2DE3-2F21-0140BB99297E}"/>
              </a:ext>
            </a:extLst>
          </p:cNvPr>
          <p:cNvSpPr>
            <a:spLocks noGrp="1"/>
          </p:cNvSpPr>
          <p:nvPr>
            <p:ph type="title"/>
          </p:nvPr>
        </p:nvSpPr>
        <p:spPr/>
        <p:txBody>
          <a:bodyPr/>
          <a:lstStyle/>
          <a:p>
            <a:pPr algn="ctr"/>
            <a:r>
              <a:rPr lang="en-US" dirty="0"/>
              <a:t>Understanding Just Culture</a:t>
            </a:r>
          </a:p>
        </p:txBody>
      </p:sp>
      <p:sp>
        <p:nvSpPr>
          <p:cNvPr id="3" name="Content Placeholder 2">
            <a:extLst>
              <a:ext uri="{FF2B5EF4-FFF2-40B4-BE49-F238E27FC236}">
                <a16:creationId xmlns:a16="http://schemas.microsoft.com/office/drawing/2014/main" id="{F8F4E602-3EEF-8DC8-7E04-A10120C5D4E1}"/>
              </a:ext>
            </a:extLst>
          </p:cNvPr>
          <p:cNvSpPr>
            <a:spLocks noGrp="1"/>
          </p:cNvSpPr>
          <p:nvPr>
            <p:ph idx="1"/>
          </p:nvPr>
        </p:nvSpPr>
        <p:spPr/>
        <p:txBody>
          <a:bodyPr/>
          <a:lstStyle/>
          <a:p>
            <a:r>
              <a:rPr lang="en-US" b="0" i="0" dirty="0">
                <a:effectLst/>
                <a:latin typeface="UICTFontTextStyleBody"/>
              </a:rPr>
              <a:t>- Explanation of Just Culture Principles: Fair and consistent response to errors, differentiation between human errors and reckless behavior, and focus on system improvement.</a:t>
            </a:r>
            <a:endParaRPr lang="en-US" dirty="0">
              <a:effectLst/>
              <a:latin typeface=".AppleSystemUIFont"/>
            </a:endParaRPr>
          </a:p>
          <a:p>
            <a:r>
              <a:rPr lang="en-US" b="0" i="0" dirty="0">
                <a:effectLst/>
                <a:latin typeface="UICTFontTextStyleBody"/>
              </a:rPr>
              <a:t>- Balancing Accountability and Learning in a Just Culture: Holding individuals accountable for their actions while emphasizing the importance of learning from mistakes to prevent future occurrences.</a:t>
            </a:r>
            <a:endParaRPr lang="en-US" dirty="0">
              <a:effectLst/>
              <a:latin typeface=".AppleSystemUIFont"/>
            </a:endParaRPr>
          </a:p>
          <a:p>
            <a:endParaRPr lang="en-US" dirty="0"/>
          </a:p>
        </p:txBody>
      </p:sp>
    </p:spTree>
    <p:extLst>
      <p:ext uri="{BB962C8B-B14F-4D97-AF65-F5344CB8AC3E}">
        <p14:creationId xmlns:p14="http://schemas.microsoft.com/office/powerpoint/2010/main" val="10938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9FE0-2D48-2FC1-4D79-34DF629A9A9C}"/>
              </a:ext>
            </a:extLst>
          </p:cNvPr>
          <p:cNvSpPr>
            <a:spLocks noGrp="1"/>
          </p:cNvSpPr>
          <p:nvPr>
            <p:ph type="title"/>
          </p:nvPr>
        </p:nvSpPr>
        <p:spPr/>
        <p:txBody>
          <a:bodyPr/>
          <a:lstStyle/>
          <a:p>
            <a:pPr algn="ctr"/>
            <a:r>
              <a:rPr lang="en-US" b="0" i="0" dirty="0">
                <a:effectLst/>
                <a:latin typeface="UICTFontTextStyleBody"/>
              </a:rPr>
              <a:t>Challenges of Implementing Just Culture</a:t>
            </a:r>
            <a:br>
              <a:rPr lang="en-US" dirty="0">
                <a:effectLst/>
                <a:latin typeface=".AppleSystemUIFont"/>
              </a:rPr>
            </a:br>
            <a:endParaRPr lang="en-US" dirty="0"/>
          </a:p>
        </p:txBody>
      </p:sp>
      <p:sp>
        <p:nvSpPr>
          <p:cNvPr id="3" name="Content Placeholder 2">
            <a:extLst>
              <a:ext uri="{FF2B5EF4-FFF2-40B4-BE49-F238E27FC236}">
                <a16:creationId xmlns:a16="http://schemas.microsoft.com/office/drawing/2014/main" id="{5150E52D-57F0-02EC-AF1B-B7080E0FD454}"/>
              </a:ext>
            </a:extLst>
          </p:cNvPr>
          <p:cNvSpPr>
            <a:spLocks noGrp="1"/>
          </p:cNvSpPr>
          <p:nvPr>
            <p:ph idx="1"/>
          </p:nvPr>
        </p:nvSpPr>
        <p:spPr/>
        <p:txBody>
          <a:bodyPr/>
          <a:lstStyle/>
          <a:p>
            <a:r>
              <a:rPr lang="en-US" b="0" i="0" dirty="0">
                <a:effectLst/>
                <a:latin typeface="UICTFontTextStyleBody"/>
              </a:rPr>
              <a:t>- Resistance to Change: Existing blame culture and fear of repercussions may hinder acceptance of a just culture approach.</a:t>
            </a:r>
            <a:endParaRPr lang="en-US" dirty="0">
              <a:effectLst/>
              <a:latin typeface=".AppleSystemUIFont"/>
            </a:endParaRPr>
          </a:p>
          <a:p>
            <a:r>
              <a:rPr lang="en-US" b="0" i="0" dirty="0">
                <a:effectLst/>
                <a:latin typeface="UICTFontTextStyleBody"/>
              </a:rPr>
              <a:t>- Establishing Trust and Open Communication: Building trust among employees to promote open communication and transparency in reporting incidents and near misses.</a:t>
            </a:r>
            <a:endParaRPr lang="en-US" dirty="0">
              <a:effectLst/>
              <a:latin typeface=".AppleSystemUIFont"/>
            </a:endParaRPr>
          </a:p>
          <a:p>
            <a:endParaRPr lang="en-US" dirty="0"/>
          </a:p>
        </p:txBody>
      </p:sp>
    </p:spTree>
    <p:extLst>
      <p:ext uri="{BB962C8B-B14F-4D97-AF65-F5344CB8AC3E}">
        <p14:creationId xmlns:p14="http://schemas.microsoft.com/office/powerpoint/2010/main" val="92102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9170-42E3-A68B-178B-27285AF0C6D5}"/>
              </a:ext>
            </a:extLst>
          </p:cNvPr>
          <p:cNvSpPr>
            <a:spLocks noGrp="1"/>
          </p:cNvSpPr>
          <p:nvPr>
            <p:ph type="title"/>
          </p:nvPr>
        </p:nvSpPr>
        <p:spPr/>
        <p:txBody>
          <a:bodyPr>
            <a:normAutofit fontScale="90000"/>
          </a:bodyPr>
          <a:lstStyle/>
          <a:p>
            <a:pPr algn="ctr"/>
            <a:r>
              <a:rPr lang="en-US" b="0" i="0" dirty="0">
                <a:effectLst/>
                <a:latin typeface="UICTFontTextStyleBody"/>
              </a:rPr>
              <a:t>Learning Curve to Implementing a Just Culture</a:t>
            </a:r>
            <a:br>
              <a:rPr lang="en-US" dirty="0">
                <a:effectLst/>
                <a:latin typeface=".AppleSystemUIFont"/>
              </a:rPr>
            </a:br>
            <a:endParaRPr lang="en-US" dirty="0"/>
          </a:p>
        </p:txBody>
      </p:sp>
      <p:sp>
        <p:nvSpPr>
          <p:cNvPr id="3" name="Content Placeholder 2">
            <a:extLst>
              <a:ext uri="{FF2B5EF4-FFF2-40B4-BE49-F238E27FC236}">
                <a16:creationId xmlns:a16="http://schemas.microsoft.com/office/drawing/2014/main" id="{DC377CF7-8927-F183-AB0C-9FEBEC44356D}"/>
              </a:ext>
            </a:extLst>
          </p:cNvPr>
          <p:cNvSpPr>
            <a:spLocks noGrp="1"/>
          </p:cNvSpPr>
          <p:nvPr>
            <p:ph idx="1"/>
          </p:nvPr>
        </p:nvSpPr>
        <p:spPr/>
        <p:txBody>
          <a:bodyPr/>
          <a:lstStyle/>
          <a:p>
            <a:r>
              <a:rPr lang="en-US" b="0" i="0" dirty="0">
                <a:effectLst/>
                <a:latin typeface="UICTFontTextStyleBody"/>
              </a:rPr>
              <a:t>- Initial Resistance and Awareness: Acknowledging initial resistance to change and raising awareness about the benefits of a just culture.</a:t>
            </a:r>
            <a:endParaRPr lang="en-US" dirty="0">
              <a:effectLst/>
              <a:latin typeface=".AppleSystemUIFont"/>
            </a:endParaRPr>
          </a:p>
          <a:p>
            <a:r>
              <a:rPr lang="en-US" b="0" i="0" dirty="0">
                <a:effectLst/>
                <a:latin typeface="UICTFontTextStyleBody"/>
              </a:rPr>
              <a:t>- Training and Education on Just Culture Principles: Providing comprehensive training programs to educate employees on the principles and practices of a just culture.</a:t>
            </a:r>
            <a:endParaRPr lang="en-US" dirty="0">
              <a:effectLst/>
              <a:latin typeface=".AppleSystemUIFont"/>
            </a:endParaRPr>
          </a:p>
          <a:p>
            <a:endParaRPr lang="en-US" dirty="0"/>
          </a:p>
        </p:txBody>
      </p:sp>
    </p:spTree>
    <p:extLst>
      <p:ext uri="{BB962C8B-B14F-4D97-AF65-F5344CB8AC3E}">
        <p14:creationId xmlns:p14="http://schemas.microsoft.com/office/powerpoint/2010/main" val="85118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3581-B4CA-7D40-035F-176F35C37316}"/>
              </a:ext>
            </a:extLst>
          </p:cNvPr>
          <p:cNvSpPr>
            <a:spLocks noGrp="1"/>
          </p:cNvSpPr>
          <p:nvPr>
            <p:ph type="title"/>
          </p:nvPr>
        </p:nvSpPr>
        <p:spPr/>
        <p:txBody>
          <a:bodyPr/>
          <a:lstStyle/>
          <a:p>
            <a:pPr algn="ctr"/>
            <a:r>
              <a:rPr lang="en-US" b="0" i="0">
                <a:effectLst/>
                <a:latin typeface="UICTFontTextStyleBody"/>
              </a:rPr>
              <a:t>Implementing Just Culture Effectively</a:t>
            </a:r>
            <a:endParaRPr lang="en-US">
              <a:effectLst/>
              <a:latin typeface=".AppleSystemUIFont"/>
            </a:endParaRPr>
          </a:p>
        </p:txBody>
      </p:sp>
      <p:sp>
        <p:nvSpPr>
          <p:cNvPr id="3" name="Content Placeholder 2">
            <a:extLst>
              <a:ext uri="{FF2B5EF4-FFF2-40B4-BE49-F238E27FC236}">
                <a16:creationId xmlns:a16="http://schemas.microsoft.com/office/drawing/2014/main" id="{272331F6-9B50-ACED-F0E9-A2A5ED91C3B5}"/>
              </a:ext>
            </a:extLst>
          </p:cNvPr>
          <p:cNvSpPr>
            <a:spLocks noGrp="1"/>
          </p:cNvSpPr>
          <p:nvPr>
            <p:ph idx="1"/>
          </p:nvPr>
        </p:nvSpPr>
        <p:spPr/>
        <p:txBody>
          <a:bodyPr/>
          <a:lstStyle/>
          <a:p>
            <a:r>
              <a:rPr lang="en-US" b="0" i="0" dirty="0">
                <a:effectLst/>
                <a:latin typeface="UICTFontTextStyleBody"/>
              </a:rPr>
              <a:t>- Leadership Commitment and Support: Demonstrating strong leadership commitment to fostering a just culture and actively engaging in its implementation.</a:t>
            </a:r>
            <a:endParaRPr lang="en-US" dirty="0">
              <a:effectLst/>
              <a:latin typeface=".AppleSystemUIFont"/>
            </a:endParaRPr>
          </a:p>
          <a:p>
            <a:r>
              <a:rPr lang="en-US" b="0" i="0" dirty="0">
                <a:effectLst/>
                <a:latin typeface="UICTFontTextStyleBody"/>
              </a:rPr>
              <a:t>- Employee Involvement and Engagement: Involving employees in the process, empowering them to participate, provide feedback, and contribute to the development of a just culture.</a:t>
            </a:r>
            <a:endParaRPr lang="en-US" dirty="0">
              <a:effectLst/>
              <a:latin typeface=".AppleSystemUIFont"/>
            </a:endParaRPr>
          </a:p>
        </p:txBody>
      </p:sp>
    </p:spTree>
    <p:extLst>
      <p:ext uri="{BB962C8B-B14F-4D97-AF65-F5344CB8AC3E}">
        <p14:creationId xmlns:p14="http://schemas.microsoft.com/office/powerpoint/2010/main" val="29869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74F5-0177-65A3-4E32-91B3C80D0B8F}"/>
              </a:ext>
            </a:extLst>
          </p:cNvPr>
          <p:cNvSpPr>
            <a:spLocks noGrp="1"/>
          </p:cNvSpPr>
          <p:nvPr>
            <p:ph type="title"/>
          </p:nvPr>
        </p:nvSpPr>
        <p:spPr/>
        <p:txBody>
          <a:bodyPr/>
          <a:lstStyle/>
          <a:p>
            <a:pPr algn="ctr"/>
            <a:r>
              <a:rPr lang="en-US" dirty="0"/>
              <a:t>Case Studies</a:t>
            </a:r>
          </a:p>
        </p:txBody>
      </p:sp>
      <p:sp>
        <p:nvSpPr>
          <p:cNvPr id="3" name="Content Placeholder 2">
            <a:extLst>
              <a:ext uri="{FF2B5EF4-FFF2-40B4-BE49-F238E27FC236}">
                <a16:creationId xmlns:a16="http://schemas.microsoft.com/office/drawing/2014/main" id="{28808108-D0A9-B52C-C3AC-1D237010874B}"/>
              </a:ext>
            </a:extLst>
          </p:cNvPr>
          <p:cNvSpPr>
            <a:spLocks noGrp="1"/>
          </p:cNvSpPr>
          <p:nvPr>
            <p:ph idx="1"/>
          </p:nvPr>
        </p:nvSpPr>
        <p:spPr/>
        <p:txBody>
          <a:bodyPr>
            <a:normAutofit fontScale="47500" lnSpcReduction="20000"/>
          </a:bodyPr>
          <a:lstStyle/>
          <a:p>
            <a:r>
              <a:rPr lang="en-US" b="1" i="0" dirty="0">
                <a:effectLst/>
                <a:latin typeface="UICTFontTextStyleBody"/>
              </a:rPr>
              <a:t>Virginia Mason Medical Center:  Implementation:</a:t>
            </a:r>
            <a:endParaRPr lang="en-US" b="1" dirty="0">
              <a:effectLst/>
              <a:latin typeface=".AppleSystemUIFont"/>
            </a:endParaRPr>
          </a:p>
          <a:p>
            <a:r>
              <a:rPr lang="en-US" b="0" i="0" dirty="0">
                <a:effectLst/>
                <a:latin typeface="UICTFontTextStyleBody"/>
              </a:rPr>
              <a:t>Virginia Mason Medical Center in Seattle, Washington, implemented a Just Culture framework to improve patient safety and quality of care. They focused on creating a blame-free environment that encourages reporting of errors and near-misses.</a:t>
            </a:r>
            <a:endParaRPr lang="en-US" dirty="0">
              <a:latin typeface=".AppleSystemUIFont"/>
            </a:endParaRPr>
          </a:p>
          <a:p>
            <a:r>
              <a:rPr lang="en-US" b="0" i="0" dirty="0">
                <a:effectLst/>
                <a:latin typeface="UICTFontTextStyleBody"/>
              </a:rPr>
              <a:t>Outcome:By embracing Just Culture principles, Virginia Mason saw a significant reduction in medical errors, increased staff engagement, and improved patient outcomes. The organization's commitment to learning from mistakes and fostering a culture of accountability has been recognized as a best practice in the healthcare industry.</a:t>
            </a:r>
            <a:endParaRPr lang="en-US" dirty="0">
              <a:effectLst/>
              <a:latin typeface=".AppleSystemUIFont"/>
            </a:endParaRPr>
          </a:p>
          <a:p>
            <a:br>
              <a:rPr lang="en-US" dirty="0">
                <a:effectLst/>
                <a:latin typeface=".AppleSystemUIFont"/>
              </a:rPr>
            </a:br>
            <a:r>
              <a:rPr lang="en-US" b="1" i="0" dirty="0">
                <a:effectLst/>
                <a:latin typeface="UICTFontTextStyleBody"/>
              </a:rPr>
              <a:t>Southwest Airlines: </a:t>
            </a:r>
          </a:p>
          <a:p>
            <a:r>
              <a:rPr lang="en-US" i="0" dirty="0">
                <a:effectLst/>
                <a:latin typeface="UICTFontTextStyleBody"/>
              </a:rPr>
              <a:t>Implementation:</a:t>
            </a:r>
            <a:r>
              <a:rPr lang="en-US" dirty="0">
                <a:latin typeface=".AppleSystemUIFont"/>
              </a:rPr>
              <a:t> </a:t>
            </a:r>
            <a:r>
              <a:rPr lang="en-US" b="0" i="0" dirty="0">
                <a:effectLst/>
                <a:latin typeface="UICTFontTextStyleBody"/>
              </a:rPr>
              <a:t>Southwest Airlines is known for its strong safety culture, which incorporates Just Culture principles. The airline emphasizes open communication, reporting of safety concerns, and non-punitive approaches to human error.</a:t>
            </a:r>
            <a:endParaRPr lang="en-US" dirty="0">
              <a:effectLst/>
              <a:latin typeface=".AppleSystemUIFont"/>
            </a:endParaRPr>
          </a:p>
          <a:p>
            <a:r>
              <a:rPr lang="en-US" b="0" i="0" dirty="0">
                <a:effectLst/>
                <a:latin typeface="UICTFontTextStyleBody"/>
              </a:rPr>
              <a:t>Outcome:</a:t>
            </a:r>
            <a:r>
              <a:rPr lang="en-US" dirty="0">
                <a:latin typeface=".AppleSystemUIFont"/>
              </a:rPr>
              <a:t> </a:t>
            </a:r>
            <a:r>
              <a:rPr lang="en-US" b="0" i="0" dirty="0">
                <a:effectLst/>
                <a:latin typeface="UICTFontTextStyleBody"/>
              </a:rPr>
              <a:t>By embedding Just Culture principles into its operations, Southwest Airlines has maintained an excellent safety record, high employee morale, and customer satisfaction. The organization's commitment to learning from incidents and addressing systemic issues has contributed to its success in the aviation industry.</a:t>
            </a:r>
            <a:endParaRPr lang="en-US" dirty="0">
              <a:effectLst/>
              <a:latin typeface=".AppleSystemUIFont"/>
            </a:endParaRPr>
          </a:p>
          <a:p>
            <a:br>
              <a:rPr lang="en-US" dirty="0">
                <a:effectLst/>
                <a:latin typeface=".AppleSystemUIFont"/>
              </a:rPr>
            </a:br>
            <a:r>
              <a:rPr lang="en-US" b="1" i="0" dirty="0">
                <a:effectLst/>
                <a:latin typeface="UICTFontTextStyleBody"/>
              </a:rPr>
              <a:t>Toyota</a:t>
            </a:r>
            <a:r>
              <a:rPr lang="en-US" b="0" i="0" dirty="0">
                <a:effectLst/>
                <a:latin typeface="UICTFontTextStyleBody"/>
              </a:rPr>
              <a:t>:</a:t>
            </a:r>
            <a:endParaRPr lang="en-US" dirty="0">
              <a:effectLst/>
              <a:latin typeface=".AppleSystemUIFont"/>
            </a:endParaRPr>
          </a:p>
          <a:p>
            <a:r>
              <a:rPr lang="en-US" b="0" i="0" dirty="0">
                <a:effectLst/>
                <a:latin typeface="UICTFontTextStyleBody"/>
              </a:rPr>
              <a:t>Implementation: Toyota, a global automotive manufacturer, implemented a Just Culture framework within its manufacturing plants to address quality issues and improve operational efficiency. The company encourages employees to report problems without fear of reprisal and focuses on continuous improvement.</a:t>
            </a:r>
            <a:endParaRPr lang="en-US" dirty="0">
              <a:effectLst/>
              <a:latin typeface=".AppleSystemUIFont"/>
            </a:endParaRPr>
          </a:p>
          <a:p>
            <a:r>
              <a:rPr lang="en-US" b="0" i="0" dirty="0">
                <a:effectLst/>
                <a:latin typeface="UICTFontTextStyleBody"/>
              </a:rPr>
              <a:t>Outcome:</a:t>
            </a:r>
            <a:r>
              <a:rPr lang="en-US" dirty="0">
                <a:latin typeface=".AppleSystemUIFont"/>
              </a:rPr>
              <a:t> </a:t>
            </a:r>
            <a:r>
              <a:rPr lang="en-US" b="0" i="0" dirty="0">
                <a:effectLst/>
                <a:latin typeface="UICTFontTextStyleBody"/>
              </a:rPr>
              <a:t>By adopting Just Culture principles, Toyota has successfully identified and addressed quality issues at an early stage, leading to improved product quality, increased customer satisfaction, and enhanced employee engagement. The organization's commitment to learning from mistakes and empowering employees to take ownership of safety and quality has strengthened its reputation for reliability and innovation.</a:t>
            </a:r>
            <a:endParaRPr lang="en-US" dirty="0">
              <a:effectLst/>
              <a:latin typeface=".AppleSystemUIFont"/>
            </a:endParaRPr>
          </a:p>
          <a:p>
            <a:endParaRPr lang="en-US" dirty="0"/>
          </a:p>
        </p:txBody>
      </p:sp>
    </p:spTree>
    <p:extLst>
      <p:ext uri="{BB962C8B-B14F-4D97-AF65-F5344CB8AC3E}">
        <p14:creationId xmlns:p14="http://schemas.microsoft.com/office/powerpoint/2010/main" val="139950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Learning Curve to Implementing a Just Culture </vt:lpstr>
      <vt:lpstr>Overcoming Obstacles</vt:lpstr>
      <vt:lpstr>Introduction</vt:lpstr>
      <vt:lpstr>Challenges of Implementing Just Culture </vt:lpstr>
      <vt:lpstr>Understanding Just Culture</vt:lpstr>
      <vt:lpstr>Challenges of Implementing Just Culture </vt:lpstr>
      <vt:lpstr>Learning Curve to Implementing a Just Culture </vt:lpstr>
      <vt:lpstr>Implementing Just Culture Effectively</vt:lpstr>
      <vt:lpstr>Case Studies</vt:lpstr>
      <vt:lpstr>Benefits of Just Culture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Learning Curve to Implementing a Just Culture </dc:title>
  <dc:creator>mariville7@yahoo.com</dc:creator>
  <cp:lastModifiedBy>mariville7@yahoo.com</cp:lastModifiedBy>
  <cp:revision>3</cp:revision>
  <dcterms:created xsi:type="dcterms:W3CDTF">2024-07-08T11:25:04Z</dcterms:created>
  <dcterms:modified xsi:type="dcterms:W3CDTF">2024-07-08T12:11:25Z</dcterms:modified>
</cp:coreProperties>
</file>