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y="5143500" cx="9144000"/>
  <p:notesSz cx="6858000" cy="9144000"/>
  <p:embeddedFontLst>
    <p:embeddedFont>
      <p:font typeface="Proxima Nova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F89B6F5-3845-4F8E-814C-441DCB8FB8FB}">
  <a:tblStyle styleId="{0F89B6F5-3845-4F8E-814C-441DCB8FB8F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roximaNova-boldItalic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ProximaNova-regular.fntdata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ProximaNova-italic.fntdata"/><Relationship Id="rId16" Type="http://schemas.openxmlformats.org/officeDocument/2006/relationships/slide" Target="slides/slide10.xml"/><Relationship Id="rId38" Type="http://schemas.openxmlformats.org/officeDocument/2006/relationships/font" Target="fonts/ProximaNova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8a37593a47_1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8a37593a47_1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8a37593a47_1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8a37593a47_1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8aa7b3b0ae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8aa7b3b0ae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8aa7b3b0ae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8aa7b3b0ae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823dd794aa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823dd794aa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823dd794a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823dd794a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823dd794a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823dd794a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83276c1c0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83276c1c0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823dd794a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823dd794a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83276c1c0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83276c1c0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8a37593a47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8a37593a47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823dd794aa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823dd794aa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83276c1c0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83276c1c0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83276c1c09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83276c1c0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83276c1c09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83276c1c09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823dd794aa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823dd794aa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823dd794aa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823dd794aa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823dd794aa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823dd794aa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823dd794aa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823dd794aa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823dd794aa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823dd794aa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8375939702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8375939702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8a37593a47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8a37593a47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8375939702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837593970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8a37593a47_1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8a37593a47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823dd794aa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823dd794aa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823dd794aa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823dd794aa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823dd794a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823dd794a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8a37593a47_1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8a37593a47_1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8a37593a47_1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8a37593a47_1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279250" y="392025"/>
            <a:ext cx="8455500" cy="263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NCRB 2017-2021 Police Disposal of Crime Cases 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95938" y="3078038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1497"/>
              <a:t>Exploratory Data Analysis of IPC Crime Disposal in India (NCRB 2017-2021) An analytical study of police investigation outcomes for IPC crimes across India </a:t>
            </a:r>
            <a:endParaRPr sz="1497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255975" y="55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66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1966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)Top 10 Crimes reported in 2018</a:t>
            </a:r>
            <a:endParaRPr b="1" sz="1966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10" name="Google Shape;110;p22" title="top10_crimes_2018 (2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0900" y="759500"/>
            <a:ext cx="7316024" cy="42109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200275" y="129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66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 sz="1966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)Top 10 Crimes reported in 2019</a:t>
            </a:r>
            <a:endParaRPr b="1" sz="1966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50">
              <a:latin typeface="Courier"/>
              <a:ea typeface="Courier"/>
              <a:cs typeface="Courier"/>
              <a:sym typeface="Courier"/>
            </a:endParaRPr>
          </a:p>
        </p:txBody>
      </p:sp>
      <p:pic>
        <p:nvPicPr>
          <p:cNvPr id="116" name="Google Shape;116;p23" title="top10_crimes_2019 (1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175" y="702050"/>
            <a:ext cx="7461750" cy="41366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>
            <a:off x="197825" y="134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66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lang="en" sz="1966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)Top 10 Crimes reported in 2020</a:t>
            </a:r>
            <a:endParaRPr b="1" sz="1966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24" title="top10_crimes_2020 (1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0175" y="707100"/>
            <a:ext cx="7297449" cy="41316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>
            <p:ph type="title"/>
          </p:nvPr>
        </p:nvSpPr>
        <p:spPr>
          <a:xfrm>
            <a:off x="156400" y="186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66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lang="en" sz="1966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)Top 10 Crimes reported in 2021</a:t>
            </a:r>
            <a:endParaRPr b="1" sz="1966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25" title="top10_crimes_2021 (1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0900" y="758900"/>
            <a:ext cx="7306726" cy="407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/>
          <p:nvPr>
            <p:ph type="title"/>
          </p:nvPr>
        </p:nvSpPr>
        <p:spPr>
          <a:xfrm>
            <a:off x="311700" y="174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50">
                <a:solidFill>
                  <a:srgbClr val="1B1C1D"/>
                </a:solidFill>
              </a:rPr>
              <a:t>Top 10 Crimes Reported by Year </a:t>
            </a:r>
            <a:endParaRPr b="1" sz="2150">
              <a:solidFill>
                <a:srgbClr val="1B1C1D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6"/>
          <p:cNvSpPr txBox="1"/>
          <p:nvPr>
            <p:ph idx="1" type="body"/>
          </p:nvPr>
        </p:nvSpPr>
        <p:spPr>
          <a:xfrm>
            <a:off x="365825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19468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B1C1D"/>
              </a:buClr>
              <a:buSzPct val="100000"/>
              <a:buFont typeface="Arial"/>
              <a:buChar char="●"/>
            </a:pPr>
            <a:r>
              <a:rPr b="1" lang="en" sz="5724">
                <a:solidFill>
                  <a:srgbClr val="1B1C1D"/>
                </a:solidFill>
                <a:latin typeface="Arial"/>
                <a:ea typeface="Arial"/>
                <a:cs typeface="Arial"/>
                <a:sym typeface="Arial"/>
              </a:rPr>
              <a:t>2017:</a:t>
            </a:r>
            <a:r>
              <a:rPr lang="en" sz="5724">
                <a:solidFill>
                  <a:srgbClr val="1B1C1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5724">
                <a:solidFill>
                  <a:srgbClr val="1B1C1D"/>
                </a:solidFill>
                <a:latin typeface="Arial"/>
                <a:ea typeface="Arial"/>
                <a:cs typeface="Arial"/>
                <a:sym typeface="Arial"/>
              </a:rPr>
              <a:t>Theft</a:t>
            </a:r>
            <a:r>
              <a:rPr lang="en" sz="5724">
                <a:solidFill>
                  <a:srgbClr val="1B1C1D"/>
                </a:solidFill>
                <a:latin typeface="Arial"/>
                <a:ea typeface="Arial"/>
                <a:cs typeface="Arial"/>
                <a:sym typeface="Arial"/>
              </a:rPr>
              <a:t> was the most reported crime, followed by </a:t>
            </a:r>
            <a:r>
              <a:rPr b="1" lang="en" sz="5724">
                <a:solidFill>
                  <a:srgbClr val="1B1C1D"/>
                </a:solidFill>
                <a:latin typeface="Arial"/>
                <a:ea typeface="Arial"/>
                <a:cs typeface="Arial"/>
                <a:sym typeface="Arial"/>
              </a:rPr>
              <a:t>Rash Driving</a:t>
            </a:r>
            <a:r>
              <a:rPr lang="en" sz="5724">
                <a:solidFill>
                  <a:srgbClr val="1B1C1D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lang="en" sz="5724">
                <a:solidFill>
                  <a:srgbClr val="1B1C1D"/>
                </a:solidFill>
                <a:latin typeface="Arial"/>
                <a:ea typeface="Arial"/>
                <a:cs typeface="Arial"/>
                <a:sym typeface="Arial"/>
              </a:rPr>
              <a:t>Simple Hurt</a:t>
            </a:r>
            <a:r>
              <a:rPr lang="en" sz="5724">
                <a:solidFill>
                  <a:srgbClr val="1B1C1D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724">
              <a:solidFill>
                <a:srgbClr val="1B1C1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9468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B1C1D"/>
              </a:buClr>
              <a:buSzPct val="100000"/>
              <a:buFont typeface="Arial"/>
              <a:buChar char="●"/>
            </a:pPr>
            <a:r>
              <a:rPr b="1" lang="en" sz="5724">
                <a:solidFill>
                  <a:srgbClr val="1B1C1D"/>
                </a:solidFill>
                <a:latin typeface="Arial"/>
                <a:ea typeface="Arial"/>
                <a:cs typeface="Arial"/>
                <a:sym typeface="Arial"/>
              </a:rPr>
              <a:t>2018:</a:t>
            </a:r>
            <a:r>
              <a:rPr lang="en" sz="5724">
                <a:solidFill>
                  <a:srgbClr val="1B1C1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5724">
                <a:solidFill>
                  <a:srgbClr val="1B1C1D"/>
                </a:solidFill>
                <a:latin typeface="Arial"/>
                <a:ea typeface="Arial"/>
                <a:cs typeface="Arial"/>
                <a:sym typeface="Arial"/>
              </a:rPr>
              <a:t>Simple Hurt</a:t>
            </a:r>
            <a:r>
              <a:rPr lang="en" sz="5724">
                <a:solidFill>
                  <a:srgbClr val="1B1C1D"/>
                </a:solidFill>
                <a:latin typeface="Arial"/>
                <a:ea typeface="Arial"/>
                <a:cs typeface="Arial"/>
                <a:sym typeface="Arial"/>
              </a:rPr>
              <a:t> topped the list, with </a:t>
            </a:r>
            <a:r>
              <a:rPr b="1" lang="en" sz="5724">
                <a:solidFill>
                  <a:srgbClr val="1B1C1D"/>
                </a:solidFill>
                <a:latin typeface="Arial"/>
                <a:ea typeface="Arial"/>
                <a:cs typeface="Arial"/>
                <a:sym typeface="Arial"/>
              </a:rPr>
              <a:t>Other Thefts</a:t>
            </a:r>
            <a:r>
              <a:rPr lang="en" sz="5724">
                <a:solidFill>
                  <a:srgbClr val="1B1C1D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lang="en" sz="5724">
                <a:solidFill>
                  <a:srgbClr val="1B1C1D"/>
                </a:solidFill>
                <a:latin typeface="Arial"/>
                <a:ea typeface="Arial"/>
                <a:cs typeface="Arial"/>
                <a:sym typeface="Arial"/>
              </a:rPr>
              <a:t>Voluntarily Causing Simple Hurt</a:t>
            </a:r>
            <a:r>
              <a:rPr lang="en" sz="5724">
                <a:solidFill>
                  <a:srgbClr val="1B1C1D"/>
                </a:solidFill>
                <a:latin typeface="Arial"/>
                <a:ea typeface="Arial"/>
                <a:cs typeface="Arial"/>
                <a:sym typeface="Arial"/>
              </a:rPr>
              <a:t> following. This year's list also included "Causing Hurt by Rash/Negligent Driving on Public Way" and "Deaths due to Negligence relating to Road Accidents."</a:t>
            </a:r>
            <a:endParaRPr sz="5724">
              <a:solidFill>
                <a:srgbClr val="1B1C1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9468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B1C1D"/>
              </a:buClr>
              <a:buSzPct val="100000"/>
              <a:buFont typeface="Arial"/>
              <a:buChar char="●"/>
            </a:pPr>
            <a:r>
              <a:rPr b="1" lang="en" sz="5724">
                <a:solidFill>
                  <a:srgbClr val="1B1C1D"/>
                </a:solidFill>
                <a:latin typeface="Arial"/>
                <a:ea typeface="Arial"/>
                <a:cs typeface="Arial"/>
                <a:sym typeface="Arial"/>
              </a:rPr>
              <a:t>2019:</a:t>
            </a:r>
            <a:r>
              <a:rPr lang="en" sz="5724">
                <a:solidFill>
                  <a:srgbClr val="1B1C1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5724">
                <a:solidFill>
                  <a:srgbClr val="1B1C1D"/>
                </a:solidFill>
                <a:latin typeface="Arial"/>
                <a:ea typeface="Arial"/>
                <a:cs typeface="Arial"/>
                <a:sym typeface="Arial"/>
              </a:rPr>
              <a:t>Theft</a:t>
            </a:r>
            <a:r>
              <a:rPr lang="en" sz="5724">
                <a:solidFill>
                  <a:srgbClr val="1B1C1D"/>
                </a:solidFill>
                <a:latin typeface="Arial"/>
                <a:ea typeface="Arial"/>
                <a:cs typeface="Arial"/>
                <a:sym typeface="Arial"/>
              </a:rPr>
              <a:t> returned to the top spot, followed by </a:t>
            </a:r>
            <a:r>
              <a:rPr b="1" lang="en" sz="5724">
                <a:solidFill>
                  <a:srgbClr val="1B1C1D"/>
                </a:solidFill>
                <a:latin typeface="Arial"/>
                <a:ea typeface="Arial"/>
                <a:cs typeface="Arial"/>
                <a:sym typeface="Arial"/>
              </a:rPr>
              <a:t>Hurt</a:t>
            </a:r>
            <a:r>
              <a:rPr lang="en" sz="5724">
                <a:solidFill>
                  <a:srgbClr val="1B1C1D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lang="en" sz="5724">
                <a:solidFill>
                  <a:srgbClr val="1B1C1D"/>
                </a:solidFill>
                <a:latin typeface="Arial"/>
                <a:ea typeface="Arial"/>
                <a:cs typeface="Arial"/>
                <a:sym typeface="Arial"/>
              </a:rPr>
              <a:t>Simple Hurt</a:t>
            </a:r>
            <a:r>
              <a:rPr lang="en" sz="5724">
                <a:solidFill>
                  <a:srgbClr val="1B1C1D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724">
              <a:solidFill>
                <a:srgbClr val="1B1C1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9468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B1C1D"/>
              </a:buClr>
              <a:buSzPct val="100000"/>
              <a:buFont typeface="Arial"/>
              <a:buChar char="●"/>
            </a:pPr>
            <a:r>
              <a:rPr b="1" lang="en" sz="5724">
                <a:solidFill>
                  <a:srgbClr val="1B1C1D"/>
                </a:solidFill>
                <a:latin typeface="Arial"/>
                <a:ea typeface="Arial"/>
                <a:cs typeface="Arial"/>
                <a:sym typeface="Arial"/>
              </a:rPr>
              <a:t>2020:</a:t>
            </a:r>
            <a:r>
              <a:rPr lang="en" sz="5724">
                <a:solidFill>
                  <a:srgbClr val="1B1C1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5724">
                <a:solidFill>
                  <a:srgbClr val="1B1C1D"/>
                </a:solidFill>
                <a:latin typeface="Arial"/>
                <a:ea typeface="Arial"/>
                <a:cs typeface="Arial"/>
                <a:sym typeface="Arial"/>
              </a:rPr>
              <a:t>Other IPC Crimes</a:t>
            </a:r>
            <a:r>
              <a:rPr lang="en" sz="5724">
                <a:solidFill>
                  <a:srgbClr val="1B1C1D"/>
                </a:solidFill>
                <a:latin typeface="Arial"/>
                <a:ea typeface="Arial"/>
                <a:cs typeface="Arial"/>
                <a:sym typeface="Arial"/>
              </a:rPr>
              <a:t> became the most reported, followed by </a:t>
            </a:r>
            <a:r>
              <a:rPr b="1" lang="en" sz="5724">
                <a:solidFill>
                  <a:srgbClr val="1B1C1D"/>
                </a:solidFill>
                <a:latin typeface="Arial"/>
                <a:ea typeface="Arial"/>
                <a:cs typeface="Arial"/>
                <a:sym typeface="Arial"/>
              </a:rPr>
              <a:t>Disobedience to order duly promulgated by Public Servant</a:t>
            </a:r>
            <a:r>
              <a:rPr lang="en" sz="5724">
                <a:solidFill>
                  <a:srgbClr val="1B1C1D"/>
                </a:solidFill>
                <a:latin typeface="Arial"/>
                <a:ea typeface="Arial"/>
                <a:cs typeface="Arial"/>
                <a:sym typeface="Arial"/>
              </a:rPr>
              <a:t>. This is a direct reflection of public health orders and lockdown violations during the pandemic.</a:t>
            </a:r>
            <a:endParaRPr sz="5724">
              <a:solidFill>
                <a:srgbClr val="1B1C1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9468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B1C1D"/>
              </a:buClr>
              <a:buSzPct val="100000"/>
              <a:buFont typeface="Arial"/>
              <a:buChar char="●"/>
            </a:pPr>
            <a:r>
              <a:rPr b="1" lang="en" sz="5724">
                <a:solidFill>
                  <a:srgbClr val="1B1C1D"/>
                </a:solidFill>
                <a:latin typeface="Arial"/>
                <a:ea typeface="Arial"/>
                <a:cs typeface="Arial"/>
                <a:sym typeface="Arial"/>
              </a:rPr>
              <a:t>2021:</a:t>
            </a:r>
            <a:r>
              <a:rPr lang="en" sz="5724">
                <a:solidFill>
                  <a:srgbClr val="1B1C1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5724">
                <a:solidFill>
                  <a:srgbClr val="1B1C1D"/>
                </a:solidFill>
                <a:latin typeface="Arial"/>
                <a:ea typeface="Arial"/>
                <a:cs typeface="Arial"/>
                <a:sym typeface="Arial"/>
              </a:rPr>
              <a:t>Theft</a:t>
            </a:r>
            <a:r>
              <a:rPr lang="en" sz="5724">
                <a:solidFill>
                  <a:srgbClr val="1B1C1D"/>
                </a:solidFill>
                <a:latin typeface="Arial"/>
                <a:ea typeface="Arial"/>
                <a:cs typeface="Arial"/>
                <a:sym typeface="Arial"/>
              </a:rPr>
              <a:t> was once again the most reported crime, followed closely by </a:t>
            </a:r>
            <a:r>
              <a:rPr b="1" lang="en" sz="5724">
                <a:solidFill>
                  <a:srgbClr val="1B1C1D"/>
                </a:solidFill>
                <a:latin typeface="Arial"/>
                <a:ea typeface="Arial"/>
                <a:cs typeface="Arial"/>
                <a:sym typeface="Arial"/>
              </a:rPr>
              <a:t>Hurt</a:t>
            </a:r>
            <a:r>
              <a:rPr lang="en" sz="5724">
                <a:solidFill>
                  <a:srgbClr val="1B1C1D"/>
                </a:solidFill>
                <a:latin typeface="Arial"/>
                <a:ea typeface="Arial"/>
                <a:cs typeface="Arial"/>
                <a:sym typeface="Arial"/>
              </a:rPr>
              <a:t>. "Other IPC crimes" and "Simple Hurt" were also very high.</a:t>
            </a:r>
            <a:endParaRPr sz="5724">
              <a:solidFill>
                <a:srgbClr val="1B1C1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 txBox="1"/>
          <p:nvPr>
            <p:ph type="title"/>
          </p:nvPr>
        </p:nvSpPr>
        <p:spPr>
          <a:xfrm>
            <a:off x="358125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cases reported, Average chargesheeting rate, Average pendency rate from years 2017-2021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/>
          <p:nvPr>
            <p:ph type="title"/>
          </p:nvPr>
        </p:nvSpPr>
        <p:spPr>
          <a:xfrm>
            <a:off x="181725" y="194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1.Total cases reported over the years</a:t>
            </a:r>
            <a:endParaRPr/>
          </a:p>
        </p:txBody>
      </p:sp>
      <p:pic>
        <p:nvPicPr>
          <p:cNvPr id="145" name="Google Shape;145;p28" title="total_reported_2017-202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0900" y="891600"/>
            <a:ext cx="7325302" cy="40716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/>
          <p:nvPr>
            <p:ph type="title"/>
          </p:nvPr>
        </p:nvSpPr>
        <p:spPr>
          <a:xfrm>
            <a:off x="6295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 </a:t>
            </a:r>
            <a:r>
              <a:rPr b="1" lang="en" sz="3000"/>
              <a:t>Total Reported Crime Cases (2017–2021)</a:t>
            </a:r>
            <a:endParaRPr b="1" sz="3000"/>
          </a:p>
        </p:txBody>
      </p:sp>
      <p:sp>
        <p:nvSpPr>
          <p:cNvPr id="151" name="Google Shape;151;p29"/>
          <p:cNvSpPr txBox="1"/>
          <p:nvPr>
            <p:ph idx="1" type="body"/>
          </p:nvPr>
        </p:nvSpPr>
        <p:spPr>
          <a:xfrm>
            <a:off x="311700" y="805400"/>
            <a:ext cx="8520600" cy="332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📈 Trend Summary: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🔻 </a:t>
            </a: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2017 → 2018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b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Significant decline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(~24%) in reported cases.</a:t>
            </a:r>
            <a:b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🔺 </a:t>
            </a: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2018 → 2019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b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Sharp increase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(~62%) — possibly due to increased reporting or a real rise in crime.</a:t>
            </a:r>
            <a:b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🔺 </a:t>
            </a: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2019 → 2020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b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Continued growth, reaching the </a:t>
            </a: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highest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number of reported cases.</a:t>
            </a:r>
            <a:b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🔻 </a:t>
            </a: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2020 → 2021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b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Slight decrease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indicating possible stabilization post-peak.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/>
          <p:nvPr>
            <p:ph type="title"/>
          </p:nvPr>
        </p:nvSpPr>
        <p:spPr>
          <a:xfrm>
            <a:off x="228150" y="194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2.Average chargesheeting rate</a:t>
            </a:r>
            <a:endParaRPr/>
          </a:p>
        </p:txBody>
      </p:sp>
      <p:pic>
        <p:nvPicPr>
          <p:cNvPr id="157" name="Google Shape;157;p30" title="average_chargesheeting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0175" y="767050"/>
            <a:ext cx="7297449" cy="40716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 txBox="1"/>
          <p:nvPr>
            <p:ph type="title"/>
          </p:nvPr>
        </p:nvSpPr>
        <p:spPr>
          <a:xfrm>
            <a:off x="36100" y="-171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b="1" lang="en" sz="2200"/>
              <a:t>Average Charge-Sheeting Rate (2017–2021)</a:t>
            </a:r>
            <a:endParaRPr b="1" sz="2200"/>
          </a:p>
        </p:txBody>
      </p:sp>
      <p:sp>
        <p:nvSpPr>
          <p:cNvPr id="163" name="Google Shape;163;p31"/>
          <p:cNvSpPr txBox="1"/>
          <p:nvPr>
            <p:ph idx="1" type="body"/>
          </p:nvPr>
        </p:nvSpPr>
        <p:spPr>
          <a:xfrm>
            <a:off x="36100" y="491475"/>
            <a:ext cx="8520600" cy="43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graph illustrates the </a:t>
            </a:r>
            <a:r>
              <a:rPr b="1"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average charge-sheeting rate (%)</a:t>
            </a: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from 2017 to 2021.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Charge-sheeting rate</a:t>
            </a: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indicates the </a:t>
            </a:r>
            <a:r>
              <a:rPr b="1"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percentage of cases in which police filed charge sheets</a:t>
            </a: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(formal accusations) after investigation.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Summary:</a:t>
            </a:r>
            <a:endParaRPr b="1"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2017 → 2018</a:t>
            </a: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b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🔻 </a:t>
            </a:r>
            <a:r>
              <a:rPr b="1"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Drop of ~2.3%</a:t>
            </a: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possibly indicating delays or bottlenecks in investigation.</a:t>
            </a:r>
            <a:b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2018 → 2020</a:t>
            </a: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b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🔺 </a:t>
            </a:r>
            <a:r>
              <a:rPr b="1"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Gradual improvement</a:t>
            </a: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reaching 73.7% in 2020.</a:t>
            </a:r>
            <a:b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2020 → 2021</a:t>
            </a: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b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🔻 </a:t>
            </a:r>
            <a:r>
              <a:rPr b="1"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Decline again</a:t>
            </a: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falling to 72.5%.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🧠 Interpretation:</a:t>
            </a:r>
            <a:endParaRPr b="1"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charge-sheeting rate fluctuated </a:t>
            </a:r>
            <a:r>
              <a:rPr b="1"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between 72% and 75%</a:t>
            </a: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reflecting: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○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Variability in police efficiency or legal system capacity.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○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Possible </a:t>
            </a:r>
            <a:r>
              <a:rPr b="1"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impact of increased cases</a:t>
            </a: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 2019–2020 on investigative workload.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○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COVID-19 pandemic</a:t>
            </a: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 2020 may have initially caused delays but also may have prompted process optimizations.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36666"/>
              <a:buNone/>
            </a:pPr>
            <a:r>
              <a:rPr lang="en" sz="2700"/>
              <a:t>Dataset Introduction</a:t>
            </a:r>
            <a:endParaRPr sz="2700"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43625"/>
            <a:ext cx="8583600" cy="34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/>
          </a:bodyPr>
          <a:lstStyle/>
          <a:p>
            <a:pPr indent="-309562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 sz="5100">
                <a:solidFill>
                  <a:srgbClr val="000000"/>
                </a:solidFill>
              </a:rPr>
              <a:t>Source:</a:t>
            </a:r>
            <a:r>
              <a:rPr lang="en" sz="5100">
                <a:solidFill>
                  <a:srgbClr val="000000"/>
                </a:solidFill>
              </a:rPr>
              <a:t> data.gov.in</a:t>
            </a:r>
            <a:endParaRPr sz="5100">
              <a:solidFill>
                <a:srgbClr val="000000"/>
              </a:solidFill>
            </a:endParaRPr>
          </a:p>
          <a:p>
            <a:pPr indent="-309562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 sz="5100">
                <a:solidFill>
                  <a:srgbClr val="000000"/>
                </a:solidFill>
              </a:rPr>
              <a:t>Year:</a:t>
            </a:r>
            <a:r>
              <a:rPr lang="en" sz="5100">
                <a:solidFill>
                  <a:srgbClr val="000000"/>
                </a:solidFill>
              </a:rPr>
              <a:t> The data spans multiple years, showing data from at least 2017 to 2021.</a:t>
            </a:r>
            <a:endParaRPr sz="5100">
              <a:solidFill>
                <a:srgbClr val="000000"/>
              </a:solidFill>
            </a:endParaRPr>
          </a:p>
          <a:p>
            <a:pPr indent="-309562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 sz="5100">
                <a:solidFill>
                  <a:srgbClr val="000000"/>
                </a:solidFill>
              </a:rPr>
              <a:t>Dataset:</a:t>
            </a:r>
            <a:r>
              <a:rPr lang="en" sz="5100">
                <a:solidFill>
                  <a:srgbClr val="000000"/>
                </a:solidFill>
              </a:rPr>
              <a:t> This dataset details the </a:t>
            </a:r>
            <a:r>
              <a:rPr b="1" lang="en" sz="5100">
                <a:solidFill>
                  <a:srgbClr val="000000"/>
                </a:solidFill>
              </a:rPr>
              <a:t>state-level disposal of various IPC (Indian Penal Code) crimes</a:t>
            </a:r>
            <a:r>
              <a:rPr lang="en" sz="5100">
                <a:solidFill>
                  <a:srgbClr val="000000"/>
                </a:solidFill>
              </a:rPr>
              <a:t> by police. It provides granular information on how cases are handled after being reported.</a:t>
            </a:r>
            <a:endParaRPr sz="5100">
              <a:solidFill>
                <a:srgbClr val="000000"/>
              </a:solidFill>
            </a:endParaRPr>
          </a:p>
          <a:p>
            <a:pPr indent="-309562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 sz="5100">
                <a:solidFill>
                  <a:srgbClr val="000000"/>
                </a:solidFill>
              </a:rPr>
              <a:t>Objective:</a:t>
            </a:r>
            <a:r>
              <a:rPr lang="en" sz="5100">
                <a:solidFill>
                  <a:srgbClr val="000000"/>
                </a:solidFill>
              </a:rPr>
              <a:t> The primary goal of this analysis is to understand the journey of a reported crime. This includes analyzing how many cases are </a:t>
            </a:r>
            <a:r>
              <a:rPr b="1" lang="en" sz="5100">
                <a:solidFill>
                  <a:srgbClr val="000000"/>
                </a:solidFill>
              </a:rPr>
              <a:t>charge-sheeted</a:t>
            </a:r>
            <a:r>
              <a:rPr lang="en" sz="5100">
                <a:solidFill>
                  <a:srgbClr val="000000"/>
                </a:solidFill>
              </a:rPr>
              <a:t>, </a:t>
            </a:r>
            <a:r>
              <a:rPr b="1" lang="en" sz="5100">
                <a:solidFill>
                  <a:srgbClr val="000000"/>
                </a:solidFill>
              </a:rPr>
              <a:t>closed</a:t>
            </a:r>
            <a:r>
              <a:rPr lang="en" sz="5100">
                <a:solidFill>
                  <a:srgbClr val="000000"/>
                </a:solidFill>
              </a:rPr>
              <a:t> by the police, or remain </a:t>
            </a:r>
            <a:r>
              <a:rPr b="1" lang="en" sz="5100">
                <a:solidFill>
                  <a:srgbClr val="000000"/>
                </a:solidFill>
              </a:rPr>
              <a:t>pending</a:t>
            </a:r>
            <a:r>
              <a:rPr lang="en" sz="5100">
                <a:solidFill>
                  <a:srgbClr val="000000"/>
                </a:solidFill>
              </a:rPr>
              <a:t> at the end of the year. </a:t>
            </a:r>
            <a:r>
              <a:rPr b="1" lang="en" sz="5100">
                <a:solidFill>
                  <a:srgbClr val="000000"/>
                </a:solidFill>
              </a:rPr>
              <a:t>This helps to shed light on the efficiency and outcomes of police investigations for different types of crimes.</a:t>
            </a:r>
            <a:endParaRPr b="1" sz="5100">
              <a:solidFill>
                <a:srgbClr val="000000"/>
              </a:solidFill>
            </a:endParaRPr>
          </a:p>
          <a:p>
            <a:pPr indent="-25082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t/>
            </a:r>
            <a:endParaRPr b="1"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/>
          <p:nvPr>
            <p:ph type="title"/>
          </p:nvPr>
        </p:nvSpPr>
        <p:spPr>
          <a:xfrm>
            <a:off x="265275" y="212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3.Average pendency rate</a:t>
            </a:r>
            <a:endParaRPr/>
          </a:p>
        </p:txBody>
      </p:sp>
      <p:pic>
        <p:nvPicPr>
          <p:cNvPr id="169" name="Google Shape;169;p32" title="average_pendency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0900" y="835900"/>
            <a:ext cx="7306726" cy="4053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3"/>
          <p:cNvSpPr txBox="1"/>
          <p:nvPr>
            <p:ph type="title"/>
          </p:nvPr>
        </p:nvSpPr>
        <p:spPr>
          <a:xfrm>
            <a:off x="-49375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Average Pendency Rate (2017–2021)</a:t>
            </a:r>
            <a:endParaRPr b="1" sz="2000"/>
          </a:p>
        </p:txBody>
      </p:sp>
      <p:sp>
        <p:nvSpPr>
          <p:cNvPr id="175" name="Google Shape;175;p33"/>
          <p:cNvSpPr txBox="1"/>
          <p:nvPr>
            <p:ph idx="1" type="body"/>
          </p:nvPr>
        </p:nvSpPr>
        <p:spPr>
          <a:xfrm>
            <a:off x="43500" y="696975"/>
            <a:ext cx="9057000" cy="45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graph illustrates the </a:t>
            </a:r>
            <a:r>
              <a:rPr b="1"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average pendency rate (%)</a:t>
            </a: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of criminal cases over a five-year period from </a:t>
            </a:r>
            <a:r>
              <a:rPr b="1"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2017 to 2021</a:t>
            </a: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Pendency rate</a:t>
            </a: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refers to the </a:t>
            </a:r>
            <a:r>
              <a:rPr b="1"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percentage of cases still pending investigation</a:t>
            </a: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at the end of each year.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higher rate reflects </a:t>
            </a:r>
            <a:r>
              <a:rPr b="1"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delays or backlog</a:t>
            </a: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 resolving cases.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Trend Analysis:</a:t>
            </a:r>
            <a:endParaRPr b="1"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🔼 </a:t>
            </a:r>
            <a:r>
              <a:rPr b="1"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2017–2018</a:t>
            </a: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Minor increase; system relatively stable.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🔼 </a:t>
            </a:r>
            <a:r>
              <a:rPr b="1"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2018–2020</a:t>
            </a: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1"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Sharp rise</a:t>
            </a: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of over 7% in two years, peaking at </a:t>
            </a:r>
            <a:r>
              <a:rPr b="1"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44.8%</a:t>
            </a: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○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Indicates a </a:t>
            </a:r>
            <a:r>
              <a:rPr b="1"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significant backlog</a:t>
            </a: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likely due to: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2" marL="137160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■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Spike in reported cases (see earlier slide)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2" marL="137160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■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Disruptions during the </a:t>
            </a:r>
            <a:r>
              <a:rPr b="1"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COVID-19 pandemic</a:t>
            </a:r>
            <a:endParaRPr b="1"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🔽 </a:t>
            </a:r>
            <a:r>
              <a:rPr b="1"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2020–2021</a:t>
            </a: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Slight </a:t>
            </a:r>
            <a:r>
              <a:rPr b="1"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reduction</a:t>
            </a: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(~3.6%) — possibly due to improved clearance efforts or policy changes.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Interpretation &amp; Implications:</a:t>
            </a:r>
            <a:endParaRPr b="1"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rising pendency trend</a:t>
            </a: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reflects growing </a:t>
            </a:r>
            <a:r>
              <a:rPr b="1"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pressure on the investigative and judicial systems</a:t>
            </a: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2020 peak</a:t>
            </a: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aligns with the </a:t>
            </a:r>
            <a:r>
              <a:rPr b="1"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surge in total reported cases</a:t>
            </a: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pandemic disruptions</a:t>
            </a: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decline in 2021</a:t>
            </a: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a </a:t>
            </a:r>
            <a:r>
              <a:rPr b="1"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positive signal</a:t>
            </a: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suggesting steps may have been taken to clear backlog — but the rate remains high.</a:t>
            </a:r>
            <a:b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5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4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Yearly heatmap of reported vs disposed vs pending</a:t>
            </a:r>
            <a:endParaRPr b="1" sz="2400"/>
          </a:p>
        </p:txBody>
      </p:sp>
      <p:pic>
        <p:nvPicPr>
          <p:cNvPr id="181" name="Google Shape;181;p34" title="Yearly Heatmap of Reported vs Disposed vs Pending Case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425" y="572700"/>
            <a:ext cx="7717151" cy="4446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5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Yearly heatmap of reported vs disposed vs pending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87" name="Google Shape;187;p35"/>
          <p:cNvSpPr txBox="1"/>
          <p:nvPr>
            <p:ph idx="1" type="body"/>
          </p:nvPr>
        </p:nvSpPr>
        <p:spPr>
          <a:xfrm>
            <a:off x="0" y="663000"/>
            <a:ext cx="9144000" cy="44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1B1C1D"/>
                </a:solidFill>
                <a:latin typeface="Arial"/>
                <a:ea typeface="Arial"/>
                <a:cs typeface="Arial"/>
                <a:sym typeface="Arial"/>
              </a:rPr>
              <a:t>Color Intensity (Heatmap shading):</a:t>
            </a:r>
            <a:endParaRPr b="1" sz="1400">
              <a:solidFill>
                <a:srgbClr val="1B1C1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B1C1D"/>
                </a:solidFill>
                <a:latin typeface="Arial"/>
                <a:ea typeface="Arial"/>
                <a:cs typeface="Arial"/>
                <a:sym typeface="Arial"/>
              </a:rPr>
              <a:t>Red = Higher values</a:t>
            </a:r>
            <a:endParaRPr sz="1400">
              <a:solidFill>
                <a:srgbClr val="1B1C1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B1C1D"/>
                </a:solidFill>
                <a:latin typeface="Arial"/>
                <a:ea typeface="Arial"/>
                <a:cs typeface="Arial"/>
                <a:sym typeface="Arial"/>
              </a:rPr>
              <a:t>Blue = Lower values</a:t>
            </a:r>
            <a:endParaRPr sz="1400">
              <a:solidFill>
                <a:srgbClr val="1B1C1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B1C1D"/>
                </a:solidFill>
                <a:latin typeface="Arial"/>
                <a:ea typeface="Arial"/>
                <a:cs typeface="Arial"/>
                <a:sym typeface="Arial"/>
              </a:rPr>
              <a:t>The color scale on the right shows values from approximately 3 million to 12 million.</a:t>
            </a:r>
            <a:endParaRPr sz="1400">
              <a:solidFill>
                <a:srgbClr val="1B1C1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1B1C1D"/>
                </a:solidFill>
                <a:latin typeface="Arial"/>
                <a:ea typeface="Arial"/>
                <a:cs typeface="Arial"/>
                <a:sym typeface="Arial"/>
              </a:rPr>
              <a:t>Key Observations:</a:t>
            </a:r>
            <a:endParaRPr b="1" sz="1400">
              <a:solidFill>
                <a:srgbClr val="1B1C1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1B1C1D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1B1C1D"/>
                </a:solidFill>
                <a:latin typeface="Arial"/>
                <a:ea typeface="Arial"/>
                <a:cs typeface="Arial"/>
                <a:sym typeface="Arial"/>
              </a:rPr>
              <a:t>2017–2018 had the highest number of cases reported, disposed, and pending, as indicated by the red color.</a:t>
            </a:r>
            <a:endParaRPr sz="1400">
              <a:solidFill>
                <a:srgbClr val="1B1C1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B1C1D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1B1C1D"/>
                </a:solidFill>
                <a:latin typeface="Arial"/>
                <a:ea typeface="Arial"/>
                <a:cs typeface="Arial"/>
                <a:sym typeface="Arial"/>
              </a:rPr>
              <a:t>These years saw the most judicial activity.</a:t>
            </a:r>
            <a:endParaRPr sz="1400">
              <a:solidFill>
                <a:srgbClr val="1B1C1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B1C1D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1B1C1D"/>
                </a:solidFill>
                <a:latin typeface="Arial"/>
                <a:ea typeface="Arial"/>
                <a:cs typeface="Arial"/>
                <a:sym typeface="Arial"/>
              </a:rPr>
              <a:t>Despite high disposal rates, the pending cases remained high, indicating possible backlog accumulation.</a:t>
            </a:r>
            <a:endParaRPr sz="1400">
              <a:solidFill>
                <a:srgbClr val="1B1C1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B1C1D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1B1C1D"/>
                </a:solidFill>
                <a:latin typeface="Arial"/>
                <a:ea typeface="Arial"/>
                <a:cs typeface="Arial"/>
                <a:sym typeface="Arial"/>
              </a:rPr>
              <a:t>2019–2021 show a sharp drop across all three categories (blue color).</a:t>
            </a:r>
            <a:endParaRPr sz="1400">
              <a:solidFill>
                <a:srgbClr val="1B1C1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B1C1D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1B1C1D"/>
                </a:solidFill>
                <a:latin typeface="Arial"/>
                <a:ea typeface="Arial"/>
                <a:cs typeface="Arial"/>
                <a:sym typeface="Arial"/>
              </a:rPr>
              <a:t>Could be due to external factors such as policy changes, administrative slowdowns, or COVID-19 pandemic (especially for 2020–2021).</a:t>
            </a:r>
            <a:endParaRPr sz="1400">
              <a:solidFill>
                <a:srgbClr val="1B1C1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B1C1D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1B1C1D"/>
                </a:solidFill>
                <a:latin typeface="Arial"/>
                <a:ea typeface="Arial"/>
                <a:cs typeface="Arial"/>
                <a:sym typeface="Arial"/>
              </a:rPr>
              <a:t>All categories dropped together, suggesting fewer reported cases and less judicial throughput overall.</a:t>
            </a:r>
            <a:endParaRPr sz="1400">
              <a:solidFill>
                <a:srgbClr val="1B1C1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B1C1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rgbClr val="1B1C1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6"/>
          <p:cNvSpPr txBox="1"/>
          <p:nvPr>
            <p:ph type="title"/>
          </p:nvPr>
        </p:nvSpPr>
        <p:spPr>
          <a:xfrm>
            <a:off x="274550" y="212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10 crimes over 2017-2021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3" name="Google Shape;193;p36" title="top_crimes_timeserie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775" y="835900"/>
            <a:ext cx="8106153" cy="4053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7"/>
          <p:cNvSpPr txBox="1"/>
          <p:nvPr>
            <p:ph type="title"/>
          </p:nvPr>
        </p:nvSpPr>
        <p:spPr>
          <a:xfrm>
            <a:off x="131225" y="-213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1B1C1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1B1C1D"/>
                </a:solidFill>
              </a:rPr>
              <a:t>Top 10 Crimes Cases Over Time (2017-2021) </a:t>
            </a:r>
            <a:endParaRPr b="1" sz="2200">
              <a:solidFill>
                <a:srgbClr val="1B1C1D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37"/>
          <p:cNvSpPr txBox="1"/>
          <p:nvPr>
            <p:ph idx="1" type="body"/>
          </p:nvPr>
        </p:nvSpPr>
        <p:spPr>
          <a:xfrm>
            <a:off x="275600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B1C1D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1B1C1D"/>
                </a:solidFill>
                <a:latin typeface="Arial"/>
                <a:ea typeface="Arial"/>
                <a:cs typeface="Arial"/>
                <a:sym typeface="Arial"/>
              </a:rPr>
              <a:t>The plot shows the case numbers for the top 10 crimes fluctuating over the years. </a:t>
            </a:r>
            <a:endParaRPr sz="1400">
              <a:solidFill>
                <a:srgbClr val="1B1C1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B1C1D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1B1C1D"/>
                </a:solidFill>
                <a:latin typeface="Arial"/>
                <a:ea typeface="Arial"/>
                <a:cs typeface="Arial"/>
                <a:sym typeface="Arial"/>
              </a:rPr>
              <a:t>Notably, "Other IPC crimes" and "Disobedience to order duly promulgated by Public Servant" spiked dramatically in </a:t>
            </a:r>
            <a:r>
              <a:rPr b="1" lang="en" sz="1400">
                <a:solidFill>
                  <a:srgbClr val="1B1C1D"/>
                </a:solidFill>
                <a:latin typeface="Arial"/>
                <a:ea typeface="Arial"/>
                <a:cs typeface="Arial"/>
                <a:sym typeface="Arial"/>
              </a:rPr>
              <a:t>2020</a:t>
            </a:r>
            <a:r>
              <a:rPr lang="en" sz="1400">
                <a:solidFill>
                  <a:srgbClr val="1B1C1D"/>
                </a:solidFill>
                <a:latin typeface="Arial"/>
                <a:ea typeface="Arial"/>
                <a:cs typeface="Arial"/>
                <a:sym typeface="Arial"/>
              </a:rPr>
              <a:t>, reaching their highest points in the five-year period. </a:t>
            </a:r>
            <a:endParaRPr sz="1400">
              <a:solidFill>
                <a:srgbClr val="1B1C1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B1C1D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1B1C1D"/>
                </a:solidFill>
                <a:latin typeface="Arial"/>
                <a:ea typeface="Arial"/>
                <a:cs typeface="Arial"/>
                <a:sym typeface="Arial"/>
              </a:rPr>
              <a:t>In contrast, </a:t>
            </a:r>
            <a:r>
              <a:rPr b="1" lang="en" sz="1400">
                <a:solidFill>
                  <a:srgbClr val="1B1C1D"/>
                </a:solidFill>
                <a:latin typeface="Arial"/>
                <a:ea typeface="Arial"/>
                <a:cs typeface="Arial"/>
                <a:sym typeface="Arial"/>
              </a:rPr>
              <a:t>Theft</a:t>
            </a:r>
            <a:r>
              <a:rPr lang="en" sz="1400">
                <a:solidFill>
                  <a:srgbClr val="1B1C1D"/>
                </a:solidFill>
                <a:latin typeface="Arial"/>
                <a:ea typeface="Arial"/>
                <a:cs typeface="Arial"/>
                <a:sym typeface="Arial"/>
              </a:rPr>
              <a:t> showed a relatively stable trend, consistently remaining a top-reported crime with high case numbers throughout the period.</a:t>
            </a:r>
            <a:endParaRPr sz="20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8"/>
          <p:cNvSpPr txBox="1"/>
          <p:nvPr>
            <p:ph type="title"/>
          </p:nvPr>
        </p:nvSpPr>
        <p:spPr>
          <a:xfrm>
            <a:off x="40975" y="147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Chargesheeting rate for top 10 crimes over 2017-2021</a:t>
            </a:r>
            <a:endParaRPr/>
          </a:p>
        </p:txBody>
      </p:sp>
      <p:pic>
        <p:nvPicPr>
          <p:cNvPr id="205" name="Google Shape;205;p38" title="chargesheeting_rate_time_series (2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9550" y="719975"/>
            <a:ext cx="6863427" cy="4118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9"/>
          <p:cNvSpPr txBox="1"/>
          <p:nvPr>
            <p:ph type="title"/>
          </p:nvPr>
        </p:nvSpPr>
        <p:spPr>
          <a:xfrm>
            <a:off x="163175" y="73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Chargesheeting rate for top 10 crimes over 2017-2021</a:t>
            </a:r>
            <a:endParaRPr b="1"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1900"/>
          </a:p>
        </p:txBody>
      </p:sp>
      <p:sp>
        <p:nvSpPr>
          <p:cNvPr id="211" name="Google Shape;211;p39"/>
          <p:cNvSpPr txBox="1"/>
          <p:nvPr/>
        </p:nvSpPr>
        <p:spPr>
          <a:xfrm>
            <a:off x="293150" y="534925"/>
            <a:ext cx="86994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/>
              <a:t>Chargesheeting Rate by Crime Head Over Time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"Chargesheeting Rate" plot shows the percentage of cases where a charge sheet was filed, by crime type, from 2017 to 2021.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High Chargesheeting Rate:</a:t>
            </a:r>
            <a:r>
              <a:rPr lang="en"/>
              <a:t> The crimes with consistently high chargesheeting rates (above 85%) throughout the period are </a:t>
            </a:r>
            <a:r>
              <a:rPr b="1" lang="en"/>
              <a:t>Hurt</a:t>
            </a:r>
            <a:r>
              <a:rPr lang="en"/>
              <a:t>, </a:t>
            </a:r>
            <a:r>
              <a:rPr b="1" lang="en"/>
              <a:t>Disobedience to order duly promulgated by Public Servant</a:t>
            </a:r>
            <a:r>
              <a:rPr lang="en"/>
              <a:t>, </a:t>
            </a:r>
            <a:r>
              <a:rPr b="1" lang="en"/>
              <a:t>Rash Driving on Public Way</a:t>
            </a:r>
            <a:r>
              <a:rPr lang="en"/>
              <a:t>, and </a:t>
            </a:r>
            <a:r>
              <a:rPr b="1" lang="en"/>
              <a:t>Simple Hurt</a:t>
            </a:r>
            <a:r>
              <a:rPr lang="en"/>
              <a:t>. This indicates that a high proportion of these cases result in a formal charge sheet being filed.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Volatile Rate for 'Other IPC crimes':</a:t>
            </a:r>
            <a:r>
              <a:rPr lang="en"/>
              <a:t> The chargesheeting rate for </a:t>
            </a:r>
            <a:r>
              <a:rPr b="1" lang="en"/>
              <a:t>Other IPC crimes</a:t>
            </a:r>
            <a:r>
              <a:rPr lang="en"/>
              <a:t> shows a significant fluctuation. It was around 70% in 2019, spiked to nearly 90% in 2020, and then dropped back down to roughly 70% in 2021. This volatility suggests inconsistency in the investigation and filing process for this category.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Low Chargesheeting Rate:</a:t>
            </a:r>
            <a:r>
              <a:rPr lang="en"/>
              <a:t> Crimes like </a:t>
            </a:r>
            <a:r>
              <a:rPr b="1" lang="en"/>
              <a:t>Auto/Motor Vehicle Theft</a:t>
            </a:r>
            <a:r>
              <a:rPr lang="en"/>
              <a:t> and </a:t>
            </a:r>
            <a:r>
              <a:rPr b="1" lang="en"/>
              <a:t>Other Thefts</a:t>
            </a:r>
            <a:r>
              <a:rPr lang="en"/>
              <a:t> consistently have very low chargesheeting rates, hovering around 20-25%. This suggests that a majority of these theft cases remain unsolved or do not lead to a charge sheet being filed.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Stable Rates:</a:t>
            </a:r>
            <a:r>
              <a:rPr lang="en"/>
              <a:t> Most other crimes, particularly those with high rates, show a stable trend with minor fluctuations.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0"/>
          <p:cNvSpPr txBox="1"/>
          <p:nvPr>
            <p:ph type="title"/>
          </p:nvPr>
        </p:nvSpPr>
        <p:spPr>
          <a:xfrm>
            <a:off x="266575" y="156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Pendency </a:t>
            </a:r>
            <a:r>
              <a:rPr lang="en"/>
              <a:t>rate for top 10 crimes over 2017-2021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7" name="Google Shape;217;p40" title="pendency_rate_time_series (1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2575" y="728950"/>
            <a:ext cx="6848471" cy="4109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1"/>
          <p:cNvSpPr txBox="1"/>
          <p:nvPr>
            <p:ph type="title"/>
          </p:nvPr>
        </p:nvSpPr>
        <p:spPr>
          <a:xfrm>
            <a:off x="98175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920"/>
              <a:t>Pendency rate for top 10 crimes over 2017-2021</a:t>
            </a:r>
            <a:endParaRPr b="1" sz="19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1920"/>
          </a:p>
        </p:txBody>
      </p:sp>
      <p:sp>
        <p:nvSpPr>
          <p:cNvPr id="223" name="Google Shape;223;p41"/>
          <p:cNvSpPr txBox="1"/>
          <p:nvPr>
            <p:ph idx="1" type="body"/>
          </p:nvPr>
        </p:nvSpPr>
        <p:spPr>
          <a:xfrm>
            <a:off x="181725" y="6277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Pendency Rate by Crime Head Over Time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"Pendency Rate" plot shows the percentage of cases that are pending investigation at the end of the year.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Low Pendency for High Chargesheeting Crimes: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As expected, the crimes with high chargesheeting rates (</a:t>
            </a: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Hurt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Disobedience to order duly promulgated by Public Servant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Rash Driving on Public Way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Simple Hurt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also have relatively </a:t>
            </a: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low and stable pendency rates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generally between 20% and 30%. This indicates that these cases are typically resolved in a timely manner, with fewer remaining pending.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High Pendency for 'Other IPC crimes':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 pendency rate for </a:t>
            </a: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Other IPC crimes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mirrors the volatility seen in its chargesheeting rate. It shows a dramatic surge in 2020, reaching over 60%, before decreasing in 2021. This corresponds to the year its chargesheeting rate peaked, suggesting a backlog of cases despite more charge sheets being filed. The overall high pendency for this category indicates that many of these cases are not being resolved quickly.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Overview</a:t>
            </a:r>
            <a:endParaRPr/>
          </a:p>
        </p:txBody>
      </p:sp>
      <p:graphicFrame>
        <p:nvGraphicFramePr>
          <p:cNvPr id="72" name="Google Shape;72;p15"/>
          <p:cNvGraphicFramePr/>
          <p:nvPr/>
        </p:nvGraphicFramePr>
        <p:xfrm>
          <a:off x="404700" y="123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{0F89B6F5-3845-4F8E-814C-441DCB8FB8FB}</a:tableStyleId>
              </a:tblPr>
              <a:tblGrid>
                <a:gridCol w="4195150"/>
                <a:gridCol w="4195150"/>
              </a:tblGrid>
              <a:tr h="432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Attribute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Description</a:t>
                      </a:r>
                      <a:endParaRPr b="1" sz="1100"/>
                    </a:p>
                  </a:txBody>
                  <a:tcPr marT="91425" marB="91425" marR="91425" marL="91425"/>
                </a:tc>
              </a:tr>
              <a:tr h="432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Crime Head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Specific IPC section/group (e.g., Murder, Rape, Theft).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432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Cases Reported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Fresh cases registered in the given year.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432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Cases Pending (Previous)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Cases carried forward from the previous year.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432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Cases Reopened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Cases re-opened for investigation.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432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Total Cases for Investigation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Sum of reported + reopened + pending cases.</a:t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2"/>
          <p:cNvSpPr txBox="1"/>
          <p:nvPr>
            <p:ph idx="1" type="body"/>
          </p:nvPr>
        </p:nvSpPr>
        <p:spPr>
          <a:xfrm>
            <a:off x="311700" y="3633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Stable Pendency for Low Chargesheeting Crimes: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Interestingly, the crimes with low chargesheeting rates (</a:t>
            </a: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Auto/Motor Vehicle Theft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Other Thefts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maintain a </a:t>
            </a: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stable and relatively low pendency rate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(around 20-30%), similar to the high chargesheeting crimes. This suggests that while a small percentage of these cases lead to a charge sheet, the remaining cases are not lingering indefinitely as pending investigations. They are likely being closed out for other reasons, such as a lack of evidence or the inability to identify a suspect.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Correlation: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There's an inverse relationship between the chargesheeting rate and the pendency rate for most crimes, but it's not a perfect inverse correlation. For instance, the dramatic increase in the chargesheeting rate for "Other TPC crimes" in 2020 seems to correlate with a very large spike in its pendency rate, which is an unusual pattern and may indicate an issue with case management or reporting for that year.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7" name="Google Shape;77;p16"/>
          <p:cNvGraphicFramePr/>
          <p:nvPr/>
        </p:nvGraphicFramePr>
        <p:xfrm>
          <a:off x="520775" y="320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{0F89B6F5-3845-4F8E-814C-441DCB8FB8FB}</a:tableStyleId>
              </a:tblPr>
              <a:tblGrid>
                <a:gridCol w="4051225"/>
                <a:gridCol w="4051225"/>
              </a:tblGrid>
              <a:tr h="357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Cases Withdrawn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Cases withdrawn from investigation.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7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Cases Transferred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Cases moved to other jurisdictions.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7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Cases Not Investigated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FIRs not investigated further.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5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Final Report (FR)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Cases closed without charges (subdivided into false, mistake, insufficient evidence, non-cognizable, abated).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Chargesheeted (Prev/Current)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Cases sent to court for trial, from previous and current year.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7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Chargesheeted Total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Total cases chargesheeted (prev + current).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7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Total Disposed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Final Report + Chargesheeted.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7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Cases Quashed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Cases dismissed by court.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7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Cases Stayed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Cases put on hold due to legal/administrative reasons.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7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Cases Pending Year-End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Cases still under investigation at year-end.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7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Charge-Sheeting Rate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% of disposed cases that resulted in chargesheeting.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7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Pendency Rate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% of total cases that remained unresolved.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Years covered: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2017 – 2021</a:t>
            </a:r>
            <a:b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Number of observations: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about 118–119 each year(excluding totals)</a:t>
            </a:r>
            <a:b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Variables tracked: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25 variables (e.g., cases_reported, chargesheeting_rate, pendency_rate).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Notable trends:</a:t>
            </a:r>
            <a:b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Cases reported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rose from 31k mean in 2017 → 42k mean in 2020.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Chargesheeting rate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remained relatively high (≈73–76% median across years).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Pendency rate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climbed from median 34% (2017) to 41% (2020).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8" name="Google Shape;88;p18"/>
          <p:cNvGraphicFramePr/>
          <p:nvPr/>
        </p:nvGraphicFramePr>
        <p:xfrm>
          <a:off x="898375" y="554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{0F89B6F5-3845-4F8E-814C-441DCB8FB8FB}</a:tableStyleId>
              </a:tblPr>
              <a:tblGrid>
                <a:gridCol w="1458625"/>
                <a:gridCol w="1458625"/>
                <a:gridCol w="1458625"/>
                <a:gridCol w="1458625"/>
                <a:gridCol w="1458625"/>
              </a:tblGrid>
              <a:tr h="1024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Year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Obs.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Mean Cases Reported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Median Chargesheeting Rate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Median Pendency Rate</a:t>
                      </a:r>
                      <a:endParaRPr b="1" sz="1100"/>
                    </a:p>
                  </a:txBody>
                  <a:tcPr marT="91425" marB="91425" marR="91425" marL="91425"/>
                </a:tc>
              </a:tr>
              <a:tr h="551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2017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31,361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84.8%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34.6%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51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2018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32,328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80.9%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34.6%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51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2019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33,541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81.7%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36.9%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51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2020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42,302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82.9%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41.5%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51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2021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37,553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83.0%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38.5%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76675" y="216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Trends and Visualizations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975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5720"/>
              <a:t>Year wise plots - top 10 crimes each year </a:t>
            </a:r>
            <a:endParaRPr sz="572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88875" y="45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66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1)Top 10 Crimes reported in 2017</a:t>
            </a:r>
            <a:endParaRPr b="1" sz="1966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21" title="top10_crimes_2017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0900" y="729475"/>
            <a:ext cx="7316024" cy="42201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