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Inter" charset="1" panose="020B0502030000000004"/>
      <p:regular r:id="rId26"/>
    </p:embeddedFont>
    <p:embeddedFont>
      <p:font typeface="Cooper Hewitt Bold" charset="1" panose="00000000000000000000"/>
      <p:regular r:id="rId27"/>
    </p:embeddedFont>
    <p:embeddedFont>
      <p:font typeface="Inter Medium" charset="1" panose="02000503000000020004"/>
      <p:regular r:id="rId28"/>
    </p:embeddedFont>
    <p:embeddedFont>
      <p:font typeface="Inter Bold" charset="1" panose="020B0802030000000004"/>
      <p:regular r:id="rId29"/>
    </p:embeddedFont>
    <p:embeddedFont>
      <p:font typeface="Inter Bold Italics" charset="1" panose="020B0802030000000004"/>
      <p:regular r:id="rId30"/>
    </p:embeddedFont>
    <p:embeddedFont>
      <p:font typeface="Inter Light" charset="1" panose="02000503000000020004"/>
      <p:regular r:id="rId31"/>
    </p:embeddedFont>
    <p:embeddedFont>
      <p:font typeface="Canva Sans Bold" charset="1" panose="020B0803030501040103"/>
      <p:regular r:id="rId32"/>
    </p:embeddedFont>
    <p:embeddedFont>
      <p:font typeface="Canva Sans Bold Italics" charset="1" panose="020B0803030501040103"/>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30.pn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3.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8.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12" Target="../media/image18.png" Type="http://schemas.openxmlformats.org/officeDocument/2006/relationships/image"/><Relationship Id="rId13" Target="../media/image19.svg" Type="http://schemas.openxmlformats.org/officeDocument/2006/relationships/image"/><Relationship Id="rId14" Target="../media/image20.png" Type="http://schemas.openxmlformats.org/officeDocument/2006/relationships/image"/><Relationship Id="rId15" Target="../media/image21.svg" Type="http://schemas.openxmlformats.org/officeDocument/2006/relationships/image"/><Relationship Id="rId16" Target="../media/image3.png" Type="http://schemas.openxmlformats.org/officeDocument/2006/relationships/image"/><Relationship Id="rId17" Target="../media/image4.sv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8AA4F4"/>
        </a:solidFill>
      </p:bgPr>
    </p:bg>
    <p:spTree>
      <p:nvGrpSpPr>
        <p:cNvPr id="1" name=""/>
        <p:cNvGrpSpPr/>
        <p:nvPr/>
      </p:nvGrpSpPr>
      <p:grpSpPr>
        <a:xfrm>
          <a:off x="0" y="0"/>
          <a:ext cx="0" cy="0"/>
          <a:chOff x="0" y="0"/>
          <a:chExt cx="0" cy="0"/>
        </a:xfrm>
      </p:grpSpPr>
      <p:grpSp>
        <p:nvGrpSpPr>
          <p:cNvPr name="Group 2" id="2"/>
          <p:cNvGrpSpPr/>
          <p:nvPr/>
        </p:nvGrpSpPr>
        <p:grpSpPr>
          <a:xfrm rot="0">
            <a:off x="974516"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19080" y="0"/>
                  </a:moveTo>
                  <a:lnTo>
                    <a:pt x="4255646" y="0"/>
                  </a:lnTo>
                  <a:cubicBezTo>
                    <a:pt x="4266183" y="0"/>
                    <a:pt x="4274726" y="8542"/>
                    <a:pt x="4274726" y="19080"/>
                  </a:cubicBezTo>
                  <a:lnTo>
                    <a:pt x="4274726" y="2148387"/>
                  </a:lnTo>
                  <a:cubicBezTo>
                    <a:pt x="4274726" y="2158924"/>
                    <a:pt x="4266183" y="2167467"/>
                    <a:pt x="4255646" y="2167467"/>
                  </a:cubicBezTo>
                  <a:lnTo>
                    <a:pt x="19080" y="2167467"/>
                  </a:lnTo>
                  <a:cubicBezTo>
                    <a:pt x="8542" y="2167467"/>
                    <a:pt x="0" y="2158924"/>
                    <a:pt x="0" y="2148387"/>
                  </a:cubicBezTo>
                  <a:lnTo>
                    <a:pt x="0" y="19080"/>
                  </a:lnTo>
                  <a:cubicBezTo>
                    <a:pt x="0" y="8542"/>
                    <a:pt x="8542" y="0"/>
                    <a:pt x="19080" y="0"/>
                  </a:cubicBezTo>
                  <a:close/>
                </a:path>
              </a:pathLst>
            </a:custGeom>
            <a:solidFill>
              <a:srgbClr val="F4F8FF"/>
            </a:solidFill>
            <a:ln w="19050" cap="rnd">
              <a:solidFill>
                <a:srgbClr val="000000"/>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27998" y="1347066"/>
            <a:ext cx="284690" cy="2846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5954"/>
            </a:solidFill>
            <a:ln w="19050"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35411" y="1347066"/>
            <a:ext cx="284690" cy="2846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C954"/>
            </a:solidFill>
            <a:ln w="19050" cap="sq">
              <a:solidFill>
                <a:srgbClr val="000000"/>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243926" y="1347066"/>
            <a:ext cx="284690" cy="28469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F854"/>
            </a:solidFill>
            <a:ln w="19050" cap="sq">
              <a:solidFill>
                <a:srgbClr val="000000"/>
              </a:solid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353441" y="3181248"/>
            <a:ext cx="11843766" cy="2547391"/>
            <a:chOff x="0" y="0"/>
            <a:chExt cx="3119346" cy="670918"/>
          </a:xfrm>
        </p:grpSpPr>
        <p:sp>
          <p:nvSpPr>
            <p:cNvPr name="Freeform 15" id="15"/>
            <p:cNvSpPr/>
            <p:nvPr/>
          </p:nvSpPr>
          <p:spPr>
            <a:xfrm flipH="false" flipV="false" rot="0">
              <a:off x="0" y="0"/>
              <a:ext cx="3119346" cy="670918"/>
            </a:xfrm>
            <a:custGeom>
              <a:avLst/>
              <a:gdLst/>
              <a:ahLst/>
              <a:cxnLst/>
              <a:rect r="r" b="b" t="t" l="l"/>
              <a:pathLst>
                <a:path h="670918" w="3119346">
                  <a:moveTo>
                    <a:pt x="26147" y="0"/>
                  </a:moveTo>
                  <a:lnTo>
                    <a:pt x="3093199" y="0"/>
                  </a:lnTo>
                  <a:cubicBezTo>
                    <a:pt x="3107640" y="0"/>
                    <a:pt x="3119346" y="11706"/>
                    <a:pt x="3119346" y="26147"/>
                  </a:cubicBezTo>
                  <a:lnTo>
                    <a:pt x="3119346" y="644771"/>
                  </a:lnTo>
                  <a:cubicBezTo>
                    <a:pt x="3119346" y="659212"/>
                    <a:pt x="3107640" y="670918"/>
                    <a:pt x="3093199" y="670918"/>
                  </a:cubicBezTo>
                  <a:lnTo>
                    <a:pt x="26147" y="670918"/>
                  </a:lnTo>
                  <a:cubicBezTo>
                    <a:pt x="11706" y="670918"/>
                    <a:pt x="0" y="659212"/>
                    <a:pt x="0" y="644771"/>
                  </a:cubicBezTo>
                  <a:lnTo>
                    <a:pt x="0" y="26147"/>
                  </a:lnTo>
                  <a:cubicBezTo>
                    <a:pt x="0" y="11706"/>
                    <a:pt x="11706" y="0"/>
                    <a:pt x="26147" y="0"/>
                  </a:cubicBezTo>
                  <a:close/>
                </a:path>
              </a:pathLst>
            </a:custGeom>
            <a:solidFill>
              <a:srgbClr val="F4F8FF"/>
            </a:solidFill>
            <a:ln w="19050" cap="rnd">
              <a:solidFill>
                <a:srgbClr val="000000"/>
              </a:solidFill>
              <a:prstDash val="solid"/>
              <a:round/>
            </a:ln>
          </p:spPr>
        </p:sp>
        <p:sp>
          <p:nvSpPr>
            <p:cNvPr name="TextBox 16" id="16"/>
            <p:cNvSpPr txBox="true"/>
            <p:nvPr/>
          </p:nvSpPr>
          <p:spPr>
            <a:xfrm>
              <a:off x="0" y="-38100"/>
              <a:ext cx="3119346" cy="709018"/>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343583" y="6151056"/>
            <a:ext cx="11843766" cy="1151291"/>
            <a:chOff x="0" y="0"/>
            <a:chExt cx="3119346" cy="303221"/>
          </a:xfrm>
        </p:grpSpPr>
        <p:sp>
          <p:nvSpPr>
            <p:cNvPr name="Freeform 18" id="18"/>
            <p:cNvSpPr/>
            <p:nvPr/>
          </p:nvSpPr>
          <p:spPr>
            <a:xfrm flipH="false" flipV="false" rot="0">
              <a:off x="0" y="0"/>
              <a:ext cx="3119346" cy="303221"/>
            </a:xfrm>
            <a:custGeom>
              <a:avLst/>
              <a:gdLst/>
              <a:ahLst/>
              <a:cxnLst/>
              <a:rect r="r" b="b" t="t" l="l"/>
              <a:pathLst>
                <a:path h="303221" w="3119346">
                  <a:moveTo>
                    <a:pt x="18956" y="0"/>
                  </a:moveTo>
                  <a:lnTo>
                    <a:pt x="3100389" y="0"/>
                  </a:lnTo>
                  <a:cubicBezTo>
                    <a:pt x="3105417" y="0"/>
                    <a:pt x="3110239" y="1997"/>
                    <a:pt x="3113794" y="5552"/>
                  </a:cubicBezTo>
                  <a:cubicBezTo>
                    <a:pt x="3117349" y="9107"/>
                    <a:pt x="3119346" y="13929"/>
                    <a:pt x="3119346" y="18956"/>
                  </a:cubicBezTo>
                  <a:lnTo>
                    <a:pt x="3119346" y="284264"/>
                  </a:lnTo>
                  <a:cubicBezTo>
                    <a:pt x="3119346" y="289292"/>
                    <a:pt x="3117349" y="294113"/>
                    <a:pt x="3113794" y="297669"/>
                  </a:cubicBezTo>
                  <a:cubicBezTo>
                    <a:pt x="3110239" y="301224"/>
                    <a:pt x="3105417" y="303221"/>
                    <a:pt x="3100389" y="303221"/>
                  </a:cubicBezTo>
                  <a:lnTo>
                    <a:pt x="18956" y="303221"/>
                  </a:lnTo>
                  <a:cubicBezTo>
                    <a:pt x="13929" y="303221"/>
                    <a:pt x="9107" y="301224"/>
                    <a:pt x="5552" y="297669"/>
                  </a:cubicBezTo>
                  <a:cubicBezTo>
                    <a:pt x="1997" y="294113"/>
                    <a:pt x="0" y="289292"/>
                    <a:pt x="0" y="284264"/>
                  </a:cubicBezTo>
                  <a:lnTo>
                    <a:pt x="0" y="18956"/>
                  </a:lnTo>
                  <a:cubicBezTo>
                    <a:pt x="0" y="13929"/>
                    <a:pt x="1997" y="9107"/>
                    <a:pt x="5552" y="5552"/>
                  </a:cubicBezTo>
                  <a:cubicBezTo>
                    <a:pt x="9107" y="1997"/>
                    <a:pt x="13929" y="0"/>
                    <a:pt x="18956" y="0"/>
                  </a:cubicBezTo>
                  <a:close/>
                </a:path>
              </a:pathLst>
            </a:custGeom>
            <a:solidFill>
              <a:srgbClr val="F4F8FF"/>
            </a:solidFill>
            <a:ln w="19050" cap="rnd">
              <a:solidFill>
                <a:srgbClr val="000000"/>
              </a:solidFill>
              <a:prstDash val="solid"/>
              <a:round/>
            </a:ln>
          </p:spPr>
        </p:sp>
        <p:sp>
          <p:nvSpPr>
            <p:cNvPr name="TextBox 19" id="19"/>
            <p:cNvSpPr txBox="true"/>
            <p:nvPr/>
          </p:nvSpPr>
          <p:spPr>
            <a:xfrm>
              <a:off x="0" y="-38100"/>
              <a:ext cx="3119346" cy="341321"/>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1353441" y="7603837"/>
            <a:ext cx="4216574" cy="1404597"/>
            <a:chOff x="0" y="0"/>
            <a:chExt cx="1110538" cy="369935"/>
          </a:xfrm>
        </p:grpSpPr>
        <p:sp>
          <p:nvSpPr>
            <p:cNvPr name="Freeform 21" id="21"/>
            <p:cNvSpPr/>
            <p:nvPr/>
          </p:nvSpPr>
          <p:spPr>
            <a:xfrm flipH="false" flipV="false" rot="0">
              <a:off x="0" y="0"/>
              <a:ext cx="1110538" cy="369935"/>
            </a:xfrm>
            <a:custGeom>
              <a:avLst/>
              <a:gdLst/>
              <a:ahLst/>
              <a:cxnLst/>
              <a:rect r="r" b="b" t="t" l="l"/>
              <a:pathLst>
                <a:path h="369935" w="1110538">
                  <a:moveTo>
                    <a:pt x="31213" y="0"/>
                  </a:moveTo>
                  <a:lnTo>
                    <a:pt x="1079325" y="0"/>
                  </a:lnTo>
                  <a:cubicBezTo>
                    <a:pt x="1087603" y="0"/>
                    <a:pt x="1095542" y="3289"/>
                    <a:pt x="1101396" y="9142"/>
                  </a:cubicBezTo>
                  <a:cubicBezTo>
                    <a:pt x="1107249" y="14996"/>
                    <a:pt x="1110538" y="22935"/>
                    <a:pt x="1110538" y="31213"/>
                  </a:cubicBezTo>
                  <a:lnTo>
                    <a:pt x="1110538" y="338722"/>
                  </a:lnTo>
                  <a:cubicBezTo>
                    <a:pt x="1110538" y="355961"/>
                    <a:pt x="1096563" y="369935"/>
                    <a:pt x="1079325" y="369935"/>
                  </a:cubicBezTo>
                  <a:lnTo>
                    <a:pt x="31213" y="369935"/>
                  </a:lnTo>
                  <a:cubicBezTo>
                    <a:pt x="13975" y="369935"/>
                    <a:pt x="0" y="355961"/>
                    <a:pt x="0" y="338722"/>
                  </a:cubicBezTo>
                  <a:lnTo>
                    <a:pt x="0" y="31213"/>
                  </a:lnTo>
                  <a:cubicBezTo>
                    <a:pt x="0" y="13975"/>
                    <a:pt x="13975" y="0"/>
                    <a:pt x="31213" y="0"/>
                  </a:cubicBezTo>
                  <a:close/>
                </a:path>
              </a:pathLst>
            </a:custGeom>
            <a:solidFill>
              <a:srgbClr val="F4F8FF"/>
            </a:solidFill>
            <a:ln w="19050" cap="sq">
              <a:solidFill>
                <a:srgbClr val="000000"/>
              </a:solidFill>
              <a:prstDash val="solid"/>
              <a:miter/>
            </a:ln>
          </p:spPr>
        </p:sp>
        <p:sp>
          <p:nvSpPr>
            <p:cNvPr name="TextBox 22" id="22"/>
            <p:cNvSpPr txBox="true"/>
            <p:nvPr/>
          </p:nvSpPr>
          <p:spPr>
            <a:xfrm>
              <a:off x="0" y="-47625"/>
              <a:ext cx="1110538" cy="417560"/>
            </a:xfrm>
            <a:prstGeom prst="rect">
              <a:avLst/>
            </a:prstGeom>
          </p:spPr>
          <p:txBody>
            <a:bodyPr anchor="ctr" rtlCol="false" tIns="50800" lIns="50800" bIns="50800" rIns="50800"/>
            <a:lstStyle/>
            <a:p>
              <a:pPr algn="ctr">
                <a:lnSpc>
                  <a:spcPts val="3639"/>
                </a:lnSpc>
              </a:pPr>
              <a:r>
                <a:rPr lang="en-US" sz="2599">
                  <a:solidFill>
                    <a:srgbClr val="000000"/>
                  </a:solidFill>
                  <a:latin typeface="Inter"/>
                  <a:ea typeface="Inter"/>
                  <a:cs typeface="Inter"/>
                  <a:sym typeface="Inter"/>
                </a:rPr>
                <a:t>Presented By </a:t>
              </a:r>
            </a:p>
            <a:p>
              <a:pPr algn="ctr">
                <a:lnSpc>
                  <a:spcPts val="3639"/>
                </a:lnSpc>
                <a:spcBef>
                  <a:spcPct val="0"/>
                </a:spcBef>
              </a:pPr>
              <a:r>
                <a:rPr lang="en-US" sz="2599">
                  <a:solidFill>
                    <a:srgbClr val="000000"/>
                  </a:solidFill>
                  <a:latin typeface="Inter"/>
                  <a:ea typeface="Inter"/>
                  <a:cs typeface="Inter"/>
                  <a:sym typeface="Inter"/>
                </a:rPr>
                <a:t>Sami,Mustafa and Mariya</a:t>
              </a:r>
            </a:p>
          </p:txBody>
        </p:sp>
      </p:grpSp>
      <p:grpSp>
        <p:nvGrpSpPr>
          <p:cNvPr name="Group 23" id="23"/>
          <p:cNvGrpSpPr/>
          <p:nvPr/>
        </p:nvGrpSpPr>
        <p:grpSpPr>
          <a:xfrm rot="0">
            <a:off x="9215975" y="7542130"/>
            <a:ext cx="3981233" cy="1404597"/>
            <a:chOff x="0" y="0"/>
            <a:chExt cx="1048555" cy="369935"/>
          </a:xfrm>
        </p:grpSpPr>
        <p:sp>
          <p:nvSpPr>
            <p:cNvPr name="Freeform 24" id="24"/>
            <p:cNvSpPr/>
            <p:nvPr/>
          </p:nvSpPr>
          <p:spPr>
            <a:xfrm flipH="false" flipV="false" rot="0">
              <a:off x="0" y="0"/>
              <a:ext cx="1048555" cy="369935"/>
            </a:xfrm>
            <a:custGeom>
              <a:avLst/>
              <a:gdLst/>
              <a:ahLst/>
              <a:cxnLst/>
              <a:rect r="r" b="b" t="t" l="l"/>
              <a:pathLst>
                <a:path h="369935" w="1048555">
                  <a:moveTo>
                    <a:pt x="33058" y="0"/>
                  </a:moveTo>
                  <a:lnTo>
                    <a:pt x="1015497" y="0"/>
                  </a:lnTo>
                  <a:cubicBezTo>
                    <a:pt x="1033755" y="0"/>
                    <a:pt x="1048555" y="14801"/>
                    <a:pt x="1048555" y="33058"/>
                  </a:cubicBezTo>
                  <a:lnTo>
                    <a:pt x="1048555" y="336877"/>
                  </a:lnTo>
                  <a:cubicBezTo>
                    <a:pt x="1048555" y="355134"/>
                    <a:pt x="1033755" y="369935"/>
                    <a:pt x="1015497" y="369935"/>
                  </a:cubicBezTo>
                  <a:lnTo>
                    <a:pt x="33058" y="369935"/>
                  </a:lnTo>
                  <a:cubicBezTo>
                    <a:pt x="14801" y="369935"/>
                    <a:pt x="0" y="355134"/>
                    <a:pt x="0" y="336877"/>
                  </a:cubicBezTo>
                  <a:lnTo>
                    <a:pt x="0" y="33058"/>
                  </a:lnTo>
                  <a:cubicBezTo>
                    <a:pt x="0" y="14801"/>
                    <a:pt x="14801" y="0"/>
                    <a:pt x="33058" y="0"/>
                  </a:cubicBezTo>
                  <a:close/>
                </a:path>
              </a:pathLst>
            </a:custGeom>
            <a:solidFill>
              <a:srgbClr val="F4F8FF"/>
            </a:solidFill>
            <a:ln w="19050" cap="sq">
              <a:solidFill>
                <a:srgbClr val="000000"/>
              </a:solidFill>
              <a:prstDash val="solid"/>
              <a:miter/>
            </a:ln>
          </p:spPr>
        </p:sp>
        <p:sp>
          <p:nvSpPr>
            <p:cNvPr name="TextBox 25" id="25"/>
            <p:cNvSpPr txBox="true"/>
            <p:nvPr/>
          </p:nvSpPr>
          <p:spPr>
            <a:xfrm>
              <a:off x="0" y="-57150"/>
              <a:ext cx="1048555" cy="427085"/>
            </a:xfrm>
            <a:prstGeom prst="rect">
              <a:avLst/>
            </a:prstGeom>
          </p:spPr>
          <p:txBody>
            <a:bodyPr anchor="ctr" rtlCol="false" tIns="50800" lIns="50800" bIns="50800" rIns="50800"/>
            <a:lstStyle/>
            <a:p>
              <a:pPr algn="ctr">
                <a:lnSpc>
                  <a:spcPts val="3919"/>
                </a:lnSpc>
              </a:pPr>
              <a:r>
                <a:rPr lang="en-US" sz="2799">
                  <a:solidFill>
                    <a:srgbClr val="000000"/>
                  </a:solidFill>
                  <a:latin typeface="Inter"/>
                  <a:ea typeface="Inter"/>
                  <a:cs typeface="Inter"/>
                  <a:sym typeface="Inter"/>
                </a:rPr>
                <a:t>Presented to </a:t>
              </a:r>
            </a:p>
            <a:p>
              <a:pPr algn="ctr">
                <a:lnSpc>
                  <a:spcPts val="3919"/>
                </a:lnSpc>
                <a:spcBef>
                  <a:spcPct val="0"/>
                </a:spcBef>
              </a:pPr>
              <a:r>
                <a:rPr lang="en-US" sz="2799">
                  <a:solidFill>
                    <a:srgbClr val="000000"/>
                  </a:solidFill>
                  <a:latin typeface="Inter"/>
                  <a:ea typeface="Inter"/>
                  <a:cs typeface="Inter"/>
                  <a:sym typeface="Inter"/>
                </a:rPr>
                <a:t>Dr.Ahmed Awais</a:t>
              </a:r>
            </a:p>
          </p:txBody>
        </p:sp>
      </p:grpSp>
      <p:grpSp>
        <p:nvGrpSpPr>
          <p:cNvPr name="Group 26" id="26"/>
          <p:cNvGrpSpPr/>
          <p:nvPr/>
        </p:nvGrpSpPr>
        <p:grpSpPr>
          <a:xfrm rot="0">
            <a:off x="13830544" y="4762907"/>
            <a:ext cx="844833" cy="844833"/>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F4F8FF"/>
              </a:solidFill>
              <a:prstDash val="solid"/>
              <a:miter/>
            </a:ln>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13828612" y="5728640"/>
            <a:ext cx="844833" cy="844833"/>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F4F8FF"/>
              </a:solidFill>
              <a:prstDash val="solid"/>
              <a:miter/>
            </a:ln>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13828612" y="6697297"/>
            <a:ext cx="844833" cy="844833"/>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F4F8FF"/>
              </a:solidFill>
              <a:prstDash val="solid"/>
              <a:miter/>
            </a:ln>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14757238" y="4762907"/>
            <a:ext cx="844833" cy="844833"/>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F4F8FF"/>
              </a:solidFill>
              <a:prstDash val="solid"/>
              <a:miter/>
            </a:ln>
          </p:spPr>
        </p:sp>
        <p:sp>
          <p:nvSpPr>
            <p:cNvPr name="TextBox 37" id="3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14755307" y="5728640"/>
            <a:ext cx="844833" cy="844833"/>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F4F8FF"/>
              </a:solidFill>
              <a:prstDash val="solid"/>
              <a:miter/>
            </a:ln>
          </p:spPr>
        </p:sp>
        <p:sp>
          <p:nvSpPr>
            <p:cNvPr name="TextBox 40" id="4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1" id="41"/>
          <p:cNvGrpSpPr/>
          <p:nvPr/>
        </p:nvGrpSpPr>
        <p:grpSpPr>
          <a:xfrm rot="0">
            <a:off x="14755307" y="6697297"/>
            <a:ext cx="844833" cy="844833"/>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F4F8FF"/>
              </a:solidFill>
              <a:prstDash val="solid"/>
              <a:miter/>
            </a:ln>
          </p:spPr>
        </p:sp>
        <p:sp>
          <p:nvSpPr>
            <p:cNvPr name="TextBox 43" id="4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4" id="44"/>
          <p:cNvGrpSpPr/>
          <p:nvPr/>
        </p:nvGrpSpPr>
        <p:grpSpPr>
          <a:xfrm rot="0">
            <a:off x="14841032" y="7665955"/>
            <a:ext cx="844833" cy="844833"/>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F4F8FF"/>
              </a:solidFill>
              <a:prstDash val="solid"/>
              <a:miter/>
            </a:ln>
          </p:spPr>
        </p:sp>
        <p:sp>
          <p:nvSpPr>
            <p:cNvPr name="TextBox 46" id="4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7" id="47"/>
          <p:cNvGrpSpPr/>
          <p:nvPr/>
        </p:nvGrpSpPr>
        <p:grpSpPr>
          <a:xfrm rot="0">
            <a:off x="15687796" y="4762907"/>
            <a:ext cx="844833" cy="844833"/>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F4F8FF"/>
              </a:solidFill>
              <a:prstDash val="solid"/>
              <a:miter/>
            </a:ln>
          </p:spPr>
        </p:sp>
        <p:sp>
          <p:nvSpPr>
            <p:cNvPr name="TextBox 49" id="4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0" id="50"/>
          <p:cNvGrpSpPr/>
          <p:nvPr/>
        </p:nvGrpSpPr>
        <p:grpSpPr>
          <a:xfrm rot="0">
            <a:off x="15685865" y="5728640"/>
            <a:ext cx="844833" cy="844833"/>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F4F8FF"/>
              </a:solidFill>
              <a:prstDash val="solid"/>
              <a:miter/>
            </a:ln>
          </p:spPr>
        </p:sp>
        <p:sp>
          <p:nvSpPr>
            <p:cNvPr name="TextBox 52" id="5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3" id="53"/>
          <p:cNvGrpSpPr/>
          <p:nvPr/>
        </p:nvGrpSpPr>
        <p:grpSpPr>
          <a:xfrm rot="0">
            <a:off x="15685865" y="6697297"/>
            <a:ext cx="844833" cy="844833"/>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F4F8FF"/>
              </a:solidFill>
              <a:prstDash val="solid"/>
              <a:miter/>
            </a:ln>
          </p:spPr>
        </p:sp>
        <p:sp>
          <p:nvSpPr>
            <p:cNvPr name="TextBox 55" id="5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56" id="56"/>
          <p:cNvSpPr/>
          <p:nvPr/>
        </p:nvSpPr>
        <p:spPr>
          <a:xfrm>
            <a:off x="14896107" y="8827769"/>
            <a:ext cx="816678" cy="0"/>
          </a:xfrm>
          <a:prstGeom prst="line">
            <a:avLst/>
          </a:prstGeom>
          <a:ln cap="rnd" w="38100">
            <a:solidFill>
              <a:srgbClr val="F4F8FF"/>
            </a:solidFill>
            <a:prstDash val="solid"/>
            <a:headEnd type="none" len="sm" w="sm"/>
            <a:tailEnd type="none" len="sm" w="sm"/>
          </a:ln>
        </p:spPr>
      </p:sp>
      <p:sp>
        <p:nvSpPr>
          <p:cNvPr name="Freeform 57" id="57"/>
          <p:cNvSpPr/>
          <p:nvPr/>
        </p:nvSpPr>
        <p:spPr>
          <a:xfrm flipH="false" flipV="false" rot="0">
            <a:off x="14888620" y="3611231"/>
            <a:ext cx="584002" cy="791136"/>
          </a:xfrm>
          <a:custGeom>
            <a:avLst/>
            <a:gdLst/>
            <a:ahLst/>
            <a:cxnLst/>
            <a:rect r="r" b="b" t="t" l="l"/>
            <a:pathLst>
              <a:path h="791136" w="584002">
                <a:moveTo>
                  <a:pt x="0" y="0"/>
                </a:moveTo>
                <a:lnTo>
                  <a:pt x="584002" y="0"/>
                </a:lnTo>
                <a:lnTo>
                  <a:pt x="584002" y="791136"/>
                </a:lnTo>
                <a:lnTo>
                  <a:pt x="0" y="7911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8" id="58"/>
          <p:cNvSpPr/>
          <p:nvPr/>
        </p:nvSpPr>
        <p:spPr>
          <a:xfrm flipV="true">
            <a:off x="5570016" y="8244429"/>
            <a:ext cx="3645959" cy="61707"/>
          </a:xfrm>
          <a:prstGeom prst="line">
            <a:avLst/>
          </a:prstGeom>
          <a:ln cap="flat" w="19050">
            <a:solidFill>
              <a:srgbClr val="000000"/>
            </a:solidFill>
            <a:prstDash val="solid"/>
            <a:headEnd type="none" len="sm" w="sm"/>
            <a:tailEnd type="none" len="sm" w="sm"/>
          </a:ln>
        </p:spPr>
      </p:sp>
      <p:sp>
        <p:nvSpPr>
          <p:cNvPr name="Freeform 59" id="59"/>
          <p:cNvSpPr/>
          <p:nvPr/>
        </p:nvSpPr>
        <p:spPr>
          <a:xfrm flipH="false" flipV="false" rot="0">
            <a:off x="7265466" y="8306136"/>
            <a:ext cx="197909" cy="268103"/>
          </a:xfrm>
          <a:custGeom>
            <a:avLst/>
            <a:gdLst/>
            <a:ahLst/>
            <a:cxnLst/>
            <a:rect r="r" b="b" t="t" l="l"/>
            <a:pathLst>
              <a:path h="268103" w="197909">
                <a:moveTo>
                  <a:pt x="0" y="0"/>
                </a:moveTo>
                <a:lnTo>
                  <a:pt x="197909" y="0"/>
                </a:lnTo>
                <a:lnTo>
                  <a:pt x="197909" y="268104"/>
                </a:lnTo>
                <a:lnTo>
                  <a:pt x="0" y="2681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0" id="60"/>
          <p:cNvGrpSpPr/>
          <p:nvPr/>
        </p:nvGrpSpPr>
        <p:grpSpPr>
          <a:xfrm rot="0">
            <a:off x="1353441" y="1875260"/>
            <a:ext cx="15581117" cy="1134538"/>
            <a:chOff x="0" y="0"/>
            <a:chExt cx="4103669" cy="298808"/>
          </a:xfrm>
        </p:grpSpPr>
        <p:sp>
          <p:nvSpPr>
            <p:cNvPr name="Freeform 61" id="61"/>
            <p:cNvSpPr/>
            <p:nvPr/>
          </p:nvSpPr>
          <p:spPr>
            <a:xfrm flipH="false" flipV="false" rot="0">
              <a:off x="0" y="0"/>
              <a:ext cx="4103669" cy="298808"/>
            </a:xfrm>
            <a:custGeom>
              <a:avLst/>
              <a:gdLst/>
              <a:ahLst/>
              <a:cxnLst/>
              <a:rect r="r" b="b" t="t" l="l"/>
              <a:pathLst>
                <a:path h="298808" w="4103669">
                  <a:moveTo>
                    <a:pt x="18385" y="0"/>
                  </a:moveTo>
                  <a:lnTo>
                    <a:pt x="4085284" y="0"/>
                  </a:lnTo>
                  <a:cubicBezTo>
                    <a:pt x="4090160" y="0"/>
                    <a:pt x="4094836" y="1937"/>
                    <a:pt x="4098284" y="5385"/>
                  </a:cubicBezTo>
                  <a:cubicBezTo>
                    <a:pt x="4101732" y="8832"/>
                    <a:pt x="4103669" y="13509"/>
                    <a:pt x="4103669" y="18385"/>
                  </a:cubicBezTo>
                  <a:lnTo>
                    <a:pt x="4103669" y="280424"/>
                  </a:lnTo>
                  <a:cubicBezTo>
                    <a:pt x="4103669" y="285300"/>
                    <a:pt x="4101732" y="289976"/>
                    <a:pt x="4098284" y="293424"/>
                  </a:cubicBezTo>
                  <a:cubicBezTo>
                    <a:pt x="4094836" y="296872"/>
                    <a:pt x="4090160" y="298808"/>
                    <a:pt x="4085284" y="298808"/>
                  </a:cubicBezTo>
                  <a:lnTo>
                    <a:pt x="18385" y="298808"/>
                  </a:lnTo>
                  <a:cubicBezTo>
                    <a:pt x="8231" y="298808"/>
                    <a:pt x="0" y="290577"/>
                    <a:pt x="0" y="280424"/>
                  </a:cubicBezTo>
                  <a:lnTo>
                    <a:pt x="0" y="18385"/>
                  </a:lnTo>
                  <a:cubicBezTo>
                    <a:pt x="0" y="13509"/>
                    <a:pt x="1937" y="8832"/>
                    <a:pt x="5385" y="5385"/>
                  </a:cubicBezTo>
                  <a:cubicBezTo>
                    <a:pt x="8832" y="1937"/>
                    <a:pt x="13509" y="0"/>
                    <a:pt x="18385" y="0"/>
                  </a:cubicBezTo>
                  <a:close/>
                </a:path>
              </a:pathLst>
            </a:custGeom>
            <a:solidFill>
              <a:srgbClr val="F4F8FF"/>
            </a:solidFill>
            <a:ln w="19050" cap="rnd">
              <a:solidFill>
                <a:srgbClr val="000000"/>
              </a:solidFill>
              <a:prstDash val="solid"/>
              <a:round/>
            </a:ln>
          </p:spPr>
        </p:sp>
        <p:sp>
          <p:nvSpPr>
            <p:cNvPr name="TextBox 62" id="62"/>
            <p:cNvSpPr txBox="true"/>
            <p:nvPr/>
          </p:nvSpPr>
          <p:spPr>
            <a:xfrm>
              <a:off x="0" y="-38100"/>
              <a:ext cx="4103669" cy="336908"/>
            </a:xfrm>
            <a:prstGeom prst="rect">
              <a:avLst/>
            </a:prstGeom>
          </p:spPr>
          <p:txBody>
            <a:bodyPr anchor="ctr" rtlCol="false" tIns="50800" lIns="50800" bIns="50800" rIns="50800"/>
            <a:lstStyle/>
            <a:p>
              <a:pPr algn="ctr">
                <a:lnSpc>
                  <a:spcPts val="2659"/>
                </a:lnSpc>
                <a:spcBef>
                  <a:spcPct val="0"/>
                </a:spcBef>
              </a:pPr>
            </a:p>
          </p:txBody>
        </p:sp>
      </p:grpSp>
      <p:grpSp>
        <p:nvGrpSpPr>
          <p:cNvPr name="Group 63" id="63"/>
          <p:cNvGrpSpPr/>
          <p:nvPr/>
        </p:nvGrpSpPr>
        <p:grpSpPr>
          <a:xfrm rot="0">
            <a:off x="2038780" y="2121947"/>
            <a:ext cx="1685076" cy="621151"/>
            <a:chOff x="0" y="0"/>
            <a:chExt cx="443806" cy="163595"/>
          </a:xfrm>
        </p:grpSpPr>
        <p:sp>
          <p:nvSpPr>
            <p:cNvPr name="Freeform 64" id="64"/>
            <p:cNvSpPr/>
            <p:nvPr/>
          </p:nvSpPr>
          <p:spPr>
            <a:xfrm flipH="false" flipV="false" rot="0">
              <a:off x="0" y="0"/>
              <a:ext cx="443806" cy="163595"/>
            </a:xfrm>
            <a:custGeom>
              <a:avLst/>
              <a:gdLst/>
              <a:ahLst/>
              <a:cxnLst/>
              <a:rect r="r" b="b" t="t" l="l"/>
              <a:pathLst>
                <a:path h="163595" w="443806">
                  <a:moveTo>
                    <a:pt x="81798" y="0"/>
                  </a:moveTo>
                  <a:lnTo>
                    <a:pt x="362008" y="0"/>
                  </a:lnTo>
                  <a:cubicBezTo>
                    <a:pt x="383703" y="0"/>
                    <a:pt x="404508" y="8618"/>
                    <a:pt x="419848" y="23958"/>
                  </a:cubicBezTo>
                  <a:cubicBezTo>
                    <a:pt x="435188" y="39298"/>
                    <a:pt x="443806" y="60104"/>
                    <a:pt x="443806" y="81798"/>
                  </a:cubicBezTo>
                  <a:lnTo>
                    <a:pt x="443806" y="81798"/>
                  </a:lnTo>
                  <a:cubicBezTo>
                    <a:pt x="443806" y="103492"/>
                    <a:pt x="435188" y="124297"/>
                    <a:pt x="419848" y="139637"/>
                  </a:cubicBezTo>
                  <a:cubicBezTo>
                    <a:pt x="404508" y="154977"/>
                    <a:pt x="383703" y="163595"/>
                    <a:pt x="362008" y="163595"/>
                  </a:cubicBezTo>
                  <a:lnTo>
                    <a:pt x="81798" y="163595"/>
                  </a:lnTo>
                  <a:cubicBezTo>
                    <a:pt x="60104" y="163595"/>
                    <a:pt x="39298" y="154977"/>
                    <a:pt x="23958" y="139637"/>
                  </a:cubicBezTo>
                  <a:cubicBezTo>
                    <a:pt x="8618" y="124297"/>
                    <a:pt x="0" y="103492"/>
                    <a:pt x="0" y="81798"/>
                  </a:cubicBezTo>
                  <a:lnTo>
                    <a:pt x="0" y="81798"/>
                  </a:lnTo>
                  <a:cubicBezTo>
                    <a:pt x="0" y="60104"/>
                    <a:pt x="8618" y="39298"/>
                    <a:pt x="23958" y="23958"/>
                  </a:cubicBezTo>
                  <a:cubicBezTo>
                    <a:pt x="39298" y="8618"/>
                    <a:pt x="60104" y="0"/>
                    <a:pt x="81798" y="0"/>
                  </a:cubicBezTo>
                  <a:close/>
                </a:path>
              </a:pathLst>
            </a:custGeom>
            <a:solidFill>
              <a:srgbClr val="545BF8"/>
            </a:solidFill>
            <a:ln w="19050" cap="rnd">
              <a:solidFill>
                <a:srgbClr val="000000"/>
              </a:solidFill>
              <a:prstDash val="solid"/>
              <a:round/>
            </a:ln>
          </p:spPr>
        </p:sp>
        <p:sp>
          <p:nvSpPr>
            <p:cNvPr name="TextBox 65" id="65"/>
            <p:cNvSpPr txBox="true"/>
            <p:nvPr/>
          </p:nvSpPr>
          <p:spPr>
            <a:xfrm>
              <a:off x="0" y="-38100"/>
              <a:ext cx="443806" cy="201695"/>
            </a:xfrm>
            <a:prstGeom prst="rect">
              <a:avLst/>
            </a:prstGeom>
          </p:spPr>
          <p:txBody>
            <a:bodyPr anchor="ctr" rtlCol="false" tIns="50800" lIns="50800" bIns="50800" rIns="50800"/>
            <a:lstStyle/>
            <a:p>
              <a:pPr algn="ctr">
                <a:lnSpc>
                  <a:spcPts val="3079"/>
                </a:lnSpc>
                <a:spcBef>
                  <a:spcPct val="0"/>
                </a:spcBef>
              </a:pPr>
              <a:r>
                <a:rPr lang="en-US" sz="2199">
                  <a:solidFill>
                    <a:srgbClr val="F4F8FF"/>
                  </a:solidFill>
                  <a:latin typeface="Inter"/>
                  <a:ea typeface="Inter"/>
                  <a:cs typeface="Inter"/>
                  <a:sym typeface="Inter"/>
                </a:rPr>
                <a:t>Cyber</a:t>
              </a:r>
            </a:p>
          </p:txBody>
        </p:sp>
      </p:grpSp>
      <p:grpSp>
        <p:nvGrpSpPr>
          <p:cNvPr name="Group 66" id="66"/>
          <p:cNvGrpSpPr/>
          <p:nvPr/>
        </p:nvGrpSpPr>
        <p:grpSpPr>
          <a:xfrm rot="0">
            <a:off x="3825037" y="2112422"/>
            <a:ext cx="1685076" cy="621151"/>
            <a:chOff x="0" y="0"/>
            <a:chExt cx="443806" cy="163595"/>
          </a:xfrm>
        </p:grpSpPr>
        <p:sp>
          <p:nvSpPr>
            <p:cNvPr name="Freeform 67" id="67"/>
            <p:cNvSpPr/>
            <p:nvPr/>
          </p:nvSpPr>
          <p:spPr>
            <a:xfrm flipH="false" flipV="false" rot="0">
              <a:off x="0" y="0"/>
              <a:ext cx="443806" cy="163595"/>
            </a:xfrm>
            <a:custGeom>
              <a:avLst/>
              <a:gdLst/>
              <a:ahLst/>
              <a:cxnLst/>
              <a:rect r="r" b="b" t="t" l="l"/>
              <a:pathLst>
                <a:path h="163595" w="443806">
                  <a:moveTo>
                    <a:pt x="81798" y="0"/>
                  </a:moveTo>
                  <a:lnTo>
                    <a:pt x="362008" y="0"/>
                  </a:lnTo>
                  <a:cubicBezTo>
                    <a:pt x="383703" y="0"/>
                    <a:pt x="404508" y="8618"/>
                    <a:pt x="419848" y="23958"/>
                  </a:cubicBezTo>
                  <a:cubicBezTo>
                    <a:pt x="435188" y="39298"/>
                    <a:pt x="443806" y="60104"/>
                    <a:pt x="443806" y="81798"/>
                  </a:cubicBezTo>
                  <a:lnTo>
                    <a:pt x="443806" y="81798"/>
                  </a:lnTo>
                  <a:cubicBezTo>
                    <a:pt x="443806" y="103492"/>
                    <a:pt x="435188" y="124297"/>
                    <a:pt x="419848" y="139637"/>
                  </a:cubicBezTo>
                  <a:cubicBezTo>
                    <a:pt x="404508" y="154977"/>
                    <a:pt x="383703" y="163595"/>
                    <a:pt x="362008" y="163595"/>
                  </a:cubicBezTo>
                  <a:lnTo>
                    <a:pt x="81798" y="163595"/>
                  </a:lnTo>
                  <a:cubicBezTo>
                    <a:pt x="60104" y="163595"/>
                    <a:pt x="39298" y="154977"/>
                    <a:pt x="23958" y="139637"/>
                  </a:cubicBezTo>
                  <a:cubicBezTo>
                    <a:pt x="8618" y="124297"/>
                    <a:pt x="0" y="103492"/>
                    <a:pt x="0" y="81798"/>
                  </a:cubicBezTo>
                  <a:lnTo>
                    <a:pt x="0" y="81798"/>
                  </a:lnTo>
                  <a:cubicBezTo>
                    <a:pt x="0" y="60104"/>
                    <a:pt x="8618" y="39298"/>
                    <a:pt x="23958" y="23958"/>
                  </a:cubicBezTo>
                  <a:cubicBezTo>
                    <a:pt x="39298" y="8618"/>
                    <a:pt x="60104" y="0"/>
                    <a:pt x="81798" y="0"/>
                  </a:cubicBezTo>
                  <a:close/>
                </a:path>
              </a:pathLst>
            </a:custGeom>
            <a:solidFill>
              <a:srgbClr val="F4F8FF"/>
            </a:solidFill>
            <a:ln w="19050" cap="rnd">
              <a:solidFill>
                <a:srgbClr val="000000"/>
              </a:solidFill>
              <a:prstDash val="solid"/>
              <a:round/>
            </a:ln>
          </p:spPr>
        </p:sp>
        <p:sp>
          <p:nvSpPr>
            <p:cNvPr name="TextBox 68" id="68"/>
            <p:cNvSpPr txBox="true"/>
            <p:nvPr/>
          </p:nvSpPr>
          <p:spPr>
            <a:xfrm>
              <a:off x="0" y="-38100"/>
              <a:ext cx="443806" cy="201695"/>
            </a:xfrm>
            <a:prstGeom prst="rect">
              <a:avLst/>
            </a:prstGeom>
          </p:spPr>
          <p:txBody>
            <a:bodyPr anchor="ctr" rtlCol="false" tIns="50800" lIns="50800" bIns="50800" rIns="50800"/>
            <a:lstStyle/>
            <a:p>
              <a:pPr algn="ctr">
                <a:lnSpc>
                  <a:spcPts val="3079"/>
                </a:lnSpc>
                <a:spcBef>
                  <a:spcPct val="0"/>
                </a:spcBef>
              </a:pPr>
              <a:r>
                <a:rPr lang="en-US" sz="2199">
                  <a:solidFill>
                    <a:srgbClr val="000000"/>
                  </a:solidFill>
                  <a:latin typeface="Inter"/>
                  <a:ea typeface="Inter"/>
                  <a:cs typeface="Inter"/>
                  <a:sym typeface="Inter"/>
                </a:rPr>
                <a:t>Protection</a:t>
              </a:r>
            </a:p>
          </p:txBody>
        </p:sp>
      </p:grpSp>
      <p:grpSp>
        <p:nvGrpSpPr>
          <p:cNvPr name="Group 69" id="69"/>
          <p:cNvGrpSpPr/>
          <p:nvPr/>
        </p:nvGrpSpPr>
        <p:grpSpPr>
          <a:xfrm rot="0">
            <a:off x="5614888" y="2112422"/>
            <a:ext cx="1685076" cy="621151"/>
            <a:chOff x="0" y="0"/>
            <a:chExt cx="443806" cy="163595"/>
          </a:xfrm>
        </p:grpSpPr>
        <p:sp>
          <p:nvSpPr>
            <p:cNvPr name="Freeform 70" id="70"/>
            <p:cNvSpPr/>
            <p:nvPr/>
          </p:nvSpPr>
          <p:spPr>
            <a:xfrm flipH="false" flipV="false" rot="0">
              <a:off x="0" y="0"/>
              <a:ext cx="443806" cy="163595"/>
            </a:xfrm>
            <a:custGeom>
              <a:avLst/>
              <a:gdLst/>
              <a:ahLst/>
              <a:cxnLst/>
              <a:rect r="r" b="b" t="t" l="l"/>
              <a:pathLst>
                <a:path h="163595" w="443806">
                  <a:moveTo>
                    <a:pt x="81798" y="0"/>
                  </a:moveTo>
                  <a:lnTo>
                    <a:pt x="362008" y="0"/>
                  </a:lnTo>
                  <a:cubicBezTo>
                    <a:pt x="383703" y="0"/>
                    <a:pt x="404508" y="8618"/>
                    <a:pt x="419848" y="23958"/>
                  </a:cubicBezTo>
                  <a:cubicBezTo>
                    <a:pt x="435188" y="39298"/>
                    <a:pt x="443806" y="60104"/>
                    <a:pt x="443806" y="81798"/>
                  </a:cubicBezTo>
                  <a:lnTo>
                    <a:pt x="443806" y="81798"/>
                  </a:lnTo>
                  <a:cubicBezTo>
                    <a:pt x="443806" y="103492"/>
                    <a:pt x="435188" y="124297"/>
                    <a:pt x="419848" y="139637"/>
                  </a:cubicBezTo>
                  <a:cubicBezTo>
                    <a:pt x="404508" y="154977"/>
                    <a:pt x="383703" y="163595"/>
                    <a:pt x="362008" y="163595"/>
                  </a:cubicBezTo>
                  <a:lnTo>
                    <a:pt x="81798" y="163595"/>
                  </a:lnTo>
                  <a:cubicBezTo>
                    <a:pt x="60104" y="163595"/>
                    <a:pt x="39298" y="154977"/>
                    <a:pt x="23958" y="139637"/>
                  </a:cubicBezTo>
                  <a:cubicBezTo>
                    <a:pt x="8618" y="124297"/>
                    <a:pt x="0" y="103492"/>
                    <a:pt x="0" y="81798"/>
                  </a:cubicBezTo>
                  <a:lnTo>
                    <a:pt x="0" y="81798"/>
                  </a:lnTo>
                  <a:cubicBezTo>
                    <a:pt x="0" y="60104"/>
                    <a:pt x="8618" y="39298"/>
                    <a:pt x="23958" y="23958"/>
                  </a:cubicBezTo>
                  <a:cubicBezTo>
                    <a:pt x="39298" y="8618"/>
                    <a:pt x="60104" y="0"/>
                    <a:pt x="81798" y="0"/>
                  </a:cubicBezTo>
                  <a:close/>
                </a:path>
              </a:pathLst>
            </a:custGeom>
            <a:solidFill>
              <a:srgbClr val="545BF8"/>
            </a:solidFill>
            <a:ln w="19050" cap="rnd">
              <a:solidFill>
                <a:srgbClr val="000000"/>
              </a:solidFill>
              <a:prstDash val="solid"/>
              <a:round/>
            </a:ln>
          </p:spPr>
        </p:sp>
        <p:sp>
          <p:nvSpPr>
            <p:cNvPr name="TextBox 71" id="71"/>
            <p:cNvSpPr txBox="true"/>
            <p:nvPr/>
          </p:nvSpPr>
          <p:spPr>
            <a:xfrm>
              <a:off x="0" y="-38100"/>
              <a:ext cx="443806" cy="201695"/>
            </a:xfrm>
            <a:prstGeom prst="rect">
              <a:avLst/>
            </a:prstGeom>
          </p:spPr>
          <p:txBody>
            <a:bodyPr anchor="ctr" rtlCol="false" tIns="50800" lIns="50800" bIns="50800" rIns="50800"/>
            <a:lstStyle/>
            <a:p>
              <a:pPr algn="ctr">
                <a:lnSpc>
                  <a:spcPts val="3079"/>
                </a:lnSpc>
                <a:spcBef>
                  <a:spcPct val="0"/>
                </a:spcBef>
              </a:pPr>
              <a:r>
                <a:rPr lang="en-US" sz="2199">
                  <a:solidFill>
                    <a:srgbClr val="F4F8FF"/>
                  </a:solidFill>
                  <a:latin typeface="Inter"/>
                  <a:ea typeface="Inter"/>
                  <a:cs typeface="Inter"/>
                  <a:sym typeface="Inter"/>
                </a:rPr>
                <a:t>Data</a:t>
              </a:r>
            </a:p>
          </p:txBody>
        </p:sp>
      </p:grpSp>
      <p:grpSp>
        <p:nvGrpSpPr>
          <p:cNvPr name="Group 72" id="72"/>
          <p:cNvGrpSpPr/>
          <p:nvPr/>
        </p:nvGrpSpPr>
        <p:grpSpPr>
          <a:xfrm rot="0">
            <a:off x="7404739" y="2131954"/>
            <a:ext cx="1685076" cy="621151"/>
            <a:chOff x="0" y="0"/>
            <a:chExt cx="443806" cy="163595"/>
          </a:xfrm>
        </p:grpSpPr>
        <p:sp>
          <p:nvSpPr>
            <p:cNvPr name="Freeform 73" id="73"/>
            <p:cNvSpPr/>
            <p:nvPr/>
          </p:nvSpPr>
          <p:spPr>
            <a:xfrm flipH="false" flipV="false" rot="0">
              <a:off x="0" y="0"/>
              <a:ext cx="443806" cy="163595"/>
            </a:xfrm>
            <a:custGeom>
              <a:avLst/>
              <a:gdLst/>
              <a:ahLst/>
              <a:cxnLst/>
              <a:rect r="r" b="b" t="t" l="l"/>
              <a:pathLst>
                <a:path h="163595" w="443806">
                  <a:moveTo>
                    <a:pt x="81798" y="0"/>
                  </a:moveTo>
                  <a:lnTo>
                    <a:pt x="362008" y="0"/>
                  </a:lnTo>
                  <a:cubicBezTo>
                    <a:pt x="383703" y="0"/>
                    <a:pt x="404508" y="8618"/>
                    <a:pt x="419848" y="23958"/>
                  </a:cubicBezTo>
                  <a:cubicBezTo>
                    <a:pt x="435188" y="39298"/>
                    <a:pt x="443806" y="60104"/>
                    <a:pt x="443806" y="81798"/>
                  </a:cubicBezTo>
                  <a:lnTo>
                    <a:pt x="443806" y="81798"/>
                  </a:lnTo>
                  <a:cubicBezTo>
                    <a:pt x="443806" y="103492"/>
                    <a:pt x="435188" y="124297"/>
                    <a:pt x="419848" y="139637"/>
                  </a:cubicBezTo>
                  <a:cubicBezTo>
                    <a:pt x="404508" y="154977"/>
                    <a:pt x="383703" y="163595"/>
                    <a:pt x="362008" y="163595"/>
                  </a:cubicBezTo>
                  <a:lnTo>
                    <a:pt x="81798" y="163595"/>
                  </a:lnTo>
                  <a:cubicBezTo>
                    <a:pt x="60104" y="163595"/>
                    <a:pt x="39298" y="154977"/>
                    <a:pt x="23958" y="139637"/>
                  </a:cubicBezTo>
                  <a:cubicBezTo>
                    <a:pt x="8618" y="124297"/>
                    <a:pt x="0" y="103492"/>
                    <a:pt x="0" y="81798"/>
                  </a:cubicBezTo>
                  <a:lnTo>
                    <a:pt x="0" y="81798"/>
                  </a:lnTo>
                  <a:cubicBezTo>
                    <a:pt x="0" y="60104"/>
                    <a:pt x="8618" y="39298"/>
                    <a:pt x="23958" y="23958"/>
                  </a:cubicBezTo>
                  <a:cubicBezTo>
                    <a:pt x="39298" y="8618"/>
                    <a:pt x="60104" y="0"/>
                    <a:pt x="81798" y="0"/>
                  </a:cubicBezTo>
                  <a:close/>
                </a:path>
              </a:pathLst>
            </a:custGeom>
            <a:solidFill>
              <a:srgbClr val="F4F8FF"/>
            </a:solidFill>
            <a:ln w="19050" cap="rnd">
              <a:solidFill>
                <a:srgbClr val="000000"/>
              </a:solidFill>
              <a:prstDash val="solid"/>
              <a:round/>
            </a:ln>
          </p:spPr>
        </p:sp>
        <p:sp>
          <p:nvSpPr>
            <p:cNvPr name="TextBox 74" id="74"/>
            <p:cNvSpPr txBox="true"/>
            <p:nvPr/>
          </p:nvSpPr>
          <p:spPr>
            <a:xfrm>
              <a:off x="0" y="-38100"/>
              <a:ext cx="443806" cy="201695"/>
            </a:xfrm>
            <a:prstGeom prst="rect">
              <a:avLst/>
            </a:prstGeom>
          </p:spPr>
          <p:txBody>
            <a:bodyPr anchor="ctr" rtlCol="false" tIns="50800" lIns="50800" bIns="50800" rIns="50800"/>
            <a:lstStyle/>
            <a:p>
              <a:pPr algn="ctr">
                <a:lnSpc>
                  <a:spcPts val="3079"/>
                </a:lnSpc>
                <a:spcBef>
                  <a:spcPct val="0"/>
                </a:spcBef>
              </a:pPr>
              <a:r>
                <a:rPr lang="en-US" sz="2199">
                  <a:solidFill>
                    <a:srgbClr val="000000"/>
                  </a:solidFill>
                  <a:latin typeface="Inter"/>
                  <a:ea typeface="Inter"/>
                  <a:cs typeface="Inter"/>
                  <a:sym typeface="Inter"/>
                </a:rPr>
                <a:t>Threat</a:t>
              </a:r>
            </a:p>
          </p:txBody>
        </p:sp>
      </p:grpSp>
      <p:grpSp>
        <p:nvGrpSpPr>
          <p:cNvPr name="Group 75" id="75"/>
          <p:cNvGrpSpPr/>
          <p:nvPr/>
        </p:nvGrpSpPr>
        <p:grpSpPr>
          <a:xfrm rot="0">
            <a:off x="9194591" y="2131954"/>
            <a:ext cx="1685076" cy="621151"/>
            <a:chOff x="0" y="0"/>
            <a:chExt cx="443806" cy="163595"/>
          </a:xfrm>
        </p:grpSpPr>
        <p:sp>
          <p:nvSpPr>
            <p:cNvPr name="Freeform 76" id="76"/>
            <p:cNvSpPr/>
            <p:nvPr/>
          </p:nvSpPr>
          <p:spPr>
            <a:xfrm flipH="false" flipV="false" rot="0">
              <a:off x="0" y="0"/>
              <a:ext cx="443806" cy="163595"/>
            </a:xfrm>
            <a:custGeom>
              <a:avLst/>
              <a:gdLst/>
              <a:ahLst/>
              <a:cxnLst/>
              <a:rect r="r" b="b" t="t" l="l"/>
              <a:pathLst>
                <a:path h="163595" w="443806">
                  <a:moveTo>
                    <a:pt x="81798" y="0"/>
                  </a:moveTo>
                  <a:lnTo>
                    <a:pt x="362008" y="0"/>
                  </a:lnTo>
                  <a:cubicBezTo>
                    <a:pt x="383703" y="0"/>
                    <a:pt x="404508" y="8618"/>
                    <a:pt x="419848" y="23958"/>
                  </a:cubicBezTo>
                  <a:cubicBezTo>
                    <a:pt x="435188" y="39298"/>
                    <a:pt x="443806" y="60104"/>
                    <a:pt x="443806" y="81798"/>
                  </a:cubicBezTo>
                  <a:lnTo>
                    <a:pt x="443806" y="81798"/>
                  </a:lnTo>
                  <a:cubicBezTo>
                    <a:pt x="443806" y="103492"/>
                    <a:pt x="435188" y="124297"/>
                    <a:pt x="419848" y="139637"/>
                  </a:cubicBezTo>
                  <a:cubicBezTo>
                    <a:pt x="404508" y="154977"/>
                    <a:pt x="383703" y="163595"/>
                    <a:pt x="362008" y="163595"/>
                  </a:cubicBezTo>
                  <a:lnTo>
                    <a:pt x="81798" y="163595"/>
                  </a:lnTo>
                  <a:cubicBezTo>
                    <a:pt x="60104" y="163595"/>
                    <a:pt x="39298" y="154977"/>
                    <a:pt x="23958" y="139637"/>
                  </a:cubicBezTo>
                  <a:cubicBezTo>
                    <a:pt x="8618" y="124297"/>
                    <a:pt x="0" y="103492"/>
                    <a:pt x="0" y="81798"/>
                  </a:cubicBezTo>
                  <a:lnTo>
                    <a:pt x="0" y="81798"/>
                  </a:lnTo>
                  <a:cubicBezTo>
                    <a:pt x="0" y="60104"/>
                    <a:pt x="8618" y="39298"/>
                    <a:pt x="23958" y="23958"/>
                  </a:cubicBezTo>
                  <a:cubicBezTo>
                    <a:pt x="39298" y="8618"/>
                    <a:pt x="60104" y="0"/>
                    <a:pt x="81798" y="0"/>
                  </a:cubicBezTo>
                  <a:close/>
                </a:path>
              </a:pathLst>
            </a:custGeom>
            <a:solidFill>
              <a:srgbClr val="545BF8"/>
            </a:solidFill>
            <a:ln w="19050" cap="rnd">
              <a:solidFill>
                <a:srgbClr val="000000"/>
              </a:solidFill>
              <a:prstDash val="solid"/>
              <a:round/>
            </a:ln>
          </p:spPr>
        </p:sp>
        <p:sp>
          <p:nvSpPr>
            <p:cNvPr name="TextBox 77" id="77"/>
            <p:cNvSpPr txBox="true"/>
            <p:nvPr/>
          </p:nvSpPr>
          <p:spPr>
            <a:xfrm>
              <a:off x="0" y="-38100"/>
              <a:ext cx="443806" cy="201695"/>
            </a:xfrm>
            <a:prstGeom prst="rect">
              <a:avLst/>
            </a:prstGeom>
          </p:spPr>
          <p:txBody>
            <a:bodyPr anchor="ctr" rtlCol="false" tIns="50800" lIns="50800" bIns="50800" rIns="50800"/>
            <a:lstStyle/>
            <a:p>
              <a:pPr algn="ctr">
                <a:lnSpc>
                  <a:spcPts val="3079"/>
                </a:lnSpc>
                <a:spcBef>
                  <a:spcPct val="0"/>
                </a:spcBef>
              </a:pPr>
              <a:r>
                <a:rPr lang="en-US" sz="2199">
                  <a:solidFill>
                    <a:srgbClr val="F4F8FF"/>
                  </a:solidFill>
                  <a:latin typeface="Inter"/>
                  <a:ea typeface="Inter"/>
                  <a:cs typeface="Inter"/>
                  <a:sym typeface="Inter"/>
                </a:rPr>
                <a:t>Security</a:t>
              </a:r>
            </a:p>
          </p:txBody>
        </p:sp>
      </p:grpSp>
      <p:grpSp>
        <p:nvGrpSpPr>
          <p:cNvPr name="Group 78" id="78"/>
          <p:cNvGrpSpPr/>
          <p:nvPr/>
        </p:nvGrpSpPr>
        <p:grpSpPr>
          <a:xfrm rot="0">
            <a:off x="10984442" y="2112422"/>
            <a:ext cx="1685076" cy="621151"/>
            <a:chOff x="0" y="0"/>
            <a:chExt cx="443806" cy="163595"/>
          </a:xfrm>
        </p:grpSpPr>
        <p:sp>
          <p:nvSpPr>
            <p:cNvPr name="Freeform 79" id="79"/>
            <p:cNvSpPr/>
            <p:nvPr/>
          </p:nvSpPr>
          <p:spPr>
            <a:xfrm flipH="false" flipV="false" rot="0">
              <a:off x="0" y="0"/>
              <a:ext cx="443806" cy="163595"/>
            </a:xfrm>
            <a:custGeom>
              <a:avLst/>
              <a:gdLst/>
              <a:ahLst/>
              <a:cxnLst/>
              <a:rect r="r" b="b" t="t" l="l"/>
              <a:pathLst>
                <a:path h="163595" w="443806">
                  <a:moveTo>
                    <a:pt x="81798" y="0"/>
                  </a:moveTo>
                  <a:lnTo>
                    <a:pt x="362008" y="0"/>
                  </a:lnTo>
                  <a:cubicBezTo>
                    <a:pt x="383703" y="0"/>
                    <a:pt x="404508" y="8618"/>
                    <a:pt x="419848" y="23958"/>
                  </a:cubicBezTo>
                  <a:cubicBezTo>
                    <a:pt x="435188" y="39298"/>
                    <a:pt x="443806" y="60104"/>
                    <a:pt x="443806" y="81798"/>
                  </a:cubicBezTo>
                  <a:lnTo>
                    <a:pt x="443806" y="81798"/>
                  </a:lnTo>
                  <a:cubicBezTo>
                    <a:pt x="443806" y="103492"/>
                    <a:pt x="435188" y="124297"/>
                    <a:pt x="419848" y="139637"/>
                  </a:cubicBezTo>
                  <a:cubicBezTo>
                    <a:pt x="404508" y="154977"/>
                    <a:pt x="383703" y="163595"/>
                    <a:pt x="362008" y="163595"/>
                  </a:cubicBezTo>
                  <a:lnTo>
                    <a:pt x="81798" y="163595"/>
                  </a:lnTo>
                  <a:cubicBezTo>
                    <a:pt x="60104" y="163595"/>
                    <a:pt x="39298" y="154977"/>
                    <a:pt x="23958" y="139637"/>
                  </a:cubicBezTo>
                  <a:cubicBezTo>
                    <a:pt x="8618" y="124297"/>
                    <a:pt x="0" y="103492"/>
                    <a:pt x="0" y="81798"/>
                  </a:cubicBezTo>
                  <a:lnTo>
                    <a:pt x="0" y="81798"/>
                  </a:lnTo>
                  <a:cubicBezTo>
                    <a:pt x="0" y="60104"/>
                    <a:pt x="8618" y="39298"/>
                    <a:pt x="23958" y="23958"/>
                  </a:cubicBezTo>
                  <a:cubicBezTo>
                    <a:pt x="39298" y="8618"/>
                    <a:pt x="60104" y="0"/>
                    <a:pt x="81798" y="0"/>
                  </a:cubicBezTo>
                  <a:close/>
                </a:path>
              </a:pathLst>
            </a:custGeom>
            <a:solidFill>
              <a:srgbClr val="F4F8FF"/>
            </a:solidFill>
            <a:ln w="19050" cap="rnd">
              <a:solidFill>
                <a:srgbClr val="000000"/>
              </a:solidFill>
              <a:prstDash val="solid"/>
              <a:round/>
            </a:ln>
          </p:spPr>
        </p:sp>
        <p:sp>
          <p:nvSpPr>
            <p:cNvPr name="TextBox 80" id="80"/>
            <p:cNvSpPr txBox="true"/>
            <p:nvPr/>
          </p:nvSpPr>
          <p:spPr>
            <a:xfrm>
              <a:off x="0" y="-38100"/>
              <a:ext cx="443806" cy="201695"/>
            </a:xfrm>
            <a:prstGeom prst="rect">
              <a:avLst/>
            </a:prstGeom>
          </p:spPr>
          <p:txBody>
            <a:bodyPr anchor="ctr" rtlCol="false" tIns="50800" lIns="50800" bIns="50800" rIns="50800"/>
            <a:lstStyle/>
            <a:p>
              <a:pPr algn="ctr">
                <a:lnSpc>
                  <a:spcPts val="3079"/>
                </a:lnSpc>
                <a:spcBef>
                  <a:spcPct val="0"/>
                </a:spcBef>
              </a:pPr>
              <a:r>
                <a:rPr lang="en-US" sz="2199">
                  <a:solidFill>
                    <a:srgbClr val="000000"/>
                  </a:solidFill>
                  <a:latin typeface="Inter"/>
                  <a:ea typeface="Inter"/>
                  <a:cs typeface="Inter"/>
                  <a:sym typeface="Inter"/>
                </a:rPr>
                <a:t>Attack</a:t>
              </a:r>
            </a:p>
          </p:txBody>
        </p:sp>
      </p:grpSp>
      <p:grpSp>
        <p:nvGrpSpPr>
          <p:cNvPr name="Group 81" id="81"/>
          <p:cNvGrpSpPr/>
          <p:nvPr/>
        </p:nvGrpSpPr>
        <p:grpSpPr>
          <a:xfrm rot="0">
            <a:off x="12774293" y="2131954"/>
            <a:ext cx="1685076" cy="621151"/>
            <a:chOff x="0" y="0"/>
            <a:chExt cx="443806" cy="163595"/>
          </a:xfrm>
        </p:grpSpPr>
        <p:sp>
          <p:nvSpPr>
            <p:cNvPr name="Freeform 82" id="82"/>
            <p:cNvSpPr/>
            <p:nvPr/>
          </p:nvSpPr>
          <p:spPr>
            <a:xfrm flipH="false" flipV="false" rot="0">
              <a:off x="0" y="0"/>
              <a:ext cx="443806" cy="163595"/>
            </a:xfrm>
            <a:custGeom>
              <a:avLst/>
              <a:gdLst/>
              <a:ahLst/>
              <a:cxnLst/>
              <a:rect r="r" b="b" t="t" l="l"/>
              <a:pathLst>
                <a:path h="163595" w="443806">
                  <a:moveTo>
                    <a:pt x="81798" y="0"/>
                  </a:moveTo>
                  <a:lnTo>
                    <a:pt x="362008" y="0"/>
                  </a:lnTo>
                  <a:cubicBezTo>
                    <a:pt x="383703" y="0"/>
                    <a:pt x="404508" y="8618"/>
                    <a:pt x="419848" y="23958"/>
                  </a:cubicBezTo>
                  <a:cubicBezTo>
                    <a:pt x="435188" y="39298"/>
                    <a:pt x="443806" y="60104"/>
                    <a:pt x="443806" y="81798"/>
                  </a:cubicBezTo>
                  <a:lnTo>
                    <a:pt x="443806" y="81798"/>
                  </a:lnTo>
                  <a:cubicBezTo>
                    <a:pt x="443806" y="103492"/>
                    <a:pt x="435188" y="124297"/>
                    <a:pt x="419848" y="139637"/>
                  </a:cubicBezTo>
                  <a:cubicBezTo>
                    <a:pt x="404508" y="154977"/>
                    <a:pt x="383703" y="163595"/>
                    <a:pt x="362008" y="163595"/>
                  </a:cubicBezTo>
                  <a:lnTo>
                    <a:pt x="81798" y="163595"/>
                  </a:lnTo>
                  <a:cubicBezTo>
                    <a:pt x="60104" y="163595"/>
                    <a:pt x="39298" y="154977"/>
                    <a:pt x="23958" y="139637"/>
                  </a:cubicBezTo>
                  <a:cubicBezTo>
                    <a:pt x="8618" y="124297"/>
                    <a:pt x="0" y="103492"/>
                    <a:pt x="0" y="81798"/>
                  </a:cubicBezTo>
                  <a:lnTo>
                    <a:pt x="0" y="81798"/>
                  </a:lnTo>
                  <a:cubicBezTo>
                    <a:pt x="0" y="60104"/>
                    <a:pt x="8618" y="39298"/>
                    <a:pt x="23958" y="23958"/>
                  </a:cubicBezTo>
                  <a:cubicBezTo>
                    <a:pt x="39298" y="8618"/>
                    <a:pt x="60104" y="0"/>
                    <a:pt x="81798" y="0"/>
                  </a:cubicBezTo>
                  <a:close/>
                </a:path>
              </a:pathLst>
            </a:custGeom>
            <a:solidFill>
              <a:srgbClr val="545BF8"/>
            </a:solidFill>
            <a:ln w="19050" cap="rnd">
              <a:solidFill>
                <a:srgbClr val="000000"/>
              </a:solidFill>
              <a:prstDash val="solid"/>
              <a:round/>
            </a:ln>
          </p:spPr>
        </p:sp>
        <p:sp>
          <p:nvSpPr>
            <p:cNvPr name="TextBox 83" id="83"/>
            <p:cNvSpPr txBox="true"/>
            <p:nvPr/>
          </p:nvSpPr>
          <p:spPr>
            <a:xfrm>
              <a:off x="0" y="-38100"/>
              <a:ext cx="443806" cy="201695"/>
            </a:xfrm>
            <a:prstGeom prst="rect">
              <a:avLst/>
            </a:prstGeom>
          </p:spPr>
          <p:txBody>
            <a:bodyPr anchor="ctr" rtlCol="false" tIns="50800" lIns="50800" bIns="50800" rIns="50800"/>
            <a:lstStyle/>
            <a:p>
              <a:pPr algn="ctr">
                <a:lnSpc>
                  <a:spcPts val="3079"/>
                </a:lnSpc>
                <a:spcBef>
                  <a:spcPct val="0"/>
                </a:spcBef>
              </a:pPr>
              <a:r>
                <a:rPr lang="en-US" sz="2199">
                  <a:solidFill>
                    <a:srgbClr val="F4F8FF"/>
                  </a:solidFill>
                  <a:latin typeface="Inter"/>
                  <a:ea typeface="Inter"/>
                  <a:cs typeface="Inter"/>
                  <a:sym typeface="Inter"/>
                </a:rPr>
                <a:t>Firewall</a:t>
              </a:r>
            </a:p>
          </p:txBody>
        </p:sp>
      </p:grpSp>
      <p:grpSp>
        <p:nvGrpSpPr>
          <p:cNvPr name="Group 84" id="84"/>
          <p:cNvGrpSpPr/>
          <p:nvPr/>
        </p:nvGrpSpPr>
        <p:grpSpPr>
          <a:xfrm rot="0">
            <a:off x="14564144" y="2112422"/>
            <a:ext cx="1685076" cy="621151"/>
            <a:chOff x="0" y="0"/>
            <a:chExt cx="443806" cy="163595"/>
          </a:xfrm>
        </p:grpSpPr>
        <p:sp>
          <p:nvSpPr>
            <p:cNvPr name="Freeform 85" id="85"/>
            <p:cNvSpPr/>
            <p:nvPr/>
          </p:nvSpPr>
          <p:spPr>
            <a:xfrm flipH="false" flipV="false" rot="0">
              <a:off x="0" y="0"/>
              <a:ext cx="443806" cy="163595"/>
            </a:xfrm>
            <a:custGeom>
              <a:avLst/>
              <a:gdLst/>
              <a:ahLst/>
              <a:cxnLst/>
              <a:rect r="r" b="b" t="t" l="l"/>
              <a:pathLst>
                <a:path h="163595" w="443806">
                  <a:moveTo>
                    <a:pt x="81798" y="0"/>
                  </a:moveTo>
                  <a:lnTo>
                    <a:pt x="362008" y="0"/>
                  </a:lnTo>
                  <a:cubicBezTo>
                    <a:pt x="383703" y="0"/>
                    <a:pt x="404508" y="8618"/>
                    <a:pt x="419848" y="23958"/>
                  </a:cubicBezTo>
                  <a:cubicBezTo>
                    <a:pt x="435188" y="39298"/>
                    <a:pt x="443806" y="60104"/>
                    <a:pt x="443806" y="81798"/>
                  </a:cubicBezTo>
                  <a:lnTo>
                    <a:pt x="443806" y="81798"/>
                  </a:lnTo>
                  <a:cubicBezTo>
                    <a:pt x="443806" y="103492"/>
                    <a:pt x="435188" y="124297"/>
                    <a:pt x="419848" y="139637"/>
                  </a:cubicBezTo>
                  <a:cubicBezTo>
                    <a:pt x="404508" y="154977"/>
                    <a:pt x="383703" y="163595"/>
                    <a:pt x="362008" y="163595"/>
                  </a:cubicBezTo>
                  <a:lnTo>
                    <a:pt x="81798" y="163595"/>
                  </a:lnTo>
                  <a:cubicBezTo>
                    <a:pt x="60104" y="163595"/>
                    <a:pt x="39298" y="154977"/>
                    <a:pt x="23958" y="139637"/>
                  </a:cubicBezTo>
                  <a:cubicBezTo>
                    <a:pt x="8618" y="124297"/>
                    <a:pt x="0" y="103492"/>
                    <a:pt x="0" y="81798"/>
                  </a:cubicBezTo>
                  <a:lnTo>
                    <a:pt x="0" y="81798"/>
                  </a:lnTo>
                  <a:cubicBezTo>
                    <a:pt x="0" y="60104"/>
                    <a:pt x="8618" y="39298"/>
                    <a:pt x="23958" y="23958"/>
                  </a:cubicBezTo>
                  <a:cubicBezTo>
                    <a:pt x="39298" y="8618"/>
                    <a:pt x="60104" y="0"/>
                    <a:pt x="81798" y="0"/>
                  </a:cubicBezTo>
                  <a:close/>
                </a:path>
              </a:pathLst>
            </a:custGeom>
            <a:solidFill>
              <a:srgbClr val="F4F8FF"/>
            </a:solidFill>
            <a:ln w="19050" cap="rnd">
              <a:solidFill>
                <a:srgbClr val="000000"/>
              </a:solidFill>
              <a:prstDash val="solid"/>
              <a:round/>
            </a:ln>
          </p:spPr>
        </p:sp>
        <p:sp>
          <p:nvSpPr>
            <p:cNvPr name="TextBox 86" id="86"/>
            <p:cNvSpPr txBox="true"/>
            <p:nvPr/>
          </p:nvSpPr>
          <p:spPr>
            <a:xfrm>
              <a:off x="0" y="-38100"/>
              <a:ext cx="443806" cy="201695"/>
            </a:xfrm>
            <a:prstGeom prst="rect">
              <a:avLst/>
            </a:prstGeom>
          </p:spPr>
          <p:txBody>
            <a:bodyPr anchor="ctr" rtlCol="false" tIns="50800" lIns="50800" bIns="50800" rIns="50800"/>
            <a:lstStyle/>
            <a:p>
              <a:pPr algn="ctr">
                <a:lnSpc>
                  <a:spcPts val="3079"/>
                </a:lnSpc>
                <a:spcBef>
                  <a:spcPct val="0"/>
                </a:spcBef>
              </a:pPr>
              <a:r>
                <a:rPr lang="en-US" sz="2199">
                  <a:solidFill>
                    <a:srgbClr val="000000"/>
                  </a:solidFill>
                  <a:latin typeface="Inter"/>
                  <a:ea typeface="Inter"/>
                  <a:cs typeface="Inter"/>
                  <a:sym typeface="Inter"/>
                </a:rPr>
                <a:t>Malware</a:t>
              </a:r>
            </a:p>
          </p:txBody>
        </p:sp>
      </p:grpSp>
      <p:sp>
        <p:nvSpPr>
          <p:cNvPr name="Freeform 87" id="87"/>
          <p:cNvSpPr/>
          <p:nvPr/>
        </p:nvSpPr>
        <p:spPr>
          <a:xfrm flipH="false" flipV="false" rot="0">
            <a:off x="13397695" y="3181248"/>
            <a:ext cx="3536864" cy="5765480"/>
          </a:xfrm>
          <a:custGeom>
            <a:avLst/>
            <a:gdLst/>
            <a:ahLst/>
            <a:cxnLst/>
            <a:rect r="r" b="b" t="t" l="l"/>
            <a:pathLst>
              <a:path h="5765480" w="3536864">
                <a:moveTo>
                  <a:pt x="0" y="0"/>
                </a:moveTo>
                <a:lnTo>
                  <a:pt x="3536864" y="0"/>
                </a:lnTo>
                <a:lnTo>
                  <a:pt x="3536864" y="5765480"/>
                </a:lnTo>
                <a:lnTo>
                  <a:pt x="0" y="5765480"/>
                </a:lnTo>
                <a:lnTo>
                  <a:pt x="0" y="0"/>
                </a:lnTo>
                <a:close/>
              </a:path>
            </a:pathLst>
          </a:custGeom>
          <a:blipFill>
            <a:blip r:embed="rId6"/>
            <a:stretch>
              <a:fillRect l="-26034" t="0" r="-36976" b="0"/>
            </a:stretch>
          </a:blipFill>
        </p:spPr>
      </p:sp>
      <p:sp>
        <p:nvSpPr>
          <p:cNvPr name="TextBox 88" id="88"/>
          <p:cNvSpPr txBox="true"/>
          <p:nvPr/>
        </p:nvSpPr>
        <p:spPr>
          <a:xfrm rot="0">
            <a:off x="1369536" y="3589242"/>
            <a:ext cx="11763515" cy="1511077"/>
          </a:xfrm>
          <a:prstGeom prst="rect">
            <a:avLst/>
          </a:prstGeom>
        </p:spPr>
        <p:txBody>
          <a:bodyPr anchor="t" rtlCol="false" tIns="0" lIns="0" bIns="0" rIns="0">
            <a:spAutoFit/>
          </a:bodyPr>
          <a:lstStyle/>
          <a:p>
            <a:pPr algn="ctr">
              <a:lnSpc>
                <a:spcPts val="10688"/>
              </a:lnSpc>
              <a:spcBef>
                <a:spcPct val="0"/>
              </a:spcBef>
            </a:pPr>
            <a:r>
              <a:rPr lang="en-US" b="true" sz="7634">
                <a:solidFill>
                  <a:srgbClr val="000000"/>
                </a:solidFill>
                <a:latin typeface="Cooper Hewitt Bold"/>
                <a:ea typeface="Cooper Hewitt Bold"/>
                <a:cs typeface="Cooper Hewitt Bold"/>
                <a:sym typeface="Cooper Hewitt Bold"/>
              </a:rPr>
              <a:t>SECURITY &amp; PROTECTION</a:t>
            </a:r>
          </a:p>
        </p:txBody>
      </p:sp>
      <p:sp>
        <p:nvSpPr>
          <p:cNvPr name="TextBox 89" id="89"/>
          <p:cNvSpPr txBox="true"/>
          <p:nvPr/>
        </p:nvSpPr>
        <p:spPr>
          <a:xfrm rot="0">
            <a:off x="1427998" y="6176315"/>
            <a:ext cx="11380564" cy="1066793"/>
          </a:xfrm>
          <a:prstGeom prst="rect">
            <a:avLst/>
          </a:prstGeom>
        </p:spPr>
        <p:txBody>
          <a:bodyPr anchor="t" rtlCol="false" tIns="0" lIns="0" bIns="0" rIns="0">
            <a:spAutoFit/>
          </a:bodyPr>
          <a:lstStyle/>
          <a:p>
            <a:pPr algn="ctr">
              <a:lnSpc>
                <a:spcPts val="4338"/>
              </a:lnSpc>
              <a:spcBef>
                <a:spcPct val="0"/>
              </a:spcBef>
            </a:pPr>
            <a:r>
              <a:rPr lang="en-US" b="true" sz="3098" spc="164">
                <a:solidFill>
                  <a:srgbClr val="000000"/>
                </a:solidFill>
                <a:latin typeface="Inter Medium"/>
                <a:ea typeface="Inter Medium"/>
                <a:cs typeface="Inter Medium"/>
                <a:sym typeface="Inter Medium"/>
              </a:rPr>
              <a:t>Secure the System, Protect the Core – Because One Breach is All It Takes.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8AA4F4"/>
        </a:solidFill>
      </p:bgPr>
    </p:bg>
    <p:spTree>
      <p:nvGrpSpPr>
        <p:cNvPr id="1" name=""/>
        <p:cNvGrpSpPr/>
        <p:nvPr/>
      </p:nvGrpSpPr>
      <p:grpSpPr>
        <a:xfrm>
          <a:off x="0" y="0"/>
          <a:ext cx="0" cy="0"/>
          <a:chOff x="0" y="0"/>
          <a:chExt cx="0" cy="0"/>
        </a:xfrm>
      </p:grpSpPr>
      <p:grpSp>
        <p:nvGrpSpPr>
          <p:cNvPr name="Group 2" id="2"/>
          <p:cNvGrpSpPr/>
          <p:nvPr/>
        </p:nvGrpSpPr>
        <p:grpSpPr>
          <a:xfrm rot="0">
            <a:off x="811771" y="450222"/>
            <a:ext cx="9133294" cy="9362710"/>
            <a:chOff x="0" y="0"/>
            <a:chExt cx="12177725" cy="12483614"/>
          </a:xfrm>
        </p:grpSpPr>
        <p:grpSp>
          <p:nvGrpSpPr>
            <p:cNvPr name="Group 3" id="3"/>
            <p:cNvGrpSpPr/>
            <p:nvPr/>
          </p:nvGrpSpPr>
          <p:grpSpPr>
            <a:xfrm rot="0">
              <a:off x="0" y="0"/>
              <a:ext cx="12177725" cy="12483614"/>
              <a:chOff x="0" y="0"/>
              <a:chExt cx="2114357" cy="2167467"/>
            </a:xfrm>
          </p:grpSpPr>
          <p:sp>
            <p:nvSpPr>
              <p:cNvPr name="Freeform 4" id="4"/>
              <p:cNvSpPr/>
              <p:nvPr/>
            </p:nvSpPr>
            <p:spPr>
              <a:xfrm flipH="false" flipV="false" rot="0">
                <a:off x="0" y="0"/>
                <a:ext cx="2114357" cy="2167467"/>
              </a:xfrm>
              <a:custGeom>
                <a:avLst/>
                <a:gdLst/>
                <a:ahLst/>
                <a:cxnLst/>
                <a:rect r="r" b="b" t="t" l="l"/>
                <a:pathLst>
                  <a:path h="2167467" w="2114357">
                    <a:moveTo>
                      <a:pt x="38575" y="0"/>
                    </a:moveTo>
                    <a:lnTo>
                      <a:pt x="2075782" y="0"/>
                    </a:lnTo>
                    <a:cubicBezTo>
                      <a:pt x="2086013" y="0"/>
                      <a:pt x="2095824" y="4064"/>
                      <a:pt x="2103058" y="11298"/>
                    </a:cubicBezTo>
                    <a:cubicBezTo>
                      <a:pt x="2110293" y="18532"/>
                      <a:pt x="2114357" y="28344"/>
                      <a:pt x="2114357" y="38575"/>
                    </a:cubicBezTo>
                    <a:lnTo>
                      <a:pt x="2114357" y="2128892"/>
                    </a:lnTo>
                    <a:cubicBezTo>
                      <a:pt x="2114357" y="2139123"/>
                      <a:pt x="2110293" y="2148934"/>
                      <a:pt x="2103058" y="2156168"/>
                    </a:cubicBezTo>
                    <a:cubicBezTo>
                      <a:pt x="2095824" y="2163403"/>
                      <a:pt x="2086013" y="2167467"/>
                      <a:pt x="2075782" y="2167467"/>
                    </a:cubicBezTo>
                    <a:lnTo>
                      <a:pt x="38575" y="2167467"/>
                    </a:lnTo>
                    <a:cubicBezTo>
                      <a:pt x="28344" y="2167467"/>
                      <a:pt x="18532" y="2163403"/>
                      <a:pt x="11298" y="2156168"/>
                    </a:cubicBezTo>
                    <a:cubicBezTo>
                      <a:pt x="4064" y="2148934"/>
                      <a:pt x="0" y="2139123"/>
                      <a:pt x="0" y="2128892"/>
                    </a:cubicBezTo>
                    <a:lnTo>
                      <a:pt x="0" y="38575"/>
                    </a:lnTo>
                    <a:cubicBezTo>
                      <a:pt x="0" y="28344"/>
                      <a:pt x="4064" y="18532"/>
                      <a:pt x="11298" y="11298"/>
                    </a:cubicBezTo>
                    <a:cubicBezTo>
                      <a:pt x="18532" y="4064"/>
                      <a:pt x="28344" y="0"/>
                      <a:pt x="38575" y="0"/>
                    </a:cubicBezTo>
                    <a:close/>
                  </a:path>
                </a:pathLst>
              </a:custGeom>
              <a:solidFill>
                <a:srgbClr val="F4F8FF"/>
              </a:solidFill>
              <a:ln w="19050" cap="rnd">
                <a:solidFill>
                  <a:srgbClr val="000000"/>
                </a:solidFill>
                <a:prstDash val="solid"/>
                <a:round/>
              </a:ln>
            </p:spPr>
          </p:sp>
          <p:sp>
            <p:nvSpPr>
              <p:cNvPr name="TextBox 5" id="5"/>
              <p:cNvSpPr txBox="true"/>
              <p:nvPr/>
            </p:nvSpPr>
            <p:spPr>
              <a:xfrm>
                <a:off x="0" y="-38100"/>
                <a:ext cx="2114357" cy="2205567"/>
              </a:xfrm>
              <a:prstGeom prst="rect">
                <a:avLst/>
              </a:prstGeom>
            </p:spPr>
            <p:txBody>
              <a:bodyPr anchor="ctr" rtlCol="false" tIns="50800" lIns="50800" bIns="50800" rIns="50800"/>
              <a:lstStyle/>
              <a:p>
                <a:pPr algn="ctr">
                  <a:lnSpc>
                    <a:spcPts val="2660"/>
                  </a:lnSpc>
                  <a:spcBef>
                    <a:spcPct val="0"/>
                  </a:spcBef>
                </a:pPr>
              </a:p>
            </p:txBody>
          </p:sp>
        </p:grpSp>
        <p:grpSp>
          <p:nvGrpSpPr>
            <p:cNvPr name="Group 6" id="6"/>
            <p:cNvGrpSpPr/>
            <p:nvPr/>
          </p:nvGrpSpPr>
          <p:grpSpPr>
            <a:xfrm rot="0">
              <a:off x="605702" y="482934"/>
              <a:ext cx="431850" cy="43185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5954"/>
              </a:solidFill>
              <a:ln w="19050" cap="sq">
                <a:solidFill>
                  <a:srgbClr val="000000"/>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60"/>
                  </a:lnSpc>
                </a:pPr>
              </a:p>
            </p:txBody>
          </p:sp>
        </p:grpSp>
        <p:grpSp>
          <p:nvGrpSpPr>
            <p:cNvPr name="Group 9" id="9"/>
            <p:cNvGrpSpPr/>
            <p:nvPr/>
          </p:nvGrpSpPr>
          <p:grpSpPr>
            <a:xfrm rot="0">
              <a:off x="1223713" y="482934"/>
              <a:ext cx="431850" cy="43185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C954"/>
              </a:solidFill>
              <a:ln w="19050" cap="sq">
                <a:solidFill>
                  <a:srgbClr val="000000"/>
                </a:solidFill>
                <a:prstDash val="solid"/>
                <a:miter/>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60"/>
                  </a:lnSpc>
                </a:pPr>
              </a:p>
            </p:txBody>
          </p:sp>
        </p:grpSp>
        <p:grpSp>
          <p:nvGrpSpPr>
            <p:cNvPr name="Group 12" id="12"/>
            <p:cNvGrpSpPr/>
            <p:nvPr/>
          </p:nvGrpSpPr>
          <p:grpSpPr>
            <a:xfrm rot="0">
              <a:off x="1843396" y="482934"/>
              <a:ext cx="431850" cy="43185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F854"/>
              </a:solidFill>
              <a:ln w="19050" cap="sq">
                <a:solidFill>
                  <a:srgbClr val="000000"/>
                </a:solidFill>
                <a:prstDash val="solid"/>
                <a:miter/>
              </a:ln>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60"/>
                  </a:lnSpc>
                </a:pPr>
              </a:p>
            </p:txBody>
          </p:sp>
        </p:grpSp>
        <p:sp>
          <p:nvSpPr>
            <p:cNvPr name="TextBox 15" id="15"/>
            <p:cNvSpPr txBox="true"/>
            <p:nvPr/>
          </p:nvSpPr>
          <p:spPr>
            <a:xfrm rot="0">
              <a:off x="1388156" y="1997366"/>
              <a:ext cx="9931674" cy="1254313"/>
            </a:xfrm>
            <a:prstGeom prst="rect">
              <a:avLst/>
            </a:prstGeom>
          </p:spPr>
          <p:txBody>
            <a:bodyPr anchor="t" rtlCol="false" tIns="0" lIns="0" bIns="0" rIns="0">
              <a:spAutoFit/>
            </a:bodyPr>
            <a:lstStyle/>
            <a:p>
              <a:pPr algn="l">
                <a:lnSpc>
                  <a:spcPts val="5781"/>
                </a:lnSpc>
              </a:pPr>
              <a:r>
                <a:rPr lang="en-US" b="true" sz="6085">
                  <a:solidFill>
                    <a:srgbClr val="000000"/>
                  </a:solidFill>
                  <a:latin typeface="Cooper Hewitt Bold"/>
                  <a:ea typeface="Cooper Hewitt Bold"/>
                  <a:cs typeface="Cooper Hewitt Bold"/>
                  <a:sym typeface="Cooper Hewitt Bold"/>
                </a:rPr>
                <a:t>FIREWALLS AND IDS</a:t>
              </a:r>
            </a:p>
          </p:txBody>
        </p:sp>
        <p:sp>
          <p:nvSpPr>
            <p:cNvPr name="TextBox 16" id="16"/>
            <p:cNvSpPr txBox="true"/>
            <p:nvPr/>
          </p:nvSpPr>
          <p:spPr>
            <a:xfrm rot="0">
              <a:off x="1388156" y="3379413"/>
              <a:ext cx="9401413" cy="4475485"/>
            </a:xfrm>
            <a:prstGeom prst="rect">
              <a:avLst/>
            </a:prstGeom>
          </p:spPr>
          <p:txBody>
            <a:bodyPr anchor="t" rtlCol="false" tIns="0" lIns="0" bIns="0" rIns="0">
              <a:spAutoFit/>
            </a:bodyPr>
            <a:lstStyle/>
            <a:p>
              <a:pPr algn="just">
                <a:lnSpc>
                  <a:spcPts val="2703"/>
                </a:lnSpc>
              </a:pPr>
              <a:r>
                <a:rPr lang="en-US" sz="2047" b="true">
                  <a:solidFill>
                    <a:srgbClr val="000000"/>
                  </a:solidFill>
                  <a:latin typeface="Inter Bold"/>
                  <a:ea typeface="Inter Bold"/>
                  <a:cs typeface="Inter Bold"/>
                  <a:sym typeface="Inter Bold"/>
                </a:rPr>
                <a:t>Firewall </a:t>
              </a:r>
            </a:p>
            <a:p>
              <a:pPr algn="just">
                <a:lnSpc>
                  <a:spcPts val="2703"/>
                </a:lnSpc>
              </a:pPr>
              <a:r>
                <a:rPr lang="en-US" sz="2047">
                  <a:solidFill>
                    <a:srgbClr val="000000"/>
                  </a:solidFill>
                  <a:latin typeface="Inter Light"/>
                  <a:ea typeface="Inter Light"/>
                  <a:cs typeface="Inter Light"/>
                  <a:sym typeface="Inter Light"/>
                </a:rPr>
                <a:t>A firewall is a network security system, either hardware or software-based, that monitors and controls incoming and outgoing network traffic based on predefined security rules.</a:t>
              </a:r>
            </a:p>
            <a:p>
              <a:pPr algn="just">
                <a:lnSpc>
                  <a:spcPts val="2703"/>
                </a:lnSpc>
              </a:pPr>
              <a:r>
                <a:rPr lang="en-US" sz="2047" b="true">
                  <a:solidFill>
                    <a:srgbClr val="000000"/>
                  </a:solidFill>
                  <a:latin typeface="Inter Bold"/>
                  <a:ea typeface="Inter Bold"/>
                  <a:cs typeface="Inter Bold"/>
                  <a:sym typeface="Inter Bold"/>
                </a:rPr>
                <a:t>Example</a:t>
              </a:r>
              <a:r>
                <a:rPr lang="en-US" sz="2047">
                  <a:solidFill>
                    <a:srgbClr val="000000"/>
                  </a:solidFill>
                  <a:latin typeface="Inter Light"/>
                  <a:ea typeface="Inter Light"/>
                  <a:cs typeface="Inter Light"/>
                  <a:sym typeface="Inter Light"/>
                </a:rPr>
                <a:t>:</a:t>
              </a:r>
            </a:p>
            <a:p>
              <a:pPr algn="just">
                <a:lnSpc>
                  <a:spcPts val="2703"/>
                </a:lnSpc>
              </a:pPr>
              <a:r>
                <a:rPr lang="en-US" sz="2047">
                  <a:solidFill>
                    <a:srgbClr val="000000"/>
                  </a:solidFill>
                  <a:latin typeface="Inter Light"/>
                  <a:ea typeface="Inter Light"/>
                  <a:cs typeface="Inter Light"/>
                  <a:sym typeface="Inter Light"/>
                </a:rPr>
                <a:t> A firewall can be configured to block all traffic from certain IP addresses known for distributing malware, or to allow only HTTPS traffic for secure web browsing.</a:t>
              </a:r>
            </a:p>
            <a:p>
              <a:pPr algn="just">
                <a:lnSpc>
                  <a:spcPts val="2703"/>
                </a:lnSpc>
              </a:pPr>
            </a:p>
          </p:txBody>
        </p:sp>
        <p:sp>
          <p:nvSpPr>
            <p:cNvPr name="TextBox 17" id="17"/>
            <p:cNvSpPr txBox="true"/>
            <p:nvPr/>
          </p:nvSpPr>
          <p:spPr>
            <a:xfrm rot="0">
              <a:off x="1388156" y="7816798"/>
              <a:ext cx="9401413" cy="4475485"/>
            </a:xfrm>
            <a:prstGeom prst="rect">
              <a:avLst/>
            </a:prstGeom>
          </p:spPr>
          <p:txBody>
            <a:bodyPr anchor="t" rtlCol="false" tIns="0" lIns="0" bIns="0" rIns="0">
              <a:spAutoFit/>
            </a:bodyPr>
            <a:lstStyle/>
            <a:p>
              <a:pPr algn="just">
                <a:lnSpc>
                  <a:spcPts val="2703"/>
                </a:lnSpc>
              </a:pPr>
              <a:r>
                <a:rPr lang="en-US" sz="2047" b="true">
                  <a:solidFill>
                    <a:srgbClr val="000000"/>
                  </a:solidFill>
                  <a:latin typeface="Inter Bold"/>
                  <a:ea typeface="Inter Bold"/>
                  <a:cs typeface="Inter Bold"/>
                  <a:sym typeface="Inter Bold"/>
                </a:rPr>
                <a:t>Intrusion Detection System (IDS) </a:t>
              </a:r>
            </a:p>
            <a:p>
              <a:pPr algn="just">
                <a:lnSpc>
                  <a:spcPts val="2703"/>
                </a:lnSpc>
              </a:pPr>
              <a:r>
                <a:rPr lang="en-US" sz="2047">
                  <a:solidFill>
                    <a:srgbClr val="000000"/>
                  </a:solidFill>
                  <a:latin typeface="Inter Light"/>
                  <a:ea typeface="Inter Light"/>
                  <a:cs typeface="Inter Light"/>
                  <a:sym typeface="Inter Light"/>
                </a:rPr>
                <a:t>An Intrusion Detection System (IDS) is a security tool used to detect unauthorized access or abnormal activity within a computer system or network, alerting administrators to potential threats in real time.</a:t>
              </a:r>
            </a:p>
            <a:p>
              <a:pPr algn="just">
                <a:lnSpc>
                  <a:spcPts val="2703"/>
                </a:lnSpc>
              </a:pPr>
              <a:r>
                <a:rPr lang="en-US" sz="2047" b="true">
                  <a:solidFill>
                    <a:srgbClr val="000000"/>
                  </a:solidFill>
                  <a:latin typeface="Inter Bold"/>
                  <a:ea typeface="Inter Bold"/>
                  <a:cs typeface="Inter Bold"/>
                  <a:sym typeface="Inter Bold"/>
                </a:rPr>
                <a:t>Example</a:t>
              </a:r>
              <a:r>
                <a:rPr lang="en-US" sz="2047">
                  <a:solidFill>
                    <a:srgbClr val="000000"/>
                  </a:solidFill>
                  <a:latin typeface="Inter Light"/>
                  <a:ea typeface="Inter Light"/>
                  <a:cs typeface="Inter Light"/>
                  <a:sym typeface="Inter Light"/>
                </a:rPr>
                <a:t>:</a:t>
              </a:r>
            </a:p>
            <a:p>
              <a:pPr algn="just">
                <a:lnSpc>
                  <a:spcPts val="2703"/>
                </a:lnSpc>
              </a:pPr>
              <a:r>
                <a:rPr lang="en-US" sz="2047">
                  <a:solidFill>
                    <a:srgbClr val="000000"/>
                  </a:solidFill>
                  <a:latin typeface="Inter Light"/>
                  <a:ea typeface="Inter Light"/>
                  <a:cs typeface="Inter Light"/>
                  <a:sym typeface="Inter Light"/>
                </a:rPr>
                <a:t> If a user attempts to log in to a server 100 times in one minute, the IDS will detect this suspicious behavior and raise an alert for a possible brute-force attack.</a:t>
              </a:r>
            </a:p>
            <a:p>
              <a:pPr algn="just">
                <a:lnSpc>
                  <a:spcPts val="2703"/>
                </a:lnSpc>
              </a:pPr>
            </a:p>
          </p:txBody>
        </p:sp>
      </p:grpSp>
      <p:grpSp>
        <p:nvGrpSpPr>
          <p:cNvPr name="Group 18" id="18"/>
          <p:cNvGrpSpPr/>
          <p:nvPr/>
        </p:nvGrpSpPr>
        <p:grpSpPr>
          <a:xfrm rot="0">
            <a:off x="10543006" y="1518183"/>
            <a:ext cx="7072971" cy="7250635"/>
            <a:chOff x="0" y="0"/>
            <a:chExt cx="9430628" cy="9667513"/>
          </a:xfrm>
        </p:grpSpPr>
        <p:grpSp>
          <p:nvGrpSpPr>
            <p:cNvPr name="Group 19" id="19"/>
            <p:cNvGrpSpPr/>
            <p:nvPr/>
          </p:nvGrpSpPr>
          <p:grpSpPr>
            <a:xfrm rot="0">
              <a:off x="0" y="0"/>
              <a:ext cx="9430628" cy="9667513"/>
              <a:chOff x="0" y="0"/>
              <a:chExt cx="2114357" cy="2167467"/>
            </a:xfrm>
          </p:grpSpPr>
          <p:sp>
            <p:nvSpPr>
              <p:cNvPr name="Freeform 20" id="20"/>
              <p:cNvSpPr/>
              <p:nvPr/>
            </p:nvSpPr>
            <p:spPr>
              <a:xfrm flipH="false" flipV="false" rot="0">
                <a:off x="0" y="0"/>
                <a:ext cx="2114357" cy="2167467"/>
              </a:xfrm>
              <a:custGeom>
                <a:avLst/>
                <a:gdLst/>
                <a:ahLst/>
                <a:cxnLst/>
                <a:rect r="r" b="b" t="t" l="l"/>
                <a:pathLst>
                  <a:path h="2167467" w="2114357">
                    <a:moveTo>
                      <a:pt x="38575" y="0"/>
                    </a:moveTo>
                    <a:lnTo>
                      <a:pt x="2075782" y="0"/>
                    </a:lnTo>
                    <a:cubicBezTo>
                      <a:pt x="2086013" y="0"/>
                      <a:pt x="2095824" y="4064"/>
                      <a:pt x="2103058" y="11298"/>
                    </a:cubicBezTo>
                    <a:cubicBezTo>
                      <a:pt x="2110293" y="18532"/>
                      <a:pt x="2114357" y="28344"/>
                      <a:pt x="2114357" y="38575"/>
                    </a:cubicBezTo>
                    <a:lnTo>
                      <a:pt x="2114357" y="2128892"/>
                    </a:lnTo>
                    <a:cubicBezTo>
                      <a:pt x="2114357" y="2139123"/>
                      <a:pt x="2110293" y="2148934"/>
                      <a:pt x="2103058" y="2156168"/>
                    </a:cubicBezTo>
                    <a:cubicBezTo>
                      <a:pt x="2095824" y="2163403"/>
                      <a:pt x="2086013" y="2167467"/>
                      <a:pt x="2075782" y="2167467"/>
                    </a:cubicBezTo>
                    <a:lnTo>
                      <a:pt x="38575" y="2167467"/>
                    </a:lnTo>
                    <a:cubicBezTo>
                      <a:pt x="28344" y="2167467"/>
                      <a:pt x="18532" y="2163403"/>
                      <a:pt x="11298" y="2156168"/>
                    </a:cubicBezTo>
                    <a:cubicBezTo>
                      <a:pt x="4064" y="2148934"/>
                      <a:pt x="0" y="2139123"/>
                      <a:pt x="0" y="2128892"/>
                    </a:cubicBezTo>
                    <a:lnTo>
                      <a:pt x="0" y="38575"/>
                    </a:lnTo>
                    <a:cubicBezTo>
                      <a:pt x="0" y="28344"/>
                      <a:pt x="4064" y="18532"/>
                      <a:pt x="11298" y="11298"/>
                    </a:cubicBezTo>
                    <a:cubicBezTo>
                      <a:pt x="18532" y="4064"/>
                      <a:pt x="28344" y="0"/>
                      <a:pt x="38575" y="0"/>
                    </a:cubicBezTo>
                    <a:close/>
                  </a:path>
                </a:pathLst>
              </a:custGeom>
              <a:solidFill>
                <a:srgbClr val="F4F8FF"/>
              </a:solidFill>
              <a:ln w="19050" cap="rnd">
                <a:solidFill>
                  <a:srgbClr val="000000"/>
                </a:solidFill>
                <a:prstDash val="solid"/>
                <a:round/>
              </a:ln>
            </p:spPr>
          </p:sp>
          <p:sp>
            <p:nvSpPr>
              <p:cNvPr name="TextBox 21" id="21"/>
              <p:cNvSpPr txBox="true"/>
              <p:nvPr/>
            </p:nvSpPr>
            <p:spPr>
              <a:xfrm>
                <a:off x="0" y="-38100"/>
                <a:ext cx="2114357" cy="2205567"/>
              </a:xfrm>
              <a:prstGeom prst="rect">
                <a:avLst/>
              </a:prstGeom>
            </p:spPr>
            <p:txBody>
              <a:bodyPr anchor="ctr" rtlCol="false" tIns="50800" lIns="50800" bIns="50800" rIns="50800"/>
              <a:lstStyle/>
              <a:p>
                <a:pPr algn="ctr">
                  <a:lnSpc>
                    <a:spcPts val="2660"/>
                  </a:lnSpc>
                  <a:spcBef>
                    <a:spcPct val="0"/>
                  </a:spcBef>
                </a:pPr>
              </a:p>
            </p:txBody>
          </p:sp>
        </p:grpSp>
        <p:grpSp>
          <p:nvGrpSpPr>
            <p:cNvPr name="Group 22" id="22"/>
            <p:cNvGrpSpPr/>
            <p:nvPr/>
          </p:nvGrpSpPr>
          <p:grpSpPr>
            <a:xfrm rot="0">
              <a:off x="469065" y="373992"/>
              <a:ext cx="334432" cy="334432"/>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5954"/>
              </a:solidFill>
              <a:ln w="19050" cap="sq">
                <a:solidFill>
                  <a:srgbClr val="000000"/>
                </a:solidFill>
                <a:prstDash val="solid"/>
                <a:miter/>
              </a:ln>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60"/>
                  </a:lnSpc>
                </a:pPr>
              </a:p>
            </p:txBody>
          </p:sp>
        </p:grpSp>
        <p:grpSp>
          <p:nvGrpSpPr>
            <p:cNvPr name="Group 25" id="25"/>
            <p:cNvGrpSpPr/>
            <p:nvPr/>
          </p:nvGrpSpPr>
          <p:grpSpPr>
            <a:xfrm rot="0">
              <a:off x="947663" y="373992"/>
              <a:ext cx="334432" cy="334432"/>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C954"/>
              </a:solidFill>
              <a:ln w="19050" cap="sq">
                <a:solidFill>
                  <a:srgbClr val="000000"/>
                </a:solidFill>
                <a:prstDash val="solid"/>
                <a:miter/>
              </a:ln>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60"/>
                  </a:lnSpc>
                </a:pPr>
              </a:p>
            </p:txBody>
          </p:sp>
        </p:grpSp>
        <p:grpSp>
          <p:nvGrpSpPr>
            <p:cNvPr name="Group 28" id="28"/>
            <p:cNvGrpSpPr/>
            <p:nvPr/>
          </p:nvGrpSpPr>
          <p:grpSpPr>
            <a:xfrm rot="0">
              <a:off x="1427556" y="373992"/>
              <a:ext cx="334432" cy="334432"/>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F854"/>
              </a:solidFill>
              <a:ln w="19050" cap="sq">
                <a:solidFill>
                  <a:srgbClr val="000000"/>
                </a:solidFill>
                <a:prstDash val="solid"/>
                <a:miter/>
              </a:ln>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2660"/>
                  </a:lnSpc>
                </a:pPr>
              </a:p>
            </p:txBody>
          </p:sp>
        </p:grpSp>
        <p:sp>
          <p:nvSpPr>
            <p:cNvPr name="Freeform 31" id="31"/>
            <p:cNvSpPr/>
            <p:nvPr/>
          </p:nvSpPr>
          <p:spPr>
            <a:xfrm flipH="false" flipV="false" rot="0">
              <a:off x="1587239" y="1728431"/>
              <a:ext cx="6256151" cy="6210651"/>
            </a:xfrm>
            <a:custGeom>
              <a:avLst/>
              <a:gdLst/>
              <a:ahLst/>
              <a:cxnLst/>
              <a:rect r="r" b="b" t="t" l="l"/>
              <a:pathLst>
                <a:path h="6210651" w="6256151">
                  <a:moveTo>
                    <a:pt x="0" y="0"/>
                  </a:moveTo>
                  <a:lnTo>
                    <a:pt x="6256150" y="0"/>
                  </a:lnTo>
                  <a:lnTo>
                    <a:pt x="6256150" y="6210651"/>
                  </a:lnTo>
                  <a:lnTo>
                    <a:pt x="0" y="62106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8AA4F4"/>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8027948" cy="8229600"/>
            <a:chOff x="0" y="0"/>
            <a:chExt cx="10703931" cy="10972800"/>
          </a:xfrm>
        </p:grpSpPr>
        <p:grpSp>
          <p:nvGrpSpPr>
            <p:cNvPr name="Group 3" id="3"/>
            <p:cNvGrpSpPr/>
            <p:nvPr/>
          </p:nvGrpSpPr>
          <p:grpSpPr>
            <a:xfrm rot="0">
              <a:off x="0" y="0"/>
              <a:ext cx="10703931" cy="10972800"/>
              <a:chOff x="0" y="0"/>
              <a:chExt cx="2114357" cy="2167467"/>
            </a:xfrm>
          </p:grpSpPr>
          <p:sp>
            <p:nvSpPr>
              <p:cNvPr name="Freeform 4" id="4"/>
              <p:cNvSpPr/>
              <p:nvPr/>
            </p:nvSpPr>
            <p:spPr>
              <a:xfrm flipH="false" flipV="false" rot="0">
                <a:off x="0" y="0"/>
                <a:ext cx="2114357" cy="2167467"/>
              </a:xfrm>
              <a:custGeom>
                <a:avLst/>
                <a:gdLst/>
                <a:ahLst/>
                <a:cxnLst/>
                <a:rect r="r" b="b" t="t" l="l"/>
                <a:pathLst>
                  <a:path h="2167467" w="2114357">
                    <a:moveTo>
                      <a:pt x="38575" y="0"/>
                    </a:moveTo>
                    <a:lnTo>
                      <a:pt x="2075782" y="0"/>
                    </a:lnTo>
                    <a:cubicBezTo>
                      <a:pt x="2086013" y="0"/>
                      <a:pt x="2095824" y="4064"/>
                      <a:pt x="2103058" y="11298"/>
                    </a:cubicBezTo>
                    <a:cubicBezTo>
                      <a:pt x="2110293" y="18532"/>
                      <a:pt x="2114357" y="28344"/>
                      <a:pt x="2114357" y="38575"/>
                    </a:cubicBezTo>
                    <a:lnTo>
                      <a:pt x="2114357" y="2128892"/>
                    </a:lnTo>
                    <a:cubicBezTo>
                      <a:pt x="2114357" y="2139123"/>
                      <a:pt x="2110293" y="2148934"/>
                      <a:pt x="2103058" y="2156168"/>
                    </a:cubicBezTo>
                    <a:cubicBezTo>
                      <a:pt x="2095824" y="2163403"/>
                      <a:pt x="2086013" y="2167467"/>
                      <a:pt x="2075782" y="2167467"/>
                    </a:cubicBezTo>
                    <a:lnTo>
                      <a:pt x="38575" y="2167467"/>
                    </a:lnTo>
                    <a:cubicBezTo>
                      <a:pt x="28344" y="2167467"/>
                      <a:pt x="18532" y="2163403"/>
                      <a:pt x="11298" y="2156168"/>
                    </a:cubicBezTo>
                    <a:cubicBezTo>
                      <a:pt x="4064" y="2148934"/>
                      <a:pt x="0" y="2139123"/>
                      <a:pt x="0" y="2128892"/>
                    </a:cubicBezTo>
                    <a:lnTo>
                      <a:pt x="0" y="38575"/>
                    </a:lnTo>
                    <a:cubicBezTo>
                      <a:pt x="0" y="28344"/>
                      <a:pt x="4064" y="18532"/>
                      <a:pt x="11298" y="11298"/>
                    </a:cubicBezTo>
                    <a:cubicBezTo>
                      <a:pt x="18532" y="4064"/>
                      <a:pt x="28344" y="0"/>
                      <a:pt x="38575" y="0"/>
                    </a:cubicBezTo>
                    <a:close/>
                  </a:path>
                </a:pathLst>
              </a:custGeom>
              <a:solidFill>
                <a:srgbClr val="F4F8FF"/>
              </a:solidFill>
              <a:ln w="19050" cap="rnd">
                <a:solidFill>
                  <a:srgbClr val="000000"/>
                </a:solidFill>
                <a:prstDash val="solid"/>
                <a:round/>
              </a:ln>
            </p:spPr>
          </p:sp>
          <p:sp>
            <p:nvSpPr>
              <p:cNvPr name="TextBox 5" id="5"/>
              <p:cNvSpPr txBox="true"/>
              <p:nvPr/>
            </p:nvSpPr>
            <p:spPr>
              <a:xfrm>
                <a:off x="0" y="-38100"/>
                <a:ext cx="2114357"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32397" y="424488"/>
              <a:ext cx="379586" cy="37958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5954"/>
              </a:solidFill>
              <a:ln w="19050" cap="sq">
                <a:solidFill>
                  <a:srgbClr val="000000"/>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075615" y="424488"/>
              <a:ext cx="379586" cy="37958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C954"/>
              </a:solidFill>
              <a:ln w="19050" cap="sq">
                <a:solidFill>
                  <a:srgbClr val="000000"/>
                </a:solidFill>
                <a:prstDash val="solid"/>
                <a:miter/>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620301" y="424488"/>
              <a:ext cx="379586" cy="37958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F854"/>
              </a:solidFill>
              <a:ln w="19050" cap="sq">
                <a:solidFill>
                  <a:srgbClr val="000000"/>
                </a:solidFill>
                <a:prstDash val="solid"/>
                <a:miter/>
              </a:ln>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grpSp>
        <p:nvGrpSpPr>
          <p:cNvPr name="Group 15" id="15"/>
          <p:cNvGrpSpPr/>
          <p:nvPr/>
        </p:nvGrpSpPr>
        <p:grpSpPr>
          <a:xfrm rot="0">
            <a:off x="9231352" y="1028700"/>
            <a:ext cx="8027948" cy="8229600"/>
            <a:chOff x="0" y="0"/>
            <a:chExt cx="10703931" cy="10972800"/>
          </a:xfrm>
        </p:grpSpPr>
        <p:grpSp>
          <p:nvGrpSpPr>
            <p:cNvPr name="Group 16" id="16"/>
            <p:cNvGrpSpPr/>
            <p:nvPr/>
          </p:nvGrpSpPr>
          <p:grpSpPr>
            <a:xfrm rot="0">
              <a:off x="0" y="0"/>
              <a:ext cx="10703931" cy="10972800"/>
              <a:chOff x="0" y="0"/>
              <a:chExt cx="2114357" cy="2167467"/>
            </a:xfrm>
          </p:grpSpPr>
          <p:sp>
            <p:nvSpPr>
              <p:cNvPr name="Freeform 17" id="17"/>
              <p:cNvSpPr/>
              <p:nvPr/>
            </p:nvSpPr>
            <p:spPr>
              <a:xfrm flipH="false" flipV="false" rot="0">
                <a:off x="0" y="0"/>
                <a:ext cx="2114357" cy="2167467"/>
              </a:xfrm>
              <a:custGeom>
                <a:avLst/>
                <a:gdLst/>
                <a:ahLst/>
                <a:cxnLst/>
                <a:rect r="r" b="b" t="t" l="l"/>
                <a:pathLst>
                  <a:path h="2167467" w="2114357">
                    <a:moveTo>
                      <a:pt x="38575" y="0"/>
                    </a:moveTo>
                    <a:lnTo>
                      <a:pt x="2075782" y="0"/>
                    </a:lnTo>
                    <a:cubicBezTo>
                      <a:pt x="2086013" y="0"/>
                      <a:pt x="2095824" y="4064"/>
                      <a:pt x="2103058" y="11298"/>
                    </a:cubicBezTo>
                    <a:cubicBezTo>
                      <a:pt x="2110293" y="18532"/>
                      <a:pt x="2114357" y="28344"/>
                      <a:pt x="2114357" y="38575"/>
                    </a:cubicBezTo>
                    <a:lnTo>
                      <a:pt x="2114357" y="2128892"/>
                    </a:lnTo>
                    <a:cubicBezTo>
                      <a:pt x="2114357" y="2139123"/>
                      <a:pt x="2110293" y="2148934"/>
                      <a:pt x="2103058" y="2156168"/>
                    </a:cubicBezTo>
                    <a:cubicBezTo>
                      <a:pt x="2095824" y="2163403"/>
                      <a:pt x="2086013" y="2167467"/>
                      <a:pt x="2075782" y="2167467"/>
                    </a:cubicBezTo>
                    <a:lnTo>
                      <a:pt x="38575" y="2167467"/>
                    </a:lnTo>
                    <a:cubicBezTo>
                      <a:pt x="28344" y="2167467"/>
                      <a:pt x="18532" y="2163403"/>
                      <a:pt x="11298" y="2156168"/>
                    </a:cubicBezTo>
                    <a:cubicBezTo>
                      <a:pt x="4064" y="2148934"/>
                      <a:pt x="0" y="2139123"/>
                      <a:pt x="0" y="2128892"/>
                    </a:cubicBezTo>
                    <a:lnTo>
                      <a:pt x="0" y="38575"/>
                    </a:lnTo>
                    <a:cubicBezTo>
                      <a:pt x="0" y="28344"/>
                      <a:pt x="4064" y="18532"/>
                      <a:pt x="11298" y="11298"/>
                    </a:cubicBezTo>
                    <a:cubicBezTo>
                      <a:pt x="18532" y="4064"/>
                      <a:pt x="28344" y="0"/>
                      <a:pt x="38575" y="0"/>
                    </a:cubicBezTo>
                    <a:close/>
                  </a:path>
                </a:pathLst>
              </a:custGeom>
              <a:solidFill>
                <a:srgbClr val="F4F8FF"/>
              </a:solidFill>
              <a:ln w="19050" cap="rnd">
                <a:solidFill>
                  <a:srgbClr val="000000"/>
                </a:solidFill>
                <a:prstDash val="solid"/>
                <a:round/>
              </a:ln>
            </p:spPr>
          </p:sp>
          <p:sp>
            <p:nvSpPr>
              <p:cNvPr name="TextBox 18" id="18"/>
              <p:cNvSpPr txBox="true"/>
              <p:nvPr/>
            </p:nvSpPr>
            <p:spPr>
              <a:xfrm>
                <a:off x="0" y="-38100"/>
                <a:ext cx="2114357"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532397" y="424488"/>
              <a:ext cx="379586" cy="379586"/>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5954"/>
              </a:solidFill>
              <a:ln w="19050" cap="sq">
                <a:solidFill>
                  <a:srgbClr val="000000"/>
                </a:solidFill>
                <a:prstDash val="solid"/>
                <a:miter/>
              </a:ln>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075615" y="424488"/>
              <a:ext cx="379586" cy="379586"/>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C954"/>
              </a:solidFill>
              <a:ln w="19050" cap="sq">
                <a:solidFill>
                  <a:srgbClr val="000000"/>
                </a:solidFill>
                <a:prstDash val="solid"/>
                <a:miter/>
              </a:ln>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1620301" y="424488"/>
              <a:ext cx="379586" cy="379586"/>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F854"/>
              </a:solidFill>
              <a:ln w="19050" cap="sq">
                <a:solidFill>
                  <a:srgbClr val="000000"/>
                </a:solidFill>
                <a:prstDash val="solid"/>
                <a:miter/>
              </a:ln>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
        <p:nvSpPr>
          <p:cNvPr name="Freeform 28" id="28"/>
          <p:cNvSpPr/>
          <p:nvPr/>
        </p:nvSpPr>
        <p:spPr>
          <a:xfrm flipH="false" flipV="false" rot="0">
            <a:off x="9855661" y="2082632"/>
            <a:ext cx="6779330" cy="6121735"/>
          </a:xfrm>
          <a:custGeom>
            <a:avLst/>
            <a:gdLst/>
            <a:ahLst/>
            <a:cxnLst/>
            <a:rect r="r" b="b" t="t" l="l"/>
            <a:pathLst>
              <a:path h="6121735" w="6779330">
                <a:moveTo>
                  <a:pt x="0" y="0"/>
                </a:moveTo>
                <a:lnTo>
                  <a:pt x="6779330" y="0"/>
                </a:lnTo>
                <a:lnTo>
                  <a:pt x="6779330" y="6121736"/>
                </a:lnTo>
                <a:lnTo>
                  <a:pt x="0" y="6121736"/>
                </a:lnTo>
                <a:lnTo>
                  <a:pt x="0" y="0"/>
                </a:lnTo>
                <a:close/>
              </a:path>
            </a:pathLst>
          </a:custGeom>
          <a:blipFill>
            <a:blip r:embed="rId2"/>
            <a:stretch>
              <a:fillRect l="0" t="0" r="0" b="0"/>
            </a:stretch>
          </a:blipFill>
        </p:spPr>
      </p:sp>
      <p:sp>
        <p:nvSpPr>
          <p:cNvPr name="TextBox 29" id="29"/>
          <p:cNvSpPr txBox="true"/>
          <p:nvPr/>
        </p:nvSpPr>
        <p:spPr>
          <a:xfrm rot="0">
            <a:off x="1943817" y="2326165"/>
            <a:ext cx="6197714" cy="1255458"/>
          </a:xfrm>
          <a:prstGeom prst="rect">
            <a:avLst/>
          </a:prstGeom>
        </p:spPr>
        <p:txBody>
          <a:bodyPr anchor="t" rtlCol="false" tIns="0" lIns="0" bIns="0" rIns="0">
            <a:spAutoFit/>
          </a:bodyPr>
          <a:lstStyle/>
          <a:p>
            <a:pPr algn="l">
              <a:lnSpc>
                <a:spcPts val="7639"/>
              </a:lnSpc>
            </a:pPr>
            <a:r>
              <a:rPr lang="en-US" b="true" sz="8041">
                <a:solidFill>
                  <a:srgbClr val="000000"/>
                </a:solidFill>
                <a:latin typeface="Cooper Hewitt Bold"/>
                <a:ea typeface="Cooper Hewitt Bold"/>
                <a:cs typeface="Cooper Hewitt Bold"/>
                <a:sym typeface="Cooper Hewitt Bold"/>
              </a:rPr>
              <a:t>PROTECTION</a:t>
            </a:r>
          </a:p>
        </p:txBody>
      </p:sp>
      <p:sp>
        <p:nvSpPr>
          <p:cNvPr name="TextBox 30" id="30"/>
          <p:cNvSpPr txBox="true"/>
          <p:nvPr/>
        </p:nvSpPr>
        <p:spPr>
          <a:xfrm rot="0">
            <a:off x="1943817" y="3867778"/>
            <a:ext cx="5757333" cy="481307"/>
          </a:xfrm>
          <a:prstGeom prst="rect">
            <a:avLst/>
          </a:prstGeom>
        </p:spPr>
        <p:txBody>
          <a:bodyPr anchor="t" rtlCol="false" tIns="0" lIns="0" bIns="0" rIns="0">
            <a:spAutoFit/>
          </a:bodyPr>
          <a:lstStyle/>
          <a:p>
            <a:pPr algn="l">
              <a:lnSpc>
                <a:spcPts val="3919"/>
              </a:lnSpc>
              <a:spcBef>
                <a:spcPct val="0"/>
              </a:spcBef>
            </a:pPr>
            <a:r>
              <a:rPr lang="en-US" sz="2799" spc="148">
                <a:solidFill>
                  <a:srgbClr val="000000"/>
                </a:solidFill>
                <a:latin typeface="Inter"/>
                <a:ea typeface="Inter"/>
                <a:cs typeface="Inter"/>
                <a:sym typeface="Inter"/>
              </a:rPr>
              <a:t>Definition and Goals </a:t>
            </a:r>
          </a:p>
        </p:txBody>
      </p:sp>
      <p:sp>
        <p:nvSpPr>
          <p:cNvPr name="TextBox 31" id="31"/>
          <p:cNvSpPr txBox="true"/>
          <p:nvPr/>
        </p:nvSpPr>
        <p:spPr>
          <a:xfrm rot="0">
            <a:off x="1943817" y="4663410"/>
            <a:ext cx="6197714" cy="4184384"/>
          </a:xfrm>
          <a:prstGeom prst="rect">
            <a:avLst/>
          </a:prstGeom>
        </p:spPr>
        <p:txBody>
          <a:bodyPr anchor="t" rtlCol="false" tIns="0" lIns="0" bIns="0" rIns="0">
            <a:spAutoFit/>
          </a:bodyPr>
          <a:lstStyle/>
          <a:p>
            <a:pPr algn="just">
              <a:lnSpc>
                <a:spcPts val="3036"/>
              </a:lnSpc>
            </a:pPr>
            <a:r>
              <a:rPr lang="en-US" sz="2300">
                <a:solidFill>
                  <a:srgbClr val="000000"/>
                </a:solidFill>
                <a:latin typeface="Inter Light"/>
                <a:ea typeface="Inter Light"/>
                <a:cs typeface="Inter Light"/>
                <a:sym typeface="Inter Light"/>
              </a:rPr>
              <a:t>Protection in an operating system refers to the set of mechanisms that </a:t>
            </a:r>
            <a:r>
              <a:rPr lang="en-US" sz="2300" b="true">
                <a:solidFill>
                  <a:srgbClr val="000000"/>
                </a:solidFill>
                <a:latin typeface="Inter Bold"/>
                <a:ea typeface="Inter Bold"/>
                <a:cs typeface="Inter Bold"/>
                <a:sym typeface="Inter Bold"/>
              </a:rPr>
              <a:t>regulate access</a:t>
            </a:r>
            <a:r>
              <a:rPr lang="en-US" sz="2300">
                <a:solidFill>
                  <a:srgbClr val="000000"/>
                </a:solidFill>
                <a:latin typeface="Inter Light"/>
                <a:ea typeface="Inter Light"/>
                <a:cs typeface="Inter Light"/>
                <a:sym typeface="Inter Light"/>
              </a:rPr>
              <a:t> to computer system resources — ensuring that only </a:t>
            </a:r>
            <a:r>
              <a:rPr lang="en-US" sz="2300" b="true">
                <a:solidFill>
                  <a:srgbClr val="000000"/>
                </a:solidFill>
                <a:latin typeface="Inter Bold"/>
                <a:ea typeface="Inter Bold"/>
                <a:cs typeface="Inter Bold"/>
                <a:sym typeface="Inter Bold"/>
              </a:rPr>
              <a:t>authorized users or processes</a:t>
            </a:r>
            <a:r>
              <a:rPr lang="en-US" sz="2300">
                <a:solidFill>
                  <a:srgbClr val="000000"/>
                </a:solidFill>
                <a:latin typeface="Inter Light"/>
                <a:ea typeface="Inter Light"/>
                <a:cs typeface="Inter Light"/>
                <a:sym typeface="Inter Light"/>
              </a:rPr>
              <a:t> can access or modify data, files, or memory.</a:t>
            </a:r>
          </a:p>
          <a:p>
            <a:pPr algn="just">
              <a:lnSpc>
                <a:spcPts val="3036"/>
              </a:lnSpc>
            </a:pPr>
            <a:r>
              <a:rPr lang="en-US" sz="2300" b="true">
                <a:solidFill>
                  <a:srgbClr val="000000"/>
                </a:solidFill>
                <a:latin typeface="Inter Bold"/>
                <a:ea typeface="Inter Bold"/>
                <a:cs typeface="Inter Bold"/>
                <a:sym typeface="Inter Bold"/>
              </a:rPr>
              <a:t>Goals of Protection:</a:t>
            </a:r>
          </a:p>
          <a:p>
            <a:pPr algn="just" marL="496572" indent="-248286" lvl="1">
              <a:lnSpc>
                <a:spcPts val="3036"/>
              </a:lnSpc>
              <a:buFont typeface="Arial"/>
              <a:buChar char="•"/>
            </a:pPr>
            <a:r>
              <a:rPr lang="en-US" sz="2300">
                <a:solidFill>
                  <a:srgbClr val="000000"/>
                </a:solidFill>
                <a:latin typeface="Inter Light"/>
                <a:ea typeface="Inter Light"/>
                <a:cs typeface="Inter Light"/>
                <a:sym typeface="Inter Light"/>
              </a:rPr>
              <a:t>Prevent Misuse</a:t>
            </a:r>
          </a:p>
          <a:p>
            <a:pPr algn="just" marL="496572" indent="-248286" lvl="1">
              <a:lnSpc>
                <a:spcPts val="3036"/>
              </a:lnSpc>
              <a:buFont typeface="Arial"/>
              <a:buChar char="•"/>
            </a:pPr>
            <a:r>
              <a:rPr lang="en-US" sz="2300">
                <a:solidFill>
                  <a:srgbClr val="000000"/>
                </a:solidFill>
                <a:latin typeface="Inter Light"/>
                <a:ea typeface="Inter Light"/>
                <a:cs typeface="Inter Light"/>
                <a:sym typeface="Inter Light"/>
              </a:rPr>
              <a:t>Enforce Access Rules</a:t>
            </a:r>
          </a:p>
          <a:p>
            <a:pPr algn="just" marL="496572" indent="-248286" lvl="1">
              <a:lnSpc>
                <a:spcPts val="3036"/>
              </a:lnSpc>
              <a:buFont typeface="Arial"/>
              <a:buChar char="•"/>
            </a:pPr>
            <a:r>
              <a:rPr lang="en-US" sz="2300">
                <a:solidFill>
                  <a:srgbClr val="000000"/>
                </a:solidFill>
                <a:latin typeface="Inter Light"/>
                <a:ea typeface="Inter Light"/>
                <a:cs typeface="Inter Light"/>
                <a:sym typeface="Inter Light"/>
              </a:rPr>
              <a:t>Data Integrity</a:t>
            </a:r>
          </a:p>
          <a:p>
            <a:pPr algn="just" marL="496572" indent="-248286" lvl="1">
              <a:lnSpc>
                <a:spcPts val="3036"/>
              </a:lnSpc>
              <a:buFont typeface="Arial"/>
              <a:buChar char="•"/>
            </a:pPr>
            <a:r>
              <a:rPr lang="en-US" sz="2300">
                <a:solidFill>
                  <a:srgbClr val="000000"/>
                </a:solidFill>
                <a:latin typeface="Inter Light"/>
                <a:ea typeface="Inter Light"/>
                <a:cs typeface="Inter Light"/>
                <a:sym typeface="Inter Light"/>
              </a:rPr>
              <a:t>Isolation</a:t>
            </a:r>
          </a:p>
          <a:p>
            <a:pPr algn="just" marL="496572" indent="-248286" lvl="1">
              <a:lnSpc>
                <a:spcPts val="3036"/>
              </a:lnSpc>
              <a:buFont typeface="Arial"/>
              <a:buChar char="•"/>
            </a:pPr>
            <a:r>
              <a:rPr lang="en-US" sz="2300">
                <a:solidFill>
                  <a:srgbClr val="000000"/>
                </a:solidFill>
                <a:latin typeface="Inter Light"/>
                <a:ea typeface="Inter Light"/>
                <a:cs typeface="Inter Light"/>
                <a:sym typeface="Inter Light"/>
              </a:rPr>
              <a:t>Fair Resource Use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8AA4F4"/>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19080" y="0"/>
                  </a:moveTo>
                  <a:lnTo>
                    <a:pt x="4255646" y="0"/>
                  </a:lnTo>
                  <a:cubicBezTo>
                    <a:pt x="4266183" y="0"/>
                    <a:pt x="4274726" y="8542"/>
                    <a:pt x="4274726" y="19080"/>
                  </a:cubicBezTo>
                  <a:lnTo>
                    <a:pt x="4274726" y="2148387"/>
                  </a:lnTo>
                  <a:cubicBezTo>
                    <a:pt x="4274726" y="2158924"/>
                    <a:pt x="4266183" y="2167467"/>
                    <a:pt x="4255646" y="2167467"/>
                  </a:cubicBezTo>
                  <a:lnTo>
                    <a:pt x="19080" y="2167467"/>
                  </a:lnTo>
                  <a:cubicBezTo>
                    <a:pt x="8542" y="2167467"/>
                    <a:pt x="0" y="2158924"/>
                    <a:pt x="0" y="2148387"/>
                  </a:cubicBezTo>
                  <a:lnTo>
                    <a:pt x="0" y="19080"/>
                  </a:lnTo>
                  <a:cubicBezTo>
                    <a:pt x="0" y="8542"/>
                    <a:pt x="8542" y="0"/>
                    <a:pt x="19080" y="0"/>
                  </a:cubicBezTo>
                  <a:close/>
                </a:path>
              </a:pathLst>
            </a:custGeom>
            <a:solidFill>
              <a:srgbClr val="F4F8FF"/>
            </a:solidFill>
            <a:ln w="19050" cap="rnd">
              <a:solidFill>
                <a:srgbClr val="000000"/>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27998" y="1347066"/>
            <a:ext cx="284690" cy="2846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5954"/>
            </a:solidFill>
            <a:ln w="19050"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35411" y="1347066"/>
            <a:ext cx="284690" cy="2846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C954"/>
            </a:solidFill>
            <a:ln w="19050" cap="sq">
              <a:solidFill>
                <a:srgbClr val="000000"/>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243926" y="1347066"/>
            <a:ext cx="284690" cy="28469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F854"/>
            </a:solidFill>
            <a:ln w="19050" cap="sq">
              <a:solidFill>
                <a:srgbClr val="000000"/>
              </a:solid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427998" y="1886627"/>
            <a:ext cx="15419497" cy="6925551"/>
            <a:chOff x="0" y="0"/>
            <a:chExt cx="4061102" cy="1824013"/>
          </a:xfrm>
        </p:grpSpPr>
        <p:sp>
          <p:nvSpPr>
            <p:cNvPr name="Freeform 15" id="15"/>
            <p:cNvSpPr/>
            <p:nvPr/>
          </p:nvSpPr>
          <p:spPr>
            <a:xfrm flipH="false" flipV="false" rot="0">
              <a:off x="0" y="0"/>
              <a:ext cx="4061102" cy="1824013"/>
            </a:xfrm>
            <a:custGeom>
              <a:avLst/>
              <a:gdLst/>
              <a:ahLst/>
              <a:cxnLst/>
              <a:rect r="r" b="b" t="t" l="l"/>
              <a:pathLst>
                <a:path h="1824013" w="4061102">
                  <a:moveTo>
                    <a:pt x="20083" y="0"/>
                  </a:moveTo>
                  <a:lnTo>
                    <a:pt x="4041019" y="0"/>
                  </a:lnTo>
                  <a:cubicBezTo>
                    <a:pt x="4052110" y="0"/>
                    <a:pt x="4061102" y="8992"/>
                    <a:pt x="4061102" y="20083"/>
                  </a:cubicBezTo>
                  <a:lnTo>
                    <a:pt x="4061102" y="1803930"/>
                  </a:lnTo>
                  <a:cubicBezTo>
                    <a:pt x="4061102" y="1815022"/>
                    <a:pt x="4052110" y="1824013"/>
                    <a:pt x="4041019" y="1824013"/>
                  </a:cubicBezTo>
                  <a:lnTo>
                    <a:pt x="20083" y="1824013"/>
                  </a:lnTo>
                  <a:cubicBezTo>
                    <a:pt x="8992" y="1824013"/>
                    <a:pt x="0" y="1815022"/>
                    <a:pt x="0" y="1803930"/>
                  </a:cubicBezTo>
                  <a:lnTo>
                    <a:pt x="0" y="20083"/>
                  </a:lnTo>
                  <a:cubicBezTo>
                    <a:pt x="0" y="8992"/>
                    <a:pt x="8992" y="0"/>
                    <a:pt x="20083" y="0"/>
                  </a:cubicBezTo>
                  <a:close/>
                </a:path>
              </a:pathLst>
            </a:custGeom>
            <a:solidFill>
              <a:srgbClr val="F4F8FF"/>
            </a:solidFill>
            <a:ln w="19050" cap="rnd">
              <a:solidFill>
                <a:srgbClr val="000000"/>
              </a:solidFill>
              <a:prstDash val="solid"/>
              <a:round/>
            </a:ln>
          </p:spPr>
        </p:sp>
        <p:sp>
          <p:nvSpPr>
            <p:cNvPr name="TextBox 16" id="16"/>
            <p:cNvSpPr txBox="true"/>
            <p:nvPr/>
          </p:nvSpPr>
          <p:spPr>
            <a:xfrm>
              <a:off x="0" y="-38100"/>
              <a:ext cx="4061102" cy="1862113"/>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4467859" y="2171966"/>
            <a:ext cx="9352282" cy="2217503"/>
          </a:xfrm>
          <a:prstGeom prst="rect">
            <a:avLst/>
          </a:prstGeom>
        </p:spPr>
        <p:txBody>
          <a:bodyPr anchor="t" rtlCol="false" tIns="0" lIns="0" bIns="0" rIns="0">
            <a:spAutoFit/>
          </a:bodyPr>
          <a:lstStyle/>
          <a:p>
            <a:pPr algn="ctr">
              <a:lnSpc>
                <a:spcPts val="7639"/>
              </a:lnSpc>
            </a:pPr>
            <a:r>
              <a:rPr lang="en-US" b="true" sz="8041">
                <a:solidFill>
                  <a:srgbClr val="000000"/>
                </a:solidFill>
                <a:latin typeface="Cooper Hewitt Bold"/>
                <a:ea typeface="Cooper Hewitt Bold"/>
                <a:cs typeface="Cooper Hewitt Bold"/>
                <a:sym typeface="Cooper Hewitt Bold"/>
              </a:rPr>
              <a:t>PROTECTION - REAL LIFE EXAMPLE</a:t>
            </a:r>
          </a:p>
        </p:txBody>
      </p:sp>
      <p:sp>
        <p:nvSpPr>
          <p:cNvPr name="AutoShape 18" id="18"/>
          <p:cNvSpPr/>
          <p:nvPr/>
        </p:nvSpPr>
        <p:spPr>
          <a:xfrm flipV="true">
            <a:off x="1427998" y="4694696"/>
            <a:ext cx="15419497" cy="0"/>
          </a:xfrm>
          <a:prstGeom prst="line">
            <a:avLst/>
          </a:prstGeom>
          <a:ln cap="flat" w="19050">
            <a:solidFill>
              <a:srgbClr val="000000"/>
            </a:solidFill>
            <a:prstDash val="solid"/>
            <a:headEnd type="none" len="sm" w="sm"/>
            <a:tailEnd type="none" len="sm" w="sm"/>
          </a:ln>
        </p:spPr>
      </p:sp>
      <p:sp>
        <p:nvSpPr>
          <p:cNvPr name="TextBox 19" id="19"/>
          <p:cNvSpPr txBox="true"/>
          <p:nvPr/>
        </p:nvSpPr>
        <p:spPr>
          <a:xfrm rot="0">
            <a:off x="2736535" y="5114925"/>
            <a:ext cx="12802424" cy="3803397"/>
          </a:xfrm>
          <a:prstGeom prst="rect">
            <a:avLst/>
          </a:prstGeom>
        </p:spPr>
        <p:txBody>
          <a:bodyPr anchor="t" rtlCol="false" tIns="0" lIns="0" bIns="0" rIns="0">
            <a:spAutoFit/>
          </a:bodyPr>
          <a:lstStyle/>
          <a:p>
            <a:pPr algn="ctr">
              <a:lnSpc>
                <a:spcPts val="3036"/>
              </a:lnSpc>
            </a:pPr>
            <a:r>
              <a:rPr lang="en-US" sz="2300" b="true">
                <a:solidFill>
                  <a:srgbClr val="000000"/>
                </a:solidFill>
                <a:latin typeface="Inter Bold"/>
                <a:ea typeface="Inter Bold"/>
                <a:cs typeface="Inter Bold"/>
                <a:sym typeface="Inter Bold"/>
              </a:rPr>
              <a:t>1.Files Are Private, Even on a Shared Laptop</a:t>
            </a:r>
          </a:p>
          <a:p>
            <a:pPr algn="ctr">
              <a:lnSpc>
                <a:spcPts val="3036"/>
              </a:lnSpc>
            </a:pPr>
            <a:r>
              <a:rPr lang="en-US" sz="2300" b="true">
                <a:solidFill>
                  <a:srgbClr val="000000"/>
                </a:solidFill>
                <a:latin typeface="Inter Bold"/>
                <a:ea typeface="Inter Bold"/>
                <a:cs typeface="Inter Bold"/>
                <a:sym typeface="Inter Bold"/>
              </a:rPr>
              <a:t>2.One App Can’t Read Another App’s Data</a:t>
            </a:r>
          </a:p>
          <a:p>
            <a:pPr algn="ctr">
              <a:lnSpc>
                <a:spcPts val="3036"/>
              </a:lnSpc>
            </a:pPr>
            <a:r>
              <a:rPr lang="en-US" sz="2300" b="true">
                <a:solidFill>
                  <a:srgbClr val="000000"/>
                </a:solidFill>
                <a:latin typeface="Inter Bold"/>
                <a:ea typeface="Inter Bold"/>
                <a:cs typeface="Inter Bold"/>
                <a:sym typeface="Inter Bold"/>
              </a:rPr>
              <a:t>3.File Permissions: Read, Write, Execute</a:t>
            </a:r>
          </a:p>
          <a:p>
            <a:pPr algn="ctr">
              <a:lnSpc>
                <a:spcPts val="3036"/>
              </a:lnSpc>
            </a:pPr>
          </a:p>
          <a:p>
            <a:pPr algn="ctr">
              <a:lnSpc>
                <a:spcPts val="3036"/>
              </a:lnSpc>
            </a:pPr>
            <a:r>
              <a:rPr lang="en-US" b="true" sz="2300">
                <a:solidFill>
                  <a:srgbClr val="000000"/>
                </a:solidFill>
                <a:latin typeface="Inter Bold"/>
                <a:ea typeface="Inter Bold"/>
                <a:cs typeface="Inter Bold"/>
                <a:sym typeface="Inter Bold"/>
              </a:rPr>
              <a:t>It's about making sure that:</a:t>
            </a:r>
          </a:p>
          <a:p>
            <a:pPr algn="ctr">
              <a:lnSpc>
                <a:spcPts val="3036"/>
              </a:lnSpc>
            </a:pPr>
            <a:r>
              <a:rPr lang="en-US" b="true" sz="2300">
                <a:solidFill>
                  <a:srgbClr val="000000"/>
                </a:solidFill>
                <a:latin typeface="Inter Bold"/>
                <a:ea typeface="Inter Bold"/>
                <a:cs typeface="Inter Bold"/>
                <a:sym typeface="Inter Bold"/>
              </a:rPr>
              <a:t>Apps don't mess with each other </a:t>
            </a:r>
          </a:p>
          <a:p>
            <a:pPr algn="ctr">
              <a:lnSpc>
                <a:spcPts val="3036"/>
              </a:lnSpc>
            </a:pPr>
            <a:r>
              <a:rPr lang="en-US" b="true" sz="2300">
                <a:solidFill>
                  <a:srgbClr val="000000"/>
                </a:solidFill>
                <a:latin typeface="Inter Bold"/>
                <a:ea typeface="Inter Bold"/>
                <a:cs typeface="Inter Bold"/>
                <a:sym typeface="Inter Bold"/>
              </a:rPr>
              <a:t>Users can’t access or break things they shouldn't </a:t>
            </a:r>
          </a:p>
          <a:p>
            <a:pPr algn="ctr">
              <a:lnSpc>
                <a:spcPts val="3036"/>
              </a:lnSpc>
            </a:pPr>
            <a:r>
              <a:rPr lang="en-US" b="true" sz="2300">
                <a:solidFill>
                  <a:srgbClr val="000000"/>
                </a:solidFill>
                <a:latin typeface="Inter Bold"/>
                <a:ea typeface="Inter Bold"/>
                <a:cs typeface="Inter Bold"/>
                <a:sym typeface="Inter Bold"/>
              </a:rPr>
              <a:t>Everyone gets to use resources safely and fairly </a:t>
            </a:r>
          </a:p>
          <a:p>
            <a:pPr algn="ctr">
              <a:lnSpc>
                <a:spcPts val="3036"/>
              </a:lnSpc>
            </a:pPr>
            <a:r>
              <a:rPr lang="en-US" b="true" sz="2300">
                <a:solidFill>
                  <a:srgbClr val="000000"/>
                </a:solidFill>
                <a:latin typeface="Inter Bold"/>
                <a:ea typeface="Inter Bold"/>
                <a:cs typeface="Inter Bold"/>
                <a:sym typeface="Inter Bold"/>
              </a:rPr>
              <a:t>One bad move doesn’t crash the whole system </a:t>
            </a:r>
          </a:p>
          <a:p>
            <a:pPr algn="ctr">
              <a:lnSpc>
                <a:spcPts val="3036"/>
              </a:lnSpc>
            </a:pPr>
          </a:p>
        </p:txBody>
      </p:sp>
      <p:sp>
        <p:nvSpPr>
          <p:cNvPr name="Freeform 20" id="20"/>
          <p:cNvSpPr/>
          <p:nvPr/>
        </p:nvSpPr>
        <p:spPr>
          <a:xfrm flipH="false" flipV="false" rot="0">
            <a:off x="9038792" y="4560644"/>
            <a:ext cx="197909" cy="268103"/>
          </a:xfrm>
          <a:custGeom>
            <a:avLst/>
            <a:gdLst/>
            <a:ahLst/>
            <a:cxnLst/>
            <a:rect r="r" b="b" t="t" l="l"/>
            <a:pathLst>
              <a:path h="268103" w="197909">
                <a:moveTo>
                  <a:pt x="0" y="0"/>
                </a:moveTo>
                <a:lnTo>
                  <a:pt x="197909" y="0"/>
                </a:lnTo>
                <a:lnTo>
                  <a:pt x="197909" y="268104"/>
                </a:lnTo>
                <a:lnTo>
                  <a:pt x="0" y="2681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p:cSld>
    <p:bg>
      <p:bgPr>
        <a:solidFill>
          <a:srgbClr val="8AA4F4"/>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3583563"/>
            <a:chOff x="0" y="0"/>
            <a:chExt cx="4274726" cy="943819"/>
          </a:xfrm>
        </p:grpSpPr>
        <p:sp>
          <p:nvSpPr>
            <p:cNvPr name="Freeform 3" id="3"/>
            <p:cNvSpPr/>
            <p:nvPr/>
          </p:nvSpPr>
          <p:spPr>
            <a:xfrm flipH="false" flipV="false" rot="0">
              <a:off x="0" y="0"/>
              <a:ext cx="4274726" cy="943819"/>
            </a:xfrm>
            <a:custGeom>
              <a:avLst/>
              <a:gdLst/>
              <a:ahLst/>
              <a:cxnLst/>
              <a:rect r="r" b="b" t="t" l="l"/>
              <a:pathLst>
                <a:path h="943819" w="4274726">
                  <a:moveTo>
                    <a:pt x="19080" y="0"/>
                  </a:moveTo>
                  <a:lnTo>
                    <a:pt x="4255646" y="0"/>
                  </a:lnTo>
                  <a:cubicBezTo>
                    <a:pt x="4266183" y="0"/>
                    <a:pt x="4274726" y="8542"/>
                    <a:pt x="4274726" y="19080"/>
                  </a:cubicBezTo>
                  <a:lnTo>
                    <a:pt x="4274726" y="924739"/>
                  </a:lnTo>
                  <a:cubicBezTo>
                    <a:pt x="4274726" y="929799"/>
                    <a:pt x="4272716" y="934652"/>
                    <a:pt x="4269137" y="938231"/>
                  </a:cubicBezTo>
                  <a:cubicBezTo>
                    <a:pt x="4265559" y="941809"/>
                    <a:pt x="4260706" y="943819"/>
                    <a:pt x="4255646" y="943819"/>
                  </a:cubicBezTo>
                  <a:lnTo>
                    <a:pt x="19080" y="943819"/>
                  </a:lnTo>
                  <a:cubicBezTo>
                    <a:pt x="8542" y="943819"/>
                    <a:pt x="0" y="935277"/>
                    <a:pt x="0" y="924739"/>
                  </a:cubicBezTo>
                  <a:lnTo>
                    <a:pt x="0" y="19080"/>
                  </a:lnTo>
                  <a:cubicBezTo>
                    <a:pt x="0" y="8542"/>
                    <a:pt x="8542" y="0"/>
                    <a:pt x="19080" y="0"/>
                  </a:cubicBezTo>
                  <a:close/>
                </a:path>
              </a:pathLst>
            </a:custGeom>
            <a:solidFill>
              <a:srgbClr val="F4F8FF"/>
            </a:solidFill>
            <a:ln w="19050" cap="rnd">
              <a:solidFill>
                <a:srgbClr val="000000"/>
              </a:solidFill>
              <a:prstDash val="solid"/>
              <a:round/>
            </a:ln>
          </p:spPr>
        </p:sp>
        <p:sp>
          <p:nvSpPr>
            <p:cNvPr name="TextBox 4" id="4"/>
            <p:cNvSpPr txBox="true"/>
            <p:nvPr/>
          </p:nvSpPr>
          <p:spPr>
            <a:xfrm>
              <a:off x="0" y="-38100"/>
              <a:ext cx="4274726" cy="981919"/>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27998" y="1347066"/>
            <a:ext cx="284690" cy="2846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5954"/>
            </a:solidFill>
            <a:ln w="19050"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35411" y="1347066"/>
            <a:ext cx="284690" cy="2846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C954"/>
            </a:solidFill>
            <a:ln w="19050" cap="sq">
              <a:solidFill>
                <a:srgbClr val="000000"/>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243926" y="1347066"/>
            <a:ext cx="284690" cy="28469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F854"/>
            </a:solidFill>
            <a:ln w="19050" cap="sq">
              <a:solidFill>
                <a:srgbClr val="000000"/>
              </a:solid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28700" y="4707513"/>
            <a:ext cx="16230600" cy="4550787"/>
            <a:chOff x="0" y="0"/>
            <a:chExt cx="4274726" cy="1198561"/>
          </a:xfrm>
        </p:grpSpPr>
        <p:sp>
          <p:nvSpPr>
            <p:cNvPr name="Freeform 15" id="15"/>
            <p:cNvSpPr/>
            <p:nvPr/>
          </p:nvSpPr>
          <p:spPr>
            <a:xfrm flipH="false" flipV="false" rot="0">
              <a:off x="0" y="0"/>
              <a:ext cx="4274726" cy="1198561"/>
            </a:xfrm>
            <a:custGeom>
              <a:avLst/>
              <a:gdLst/>
              <a:ahLst/>
              <a:cxnLst/>
              <a:rect r="r" b="b" t="t" l="l"/>
              <a:pathLst>
                <a:path h="1198561" w="4274726">
                  <a:moveTo>
                    <a:pt x="19080" y="0"/>
                  </a:moveTo>
                  <a:lnTo>
                    <a:pt x="4255646" y="0"/>
                  </a:lnTo>
                  <a:cubicBezTo>
                    <a:pt x="4266183" y="0"/>
                    <a:pt x="4274726" y="8542"/>
                    <a:pt x="4274726" y="19080"/>
                  </a:cubicBezTo>
                  <a:lnTo>
                    <a:pt x="4274726" y="1179481"/>
                  </a:lnTo>
                  <a:cubicBezTo>
                    <a:pt x="4274726" y="1184542"/>
                    <a:pt x="4272716" y="1189395"/>
                    <a:pt x="4269137" y="1192973"/>
                  </a:cubicBezTo>
                  <a:cubicBezTo>
                    <a:pt x="4265559" y="1196551"/>
                    <a:pt x="4260706" y="1198561"/>
                    <a:pt x="4255646" y="1198561"/>
                  </a:cubicBezTo>
                  <a:lnTo>
                    <a:pt x="19080" y="1198561"/>
                  </a:lnTo>
                  <a:cubicBezTo>
                    <a:pt x="8542" y="1198561"/>
                    <a:pt x="0" y="1190019"/>
                    <a:pt x="0" y="1179481"/>
                  </a:cubicBezTo>
                  <a:lnTo>
                    <a:pt x="0" y="19080"/>
                  </a:lnTo>
                  <a:cubicBezTo>
                    <a:pt x="0" y="8542"/>
                    <a:pt x="8542" y="0"/>
                    <a:pt x="19080" y="0"/>
                  </a:cubicBezTo>
                  <a:close/>
                </a:path>
              </a:pathLst>
            </a:custGeom>
            <a:solidFill>
              <a:srgbClr val="F4F8FF"/>
            </a:solidFill>
            <a:ln w="19050" cap="rnd">
              <a:solidFill>
                <a:srgbClr val="000000"/>
              </a:solidFill>
              <a:prstDash val="solid"/>
              <a:round/>
            </a:ln>
          </p:spPr>
        </p:sp>
        <p:sp>
          <p:nvSpPr>
            <p:cNvPr name="TextBox 16" id="16"/>
            <p:cNvSpPr txBox="true"/>
            <p:nvPr/>
          </p:nvSpPr>
          <p:spPr>
            <a:xfrm>
              <a:off x="0" y="-38100"/>
              <a:ext cx="4274726" cy="1236661"/>
            </a:xfrm>
            <a:prstGeom prst="rect">
              <a:avLst/>
            </a:prstGeom>
          </p:spPr>
          <p:txBody>
            <a:bodyPr anchor="ctr" rtlCol="false" tIns="50800" lIns="50800" bIns="50800" rIns="50800"/>
            <a:lstStyle/>
            <a:p>
              <a:pPr algn="ctr">
                <a:lnSpc>
                  <a:spcPts val="2659"/>
                </a:lnSpc>
                <a:spcBef>
                  <a:spcPct val="0"/>
                </a:spcBef>
              </a:pPr>
            </a:p>
          </p:txBody>
        </p:sp>
      </p:grpSp>
      <p:sp>
        <p:nvSpPr>
          <p:cNvPr name="AutoShape 17" id="17"/>
          <p:cNvSpPr/>
          <p:nvPr/>
        </p:nvSpPr>
        <p:spPr>
          <a:xfrm flipV="true">
            <a:off x="9153525" y="4707513"/>
            <a:ext cx="0" cy="4550787"/>
          </a:xfrm>
          <a:prstGeom prst="line">
            <a:avLst/>
          </a:prstGeom>
          <a:ln cap="flat" w="19050">
            <a:solidFill>
              <a:srgbClr val="000000"/>
            </a:solidFill>
            <a:prstDash val="solid"/>
            <a:headEnd type="none" len="sm" w="sm"/>
            <a:tailEnd type="none" len="sm" w="sm"/>
          </a:ln>
        </p:spPr>
      </p:sp>
      <p:sp>
        <p:nvSpPr>
          <p:cNvPr name="TextBox 18" id="18"/>
          <p:cNvSpPr txBox="true"/>
          <p:nvPr/>
        </p:nvSpPr>
        <p:spPr>
          <a:xfrm rot="0">
            <a:off x="2880703" y="1937305"/>
            <a:ext cx="12526593" cy="2217503"/>
          </a:xfrm>
          <a:prstGeom prst="rect">
            <a:avLst/>
          </a:prstGeom>
        </p:spPr>
        <p:txBody>
          <a:bodyPr anchor="t" rtlCol="false" tIns="0" lIns="0" bIns="0" rIns="0">
            <a:spAutoFit/>
          </a:bodyPr>
          <a:lstStyle/>
          <a:p>
            <a:pPr algn="ctr">
              <a:lnSpc>
                <a:spcPts val="7639"/>
              </a:lnSpc>
            </a:pPr>
            <a:r>
              <a:rPr lang="en-US" b="true" sz="8041">
                <a:solidFill>
                  <a:srgbClr val="000000"/>
                </a:solidFill>
                <a:latin typeface="Cooper Hewitt Bold"/>
                <a:ea typeface="Cooper Hewitt Bold"/>
                <a:cs typeface="Cooper Hewitt Bold"/>
                <a:sym typeface="Cooper Hewitt Bold"/>
              </a:rPr>
              <a:t>IMPLEMENTATION TECHNIQUES</a:t>
            </a:r>
          </a:p>
        </p:txBody>
      </p:sp>
      <p:sp>
        <p:nvSpPr>
          <p:cNvPr name="TextBox 19" id="19"/>
          <p:cNvSpPr txBox="true"/>
          <p:nvPr/>
        </p:nvSpPr>
        <p:spPr>
          <a:xfrm rot="0">
            <a:off x="1427998" y="5105400"/>
            <a:ext cx="7474308" cy="3591749"/>
          </a:xfrm>
          <a:prstGeom prst="rect">
            <a:avLst/>
          </a:prstGeom>
        </p:spPr>
        <p:txBody>
          <a:bodyPr anchor="t" rtlCol="false" tIns="0" lIns="0" bIns="0" rIns="0">
            <a:spAutoFit/>
          </a:bodyPr>
          <a:lstStyle/>
          <a:p>
            <a:pPr algn="just">
              <a:lnSpc>
                <a:spcPts val="4064"/>
              </a:lnSpc>
            </a:pPr>
            <a:r>
              <a:rPr lang="en-US" sz="3078">
                <a:solidFill>
                  <a:srgbClr val="000000"/>
                </a:solidFill>
                <a:latin typeface="Inter Light"/>
                <a:ea typeface="Inter Light"/>
                <a:cs typeface="Inter Light"/>
                <a:sym typeface="Inter Light"/>
              </a:rPr>
              <a:t>In the context of </a:t>
            </a:r>
            <a:r>
              <a:rPr lang="en-US" sz="3078" b="true">
                <a:solidFill>
                  <a:srgbClr val="000000"/>
                </a:solidFill>
                <a:latin typeface="Inter Bold"/>
                <a:ea typeface="Inter Bold"/>
                <a:cs typeface="Inter Bold"/>
                <a:sym typeface="Inter Bold"/>
              </a:rPr>
              <a:t>Protection in Operating Systems</a:t>
            </a:r>
            <a:r>
              <a:rPr lang="en-US" sz="3078">
                <a:solidFill>
                  <a:srgbClr val="000000"/>
                </a:solidFill>
                <a:latin typeface="Inter Light"/>
                <a:ea typeface="Inter Light"/>
                <a:cs typeface="Inter Light"/>
                <a:sym typeface="Inter Light"/>
              </a:rPr>
              <a:t>, implementation techniques are the </a:t>
            </a:r>
            <a:r>
              <a:rPr lang="en-US" sz="3078" b="true">
                <a:solidFill>
                  <a:srgbClr val="000000"/>
                </a:solidFill>
                <a:latin typeface="Inter Bold"/>
                <a:ea typeface="Inter Bold"/>
                <a:cs typeface="Inter Bold"/>
                <a:sym typeface="Inter Bold"/>
              </a:rPr>
              <a:t>practical ways</a:t>
            </a:r>
            <a:r>
              <a:rPr lang="en-US" sz="3078">
                <a:solidFill>
                  <a:srgbClr val="000000"/>
                </a:solidFill>
                <a:latin typeface="Inter Light"/>
                <a:ea typeface="Inter Light"/>
                <a:cs typeface="Inter Light"/>
                <a:sym typeface="Inter Light"/>
              </a:rPr>
              <a:t> the OS </a:t>
            </a:r>
            <a:r>
              <a:rPr lang="en-US" sz="3078" b="true">
                <a:solidFill>
                  <a:srgbClr val="000000"/>
                </a:solidFill>
                <a:latin typeface="Inter Bold"/>
                <a:ea typeface="Inter Bold"/>
                <a:cs typeface="Inter Bold"/>
                <a:sym typeface="Inter Bold"/>
              </a:rPr>
              <a:t>enforces control</a:t>
            </a:r>
            <a:r>
              <a:rPr lang="en-US" sz="3078">
                <a:solidFill>
                  <a:srgbClr val="000000"/>
                </a:solidFill>
                <a:latin typeface="Inter Light"/>
                <a:ea typeface="Inter Light"/>
                <a:cs typeface="Inter Light"/>
                <a:sym typeface="Inter Light"/>
              </a:rPr>
              <a:t> over access to memory, files, devices, and other resources. These include both </a:t>
            </a:r>
            <a:r>
              <a:rPr lang="en-US" sz="3078" b="true">
                <a:solidFill>
                  <a:srgbClr val="000000"/>
                </a:solidFill>
                <a:latin typeface="Inter Bold"/>
                <a:ea typeface="Inter Bold"/>
                <a:cs typeface="Inter Bold"/>
                <a:sym typeface="Inter Bold"/>
              </a:rPr>
              <a:t>software </a:t>
            </a:r>
            <a:r>
              <a:rPr lang="en-US" sz="3078">
                <a:solidFill>
                  <a:srgbClr val="000000"/>
                </a:solidFill>
                <a:latin typeface="Inter Light"/>
                <a:ea typeface="Inter Light"/>
                <a:cs typeface="Inter Light"/>
                <a:sym typeface="Inter Light"/>
              </a:rPr>
              <a:t>and </a:t>
            </a:r>
            <a:r>
              <a:rPr lang="en-US" sz="3078" b="true">
                <a:solidFill>
                  <a:srgbClr val="000000"/>
                </a:solidFill>
                <a:latin typeface="Inter Bold"/>
                <a:ea typeface="Inter Bold"/>
                <a:cs typeface="Inter Bold"/>
                <a:sym typeface="Inter Bold"/>
              </a:rPr>
              <a:t>hardware </a:t>
            </a:r>
            <a:r>
              <a:rPr lang="en-US" sz="3078">
                <a:solidFill>
                  <a:srgbClr val="000000"/>
                </a:solidFill>
                <a:latin typeface="Inter Light"/>
                <a:ea typeface="Inter Light"/>
                <a:cs typeface="Inter Light"/>
                <a:sym typeface="Inter Light"/>
              </a:rPr>
              <a:t>mechanisms.</a:t>
            </a:r>
          </a:p>
        </p:txBody>
      </p:sp>
      <p:sp>
        <p:nvSpPr>
          <p:cNvPr name="TextBox 20" id="20"/>
          <p:cNvSpPr txBox="true"/>
          <p:nvPr/>
        </p:nvSpPr>
        <p:spPr>
          <a:xfrm rot="0">
            <a:off x="9401175" y="5167982"/>
            <a:ext cx="7474308" cy="3077381"/>
          </a:xfrm>
          <a:prstGeom prst="rect">
            <a:avLst/>
          </a:prstGeom>
        </p:spPr>
        <p:txBody>
          <a:bodyPr anchor="t" rtlCol="false" tIns="0" lIns="0" bIns="0" rIns="0">
            <a:spAutoFit/>
          </a:bodyPr>
          <a:lstStyle/>
          <a:p>
            <a:pPr algn="just">
              <a:lnSpc>
                <a:spcPts val="4064"/>
              </a:lnSpc>
            </a:pPr>
            <a:r>
              <a:rPr lang="en-US" sz="3078" b="true">
                <a:solidFill>
                  <a:srgbClr val="000000"/>
                </a:solidFill>
                <a:latin typeface="Inter Bold"/>
                <a:ea typeface="Inter Bold"/>
                <a:cs typeface="Inter Bold"/>
                <a:sym typeface="Inter Bold"/>
              </a:rPr>
              <a:t>Major Implementation Techniques :</a:t>
            </a:r>
          </a:p>
          <a:p>
            <a:pPr algn="just" marL="664756" indent="-332378" lvl="1">
              <a:lnSpc>
                <a:spcPts val="4064"/>
              </a:lnSpc>
              <a:buFont typeface="Arial"/>
              <a:buChar char="•"/>
            </a:pPr>
            <a:r>
              <a:rPr lang="en-US" b="true" sz="3078">
                <a:solidFill>
                  <a:srgbClr val="000000"/>
                </a:solidFill>
                <a:latin typeface="Inter Bold"/>
                <a:ea typeface="Inter Bold"/>
                <a:cs typeface="Inter Bold"/>
                <a:sym typeface="Inter Bold"/>
              </a:rPr>
              <a:t>Access Control Lists (ACLs)</a:t>
            </a:r>
          </a:p>
          <a:p>
            <a:pPr algn="just" marL="664756" indent="-332378" lvl="1">
              <a:lnSpc>
                <a:spcPts val="4064"/>
              </a:lnSpc>
              <a:buFont typeface="Arial"/>
              <a:buChar char="•"/>
            </a:pPr>
            <a:r>
              <a:rPr lang="en-US" b="true" sz="3078">
                <a:solidFill>
                  <a:srgbClr val="000000"/>
                </a:solidFill>
                <a:latin typeface="Inter Bold"/>
                <a:ea typeface="Inter Bold"/>
                <a:cs typeface="Inter Bold"/>
                <a:sym typeface="Inter Bold"/>
              </a:rPr>
              <a:t>Capability Lists</a:t>
            </a:r>
          </a:p>
          <a:p>
            <a:pPr algn="just" marL="664756" indent="-332378" lvl="1">
              <a:lnSpc>
                <a:spcPts val="4064"/>
              </a:lnSpc>
              <a:buFont typeface="Arial"/>
              <a:buChar char="•"/>
            </a:pPr>
            <a:r>
              <a:rPr lang="en-US" b="true" sz="3078">
                <a:solidFill>
                  <a:srgbClr val="000000"/>
                </a:solidFill>
                <a:latin typeface="Inter Bold"/>
                <a:ea typeface="Inter Bold"/>
                <a:cs typeface="Inter Bold"/>
                <a:sym typeface="Inter Bold"/>
              </a:rPr>
              <a:t>Role-Based Access Control (RBAC)</a:t>
            </a:r>
          </a:p>
          <a:p>
            <a:pPr algn="just" marL="664756" indent="-332378" lvl="1">
              <a:lnSpc>
                <a:spcPts val="4064"/>
              </a:lnSpc>
              <a:buFont typeface="Arial"/>
              <a:buChar char="•"/>
            </a:pPr>
            <a:r>
              <a:rPr lang="en-US" b="true" sz="3078">
                <a:solidFill>
                  <a:srgbClr val="000000"/>
                </a:solidFill>
                <a:latin typeface="Inter Bold"/>
                <a:ea typeface="Inter Bold"/>
                <a:cs typeface="Inter Bold"/>
                <a:sym typeface="Inter Bold"/>
              </a:rPr>
              <a:t>Security Policies &amp; Models</a:t>
            </a:r>
          </a:p>
          <a:p>
            <a:pPr algn="just" marL="664756" indent="-332378" lvl="1">
              <a:lnSpc>
                <a:spcPts val="4064"/>
              </a:lnSpc>
              <a:buFont typeface="Arial"/>
              <a:buChar char="•"/>
            </a:pPr>
            <a:r>
              <a:rPr lang="en-US" b="true" sz="3078">
                <a:solidFill>
                  <a:srgbClr val="000000"/>
                </a:solidFill>
                <a:latin typeface="Inter Bold"/>
                <a:ea typeface="Inter Bold"/>
                <a:cs typeface="Inter Bold"/>
                <a:sym typeface="Inter Bold"/>
              </a:rPr>
              <a:t>Domain Switching</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8AA4F4"/>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19080" y="0"/>
                  </a:moveTo>
                  <a:lnTo>
                    <a:pt x="4255646" y="0"/>
                  </a:lnTo>
                  <a:cubicBezTo>
                    <a:pt x="4266183" y="0"/>
                    <a:pt x="4274726" y="8542"/>
                    <a:pt x="4274726" y="19080"/>
                  </a:cubicBezTo>
                  <a:lnTo>
                    <a:pt x="4274726" y="2148387"/>
                  </a:lnTo>
                  <a:cubicBezTo>
                    <a:pt x="4274726" y="2158924"/>
                    <a:pt x="4266183" y="2167467"/>
                    <a:pt x="4255646" y="2167467"/>
                  </a:cubicBezTo>
                  <a:lnTo>
                    <a:pt x="19080" y="2167467"/>
                  </a:lnTo>
                  <a:cubicBezTo>
                    <a:pt x="8542" y="2167467"/>
                    <a:pt x="0" y="2158924"/>
                    <a:pt x="0" y="2148387"/>
                  </a:cubicBezTo>
                  <a:lnTo>
                    <a:pt x="0" y="19080"/>
                  </a:lnTo>
                  <a:cubicBezTo>
                    <a:pt x="0" y="8542"/>
                    <a:pt x="8542" y="0"/>
                    <a:pt x="19080" y="0"/>
                  </a:cubicBezTo>
                  <a:close/>
                </a:path>
              </a:pathLst>
            </a:custGeom>
            <a:solidFill>
              <a:srgbClr val="F4F8FF"/>
            </a:solidFill>
            <a:ln w="19050" cap="rnd">
              <a:solidFill>
                <a:srgbClr val="000000"/>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27998" y="1347066"/>
            <a:ext cx="284690" cy="2846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5954"/>
            </a:solidFill>
            <a:ln w="19050"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35411" y="1347066"/>
            <a:ext cx="284690" cy="2846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C954"/>
            </a:solidFill>
            <a:ln w="19050" cap="sq">
              <a:solidFill>
                <a:srgbClr val="000000"/>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243926" y="1347066"/>
            <a:ext cx="284690" cy="28469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F854"/>
            </a:solidFill>
            <a:ln w="19050" cap="sq">
              <a:solidFill>
                <a:srgbClr val="000000"/>
              </a:solid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4" id="14"/>
          <p:cNvSpPr/>
          <p:nvPr/>
        </p:nvSpPr>
        <p:spPr>
          <a:xfrm flipV="true">
            <a:off x="1028700" y="3969932"/>
            <a:ext cx="16230600" cy="0"/>
          </a:xfrm>
          <a:prstGeom prst="line">
            <a:avLst/>
          </a:prstGeom>
          <a:ln cap="flat" w="19050">
            <a:solidFill>
              <a:srgbClr val="000000"/>
            </a:solidFill>
            <a:prstDash val="solid"/>
            <a:headEnd type="none" len="sm" w="sm"/>
            <a:tailEnd type="none" len="sm" w="sm"/>
          </a:ln>
        </p:spPr>
      </p:sp>
      <p:sp>
        <p:nvSpPr>
          <p:cNvPr name="AutoShape 15" id="15"/>
          <p:cNvSpPr/>
          <p:nvPr/>
        </p:nvSpPr>
        <p:spPr>
          <a:xfrm flipV="true">
            <a:off x="1028700" y="2104778"/>
            <a:ext cx="16230600" cy="0"/>
          </a:xfrm>
          <a:prstGeom prst="line">
            <a:avLst/>
          </a:prstGeom>
          <a:ln cap="flat" w="19050">
            <a:solidFill>
              <a:srgbClr val="000000"/>
            </a:solidFill>
            <a:prstDash val="solid"/>
            <a:headEnd type="none" len="sm" w="sm"/>
            <a:tailEnd type="none" len="sm" w="sm"/>
          </a:ln>
        </p:spPr>
      </p:sp>
      <p:sp>
        <p:nvSpPr>
          <p:cNvPr name="AutoShape 16" id="16"/>
          <p:cNvSpPr/>
          <p:nvPr/>
        </p:nvSpPr>
        <p:spPr>
          <a:xfrm>
            <a:off x="1028700" y="6836185"/>
            <a:ext cx="16230600" cy="0"/>
          </a:xfrm>
          <a:prstGeom prst="line">
            <a:avLst/>
          </a:prstGeom>
          <a:ln cap="flat" w="19050">
            <a:solidFill>
              <a:srgbClr val="000000"/>
            </a:solidFill>
            <a:prstDash val="solid"/>
            <a:headEnd type="none" len="sm" w="sm"/>
            <a:tailEnd type="none" len="sm" w="sm"/>
          </a:ln>
        </p:spPr>
      </p:sp>
      <p:grpSp>
        <p:nvGrpSpPr>
          <p:cNvPr name="Group 17" id="17"/>
          <p:cNvGrpSpPr/>
          <p:nvPr/>
        </p:nvGrpSpPr>
        <p:grpSpPr>
          <a:xfrm rot="0">
            <a:off x="2168189" y="7225702"/>
            <a:ext cx="13951622" cy="1609166"/>
            <a:chOff x="0" y="0"/>
            <a:chExt cx="3674501" cy="423813"/>
          </a:xfrm>
        </p:grpSpPr>
        <p:sp>
          <p:nvSpPr>
            <p:cNvPr name="Freeform 18" id="18"/>
            <p:cNvSpPr/>
            <p:nvPr/>
          </p:nvSpPr>
          <p:spPr>
            <a:xfrm flipH="false" flipV="false" rot="0">
              <a:off x="0" y="0"/>
              <a:ext cx="3674501" cy="423813"/>
            </a:xfrm>
            <a:custGeom>
              <a:avLst/>
              <a:gdLst/>
              <a:ahLst/>
              <a:cxnLst/>
              <a:rect r="r" b="b" t="t" l="l"/>
              <a:pathLst>
                <a:path h="423813" w="3674501">
                  <a:moveTo>
                    <a:pt x="23306" y="0"/>
                  </a:moveTo>
                  <a:lnTo>
                    <a:pt x="3651195" y="0"/>
                  </a:lnTo>
                  <a:cubicBezTo>
                    <a:pt x="3657376" y="0"/>
                    <a:pt x="3663304" y="2455"/>
                    <a:pt x="3667675" y="6826"/>
                  </a:cubicBezTo>
                  <a:cubicBezTo>
                    <a:pt x="3672046" y="11197"/>
                    <a:pt x="3674501" y="17125"/>
                    <a:pt x="3674501" y="23306"/>
                  </a:cubicBezTo>
                  <a:lnTo>
                    <a:pt x="3674501" y="400507"/>
                  </a:lnTo>
                  <a:cubicBezTo>
                    <a:pt x="3674501" y="406688"/>
                    <a:pt x="3672046" y="412616"/>
                    <a:pt x="3667675" y="416987"/>
                  </a:cubicBezTo>
                  <a:cubicBezTo>
                    <a:pt x="3663304" y="421358"/>
                    <a:pt x="3657376" y="423813"/>
                    <a:pt x="3651195" y="423813"/>
                  </a:cubicBezTo>
                  <a:lnTo>
                    <a:pt x="23306" y="423813"/>
                  </a:lnTo>
                  <a:cubicBezTo>
                    <a:pt x="17125" y="423813"/>
                    <a:pt x="11197" y="421358"/>
                    <a:pt x="6826" y="416987"/>
                  </a:cubicBezTo>
                  <a:cubicBezTo>
                    <a:pt x="2455" y="412616"/>
                    <a:pt x="0" y="406688"/>
                    <a:pt x="0" y="400507"/>
                  </a:cubicBezTo>
                  <a:lnTo>
                    <a:pt x="0" y="23306"/>
                  </a:lnTo>
                  <a:cubicBezTo>
                    <a:pt x="0" y="17125"/>
                    <a:pt x="2455" y="11197"/>
                    <a:pt x="6826" y="6826"/>
                  </a:cubicBezTo>
                  <a:cubicBezTo>
                    <a:pt x="11197" y="2455"/>
                    <a:pt x="17125" y="0"/>
                    <a:pt x="23306" y="0"/>
                  </a:cubicBezTo>
                  <a:close/>
                </a:path>
              </a:pathLst>
            </a:custGeom>
            <a:solidFill>
              <a:srgbClr val="F4F8FF"/>
            </a:solidFill>
            <a:ln w="19050" cap="rnd">
              <a:solidFill>
                <a:srgbClr val="000000"/>
              </a:solidFill>
              <a:prstDash val="solid"/>
              <a:round/>
            </a:ln>
          </p:spPr>
        </p:sp>
        <p:sp>
          <p:nvSpPr>
            <p:cNvPr name="TextBox 19" id="19"/>
            <p:cNvSpPr txBox="true"/>
            <p:nvPr/>
          </p:nvSpPr>
          <p:spPr>
            <a:xfrm>
              <a:off x="0" y="-38100"/>
              <a:ext cx="3674501" cy="461913"/>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612789" y="7225702"/>
            <a:ext cx="1609166" cy="1609166"/>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F8FF"/>
            </a:solidFill>
            <a:ln w="19050" cap="sq">
              <a:solidFill>
                <a:srgbClr val="000000"/>
              </a:solidFill>
              <a:prstDash val="solid"/>
              <a:miter/>
            </a:ln>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5066045" y="7208629"/>
            <a:ext cx="1609166" cy="1609166"/>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F8FF"/>
            </a:solidFill>
            <a:ln w="19050" cap="sq">
              <a:solidFill>
                <a:srgbClr val="292626"/>
              </a:solidFill>
              <a:prstDash val="solid"/>
              <a:miter/>
            </a:ln>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6" id="26"/>
          <p:cNvSpPr/>
          <p:nvPr/>
        </p:nvSpPr>
        <p:spPr>
          <a:xfrm flipH="false" flipV="false" rot="0">
            <a:off x="1890309" y="7490462"/>
            <a:ext cx="1054126" cy="1079645"/>
          </a:xfrm>
          <a:custGeom>
            <a:avLst/>
            <a:gdLst/>
            <a:ahLst/>
            <a:cxnLst/>
            <a:rect r="r" b="b" t="t" l="l"/>
            <a:pathLst>
              <a:path h="1079645" w="1054126">
                <a:moveTo>
                  <a:pt x="0" y="0"/>
                </a:moveTo>
                <a:lnTo>
                  <a:pt x="1054126" y="0"/>
                </a:lnTo>
                <a:lnTo>
                  <a:pt x="1054126" y="1079645"/>
                </a:lnTo>
                <a:lnTo>
                  <a:pt x="0" y="10796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7" id="27"/>
          <p:cNvSpPr/>
          <p:nvPr/>
        </p:nvSpPr>
        <p:spPr>
          <a:xfrm flipH="false" flipV="false" rot="0">
            <a:off x="15343565" y="7490462"/>
            <a:ext cx="1054126" cy="1079645"/>
          </a:xfrm>
          <a:custGeom>
            <a:avLst/>
            <a:gdLst/>
            <a:ahLst/>
            <a:cxnLst/>
            <a:rect r="r" b="b" t="t" l="l"/>
            <a:pathLst>
              <a:path h="1079645" w="1054126">
                <a:moveTo>
                  <a:pt x="0" y="0"/>
                </a:moveTo>
                <a:lnTo>
                  <a:pt x="1054126" y="0"/>
                </a:lnTo>
                <a:lnTo>
                  <a:pt x="1054126" y="1079645"/>
                </a:lnTo>
                <a:lnTo>
                  <a:pt x="0" y="10796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8" id="28"/>
          <p:cNvGrpSpPr/>
          <p:nvPr/>
        </p:nvGrpSpPr>
        <p:grpSpPr>
          <a:xfrm rot="0">
            <a:off x="5927395" y="7341010"/>
            <a:ext cx="1344406" cy="1344406"/>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000000"/>
              </a:solidFill>
              <a:prstDash val="solid"/>
              <a:miter/>
            </a:ln>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1" id="31"/>
          <p:cNvGrpSpPr/>
          <p:nvPr/>
        </p:nvGrpSpPr>
        <p:grpSpPr>
          <a:xfrm rot="0">
            <a:off x="8472641" y="7341010"/>
            <a:ext cx="1458036" cy="1344406"/>
            <a:chOff x="0" y="0"/>
            <a:chExt cx="812800" cy="749455"/>
          </a:xfrm>
        </p:grpSpPr>
        <p:sp>
          <p:nvSpPr>
            <p:cNvPr name="Freeform 32" id="32"/>
            <p:cNvSpPr/>
            <p:nvPr/>
          </p:nvSpPr>
          <p:spPr>
            <a:xfrm flipH="false" flipV="false" rot="0">
              <a:off x="0" y="0"/>
              <a:ext cx="812800" cy="749455"/>
            </a:xfrm>
            <a:custGeom>
              <a:avLst/>
              <a:gdLst/>
              <a:ahLst/>
              <a:cxnLst/>
              <a:rect r="r" b="b" t="t" l="l"/>
              <a:pathLst>
                <a:path h="749455" w="812800">
                  <a:moveTo>
                    <a:pt x="406400" y="0"/>
                  </a:moveTo>
                  <a:cubicBezTo>
                    <a:pt x="181951" y="0"/>
                    <a:pt x="0" y="167771"/>
                    <a:pt x="0" y="374728"/>
                  </a:cubicBezTo>
                  <a:cubicBezTo>
                    <a:pt x="0" y="581684"/>
                    <a:pt x="181951" y="749455"/>
                    <a:pt x="406400" y="749455"/>
                  </a:cubicBezTo>
                  <a:cubicBezTo>
                    <a:pt x="630849" y="749455"/>
                    <a:pt x="812800" y="581684"/>
                    <a:pt x="812800" y="374728"/>
                  </a:cubicBezTo>
                  <a:cubicBezTo>
                    <a:pt x="812800" y="167771"/>
                    <a:pt x="630849" y="0"/>
                    <a:pt x="406400" y="0"/>
                  </a:cubicBezTo>
                  <a:close/>
                </a:path>
              </a:pathLst>
            </a:custGeom>
            <a:solidFill>
              <a:srgbClr val="000000">
                <a:alpha val="0"/>
              </a:srgbClr>
            </a:solidFill>
            <a:ln w="19050" cap="sq">
              <a:solidFill>
                <a:srgbClr val="000000"/>
              </a:solidFill>
              <a:prstDash val="solid"/>
              <a:miter/>
            </a:ln>
          </p:spPr>
        </p:sp>
        <p:sp>
          <p:nvSpPr>
            <p:cNvPr name="TextBox 33" id="33"/>
            <p:cNvSpPr txBox="true"/>
            <p:nvPr/>
          </p:nvSpPr>
          <p:spPr>
            <a:xfrm>
              <a:off x="76200" y="32161"/>
              <a:ext cx="660400" cy="647032"/>
            </a:xfrm>
            <a:prstGeom prst="rect">
              <a:avLst/>
            </a:prstGeom>
          </p:spPr>
          <p:txBody>
            <a:bodyPr anchor="ctr" rtlCol="false" tIns="50800" lIns="50800" bIns="50800" rIns="50800"/>
            <a:lstStyle/>
            <a:p>
              <a:pPr algn="ctr">
                <a:lnSpc>
                  <a:spcPts val="2659"/>
                </a:lnSpc>
              </a:pPr>
            </a:p>
          </p:txBody>
        </p:sp>
      </p:grpSp>
      <p:grpSp>
        <p:nvGrpSpPr>
          <p:cNvPr name="Group 34" id="34"/>
          <p:cNvGrpSpPr/>
          <p:nvPr/>
        </p:nvGrpSpPr>
        <p:grpSpPr>
          <a:xfrm rot="0">
            <a:off x="11017887" y="7341010"/>
            <a:ext cx="1344406" cy="1344406"/>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000000"/>
              </a:solidFill>
              <a:prstDash val="solid"/>
              <a:miter/>
            </a:ln>
          </p:spPr>
        </p:sp>
        <p:sp>
          <p:nvSpPr>
            <p:cNvPr name="TextBox 36" id="3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7" id="37"/>
          <p:cNvSpPr/>
          <p:nvPr/>
        </p:nvSpPr>
        <p:spPr>
          <a:xfrm flipH="false" flipV="false" rot="0">
            <a:off x="6224886" y="7660417"/>
            <a:ext cx="747736" cy="705591"/>
          </a:xfrm>
          <a:custGeom>
            <a:avLst/>
            <a:gdLst/>
            <a:ahLst/>
            <a:cxnLst/>
            <a:rect r="r" b="b" t="t" l="l"/>
            <a:pathLst>
              <a:path h="705591" w="747736">
                <a:moveTo>
                  <a:pt x="0" y="0"/>
                </a:moveTo>
                <a:lnTo>
                  <a:pt x="747736" y="0"/>
                </a:lnTo>
                <a:lnTo>
                  <a:pt x="747736" y="705591"/>
                </a:lnTo>
                <a:lnTo>
                  <a:pt x="0" y="7055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0">
            <a:off x="8877039" y="7647297"/>
            <a:ext cx="731831" cy="731831"/>
          </a:xfrm>
          <a:custGeom>
            <a:avLst/>
            <a:gdLst/>
            <a:ahLst/>
            <a:cxnLst/>
            <a:rect r="r" b="b" t="t" l="l"/>
            <a:pathLst>
              <a:path h="731831" w="731831">
                <a:moveTo>
                  <a:pt x="0" y="0"/>
                </a:moveTo>
                <a:lnTo>
                  <a:pt x="731831" y="0"/>
                </a:lnTo>
                <a:lnTo>
                  <a:pt x="731831" y="731831"/>
                </a:lnTo>
                <a:lnTo>
                  <a:pt x="0" y="7318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9" id="39"/>
          <p:cNvSpPr/>
          <p:nvPr/>
        </p:nvSpPr>
        <p:spPr>
          <a:xfrm flipH="false" flipV="false" rot="0">
            <a:off x="11269544" y="7689009"/>
            <a:ext cx="841093" cy="648406"/>
          </a:xfrm>
          <a:custGeom>
            <a:avLst/>
            <a:gdLst/>
            <a:ahLst/>
            <a:cxnLst/>
            <a:rect r="r" b="b" t="t" l="l"/>
            <a:pathLst>
              <a:path h="648406" w="841093">
                <a:moveTo>
                  <a:pt x="0" y="0"/>
                </a:moveTo>
                <a:lnTo>
                  <a:pt x="841093" y="0"/>
                </a:lnTo>
                <a:lnTo>
                  <a:pt x="841093" y="648407"/>
                </a:lnTo>
                <a:lnTo>
                  <a:pt x="0" y="64840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0" id="40"/>
          <p:cNvSpPr/>
          <p:nvPr/>
        </p:nvSpPr>
        <p:spPr>
          <a:xfrm flipH="false" flipV="false" rot="0">
            <a:off x="9065593" y="3813105"/>
            <a:ext cx="197909" cy="268103"/>
          </a:xfrm>
          <a:custGeom>
            <a:avLst/>
            <a:gdLst/>
            <a:ahLst/>
            <a:cxnLst/>
            <a:rect r="r" b="b" t="t" l="l"/>
            <a:pathLst>
              <a:path h="268103" w="197909">
                <a:moveTo>
                  <a:pt x="0" y="0"/>
                </a:moveTo>
                <a:lnTo>
                  <a:pt x="197909" y="0"/>
                </a:lnTo>
                <a:lnTo>
                  <a:pt x="197909" y="268103"/>
                </a:lnTo>
                <a:lnTo>
                  <a:pt x="0" y="26810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41" id="41"/>
          <p:cNvSpPr/>
          <p:nvPr/>
        </p:nvSpPr>
        <p:spPr>
          <a:xfrm flipH="false" flipV="false" rot="0">
            <a:off x="9045045" y="6702835"/>
            <a:ext cx="197909" cy="268103"/>
          </a:xfrm>
          <a:custGeom>
            <a:avLst/>
            <a:gdLst/>
            <a:ahLst/>
            <a:cxnLst/>
            <a:rect r="r" b="b" t="t" l="l"/>
            <a:pathLst>
              <a:path h="268103" w="197909">
                <a:moveTo>
                  <a:pt x="0" y="0"/>
                </a:moveTo>
                <a:lnTo>
                  <a:pt x="197910" y="0"/>
                </a:lnTo>
                <a:lnTo>
                  <a:pt x="197910" y="268103"/>
                </a:lnTo>
                <a:lnTo>
                  <a:pt x="0" y="26810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42" id="42"/>
          <p:cNvSpPr/>
          <p:nvPr/>
        </p:nvSpPr>
        <p:spPr>
          <a:xfrm flipH="false" flipV="false" rot="0">
            <a:off x="2243926" y="4238035"/>
            <a:ext cx="8012590" cy="2307973"/>
          </a:xfrm>
          <a:custGeom>
            <a:avLst/>
            <a:gdLst/>
            <a:ahLst/>
            <a:cxnLst/>
            <a:rect r="r" b="b" t="t" l="l"/>
            <a:pathLst>
              <a:path h="2307973" w="8012590">
                <a:moveTo>
                  <a:pt x="0" y="0"/>
                </a:moveTo>
                <a:lnTo>
                  <a:pt x="8012590" y="0"/>
                </a:lnTo>
                <a:lnTo>
                  <a:pt x="8012590" y="2307973"/>
                </a:lnTo>
                <a:lnTo>
                  <a:pt x="0" y="2307973"/>
                </a:lnTo>
                <a:lnTo>
                  <a:pt x="0" y="0"/>
                </a:lnTo>
                <a:close/>
              </a:path>
            </a:pathLst>
          </a:custGeom>
          <a:blipFill>
            <a:blip r:embed="rId12"/>
            <a:stretch>
              <a:fillRect l="-4305" t="-30985" r="-6262" b="-21915"/>
            </a:stretch>
          </a:blipFill>
        </p:spPr>
      </p:sp>
      <p:sp>
        <p:nvSpPr>
          <p:cNvPr name="TextBox 43" id="43"/>
          <p:cNvSpPr txBox="true"/>
          <p:nvPr/>
        </p:nvSpPr>
        <p:spPr>
          <a:xfrm rot="0">
            <a:off x="2168189" y="2368251"/>
            <a:ext cx="13951622" cy="1444854"/>
          </a:xfrm>
          <a:prstGeom prst="rect">
            <a:avLst/>
          </a:prstGeom>
        </p:spPr>
        <p:txBody>
          <a:bodyPr anchor="t" rtlCol="false" tIns="0" lIns="0" bIns="0" rIns="0">
            <a:spAutoFit/>
          </a:bodyPr>
          <a:lstStyle/>
          <a:p>
            <a:pPr algn="ctr">
              <a:lnSpc>
                <a:spcPts val="10138"/>
              </a:lnSpc>
              <a:spcBef>
                <a:spcPct val="0"/>
              </a:spcBef>
            </a:pPr>
            <a:r>
              <a:rPr lang="en-US" b="true" sz="7241">
                <a:solidFill>
                  <a:srgbClr val="000000"/>
                </a:solidFill>
                <a:latin typeface="Cooper Hewitt Bold"/>
                <a:ea typeface="Cooper Hewitt Bold"/>
                <a:cs typeface="Cooper Hewitt Bold"/>
                <a:sym typeface="Cooper Hewitt Bold"/>
              </a:rPr>
              <a:t>ACCESS CONTROL MECHANISMS</a:t>
            </a:r>
          </a:p>
        </p:txBody>
      </p:sp>
      <p:sp>
        <p:nvSpPr>
          <p:cNvPr name="TextBox 44" id="44"/>
          <p:cNvSpPr txBox="true"/>
          <p:nvPr/>
        </p:nvSpPr>
        <p:spPr>
          <a:xfrm rot="0">
            <a:off x="10812435" y="4199935"/>
            <a:ext cx="5307376" cy="2435908"/>
          </a:xfrm>
          <a:prstGeom prst="rect">
            <a:avLst/>
          </a:prstGeom>
        </p:spPr>
        <p:txBody>
          <a:bodyPr anchor="t" rtlCol="false" tIns="0" lIns="0" bIns="0" rIns="0">
            <a:spAutoFit/>
          </a:bodyPr>
          <a:lstStyle/>
          <a:p>
            <a:pPr algn="ctr">
              <a:lnSpc>
                <a:spcPts val="3282"/>
              </a:lnSpc>
              <a:spcBef>
                <a:spcPct val="0"/>
              </a:spcBef>
            </a:pPr>
            <a:r>
              <a:rPr lang="en-US" b="true" sz="2344">
                <a:solidFill>
                  <a:srgbClr val="000000"/>
                </a:solidFill>
                <a:latin typeface="Canva Sans Bold"/>
                <a:ea typeface="Canva Sans Bold"/>
                <a:cs typeface="Canva Sans Bold"/>
                <a:sym typeface="Canva Sans Bold"/>
              </a:rPr>
              <a:t>An access c</a:t>
            </a:r>
            <a:r>
              <a:rPr lang="en-US" b="true" sz="2344">
                <a:solidFill>
                  <a:srgbClr val="000000"/>
                </a:solidFill>
                <a:latin typeface="Canva Sans Bold"/>
                <a:ea typeface="Canva Sans Bold"/>
                <a:cs typeface="Canva Sans Bold"/>
                <a:sym typeface="Canva Sans Bold"/>
              </a:rPr>
              <a:t>ontrol mechanism is a security safeguard designed to detect and deny unauthorized access and permit authorized access to an information system or physical facility.</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8AA4F4"/>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19080" y="0"/>
                  </a:moveTo>
                  <a:lnTo>
                    <a:pt x="4255646" y="0"/>
                  </a:lnTo>
                  <a:cubicBezTo>
                    <a:pt x="4266183" y="0"/>
                    <a:pt x="4274726" y="8542"/>
                    <a:pt x="4274726" y="19080"/>
                  </a:cubicBezTo>
                  <a:lnTo>
                    <a:pt x="4274726" y="2148387"/>
                  </a:lnTo>
                  <a:cubicBezTo>
                    <a:pt x="4274726" y="2158924"/>
                    <a:pt x="4266183" y="2167467"/>
                    <a:pt x="4255646" y="2167467"/>
                  </a:cubicBezTo>
                  <a:lnTo>
                    <a:pt x="19080" y="2167467"/>
                  </a:lnTo>
                  <a:cubicBezTo>
                    <a:pt x="8542" y="2167467"/>
                    <a:pt x="0" y="2158924"/>
                    <a:pt x="0" y="2148387"/>
                  </a:cubicBezTo>
                  <a:lnTo>
                    <a:pt x="0" y="19080"/>
                  </a:lnTo>
                  <a:cubicBezTo>
                    <a:pt x="0" y="8542"/>
                    <a:pt x="8542" y="0"/>
                    <a:pt x="19080" y="0"/>
                  </a:cubicBezTo>
                  <a:close/>
                </a:path>
              </a:pathLst>
            </a:custGeom>
            <a:solidFill>
              <a:srgbClr val="F4F8FF"/>
            </a:solidFill>
            <a:ln w="19050" cap="rnd">
              <a:solidFill>
                <a:srgbClr val="000000"/>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27998" y="1347066"/>
            <a:ext cx="284690" cy="2846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5954"/>
            </a:solidFill>
            <a:ln w="19050"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35411" y="1347066"/>
            <a:ext cx="284690" cy="2846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C954"/>
            </a:solidFill>
            <a:ln w="19050" cap="sq">
              <a:solidFill>
                <a:srgbClr val="000000"/>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243926" y="1347066"/>
            <a:ext cx="284690" cy="28469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F854"/>
            </a:solidFill>
            <a:ln w="19050" cap="sq">
              <a:solidFill>
                <a:srgbClr val="000000"/>
              </a:solid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4" id="14"/>
          <p:cNvSpPr/>
          <p:nvPr/>
        </p:nvSpPr>
        <p:spPr>
          <a:xfrm flipV="true">
            <a:off x="1028700" y="3969932"/>
            <a:ext cx="16230600" cy="0"/>
          </a:xfrm>
          <a:prstGeom prst="line">
            <a:avLst/>
          </a:prstGeom>
          <a:ln cap="flat" w="19050">
            <a:solidFill>
              <a:srgbClr val="000000"/>
            </a:solidFill>
            <a:prstDash val="solid"/>
            <a:headEnd type="none" len="sm" w="sm"/>
            <a:tailEnd type="none" len="sm" w="sm"/>
          </a:ln>
        </p:spPr>
      </p:sp>
      <p:sp>
        <p:nvSpPr>
          <p:cNvPr name="AutoShape 15" id="15"/>
          <p:cNvSpPr/>
          <p:nvPr/>
        </p:nvSpPr>
        <p:spPr>
          <a:xfrm flipV="true">
            <a:off x="1028700" y="2104778"/>
            <a:ext cx="16230600" cy="0"/>
          </a:xfrm>
          <a:prstGeom prst="line">
            <a:avLst/>
          </a:prstGeom>
          <a:ln cap="flat" w="19050">
            <a:solidFill>
              <a:srgbClr val="000000"/>
            </a:solidFill>
            <a:prstDash val="solid"/>
            <a:headEnd type="none" len="sm" w="sm"/>
            <a:tailEnd type="none" len="sm" w="sm"/>
          </a:ln>
        </p:spPr>
      </p:sp>
      <p:sp>
        <p:nvSpPr>
          <p:cNvPr name="AutoShape 16" id="16"/>
          <p:cNvSpPr/>
          <p:nvPr/>
        </p:nvSpPr>
        <p:spPr>
          <a:xfrm>
            <a:off x="1028700" y="6836185"/>
            <a:ext cx="16230600" cy="0"/>
          </a:xfrm>
          <a:prstGeom prst="line">
            <a:avLst/>
          </a:prstGeom>
          <a:ln cap="flat" w="19050">
            <a:solidFill>
              <a:srgbClr val="000000"/>
            </a:solidFill>
            <a:prstDash val="solid"/>
            <a:headEnd type="none" len="sm" w="sm"/>
            <a:tailEnd type="none" len="sm" w="sm"/>
          </a:ln>
        </p:spPr>
      </p:sp>
      <p:sp>
        <p:nvSpPr>
          <p:cNvPr name="Freeform 17" id="17"/>
          <p:cNvSpPr/>
          <p:nvPr/>
        </p:nvSpPr>
        <p:spPr>
          <a:xfrm flipH="false" flipV="false" rot="0">
            <a:off x="9065593" y="3813105"/>
            <a:ext cx="197909" cy="268103"/>
          </a:xfrm>
          <a:custGeom>
            <a:avLst/>
            <a:gdLst/>
            <a:ahLst/>
            <a:cxnLst/>
            <a:rect r="r" b="b" t="t" l="l"/>
            <a:pathLst>
              <a:path h="268103" w="197909">
                <a:moveTo>
                  <a:pt x="0" y="0"/>
                </a:moveTo>
                <a:lnTo>
                  <a:pt x="197909" y="0"/>
                </a:lnTo>
                <a:lnTo>
                  <a:pt x="197909" y="268103"/>
                </a:lnTo>
                <a:lnTo>
                  <a:pt x="0" y="2681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9045045" y="6702835"/>
            <a:ext cx="197909" cy="268103"/>
          </a:xfrm>
          <a:custGeom>
            <a:avLst/>
            <a:gdLst/>
            <a:ahLst/>
            <a:cxnLst/>
            <a:rect r="r" b="b" t="t" l="l"/>
            <a:pathLst>
              <a:path h="268103" w="197909">
                <a:moveTo>
                  <a:pt x="0" y="0"/>
                </a:moveTo>
                <a:lnTo>
                  <a:pt x="197910" y="0"/>
                </a:lnTo>
                <a:lnTo>
                  <a:pt x="197910" y="268103"/>
                </a:lnTo>
                <a:lnTo>
                  <a:pt x="0" y="2681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9" id="19"/>
          <p:cNvSpPr txBox="true"/>
          <p:nvPr/>
        </p:nvSpPr>
        <p:spPr>
          <a:xfrm rot="0">
            <a:off x="2168189" y="2368251"/>
            <a:ext cx="13951622" cy="1444854"/>
          </a:xfrm>
          <a:prstGeom prst="rect">
            <a:avLst/>
          </a:prstGeom>
        </p:spPr>
        <p:txBody>
          <a:bodyPr anchor="t" rtlCol="false" tIns="0" lIns="0" bIns="0" rIns="0">
            <a:spAutoFit/>
          </a:bodyPr>
          <a:lstStyle/>
          <a:p>
            <a:pPr algn="ctr">
              <a:lnSpc>
                <a:spcPts val="10138"/>
              </a:lnSpc>
              <a:spcBef>
                <a:spcPct val="0"/>
              </a:spcBef>
            </a:pPr>
            <a:r>
              <a:rPr lang="en-US" b="true" sz="7241">
                <a:solidFill>
                  <a:srgbClr val="000000"/>
                </a:solidFill>
                <a:latin typeface="Cooper Hewitt Bold"/>
                <a:ea typeface="Cooper Hewitt Bold"/>
                <a:cs typeface="Cooper Hewitt Bold"/>
                <a:sym typeface="Cooper Hewitt Bold"/>
              </a:rPr>
              <a:t>SECURITY POLICIES &amp; MODELS</a:t>
            </a:r>
          </a:p>
        </p:txBody>
      </p:sp>
      <p:sp>
        <p:nvSpPr>
          <p:cNvPr name="TextBox 20" id="20"/>
          <p:cNvSpPr txBox="true"/>
          <p:nvPr/>
        </p:nvSpPr>
        <p:spPr>
          <a:xfrm rot="0">
            <a:off x="2528615" y="4176458"/>
            <a:ext cx="13175376" cy="2279078"/>
          </a:xfrm>
          <a:prstGeom prst="rect">
            <a:avLst/>
          </a:prstGeom>
        </p:spPr>
        <p:txBody>
          <a:bodyPr anchor="t" rtlCol="false" tIns="0" lIns="0" bIns="0" rIns="0">
            <a:spAutoFit/>
          </a:bodyPr>
          <a:lstStyle/>
          <a:p>
            <a:pPr algn="ctr">
              <a:lnSpc>
                <a:spcPts val="3002"/>
              </a:lnSpc>
              <a:spcBef>
                <a:spcPct val="0"/>
              </a:spcBef>
            </a:pPr>
            <a:r>
              <a:rPr lang="en-US" b="true" sz="2144" i="true">
                <a:solidFill>
                  <a:srgbClr val="000000"/>
                </a:solidFill>
                <a:latin typeface="Canva Sans Bold Italics"/>
                <a:ea typeface="Canva Sans Bold Italics"/>
                <a:cs typeface="Canva Sans Bold Italics"/>
                <a:sym typeface="Canva Sans Bold Italics"/>
              </a:rPr>
              <a:t>Security policies</a:t>
            </a:r>
            <a:r>
              <a:rPr lang="en-US" b="true" sz="2144">
                <a:solidFill>
                  <a:srgbClr val="000000"/>
                </a:solidFill>
                <a:latin typeface="Canva Sans Bold"/>
                <a:ea typeface="Canva Sans Bold"/>
                <a:cs typeface="Canva Sans Bold"/>
                <a:sym typeface="Canva Sans Bold"/>
              </a:rPr>
              <a:t> a</a:t>
            </a:r>
            <a:r>
              <a:rPr lang="en-US" b="true" sz="2144">
                <a:solidFill>
                  <a:srgbClr val="000000"/>
                </a:solidFill>
                <a:latin typeface="Canva Sans Bold"/>
                <a:ea typeface="Canva Sans Bold"/>
                <a:cs typeface="Canva Sans Bold"/>
                <a:sym typeface="Canva Sans Bold"/>
              </a:rPr>
              <a:t>re formal rules that specify what is and is not allowed in a system. They serve as the "constitution" of a secure system, establishing confidentiality, integrity, and access control objectives.</a:t>
            </a:r>
          </a:p>
          <a:p>
            <a:pPr algn="ctr">
              <a:lnSpc>
                <a:spcPts val="3002"/>
              </a:lnSpc>
              <a:spcBef>
                <a:spcPct val="0"/>
              </a:spcBef>
            </a:pPr>
            <a:r>
              <a:rPr lang="en-US" b="true" sz="2144" i="true">
                <a:solidFill>
                  <a:srgbClr val="000000"/>
                </a:solidFill>
                <a:latin typeface="Canva Sans Bold Italics"/>
                <a:ea typeface="Canva Sans Bold Italics"/>
                <a:cs typeface="Canva Sans Bold Italics"/>
                <a:sym typeface="Canva Sans Bold Italics"/>
              </a:rPr>
              <a:t>Security models</a:t>
            </a:r>
            <a:r>
              <a:rPr lang="en-US" b="true" sz="2144">
                <a:solidFill>
                  <a:srgbClr val="000000"/>
                </a:solidFill>
                <a:latin typeface="Canva Sans Bold"/>
                <a:ea typeface="Canva Sans Bold"/>
                <a:cs typeface="Canva Sans Bold"/>
                <a:sym typeface="Canva Sans Bold"/>
              </a:rPr>
              <a:t> are mathematical or structural frameworks that aid in the implementation and enforcement of policies. They define how access is provided or refused according to specified rules. </a:t>
            </a:r>
          </a:p>
        </p:txBody>
      </p:sp>
      <p:sp>
        <p:nvSpPr>
          <p:cNvPr name="TextBox 21" id="21"/>
          <p:cNvSpPr txBox="true"/>
          <p:nvPr/>
        </p:nvSpPr>
        <p:spPr>
          <a:xfrm rot="0">
            <a:off x="2675814" y="7180488"/>
            <a:ext cx="13175376" cy="1914598"/>
          </a:xfrm>
          <a:prstGeom prst="rect">
            <a:avLst/>
          </a:prstGeom>
        </p:spPr>
        <p:txBody>
          <a:bodyPr anchor="t" rtlCol="false" tIns="0" lIns="0" bIns="0" rIns="0">
            <a:spAutoFit/>
          </a:bodyPr>
          <a:lstStyle/>
          <a:p>
            <a:pPr algn="l">
              <a:lnSpc>
                <a:spcPts val="3282"/>
              </a:lnSpc>
            </a:pPr>
            <a:r>
              <a:rPr lang="en-US" sz="2344" b="true">
                <a:solidFill>
                  <a:srgbClr val="000000"/>
                </a:solidFill>
                <a:latin typeface="Canva Sans Bold"/>
                <a:ea typeface="Canva Sans Bold"/>
                <a:cs typeface="Canva Sans Bold"/>
                <a:sym typeface="Canva Sans Bold"/>
              </a:rPr>
              <a:t>Common Security Models:</a:t>
            </a:r>
          </a:p>
          <a:p>
            <a:pPr algn="l" marL="463008" indent="-231504" lvl="1">
              <a:lnSpc>
                <a:spcPts val="3002"/>
              </a:lnSpc>
              <a:buFont typeface="Arial"/>
              <a:buChar char="•"/>
            </a:pPr>
            <a:r>
              <a:rPr lang="en-US" b="true" sz="2144">
                <a:solidFill>
                  <a:srgbClr val="000000"/>
                </a:solidFill>
                <a:latin typeface="Canva Sans Bold"/>
                <a:ea typeface="Canva Sans Bold"/>
                <a:cs typeface="Canva Sans Bold"/>
                <a:sym typeface="Canva Sans Bold"/>
              </a:rPr>
              <a:t>B</a:t>
            </a:r>
            <a:r>
              <a:rPr lang="en-US" b="true" sz="2144">
                <a:solidFill>
                  <a:srgbClr val="000000"/>
                </a:solidFill>
                <a:latin typeface="Canva Sans Bold"/>
                <a:ea typeface="Canva Sans Bold"/>
                <a:cs typeface="Canva Sans Bold"/>
                <a:sym typeface="Canva Sans Bold"/>
              </a:rPr>
              <a:t>ell-LaPadula (BLP): Focuses on confidentiality — “No read up, no write down.”</a:t>
            </a:r>
          </a:p>
          <a:p>
            <a:pPr algn="l" marL="463008" indent="-231504" lvl="1">
              <a:lnSpc>
                <a:spcPts val="3002"/>
              </a:lnSpc>
              <a:buFont typeface="Arial"/>
              <a:buChar char="•"/>
            </a:pPr>
            <a:r>
              <a:rPr lang="en-US" b="true" sz="2144">
                <a:solidFill>
                  <a:srgbClr val="000000"/>
                </a:solidFill>
                <a:latin typeface="Canva Sans Bold"/>
                <a:ea typeface="Canva Sans Bold"/>
                <a:cs typeface="Canva Sans Bold"/>
                <a:sym typeface="Canva Sans Bold"/>
              </a:rPr>
              <a:t>Biba Model: Focuses on integrity — “No write up, no read down.”</a:t>
            </a:r>
          </a:p>
          <a:p>
            <a:pPr algn="l" marL="463008" indent="-231504" lvl="1">
              <a:lnSpc>
                <a:spcPts val="3002"/>
              </a:lnSpc>
              <a:buFont typeface="Arial"/>
              <a:buChar char="•"/>
            </a:pPr>
            <a:r>
              <a:rPr lang="en-US" b="true" sz="2144">
                <a:solidFill>
                  <a:srgbClr val="000000"/>
                </a:solidFill>
                <a:latin typeface="Canva Sans Bold"/>
                <a:ea typeface="Canva Sans Bold"/>
                <a:cs typeface="Canva Sans Bold"/>
                <a:sym typeface="Canva Sans Bold"/>
              </a:rPr>
              <a:t>Clark-Wilson: Enforces data consistency and integrity for commercial/business systems.</a:t>
            </a:r>
          </a:p>
          <a:p>
            <a:pPr algn="l">
              <a:lnSpc>
                <a:spcPts val="3002"/>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8AA4F4"/>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19080" y="0"/>
                  </a:moveTo>
                  <a:lnTo>
                    <a:pt x="4255646" y="0"/>
                  </a:lnTo>
                  <a:cubicBezTo>
                    <a:pt x="4266183" y="0"/>
                    <a:pt x="4274726" y="8542"/>
                    <a:pt x="4274726" y="19080"/>
                  </a:cubicBezTo>
                  <a:lnTo>
                    <a:pt x="4274726" y="2148387"/>
                  </a:lnTo>
                  <a:cubicBezTo>
                    <a:pt x="4274726" y="2158924"/>
                    <a:pt x="4266183" y="2167467"/>
                    <a:pt x="4255646" y="2167467"/>
                  </a:cubicBezTo>
                  <a:lnTo>
                    <a:pt x="19080" y="2167467"/>
                  </a:lnTo>
                  <a:cubicBezTo>
                    <a:pt x="8542" y="2167467"/>
                    <a:pt x="0" y="2158924"/>
                    <a:pt x="0" y="2148387"/>
                  </a:cubicBezTo>
                  <a:lnTo>
                    <a:pt x="0" y="19080"/>
                  </a:lnTo>
                  <a:cubicBezTo>
                    <a:pt x="0" y="8542"/>
                    <a:pt x="8542" y="0"/>
                    <a:pt x="19080" y="0"/>
                  </a:cubicBezTo>
                  <a:close/>
                </a:path>
              </a:pathLst>
            </a:custGeom>
            <a:solidFill>
              <a:srgbClr val="F4F8FF"/>
            </a:solidFill>
            <a:ln w="19050" cap="rnd">
              <a:solidFill>
                <a:srgbClr val="000000"/>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27998" y="1347066"/>
            <a:ext cx="284690" cy="2846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5954"/>
            </a:solidFill>
            <a:ln w="19050"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35411" y="1347066"/>
            <a:ext cx="284690" cy="2846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C954"/>
            </a:solidFill>
            <a:ln w="19050" cap="sq">
              <a:solidFill>
                <a:srgbClr val="000000"/>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243926" y="1347066"/>
            <a:ext cx="284690" cy="28469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F854"/>
            </a:solidFill>
            <a:ln w="19050" cap="sq">
              <a:solidFill>
                <a:srgbClr val="000000"/>
              </a:solid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587657" y="1848890"/>
            <a:ext cx="6285793" cy="7050577"/>
            <a:chOff x="0" y="0"/>
            <a:chExt cx="1655518" cy="1856942"/>
          </a:xfrm>
        </p:grpSpPr>
        <p:sp>
          <p:nvSpPr>
            <p:cNvPr name="Freeform 15" id="15"/>
            <p:cNvSpPr/>
            <p:nvPr/>
          </p:nvSpPr>
          <p:spPr>
            <a:xfrm flipH="false" flipV="false" rot="0">
              <a:off x="0" y="0"/>
              <a:ext cx="1655518" cy="1856942"/>
            </a:xfrm>
            <a:custGeom>
              <a:avLst/>
              <a:gdLst/>
              <a:ahLst/>
              <a:cxnLst/>
              <a:rect r="r" b="b" t="t" l="l"/>
              <a:pathLst>
                <a:path h="1856942" w="1655518">
                  <a:moveTo>
                    <a:pt x="49266" y="0"/>
                  </a:moveTo>
                  <a:lnTo>
                    <a:pt x="1606251" y="0"/>
                  </a:lnTo>
                  <a:cubicBezTo>
                    <a:pt x="1619318" y="0"/>
                    <a:pt x="1631849" y="5191"/>
                    <a:pt x="1641088" y="14430"/>
                  </a:cubicBezTo>
                  <a:cubicBezTo>
                    <a:pt x="1650327" y="23669"/>
                    <a:pt x="1655518" y="36200"/>
                    <a:pt x="1655518" y="49266"/>
                  </a:cubicBezTo>
                  <a:lnTo>
                    <a:pt x="1655518" y="1807676"/>
                  </a:lnTo>
                  <a:cubicBezTo>
                    <a:pt x="1655518" y="1820742"/>
                    <a:pt x="1650327" y="1833273"/>
                    <a:pt x="1641088" y="1842512"/>
                  </a:cubicBezTo>
                  <a:cubicBezTo>
                    <a:pt x="1631849" y="1851751"/>
                    <a:pt x="1619318" y="1856942"/>
                    <a:pt x="1606251" y="1856942"/>
                  </a:cubicBezTo>
                  <a:lnTo>
                    <a:pt x="49266" y="1856942"/>
                  </a:lnTo>
                  <a:cubicBezTo>
                    <a:pt x="36200" y="1856942"/>
                    <a:pt x="23669" y="1851751"/>
                    <a:pt x="14430" y="1842512"/>
                  </a:cubicBezTo>
                  <a:cubicBezTo>
                    <a:pt x="5191" y="1833273"/>
                    <a:pt x="0" y="1820742"/>
                    <a:pt x="0" y="1807676"/>
                  </a:cubicBezTo>
                  <a:lnTo>
                    <a:pt x="0" y="49266"/>
                  </a:lnTo>
                  <a:cubicBezTo>
                    <a:pt x="0" y="36200"/>
                    <a:pt x="5191" y="23669"/>
                    <a:pt x="14430" y="14430"/>
                  </a:cubicBezTo>
                  <a:cubicBezTo>
                    <a:pt x="23669" y="5191"/>
                    <a:pt x="36200" y="0"/>
                    <a:pt x="49266" y="0"/>
                  </a:cubicBezTo>
                  <a:close/>
                </a:path>
              </a:pathLst>
            </a:custGeom>
            <a:solidFill>
              <a:srgbClr val="F4F8FF"/>
            </a:solidFill>
            <a:ln w="19050" cap="rnd">
              <a:solidFill>
                <a:srgbClr val="000000"/>
              </a:solidFill>
              <a:prstDash val="solid"/>
              <a:round/>
            </a:ln>
          </p:spPr>
        </p:sp>
        <p:sp>
          <p:nvSpPr>
            <p:cNvPr name="TextBox 16" id="16"/>
            <p:cNvSpPr txBox="true"/>
            <p:nvPr/>
          </p:nvSpPr>
          <p:spPr>
            <a:xfrm>
              <a:off x="0" y="-38100"/>
              <a:ext cx="1655518" cy="1895042"/>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false" flipV="false" rot="0">
            <a:off x="9536243" y="5118519"/>
            <a:ext cx="197909" cy="268103"/>
          </a:xfrm>
          <a:custGeom>
            <a:avLst/>
            <a:gdLst/>
            <a:ahLst/>
            <a:cxnLst/>
            <a:rect r="r" b="b" t="t" l="l"/>
            <a:pathLst>
              <a:path h="268103" w="197909">
                <a:moveTo>
                  <a:pt x="0" y="0"/>
                </a:moveTo>
                <a:lnTo>
                  <a:pt x="197909" y="0"/>
                </a:lnTo>
                <a:lnTo>
                  <a:pt x="197909" y="268103"/>
                </a:lnTo>
                <a:lnTo>
                  <a:pt x="0" y="2681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8" id="18"/>
          <p:cNvSpPr/>
          <p:nvPr/>
        </p:nvSpPr>
        <p:spPr>
          <a:xfrm>
            <a:off x="1028700" y="5262096"/>
            <a:ext cx="9558957" cy="0"/>
          </a:xfrm>
          <a:prstGeom prst="line">
            <a:avLst/>
          </a:prstGeom>
          <a:ln cap="flat" w="19050">
            <a:solidFill>
              <a:srgbClr val="000000"/>
            </a:solidFill>
            <a:prstDash val="solid"/>
            <a:headEnd type="none" len="sm" w="sm"/>
            <a:tailEnd type="none" len="sm" w="sm"/>
          </a:ln>
        </p:spPr>
      </p:sp>
      <p:sp>
        <p:nvSpPr>
          <p:cNvPr name="Freeform 19" id="19"/>
          <p:cNvSpPr/>
          <p:nvPr/>
        </p:nvSpPr>
        <p:spPr>
          <a:xfrm flipH="false" flipV="false" rot="0">
            <a:off x="1977756" y="5118519"/>
            <a:ext cx="197909" cy="268103"/>
          </a:xfrm>
          <a:custGeom>
            <a:avLst/>
            <a:gdLst/>
            <a:ahLst/>
            <a:cxnLst/>
            <a:rect r="r" b="b" t="t" l="l"/>
            <a:pathLst>
              <a:path h="268103" w="197909">
                <a:moveTo>
                  <a:pt x="0" y="0"/>
                </a:moveTo>
                <a:lnTo>
                  <a:pt x="197909" y="0"/>
                </a:lnTo>
                <a:lnTo>
                  <a:pt x="197909" y="268103"/>
                </a:lnTo>
                <a:lnTo>
                  <a:pt x="0" y="2681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1977756" y="2795605"/>
            <a:ext cx="8047926" cy="2087342"/>
          </a:xfrm>
          <a:prstGeom prst="rect">
            <a:avLst/>
          </a:prstGeom>
        </p:spPr>
        <p:txBody>
          <a:bodyPr anchor="t" rtlCol="false" tIns="0" lIns="0" bIns="0" rIns="0">
            <a:spAutoFit/>
          </a:bodyPr>
          <a:lstStyle/>
          <a:p>
            <a:pPr algn="l">
              <a:lnSpc>
                <a:spcPts val="7164"/>
              </a:lnSpc>
            </a:pPr>
            <a:r>
              <a:rPr lang="en-US" b="true" sz="7541">
                <a:solidFill>
                  <a:srgbClr val="000000"/>
                </a:solidFill>
                <a:latin typeface="Cooper Hewitt Bold"/>
                <a:ea typeface="Cooper Hewitt Bold"/>
                <a:cs typeface="Cooper Hewitt Bold"/>
                <a:sym typeface="Cooper Hewitt Bold"/>
              </a:rPr>
              <a:t>ROLE BASED ACCESS CONTROL</a:t>
            </a:r>
          </a:p>
        </p:txBody>
      </p:sp>
      <p:sp>
        <p:nvSpPr>
          <p:cNvPr name="TextBox 21" id="21"/>
          <p:cNvSpPr txBox="true"/>
          <p:nvPr/>
        </p:nvSpPr>
        <p:spPr>
          <a:xfrm rot="0">
            <a:off x="1977756" y="5596172"/>
            <a:ext cx="7756396" cy="3192620"/>
          </a:xfrm>
          <a:prstGeom prst="rect">
            <a:avLst/>
          </a:prstGeom>
        </p:spPr>
        <p:txBody>
          <a:bodyPr anchor="t" rtlCol="false" tIns="0" lIns="0" bIns="0" rIns="0">
            <a:spAutoFit/>
          </a:bodyPr>
          <a:lstStyle/>
          <a:p>
            <a:pPr algn="just">
              <a:lnSpc>
                <a:spcPts val="3168"/>
              </a:lnSpc>
            </a:pPr>
            <a:r>
              <a:rPr lang="en-US" sz="2400" b="true">
                <a:solidFill>
                  <a:srgbClr val="000000"/>
                </a:solidFill>
                <a:latin typeface="Inter Bold"/>
                <a:ea typeface="Inter Bold"/>
                <a:cs typeface="Inter Bold"/>
                <a:sym typeface="Inter Bold"/>
              </a:rPr>
              <a:t>RBAC </a:t>
            </a:r>
            <a:r>
              <a:rPr lang="en-US" sz="2400">
                <a:solidFill>
                  <a:srgbClr val="000000"/>
                </a:solidFill>
                <a:latin typeface="Inter Light"/>
                <a:ea typeface="Inter Light"/>
                <a:cs typeface="Inter Light"/>
                <a:sym typeface="Inter Light"/>
              </a:rPr>
              <a:t>is a security technique that assigns</a:t>
            </a:r>
            <a:r>
              <a:rPr lang="en-US" sz="2400" b="true">
                <a:solidFill>
                  <a:srgbClr val="000000"/>
                </a:solidFill>
                <a:latin typeface="Inter Bold"/>
                <a:ea typeface="Inter Bold"/>
                <a:cs typeface="Inter Bold"/>
                <a:sym typeface="Inter Bold"/>
              </a:rPr>
              <a:t> permissions to roles rather than persons</a:t>
            </a:r>
            <a:r>
              <a:rPr lang="en-US" sz="2400">
                <a:solidFill>
                  <a:srgbClr val="000000"/>
                </a:solidFill>
                <a:latin typeface="Inter Light"/>
                <a:ea typeface="Inter Light"/>
                <a:cs typeface="Inter Light"/>
                <a:sym typeface="Inter Light"/>
              </a:rPr>
              <a:t>. Users are granted access based on their position in a system, making permission management easier and scalable. </a:t>
            </a:r>
          </a:p>
          <a:p>
            <a:pPr algn="just">
              <a:lnSpc>
                <a:spcPts val="3168"/>
              </a:lnSpc>
            </a:pPr>
            <a:r>
              <a:rPr lang="en-US" b="true" sz="2400">
                <a:solidFill>
                  <a:srgbClr val="000000"/>
                </a:solidFill>
                <a:latin typeface="Inter Bold"/>
                <a:ea typeface="Inter Bold"/>
                <a:cs typeface="Inter Bold"/>
                <a:sym typeface="Inter Bold"/>
              </a:rPr>
              <a:t>Why RABC is important:</a:t>
            </a:r>
          </a:p>
          <a:p>
            <a:pPr algn="just" marL="518162" indent="-259081" lvl="1">
              <a:lnSpc>
                <a:spcPts val="3168"/>
              </a:lnSpc>
              <a:buFont typeface="Arial"/>
              <a:buChar char="•"/>
            </a:pPr>
            <a:r>
              <a:rPr lang="en-US" sz="2400">
                <a:solidFill>
                  <a:srgbClr val="000000"/>
                </a:solidFill>
                <a:latin typeface="Inter Light"/>
                <a:ea typeface="Inter Light"/>
                <a:cs typeface="Inter Light"/>
                <a:sym typeface="Inter Light"/>
              </a:rPr>
              <a:t>simplifies access control in big systems</a:t>
            </a:r>
          </a:p>
          <a:p>
            <a:pPr algn="just" marL="518162" indent="-259081" lvl="1">
              <a:lnSpc>
                <a:spcPts val="3168"/>
              </a:lnSpc>
              <a:buFont typeface="Arial"/>
              <a:buChar char="•"/>
            </a:pPr>
            <a:r>
              <a:rPr lang="en-US" sz="2400">
                <a:solidFill>
                  <a:srgbClr val="000000"/>
                </a:solidFill>
                <a:latin typeface="Inter Light"/>
                <a:ea typeface="Inter Light"/>
                <a:cs typeface="Inter Light"/>
                <a:sym typeface="Inter Light"/>
              </a:rPr>
              <a:t>reduces human error</a:t>
            </a:r>
          </a:p>
          <a:p>
            <a:pPr algn="just" marL="518162" indent="-259081" lvl="1">
              <a:lnSpc>
                <a:spcPts val="3168"/>
              </a:lnSpc>
              <a:buFont typeface="Arial"/>
              <a:buChar char="•"/>
            </a:pPr>
            <a:r>
              <a:rPr lang="en-US" sz="2400">
                <a:solidFill>
                  <a:srgbClr val="000000"/>
                </a:solidFill>
                <a:latin typeface="Inter Light"/>
                <a:ea typeface="Inter Light"/>
                <a:cs typeface="Inter Light"/>
                <a:sym typeface="Inter Light"/>
              </a:rPr>
              <a:t>facilitates onboarding and offboarding people. </a:t>
            </a:r>
          </a:p>
        </p:txBody>
      </p:sp>
      <p:sp>
        <p:nvSpPr>
          <p:cNvPr name="TextBox 22" id="22"/>
          <p:cNvSpPr txBox="true"/>
          <p:nvPr/>
        </p:nvSpPr>
        <p:spPr>
          <a:xfrm rot="0">
            <a:off x="11183941" y="3544053"/>
            <a:ext cx="5093226" cy="3388461"/>
          </a:xfrm>
          <a:prstGeom prst="rect">
            <a:avLst/>
          </a:prstGeom>
        </p:spPr>
        <p:txBody>
          <a:bodyPr anchor="t" rtlCol="false" tIns="0" lIns="0" bIns="0" rIns="0">
            <a:spAutoFit/>
          </a:bodyPr>
          <a:lstStyle/>
          <a:p>
            <a:pPr algn="just">
              <a:lnSpc>
                <a:spcPts val="4088"/>
              </a:lnSpc>
            </a:pPr>
            <a:r>
              <a:rPr lang="en-US" sz="3096" b="true">
                <a:solidFill>
                  <a:srgbClr val="000000"/>
                </a:solidFill>
                <a:latin typeface="Inter Bold"/>
                <a:ea typeface="Inter Bold"/>
                <a:cs typeface="Inter Bold"/>
                <a:sym typeface="Inter Bold"/>
              </a:rPr>
              <a:t>Role      Permissions:</a:t>
            </a:r>
          </a:p>
          <a:p>
            <a:pPr algn="just">
              <a:lnSpc>
                <a:spcPts val="3270"/>
              </a:lnSpc>
            </a:pPr>
            <a:r>
              <a:rPr lang="en-US" sz="2477" b="true">
                <a:solidFill>
                  <a:srgbClr val="000000"/>
                </a:solidFill>
                <a:latin typeface="Inter Bold"/>
                <a:ea typeface="Inter Bold"/>
                <a:cs typeface="Inter Bold"/>
                <a:sym typeface="Inter Bold"/>
              </a:rPr>
              <a:t>Admin</a:t>
            </a:r>
          </a:p>
          <a:p>
            <a:pPr algn="just">
              <a:lnSpc>
                <a:spcPts val="3270"/>
              </a:lnSpc>
            </a:pPr>
            <a:r>
              <a:rPr lang="en-US" sz="2477" b="true">
                <a:solidFill>
                  <a:srgbClr val="000000"/>
                </a:solidFill>
                <a:latin typeface="Inter Bold"/>
                <a:ea typeface="Inter Bold"/>
                <a:cs typeface="Inter Bold"/>
                <a:sym typeface="Inter Bold"/>
              </a:rPr>
              <a:t>                  Install, Delete, Modify</a:t>
            </a:r>
          </a:p>
          <a:p>
            <a:pPr algn="just">
              <a:lnSpc>
                <a:spcPts val="3270"/>
              </a:lnSpc>
            </a:pPr>
            <a:r>
              <a:rPr lang="en-US" sz="2477" b="true">
                <a:solidFill>
                  <a:srgbClr val="000000"/>
                </a:solidFill>
                <a:latin typeface="Inter Bold"/>
                <a:ea typeface="Inter Bold"/>
                <a:cs typeface="Inter Bold"/>
                <a:sym typeface="Inter Bold"/>
              </a:rPr>
              <a:t>Teacher</a:t>
            </a:r>
          </a:p>
          <a:p>
            <a:pPr algn="just">
              <a:lnSpc>
                <a:spcPts val="3270"/>
              </a:lnSpc>
            </a:pPr>
            <a:r>
              <a:rPr lang="en-US" sz="2477">
                <a:solidFill>
                  <a:srgbClr val="000000"/>
                </a:solidFill>
                <a:latin typeface="Inter Light"/>
                <a:ea typeface="Inter Light"/>
                <a:cs typeface="Inter Light"/>
                <a:sym typeface="Inter Light"/>
              </a:rPr>
              <a:t>               </a:t>
            </a:r>
            <a:r>
              <a:rPr lang="en-US" sz="2477" b="true">
                <a:solidFill>
                  <a:srgbClr val="000000"/>
                </a:solidFill>
                <a:latin typeface="Inter Bold"/>
                <a:ea typeface="Inter Bold"/>
                <a:cs typeface="Inter Bold"/>
                <a:sym typeface="Inter Bold"/>
              </a:rPr>
              <a:t>View/Edit Grades</a:t>
            </a:r>
          </a:p>
          <a:p>
            <a:pPr algn="just">
              <a:lnSpc>
                <a:spcPts val="3270"/>
              </a:lnSpc>
            </a:pPr>
            <a:r>
              <a:rPr lang="en-US" b="true" sz="2477">
                <a:solidFill>
                  <a:srgbClr val="000000"/>
                </a:solidFill>
                <a:latin typeface="Inter Bold"/>
                <a:ea typeface="Inter Bold"/>
                <a:cs typeface="Inter Bold"/>
                <a:sym typeface="Inter Bold"/>
              </a:rPr>
              <a:t>Student</a:t>
            </a:r>
          </a:p>
          <a:p>
            <a:pPr algn="just">
              <a:lnSpc>
                <a:spcPts val="3270"/>
              </a:lnSpc>
            </a:pPr>
            <a:r>
              <a:rPr lang="en-US" sz="2477">
                <a:solidFill>
                  <a:srgbClr val="000000"/>
                </a:solidFill>
                <a:latin typeface="Inter Light"/>
                <a:ea typeface="Inter Light"/>
                <a:cs typeface="Inter Light"/>
                <a:sym typeface="Inter Light"/>
              </a:rPr>
              <a:t>               </a:t>
            </a:r>
            <a:r>
              <a:rPr lang="en-US" b="true" sz="2477">
                <a:solidFill>
                  <a:srgbClr val="000000"/>
                </a:solidFill>
                <a:latin typeface="Inter Bold"/>
                <a:ea typeface="Inter Bold"/>
                <a:cs typeface="Inter Bold"/>
                <a:sym typeface="Inter Bold"/>
              </a:rPr>
              <a:t>Sub</a:t>
            </a:r>
            <a:r>
              <a:rPr lang="en-US" b="true" sz="2477">
                <a:solidFill>
                  <a:srgbClr val="000000"/>
                </a:solidFill>
                <a:latin typeface="Inter Bold"/>
                <a:ea typeface="Inter Bold"/>
                <a:cs typeface="Inter Bold"/>
                <a:sym typeface="Inter Bold"/>
              </a:rPr>
              <a:t>mit/View Only</a:t>
            </a:r>
          </a:p>
          <a:p>
            <a:pPr algn="just">
              <a:lnSpc>
                <a:spcPts val="3270"/>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8AA4F4"/>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19080" y="0"/>
                  </a:moveTo>
                  <a:lnTo>
                    <a:pt x="4255646" y="0"/>
                  </a:lnTo>
                  <a:cubicBezTo>
                    <a:pt x="4266183" y="0"/>
                    <a:pt x="4274726" y="8542"/>
                    <a:pt x="4274726" y="19080"/>
                  </a:cubicBezTo>
                  <a:lnTo>
                    <a:pt x="4274726" y="2148387"/>
                  </a:lnTo>
                  <a:cubicBezTo>
                    <a:pt x="4274726" y="2158924"/>
                    <a:pt x="4266183" y="2167467"/>
                    <a:pt x="4255646" y="2167467"/>
                  </a:cubicBezTo>
                  <a:lnTo>
                    <a:pt x="19080" y="2167467"/>
                  </a:lnTo>
                  <a:cubicBezTo>
                    <a:pt x="8542" y="2167467"/>
                    <a:pt x="0" y="2158924"/>
                    <a:pt x="0" y="2148387"/>
                  </a:cubicBezTo>
                  <a:lnTo>
                    <a:pt x="0" y="19080"/>
                  </a:lnTo>
                  <a:cubicBezTo>
                    <a:pt x="0" y="8542"/>
                    <a:pt x="8542" y="0"/>
                    <a:pt x="19080" y="0"/>
                  </a:cubicBezTo>
                  <a:close/>
                </a:path>
              </a:pathLst>
            </a:custGeom>
            <a:solidFill>
              <a:srgbClr val="F4F8FF"/>
            </a:solidFill>
            <a:ln w="19050" cap="rnd">
              <a:solidFill>
                <a:srgbClr val="000000"/>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27998" y="1347066"/>
            <a:ext cx="284690" cy="2846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5954"/>
            </a:solidFill>
            <a:ln w="19050"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35411" y="1347066"/>
            <a:ext cx="284690" cy="2846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C954"/>
            </a:solidFill>
            <a:ln w="19050" cap="sq">
              <a:solidFill>
                <a:srgbClr val="000000"/>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243926" y="1347066"/>
            <a:ext cx="284690" cy="28469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F854"/>
            </a:solidFill>
            <a:ln w="19050" cap="sq">
              <a:solidFill>
                <a:srgbClr val="000000"/>
              </a:solid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587657" y="2833705"/>
            <a:ext cx="6285793" cy="5714810"/>
            <a:chOff x="0" y="0"/>
            <a:chExt cx="1655518" cy="1505135"/>
          </a:xfrm>
        </p:grpSpPr>
        <p:sp>
          <p:nvSpPr>
            <p:cNvPr name="Freeform 15" id="15"/>
            <p:cNvSpPr/>
            <p:nvPr/>
          </p:nvSpPr>
          <p:spPr>
            <a:xfrm flipH="false" flipV="false" rot="0">
              <a:off x="0" y="0"/>
              <a:ext cx="1655518" cy="1505135"/>
            </a:xfrm>
            <a:custGeom>
              <a:avLst/>
              <a:gdLst/>
              <a:ahLst/>
              <a:cxnLst/>
              <a:rect r="r" b="b" t="t" l="l"/>
              <a:pathLst>
                <a:path h="1505135" w="1655518">
                  <a:moveTo>
                    <a:pt x="49266" y="0"/>
                  </a:moveTo>
                  <a:lnTo>
                    <a:pt x="1606251" y="0"/>
                  </a:lnTo>
                  <a:cubicBezTo>
                    <a:pt x="1619318" y="0"/>
                    <a:pt x="1631849" y="5191"/>
                    <a:pt x="1641088" y="14430"/>
                  </a:cubicBezTo>
                  <a:cubicBezTo>
                    <a:pt x="1650327" y="23669"/>
                    <a:pt x="1655518" y="36200"/>
                    <a:pt x="1655518" y="49266"/>
                  </a:cubicBezTo>
                  <a:lnTo>
                    <a:pt x="1655518" y="1455869"/>
                  </a:lnTo>
                  <a:cubicBezTo>
                    <a:pt x="1655518" y="1468935"/>
                    <a:pt x="1650327" y="1481466"/>
                    <a:pt x="1641088" y="1490705"/>
                  </a:cubicBezTo>
                  <a:cubicBezTo>
                    <a:pt x="1631849" y="1499945"/>
                    <a:pt x="1619318" y="1505135"/>
                    <a:pt x="1606251" y="1505135"/>
                  </a:cubicBezTo>
                  <a:lnTo>
                    <a:pt x="49266" y="1505135"/>
                  </a:lnTo>
                  <a:cubicBezTo>
                    <a:pt x="36200" y="1505135"/>
                    <a:pt x="23669" y="1499945"/>
                    <a:pt x="14430" y="1490705"/>
                  </a:cubicBezTo>
                  <a:cubicBezTo>
                    <a:pt x="5191" y="1481466"/>
                    <a:pt x="0" y="1468935"/>
                    <a:pt x="0" y="1455869"/>
                  </a:cubicBezTo>
                  <a:lnTo>
                    <a:pt x="0" y="49266"/>
                  </a:lnTo>
                  <a:cubicBezTo>
                    <a:pt x="0" y="36200"/>
                    <a:pt x="5191" y="23669"/>
                    <a:pt x="14430" y="14430"/>
                  </a:cubicBezTo>
                  <a:cubicBezTo>
                    <a:pt x="23669" y="5191"/>
                    <a:pt x="36200" y="0"/>
                    <a:pt x="49266" y="0"/>
                  </a:cubicBezTo>
                  <a:close/>
                </a:path>
              </a:pathLst>
            </a:custGeom>
            <a:solidFill>
              <a:srgbClr val="F4F8FF"/>
            </a:solidFill>
            <a:ln w="19050" cap="rnd">
              <a:solidFill>
                <a:srgbClr val="000000"/>
              </a:solidFill>
              <a:prstDash val="solid"/>
              <a:round/>
            </a:ln>
          </p:spPr>
        </p:sp>
        <p:sp>
          <p:nvSpPr>
            <p:cNvPr name="TextBox 16" id="16"/>
            <p:cNvSpPr txBox="true"/>
            <p:nvPr/>
          </p:nvSpPr>
          <p:spPr>
            <a:xfrm>
              <a:off x="0" y="-38100"/>
              <a:ext cx="1655518" cy="1543235"/>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false" flipV="false" rot="0">
            <a:off x="9536243" y="5118519"/>
            <a:ext cx="197909" cy="268103"/>
          </a:xfrm>
          <a:custGeom>
            <a:avLst/>
            <a:gdLst/>
            <a:ahLst/>
            <a:cxnLst/>
            <a:rect r="r" b="b" t="t" l="l"/>
            <a:pathLst>
              <a:path h="268103" w="197909">
                <a:moveTo>
                  <a:pt x="0" y="0"/>
                </a:moveTo>
                <a:lnTo>
                  <a:pt x="197909" y="0"/>
                </a:lnTo>
                <a:lnTo>
                  <a:pt x="197909" y="268103"/>
                </a:lnTo>
                <a:lnTo>
                  <a:pt x="0" y="2681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8" id="18"/>
          <p:cNvSpPr/>
          <p:nvPr/>
        </p:nvSpPr>
        <p:spPr>
          <a:xfrm>
            <a:off x="1028700" y="5262096"/>
            <a:ext cx="9558957" cy="0"/>
          </a:xfrm>
          <a:prstGeom prst="line">
            <a:avLst/>
          </a:prstGeom>
          <a:ln cap="flat" w="19050">
            <a:solidFill>
              <a:srgbClr val="000000"/>
            </a:solidFill>
            <a:prstDash val="solid"/>
            <a:headEnd type="none" len="sm" w="sm"/>
            <a:tailEnd type="none" len="sm" w="sm"/>
          </a:ln>
        </p:spPr>
      </p:sp>
      <p:sp>
        <p:nvSpPr>
          <p:cNvPr name="Freeform 19" id="19"/>
          <p:cNvSpPr/>
          <p:nvPr/>
        </p:nvSpPr>
        <p:spPr>
          <a:xfrm flipH="false" flipV="false" rot="0">
            <a:off x="1977756" y="5118519"/>
            <a:ext cx="197909" cy="268103"/>
          </a:xfrm>
          <a:custGeom>
            <a:avLst/>
            <a:gdLst/>
            <a:ahLst/>
            <a:cxnLst/>
            <a:rect r="r" b="b" t="t" l="l"/>
            <a:pathLst>
              <a:path h="268103" w="197909">
                <a:moveTo>
                  <a:pt x="0" y="0"/>
                </a:moveTo>
                <a:lnTo>
                  <a:pt x="197909" y="0"/>
                </a:lnTo>
                <a:lnTo>
                  <a:pt x="197909" y="268103"/>
                </a:lnTo>
                <a:lnTo>
                  <a:pt x="0" y="2681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1029909" y="3567347"/>
            <a:ext cx="5401289" cy="4114800"/>
          </a:xfrm>
          <a:custGeom>
            <a:avLst/>
            <a:gdLst/>
            <a:ahLst/>
            <a:cxnLst/>
            <a:rect r="r" b="b" t="t" l="l"/>
            <a:pathLst>
              <a:path h="4114800" w="5401289">
                <a:moveTo>
                  <a:pt x="0" y="0"/>
                </a:moveTo>
                <a:lnTo>
                  <a:pt x="5401289" y="0"/>
                </a:lnTo>
                <a:lnTo>
                  <a:pt x="540128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1" id="21"/>
          <p:cNvSpPr txBox="true"/>
          <p:nvPr/>
        </p:nvSpPr>
        <p:spPr>
          <a:xfrm rot="0">
            <a:off x="1977756" y="2795605"/>
            <a:ext cx="8047926" cy="2217503"/>
          </a:xfrm>
          <a:prstGeom prst="rect">
            <a:avLst/>
          </a:prstGeom>
        </p:spPr>
        <p:txBody>
          <a:bodyPr anchor="t" rtlCol="false" tIns="0" lIns="0" bIns="0" rIns="0">
            <a:spAutoFit/>
          </a:bodyPr>
          <a:lstStyle/>
          <a:p>
            <a:pPr algn="l">
              <a:lnSpc>
                <a:spcPts val="7639"/>
              </a:lnSpc>
            </a:pPr>
            <a:r>
              <a:rPr lang="en-US" b="true" sz="8041">
                <a:solidFill>
                  <a:srgbClr val="000000"/>
                </a:solidFill>
                <a:latin typeface="Cooper Hewitt Bold"/>
                <a:ea typeface="Cooper Hewitt Bold"/>
                <a:cs typeface="Cooper Hewitt Bold"/>
                <a:sym typeface="Cooper Hewitt Bold"/>
              </a:rPr>
              <a:t>DOMAINS OF PROTECTION</a:t>
            </a:r>
          </a:p>
        </p:txBody>
      </p:sp>
      <p:sp>
        <p:nvSpPr>
          <p:cNvPr name="TextBox 22" id="22"/>
          <p:cNvSpPr txBox="true"/>
          <p:nvPr/>
        </p:nvSpPr>
        <p:spPr>
          <a:xfrm rot="0">
            <a:off x="2076711" y="5615222"/>
            <a:ext cx="7756396" cy="3511617"/>
          </a:xfrm>
          <a:prstGeom prst="rect">
            <a:avLst/>
          </a:prstGeom>
        </p:spPr>
        <p:txBody>
          <a:bodyPr anchor="t" rtlCol="false" tIns="0" lIns="0" bIns="0" rIns="0">
            <a:spAutoFit/>
          </a:bodyPr>
          <a:lstStyle/>
          <a:p>
            <a:pPr algn="just">
              <a:lnSpc>
                <a:spcPts val="3100"/>
              </a:lnSpc>
            </a:pPr>
            <a:r>
              <a:rPr lang="en-US" sz="2500">
                <a:solidFill>
                  <a:srgbClr val="000000"/>
                </a:solidFill>
                <a:latin typeface="Inter Light"/>
                <a:ea typeface="Inter Light"/>
                <a:cs typeface="Inter Light"/>
                <a:sym typeface="Inter Light"/>
              </a:rPr>
              <a:t>A Domain of Protection is a </a:t>
            </a:r>
            <a:r>
              <a:rPr lang="en-US" sz="2500" b="true">
                <a:solidFill>
                  <a:srgbClr val="000000"/>
                </a:solidFill>
                <a:latin typeface="Inter Bold"/>
                <a:ea typeface="Inter Bold"/>
                <a:cs typeface="Inter Bold"/>
                <a:sym typeface="Inter Bold"/>
              </a:rPr>
              <a:t>boundary </a:t>
            </a:r>
            <a:r>
              <a:rPr lang="en-US" sz="2500">
                <a:solidFill>
                  <a:srgbClr val="000000"/>
                </a:solidFill>
                <a:latin typeface="Inter Light"/>
                <a:ea typeface="Inter Light"/>
                <a:cs typeface="Inter Light"/>
                <a:sym typeface="Inter Light"/>
              </a:rPr>
              <a:t>that defines </a:t>
            </a:r>
            <a:r>
              <a:rPr lang="en-US" sz="2500" b="true">
                <a:solidFill>
                  <a:srgbClr val="000000"/>
                </a:solidFill>
                <a:latin typeface="Inter Bold"/>
                <a:ea typeface="Inter Bold"/>
                <a:cs typeface="Inter Bold"/>
                <a:sym typeface="Inter Bold"/>
              </a:rPr>
              <a:t>what a user or process can access</a:t>
            </a:r>
            <a:r>
              <a:rPr lang="en-US" sz="2500">
                <a:solidFill>
                  <a:srgbClr val="000000"/>
                </a:solidFill>
                <a:latin typeface="Inter Light"/>
                <a:ea typeface="Inter Light"/>
                <a:cs typeface="Inter Light"/>
                <a:sym typeface="Inter Light"/>
              </a:rPr>
              <a:t> and </a:t>
            </a:r>
            <a:r>
              <a:rPr lang="en-US" sz="2500" b="true">
                <a:solidFill>
                  <a:srgbClr val="000000"/>
                </a:solidFill>
                <a:latin typeface="Inter Bold"/>
                <a:ea typeface="Inter Bold"/>
                <a:cs typeface="Inter Bold"/>
                <a:sym typeface="Inter Bold"/>
              </a:rPr>
              <a:t>what operations it can perform</a:t>
            </a:r>
            <a:r>
              <a:rPr lang="en-US" sz="2500">
                <a:solidFill>
                  <a:srgbClr val="000000"/>
                </a:solidFill>
                <a:latin typeface="Inter Light"/>
                <a:ea typeface="Inter Light"/>
                <a:cs typeface="Inter Light"/>
                <a:sym typeface="Inter Light"/>
              </a:rPr>
              <a:t> on system resources (like files, devices, memory, etc.). User Domain,Admin Domain,Browser Process Domain,Printer Process Domain are some of the populer domains. Switching from one protection zone to another — </a:t>
            </a:r>
            <a:r>
              <a:rPr lang="en-US" sz="2500" b="true">
                <a:solidFill>
                  <a:srgbClr val="000000"/>
                </a:solidFill>
                <a:latin typeface="Inter Bold"/>
                <a:ea typeface="Inter Bold"/>
                <a:cs typeface="Inter Bold"/>
                <a:sym typeface="Inter Bold"/>
              </a:rPr>
              <a:t>like going from student to admin mode.</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8AA4F4"/>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2423135"/>
            <a:chOff x="0" y="0"/>
            <a:chExt cx="4274726" cy="638192"/>
          </a:xfrm>
        </p:grpSpPr>
        <p:sp>
          <p:nvSpPr>
            <p:cNvPr name="Freeform 3" id="3"/>
            <p:cNvSpPr/>
            <p:nvPr/>
          </p:nvSpPr>
          <p:spPr>
            <a:xfrm flipH="false" flipV="false" rot="0">
              <a:off x="0" y="0"/>
              <a:ext cx="4274726" cy="638192"/>
            </a:xfrm>
            <a:custGeom>
              <a:avLst/>
              <a:gdLst/>
              <a:ahLst/>
              <a:cxnLst/>
              <a:rect r="r" b="b" t="t" l="l"/>
              <a:pathLst>
                <a:path h="638192" w="4274726">
                  <a:moveTo>
                    <a:pt x="19080" y="0"/>
                  </a:moveTo>
                  <a:lnTo>
                    <a:pt x="4255646" y="0"/>
                  </a:lnTo>
                  <a:cubicBezTo>
                    <a:pt x="4266183" y="0"/>
                    <a:pt x="4274726" y="8542"/>
                    <a:pt x="4274726" y="19080"/>
                  </a:cubicBezTo>
                  <a:lnTo>
                    <a:pt x="4274726" y="619112"/>
                  </a:lnTo>
                  <a:cubicBezTo>
                    <a:pt x="4274726" y="624172"/>
                    <a:pt x="4272716" y="629025"/>
                    <a:pt x="4269137" y="632604"/>
                  </a:cubicBezTo>
                  <a:cubicBezTo>
                    <a:pt x="4265559" y="636182"/>
                    <a:pt x="4260706" y="638192"/>
                    <a:pt x="4255646" y="638192"/>
                  </a:cubicBezTo>
                  <a:lnTo>
                    <a:pt x="19080" y="638192"/>
                  </a:lnTo>
                  <a:cubicBezTo>
                    <a:pt x="8542" y="638192"/>
                    <a:pt x="0" y="629650"/>
                    <a:pt x="0" y="619112"/>
                  </a:cubicBezTo>
                  <a:lnTo>
                    <a:pt x="0" y="19080"/>
                  </a:lnTo>
                  <a:cubicBezTo>
                    <a:pt x="0" y="8542"/>
                    <a:pt x="8542" y="0"/>
                    <a:pt x="19080" y="0"/>
                  </a:cubicBezTo>
                  <a:close/>
                </a:path>
              </a:pathLst>
            </a:custGeom>
            <a:solidFill>
              <a:srgbClr val="F4F8FF"/>
            </a:solidFill>
            <a:ln w="19050" cap="rnd">
              <a:solidFill>
                <a:srgbClr val="000000"/>
              </a:solidFill>
              <a:prstDash val="solid"/>
              <a:round/>
            </a:ln>
          </p:spPr>
        </p:sp>
        <p:sp>
          <p:nvSpPr>
            <p:cNvPr name="TextBox 4" id="4"/>
            <p:cNvSpPr txBox="true"/>
            <p:nvPr/>
          </p:nvSpPr>
          <p:spPr>
            <a:xfrm>
              <a:off x="0" y="-38100"/>
              <a:ext cx="4274726" cy="67629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27998" y="1347066"/>
            <a:ext cx="284690" cy="2846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5954"/>
            </a:solidFill>
            <a:ln w="19050"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35411" y="1347066"/>
            <a:ext cx="284690" cy="2846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C954"/>
            </a:solidFill>
            <a:ln w="19050" cap="sq">
              <a:solidFill>
                <a:srgbClr val="000000"/>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243926" y="1347066"/>
            <a:ext cx="284690" cy="28469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F854"/>
            </a:solidFill>
            <a:ln w="19050" cap="sq">
              <a:solidFill>
                <a:srgbClr val="000000"/>
              </a:solid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38225" y="3794735"/>
            <a:ext cx="16230600" cy="5206381"/>
            <a:chOff x="0" y="0"/>
            <a:chExt cx="4274726" cy="1371228"/>
          </a:xfrm>
        </p:grpSpPr>
        <p:sp>
          <p:nvSpPr>
            <p:cNvPr name="Freeform 15" id="15"/>
            <p:cNvSpPr/>
            <p:nvPr/>
          </p:nvSpPr>
          <p:spPr>
            <a:xfrm flipH="false" flipV="false" rot="0">
              <a:off x="0" y="0"/>
              <a:ext cx="4274726" cy="1371228"/>
            </a:xfrm>
            <a:custGeom>
              <a:avLst/>
              <a:gdLst/>
              <a:ahLst/>
              <a:cxnLst/>
              <a:rect r="r" b="b" t="t" l="l"/>
              <a:pathLst>
                <a:path h="1371228" w="4274726">
                  <a:moveTo>
                    <a:pt x="19080" y="0"/>
                  </a:moveTo>
                  <a:lnTo>
                    <a:pt x="4255646" y="0"/>
                  </a:lnTo>
                  <a:cubicBezTo>
                    <a:pt x="4266183" y="0"/>
                    <a:pt x="4274726" y="8542"/>
                    <a:pt x="4274726" y="19080"/>
                  </a:cubicBezTo>
                  <a:lnTo>
                    <a:pt x="4274726" y="1352148"/>
                  </a:lnTo>
                  <a:cubicBezTo>
                    <a:pt x="4274726" y="1362686"/>
                    <a:pt x="4266183" y="1371228"/>
                    <a:pt x="4255646" y="1371228"/>
                  </a:cubicBezTo>
                  <a:lnTo>
                    <a:pt x="19080" y="1371228"/>
                  </a:lnTo>
                  <a:cubicBezTo>
                    <a:pt x="8542" y="1371228"/>
                    <a:pt x="0" y="1362686"/>
                    <a:pt x="0" y="1352148"/>
                  </a:cubicBezTo>
                  <a:lnTo>
                    <a:pt x="0" y="19080"/>
                  </a:lnTo>
                  <a:cubicBezTo>
                    <a:pt x="0" y="8542"/>
                    <a:pt x="8542" y="0"/>
                    <a:pt x="19080" y="0"/>
                  </a:cubicBezTo>
                  <a:close/>
                </a:path>
              </a:pathLst>
            </a:custGeom>
            <a:solidFill>
              <a:srgbClr val="F4F8FF"/>
            </a:solidFill>
            <a:ln w="19050" cap="rnd">
              <a:solidFill>
                <a:srgbClr val="000000"/>
              </a:solidFill>
              <a:prstDash val="solid"/>
              <a:round/>
            </a:ln>
          </p:spPr>
        </p:sp>
        <p:sp>
          <p:nvSpPr>
            <p:cNvPr name="TextBox 16" id="16"/>
            <p:cNvSpPr txBox="true"/>
            <p:nvPr/>
          </p:nvSpPr>
          <p:spPr>
            <a:xfrm>
              <a:off x="0" y="-38100"/>
              <a:ext cx="4274726" cy="1409328"/>
            </a:xfrm>
            <a:prstGeom prst="rect">
              <a:avLst/>
            </a:prstGeom>
          </p:spPr>
          <p:txBody>
            <a:bodyPr anchor="ctr" rtlCol="false" tIns="50800" lIns="50800" bIns="50800" rIns="50800"/>
            <a:lstStyle/>
            <a:p>
              <a:pPr algn="ctr">
                <a:lnSpc>
                  <a:spcPts val="2659"/>
                </a:lnSpc>
                <a:spcBef>
                  <a:spcPct val="0"/>
                </a:spcBef>
              </a:pPr>
            </a:p>
          </p:txBody>
        </p:sp>
      </p:grpSp>
      <p:sp>
        <p:nvSpPr>
          <p:cNvPr name="AutoShape 17" id="17"/>
          <p:cNvSpPr/>
          <p:nvPr/>
        </p:nvSpPr>
        <p:spPr>
          <a:xfrm flipV="true">
            <a:off x="9153525" y="3794735"/>
            <a:ext cx="0" cy="5206381"/>
          </a:xfrm>
          <a:prstGeom prst="line">
            <a:avLst/>
          </a:prstGeom>
          <a:ln cap="flat" w="19050">
            <a:solidFill>
              <a:srgbClr val="000000"/>
            </a:solidFill>
            <a:prstDash val="solid"/>
            <a:headEnd type="none" len="sm" w="sm"/>
            <a:tailEnd type="none" len="sm" w="sm"/>
          </a:ln>
        </p:spPr>
      </p:sp>
      <p:sp>
        <p:nvSpPr>
          <p:cNvPr name="TextBox 18" id="18"/>
          <p:cNvSpPr txBox="true"/>
          <p:nvPr/>
        </p:nvSpPr>
        <p:spPr>
          <a:xfrm rot="0">
            <a:off x="2880703" y="1937305"/>
            <a:ext cx="12526593" cy="1255458"/>
          </a:xfrm>
          <a:prstGeom prst="rect">
            <a:avLst/>
          </a:prstGeom>
        </p:spPr>
        <p:txBody>
          <a:bodyPr anchor="t" rtlCol="false" tIns="0" lIns="0" bIns="0" rIns="0">
            <a:spAutoFit/>
          </a:bodyPr>
          <a:lstStyle/>
          <a:p>
            <a:pPr algn="ctr">
              <a:lnSpc>
                <a:spcPts val="7639"/>
              </a:lnSpc>
            </a:pPr>
            <a:r>
              <a:rPr lang="en-US" b="true" sz="8041">
                <a:solidFill>
                  <a:srgbClr val="000000"/>
                </a:solidFill>
                <a:latin typeface="Cooper Hewitt Bold"/>
                <a:ea typeface="Cooper Hewitt Bold"/>
                <a:cs typeface="Cooper Hewitt Bold"/>
                <a:sym typeface="Cooper Hewitt Bold"/>
              </a:rPr>
              <a:t>SECURITY VS PROTECTION</a:t>
            </a:r>
          </a:p>
        </p:txBody>
      </p:sp>
      <p:sp>
        <p:nvSpPr>
          <p:cNvPr name="TextBox 19" id="19"/>
          <p:cNvSpPr txBox="true"/>
          <p:nvPr/>
        </p:nvSpPr>
        <p:spPr>
          <a:xfrm rot="0">
            <a:off x="1431567" y="4164369"/>
            <a:ext cx="7474308" cy="3077381"/>
          </a:xfrm>
          <a:prstGeom prst="rect">
            <a:avLst/>
          </a:prstGeom>
        </p:spPr>
        <p:txBody>
          <a:bodyPr anchor="t" rtlCol="false" tIns="0" lIns="0" bIns="0" rIns="0">
            <a:spAutoFit/>
          </a:bodyPr>
          <a:lstStyle/>
          <a:p>
            <a:pPr algn="just" marL="664756" indent="-332378" lvl="1">
              <a:lnSpc>
                <a:spcPts val="4064"/>
              </a:lnSpc>
              <a:buFont typeface="Arial"/>
              <a:buChar char="•"/>
            </a:pPr>
            <a:r>
              <a:rPr lang="en-US" b="true" sz="3078">
                <a:solidFill>
                  <a:srgbClr val="000000"/>
                </a:solidFill>
                <a:latin typeface="Inter Bold"/>
                <a:ea typeface="Inter Bold"/>
                <a:cs typeface="Inter Bold"/>
                <a:sym typeface="Inter Bold"/>
              </a:rPr>
              <a:t>Keeps outsiders out</a:t>
            </a:r>
          </a:p>
          <a:p>
            <a:pPr algn="just" marL="664756" indent="-332378" lvl="1">
              <a:lnSpc>
                <a:spcPts val="4064"/>
              </a:lnSpc>
              <a:buFont typeface="Arial"/>
              <a:buChar char="•"/>
            </a:pPr>
            <a:r>
              <a:rPr lang="en-US" b="true" sz="3078">
                <a:solidFill>
                  <a:srgbClr val="000000"/>
                </a:solidFill>
                <a:latin typeface="Inter Bold"/>
                <a:ea typeface="Inter Bold"/>
                <a:cs typeface="Inter Bold"/>
                <a:sym typeface="Inter Bold"/>
              </a:rPr>
              <a:t>Focuses on threats like hackers</a:t>
            </a:r>
          </a:p>
          <a:p>
            <a:pPr algn="just">
              <a:lnSpc>
                <a:spcPts val="4064"/>
              </a:lnSpc>
            </a:pPr>
          </a:p>
          <a:p>
            <a:pPr algn="just" marL="664756" indent="-332378" lvl="1">
              <a:lnSpc>
                <a:spcPts val="4064"/>
              </a:lnSpc>
              <a:buFont typeface="Arial"/>
              <a:buChar char="•"/>
            </a:pPr>
            <a:r>
              <a:rPr lang="en-US" b="true" sz="3078">
                <a:solidFill>
                  <a:srgbClr val="000000"/>
                </a:solidFill>
                <a:latin typeface="Inter Bold"/>
                <a:ea typeface="Inter Bold"/>
                <a:cs typeface="Inter Bold"/>
                <a:sym typeface="Inter Bold"/>
              </a:rPr>
              <a:t>“You can’t come in!”</a:t>
            </a:r>
          </a:p>
          <a:p>
            <a:pPr algn="just" marL="664756" indent="-332378" lvl="1">
              <a:lnSpc>
                <a:spcPts val="4064"/>
              </a:lnSpc>
              <a:buFont typeface="Arial"/>
              <a:buChar char="•"/>
            </a:pPr>
            <a:r>
              <a:rPr lang="en-US" b="true" sz="3078">
                <a:solidFill>
                  <a:srgbClr val="000000"/>
                </a:solidFill>
                <a:latin typeface="Inter Bold"/>
                <a:ea typeface="Inter Bold"/>
                <a:cs typeface="Inter Bold"/>
                <a:sym typeface="Inter Bold"/>
              </a:rPr>
              <a:t>Example: Login screen blocks strangers</a:t>
            </a:r>
          </a:p>
        </p:txBody>
      </p:sp>
      <p:sp>
        <p:nvSpPr>
          <p:cNvPr name="TextBox 20" id="20"/>
          <p:cNvSpPr txBox="true"/>
          <p:nvPr/>
        </p:nvSpPr>
        <p:spPr>
          <a:xfrm rot="0">
            <a:off x="9401175" y="4164369"/>
            <a:ext cx="7474308" cy="3077381"/>
          </a:xfrm>
          <a:prstGeom prst="rect">
            <a:avLst/>
          </a:prstGeom>
        </p:spPr>
        <p:txBody>
          <a:bodyPr anchor="t" rtlCol="false" tIns="0" lIns="0" bIns="0" rIns="0">
            <a:spAutoFit/>
          </a:bodyPr>
          <a:lstStyle/>
          <a:p>
            <a:pPr algn="just" marL="664756" indent="-332378" lvl="1">
              <a:lnSpc>
                <a:spcPts val="4064"/>
              </a:lnSpc>
              <a:buFont typeface="Arial"/>
              <a:buChar char="•"/>
            </a:pPr>
            <a:r>
              <a:rPr lang="en-US" b="true" sz="3078">
                <a:solidFill>
                  <a:srgbClr val="000000"/>
                </a:solidFill>
                <a:latin typeface="Inter Bold"/>
                <a:ea typeface="Inter Bold"/>
                <a:cs typeface="Inter Bold"/>
                <a:sym typeface="Inter Bold"/>
              </a:rPr>
              <a:t>Keep</a:t>
            </a:r>
            <a:r>
              <a:rPr lang="en-US" b="true" sz="3078">
                <a:solidFill>
                  <a:srgbClr val="000000"/>
                </a:solidFill>
                <a:latin typeface="Inter Bold"/>
                <a:ea typeface="Inter Bold"/>
                <a:cs typeface="Inter Bold"/>
                <a:sym typeface="Inter Bold"/>
              </a:rPr>
              <a:t>s ins</a:t>
            </a:r>
            <a:r>
              <a:rPr lang="en-US" b="true" sz="3078">
                <a:solidFill>
                  <a:srgbClr val="000000"/>
                </a:solidFill>
                <a:latin typeface="Inter Bold"/>
                <a:ea typeface="Inter Bold"/>
                <a:cs typeface="Inter Bold"/>
                <a:sym typeface="Inter Bold"/>
              </a:rPr>
              <a:t>iders in line</a:t>
            </a:r>
          </a:p>
          <a:p>
            <a:pPr algn="just" marL="664756" indent="-332378" lvl="1">
              <a:lnSpc>
                <a:spcPts val="4064"/>
              </a:lnSpc>
              <a:buFont typeface="Arial"/>
              <a:buChar char="•"/>
            </a:pPr>
            <a:r>
              <a:rPr lang="en-US" b="true" sz="3078">
                <a:solidFill>
                  <a:srgbClr val="000000"/>
                </a:solidFill>
                <a:latin typeface="Inter Bold"/>
                <a:ea typeface="Inter Bold"/>
                <a:cs typeface="Inter Bold"/>
                <a:sym typeface="Inter Bold"/>
              </a:rPr>
              <a:t>Focuses on fair and safe resource use</a:t>
            </a:r>
          </a:p>
          <a:p>
            <a:pPr algn="just" marL="664756" indent="-332378" lvl="1">
              <a:lnSpc>
                <a:spcPts val="4064"/>
              </a:lnSpc>
              <a:buFont typeface="Arial"/>
              <a:buChar char="•"/>
            </a:pPr>
            <a:r>
              <a:rPr lang="en-US" b="true" sz="3078">
                <a:solidFill>
                  <a:srgbClr val="000000"/>
                </a:solidFill>
                <a:latin typeface="Inter Bold"/>
                <a:ea typeface="Inter Bold"/>
                <a:cs typeface="Inter Bold"/>
                <a:sym typeface="Inter Bold"/>
              </a:rPr>
              <a:t>“You can’t do that once you're in!”</a:t>
            </a:r>
          </a:p>
          <a:p>
            <a:pPr algn="just" marL="664756" indent="-332378" lvl="1">
              <a:lnSpc>
                <a:spcPts val="4064"/>
              </a:lnSpc>
              <a:buFont typeface="Arial"/>
              <a:buChar char="•"/>
            </a:pPr>
            <a:r>
              <a:rPr lang="en-US" b="true" sz="3078">
                <a:solidFill>
                  <a:srgbClr val="000000"/>
                </a:solidFill>
                <a:latin typeface="Inter Bold"/>
                <a:ea typeface="Inter Bold"/>
                <a:cs typeface="Inter Bold"/>
                <a:sym typeface="Inter Bold"/>
              </a:rPr>
              <a:t>Example: You can’t edit system files as guest</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8AA4F4"/>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19080" y="0"/>
                  </a:moveTo>
                  <a:lnTo>
                    <a:pt x="4255646" y="0"/>
                  </a:lnTo>
                  <a:cubicBezTo>
                    <a:pt x="4266183" y="0"/>
                    <a:pt x="4274726" y="8542"/>
                    <a:pt x="4274726" y="19080"/>
                  </a:cubicBezTo>
                  <a:lnTo>
                    <a:pt x="4274726" y="2148387"/>
                  </a:lnTo>
                  <a:cubicBezTo>
                    <a:pt x="4274726" y="2158924"/>
                    <a:pt x="4266183" y="2167467"/>
                    <a:pt x="4255646" y="2167467"/>
                  </a:cubicBezTo>
                  <a:lnTo>
                    <a:pt x="19080" y="2167467"/>
                  </a:lnTo>
                  <a:cubicBezTo>
                    <a:pt x="8542" y="2167467"/>
                    <a:pt x="0" y="2158924"/>
                    <a:pt x="0" y="2148387"/>
                  </a:cubicBezTo>
                  <a:lnTo>
                    <a:pt x="0" y="19080"/>
                  </a:lnTo>
                  <a:cubicBezTo>
                    <a:pt x="0" y="8542"/>
                    <a:pt x="8542" y="0"/>
                    <a:pt x="19080" y="0"/>
                  </a:cubicBezTo>
                  <a:close/>
                </a:path>
              </a:pathLst>
            </a:custGeom>
            <a:solidFill>
              <a:srgbClr val="F4F8FF"/>
            </a:solidFill>
            <a:ln w="19050" cap="rnd">
              <a:solidFill>
                <a:srgbClr val="000000"/>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27998" y="1347066"/>
            <a:ext cx="284690" cy="2846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5954"/>
            </a:solidFill>
            <a:ln w="19050"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35411" y="1347066"/>
            <a:ext cx="284690" cy="2846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C954"/>
            </a:solidFill>
            <a:ln w="19050" cap="sq">
              <a:solidFill>
                <a:srgbClr val="000000"/>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243926" y="1347066"/>
            <a:ext cx="284690" cy="28469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F854"/>
            </a:solidFill>
            <a:ln w="19050" cap="sq">
              <a:solidFill>
                <a:srgbClr val="000000"/>
              </a:solid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587657" y="1848890"/>
            <a:ext cx="6285793" cy="7050577"/>
            <a:chOff x="0" y="0"/>
            <a:chExt cx="1655518" cy="1856942"/>
          </a:xfrm>
        </p:grpSpPr>
        <p:sp>
          <p:nvSpPr>
            <p:cNvPr name="Freeform 15" id="15"/>
            <p:cNvSpPr/>
            <p:nvPr/>
          </p:nvSpPr>
          <p:spPr>
            <a:xfrm flipH="false" flipV="false" rot="0">
              <a:off x="0" y="0"/>
              <a:ext cx="1655518" cy="1856942"/>
            </a:xfrm>
            <a:custGeom>
              <a:avLst/>
              <a:gdLst/>
              <a:ahLst/>
              <a:cxnLst/>
              <a:rect r="r" b="b" t="t" l="l"/>
              <a:pathLst>
                <a:path h="1856942" w="1655518">
                  <a:moveTo>
                    <a:pt x="49266" y="0"/>
                  </a:moveTo>
                  <a:lnTo>
                    <a:pt x="1606251" y="0"/>
                  </a:lnTo>
                  <a:cubicBezTo>
                    <a:pt x="1619318" y="0"/>
                    <a:pt x="1631849" y="5191"/>
                    <a:pt x="1641088" y="14430"/>
                  </a:cubicBezTo>
                  <a:cubicBezTo>
                    <a:pt x="1650327" y="23669"/>
                    <a:pt x="1655518" y="36200"/>
                    <a:pt x="1655518" y="49266"/>
                  </a:cubicBezTo>
                  <a:lnTo>
                    <a:pt x="1655518" y="1807676"/>
                  </a:lnTo>
                  <a:cubicBezTo>
                    <a:pt x="1655518" y="1820742"/>
                    <a:pt x="1650327" y="1833273"/>
                    <a:pt x="1641088" y="1842512"/>
                  </a:cubicBezTo>
                  <a:cubicBezTo>
                    <a:pt x="1631849" y="1851751"/>
                    <a:pt x="1619318" y="1856942"/>
                    <a:pt x="1606251" y="1856942"/>
                  </a:cubicBezTo>
                  <a:lnTo>
                    <a:pt x="49266" y="1856942"/>
                  </a:lnTo>
                  <a:cubicBezTo>
                    <a:pt x="36200" y="1856942"/>
                    <a:pt x="23669" y="1851751"/>
                    <a:pt x="14430" y="1842512"/>
                  </a:cubicBezTo>
                  <a:cubicBezTo>
                    <a:pt x="5191" y="1833273"/>
                    <a:pt x="0" y="1820742"/>
                    <a:pt x="0" y="1807676"/>
                  </a:cubicBezTo>
                  <a:lnTo>
                    <a:pt x="0" y="49266"/>
                  </a:lnTo>
                  <a:cubicBezTo>
                    <a:pt x="0" y="36200"/>
                    <a:pt x="5191" y="23669"/>
                    <a:pt x="14430" y="14430"/>
                  </a:cubicBezTo>
                  <a:cubicBezTo>
                    <a:pt x="23669" y="5191"/>
                    <a:pt x="36200" y="0"/>
                    <a:pt x="49266" y="0"/>
                  </a:cubicBezTo>
                  <a:close/>
                </a:path>
              </a:pathLst>
            </a:custGeom>
            <a:solidFill>
              <a:srgbClr val="F4F8FF"/>
            </a:solidFill>
            <a:ln w="19050" cap="rnd">
              <a:solidFill>
                <a:srgbClr val="000000"/>
              </a:solidFill>
              <a:prstDash val="solid"/>
              <a:round/>
            </a:ln>
          </p:spPr>
        </p:sp>
        <p:sp>
          <p:nvSpPr>
            <p:cNvPr name="TextBox 16" id="16"/>
            <p:cNvSpPr txBox="true"/>
            <p:nvPr/>
          </p:nvSpPr>
          <p:spPr>
            <a:xfrm>
              <a:off x="0" y="-38100"/>
              <a:ext cx="1655518" cy="1895042"/>
            </a:xfrm>
            <a:prstGeom prst="rect">
              <a:avLst/>
            </a:prstGeom>
          </p:spPr>
          <p:txBody>
            <a:bodyPr anchor="ctr" rtlCol="false" tIns="50800" lIns="50800" bIns="50800" rIns="50800"/>
            <a:lstStyle/>
            <a:p>
              <a:pPr algn="ctr">
                <a:lnSpc>
                  <a:spcPts val="2659"/>
                </a:lnSpc>
                <a:spcBef>
                  <a:spcPct val="0"/>
                </a:spcBef>
              </a:pPr>
            </a:p>
          </p:txBody>
        </p:sp>
      </p:grpSp>
      <p:sp>
        <p:nvSpPr>
          <p:cNvPr name="AutoShape 17" id="17"/>
          <p:cNvSpPr/>
          <p:nvPr/>
        </p:nvSpPr>
        <p:spPr>
          <a:xfrm>
            <a:off x="10688274" y="1996889"/>
            <a:ext cx="836816" cy="836816"/>
          </a:xfrm>
          <a:prstGeom prst="line">
            <a:avLst/>
          </a:prstGeom>
          <a:ln cap="flat" w="19050">
            <a:solidFill>
              <a:srgbClr val="000000"/>
            </a:solidFill>
            <a:prstDash val="solid"/>
            <a:headEnd type="none" len="sm" w="sm"/>
            <a:tailEnd type="none" len="sm" w="sm"/>
          </a:ln>
        </p:spPr>
      </p:sp>
      <p:sp>
        <p:nvSpPr>
          <p:cNvPr name="AutoShape 18" id="18"/>
          <p:cNvSpPr/>
          <p:nvPr/>
        </p:nvSpPr>
        <p:spPr>
          <a:xfrm>
            <a:off x="16149870" y="8045293"/>
            <a:ext cx="570896" cy="754668"/>
          </a:xfrm>
          <a:prstGeom prst="line">
            <a:avLst/>
          </a:prstGeom>
          <a:ln cap="flat" w="19050">
            <a:solidFill>
              <a:srgbClr val="000000"/>
            </a:solidFill>
            <a:prstDash val="solid"/>
            <a:headEnd type="none" len="sm" w="sm"/>
            <a:tailEnd type="none" len="sm" w="sm"/>
          </a:ln>
        </p:spPr>
      </p:sp>
      <p:grpSp>
        <p:nvGrpSpPr>
          <p:cNvPr name="Group 19" id="19"/>
          <p:cNvGrpSpPr/>
          <p:nvPr/>
        </p:nvGrpSpPr>
        <p:grpSpPr>
          <a:xfrm rot="0">
            <a:off x="11102094" y="2425918"/>
            <a:ext cx="5256920" cy="5896521"/>
            <a:chOff x="0" y="0"/>
            <a:chExt cx="1384539" cy="1552993"/>
          </a:xfrm>
        </p:grpSpPr>
        <p:sp>
          <p:nvSpPr>
            <p:cNvPr name="Freeform 20" id="20"/>
            <p:cNvSpPr/>
            <p:nvPr/>
          </p:nvSpPr>
          <p:spPr>
            <a:xfrm flipH="false" flipV="false" rot="0">
              <a:off x="0" y="0"/>
              <a:ext cx="1384539" cy="1552993"/>
            </a:xfrm>
            <a:custGeom>
              <a:avLst/>
              <a:gdLst/>
              <a:ahLst/>
              <a:cxnLst/>
              <a:rect r="r" b="b" t="t" l="l"/>
              <a:pathLst>
                <a:path h="1552993" w="1384539">
                  <a:moveTo>
                    <a:pt x="58908" y="0"/>
                  </a:moveTo>
                  <a:lnTo>
                    <a:pt x="1325630" y="0"/>
                  </a:lnTo>
                  <a:cubicBezTo>
                    <a:pt x="1341254" y="0"/>
                    <a:pt x="1356237" y="6206"/>
                    <a:pt x="1367285" y="17254"/>
                  </a:cubicBezTo>
                  <a:cubicBezTo>
                    <a:pt x="1378332" y="28301"/>
                    <a:pt x="1384539" y="43285"/>
                    <a:pt x="1384539" y="58908"/>
                  </a:cubicBezTo>
                  <a:lnTo>
                    <a:pt x="1384539" y="1494085"/>
                  </a:lnTo>
                  <a:cubicBezTo>
                    <a:pt x="1384539" y="1509708"/>
                    <a:pt x="1378332" y="1524692"/>
                    <a:pt x="1367285" y="1535739"/>
                  </a:cubicBezTo>
                  <a:cubicBezTo>
                    <a:pt x="1356237" y="1546787"/>
                    <a:pt x="1341254" y="1552993"/>
                    <a:pt x="1325630" y="1552993"/>
                  </a:cubicBezTo>
                  <a:lnTo>
                    <a:pt x="58908" y="1552993"/>
                  </a:lnTo>
                  <a:cubicBezTo>
                    <a:pt x="26374" y="1552993"/>
                    <a:pt x="0" y="1526619"/>
                    <a:pt x="0" y="1494085"/>
                  </a:cubicBezTo>
                  <a:lnTo>
                    <a:pt x="0" y="58908"/>
                  </a:lnTo>
                  <a:cubicBezTo>
                    <a:pt x="0" y="43285"/>
                    <a:pt x="6206" y="28301"/>
                    <a:pt x="17254" y="17254"/>
                  </a:cubicBezTo>
                  <a:cubicBezTo>
                    <a:pt x="28301" y="6206"/>
                    <a:pt x="43285" y="0"/>
                    <a:pt x="58908" y="0"/>
                  </a:cubicBezTo>
                  <a:close/>
                </a:path>
              </a:pathLst>
            </a:custGeom>
            <a:solidFill>
              <a:srgbClr val="FAF0E4"/>
            </a:solidFill>
            <a:ln w="19050" cap="rnd">
              <a:solidFill>
                <a:srgbClr val="000000"/>
              </a:solidFill>
              <a:prstDash val="solid"/>
              <a:round/>
            </a:ln>
          </p:spPr>
        </p:sp>
        <p:sp>
          <p:nvSpPr>
            <p:cNvPr name="TextBox 21" id="21"/>
            <p:cNvSpPr txBox="true"/>
            <p:nvPr/>
          </p:nvSpPr>
          <p:spPr>
            <a:xfrm>
              <a:off x="0" y="-38100"/>
              <a:ext cx="1384539" cy="1591093"/>
            </a:xfrm>
            <a:prstGeom prst="rect">
              <a:avLst/>
            </a:prstGeom>
          </p:spPr>
          <p:txBody>
            <a:bodyPr anchor="ctr" rtlCol="false" tIns="50800" lIns="50800" bIns="50800" rIns="50800"/>
            <a:lstStyle/>
            <a:p>
              <a:pPr algn="ctr">
                <a:lnSpc>
                  <a:spcPts val="2659"/>
                </a:lnSpc>
                <a:spcBef>
                  <a:spcPct val="0"/>
                </a:spcBef>
              </a:pPr>
            </a:p>
          </p:txBody>
        </p:sp>
      </p:grpSp>
      <p:sp>
        <p:nvSpPr>
          <p:cNvPr name="Freeform 22" id="22"/>
          <p:cNvSpPr/>
          <p:nvPr/>
        </p:nvSpPr>
        <p:spPr>
          <a:xfrm flipH="false" flipV="false" rot="0">
            <a:off x="9536243" y="3980001"/>
            <a:ext cx="197909" cy="268103"/>
          </a:xfrm>
          <a:custGeom>
            <a:avLst/>
            <a:gdLst/>
            <a:ahLst/>
            <a:cxnLst/>
            <a:rect r="r" b="b" t="t" l="l"/>
            <a:pathLst>
              <a:path h="268103" w="197909">
                <a:moveTo>
                  <a:pt x="0" y="0"/>
                </a:moveTo>
                <a:lnTo>
                  <a:pt x="197909" y="0"/>
                </a:lnTo>
                <a:lnTo>
                  <a:pt x="197909" y="268104"/>
                </a:lnTo>
                <a:lnTo>
                  <a:pt x="0" y="2681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23" id="23"/>
          <p:cNvSpPr/>
          <p:nvPr/>
        </p:nvSpPr>
        <p:spPr>
          <a:xfrm>
            <a:off x="1028700" y="4114053"/>
            <a:ext cx="9558957" cy="0"/>
          </a:xfrm>
          <a:prstGeom prst="line">
            <a:avLst/>
          </a:prstGeom>
          <a:ln cap="flat" w="19050">
            <a:solidFill>
              <a:srgbClr val="000000"/>
            </a:solidFill>
            <a:prstDash val="solid"/>
            <a:headEnd type="none" len="sm" w="sm"/>
            <a:tailEnd type="none" len="sm" w="sm"/>
          </a:ln>
        </p:spPr>
      </p:sp>
      <p:sp>
        <p:nvSpPr>
          <p:cNvPr name="Freeform 24" id="24"/>
          <p:cNvSpPr/>
          <p:nvPr/>
        </p:nvSpPr>
        <p:spPr>
          <a:xfrm flipH="false" flipV="false" rot="0">
            <a:off x="1922192" y="3980001"/>
            <a:ext cx="197909" cy="268103"/>
          </a:xfrm>
          <a:custGeom>
            <a:avLst/>
            <a:gdLst/>
            <a:ahLst/>
            <a:cxnLst/>
            <a:rect r="r" b="b" t="t" l="l"/>
            <a:pathLst>
              <a:path h="268103" w="197909">
                <a:moveTo>
                  <a:pt x="0" y="0"/>
                </a:moveTo>
                <a:lnTo>
                  <a:pt x="197909" y="0"/>
                </a:lnTo>
                <a:lnTo>
                  <a:pt x="197909" y="268104"/>
                </a:lnTo>
                <a:lnTo>
                  <a:pt x="0" y="2681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0">
            <a:off x="11137550" y="2989468"/>
            <a:ext cx="5186006" cy="4901051"/>
          </a:xfrm>
          <a:custGeom>
            <a:avLst/>
            <a:gdLst/>
            <a:ahLst/>
            <a:cxnLst/>
            <a:rect r="r" b="b" t="t" l="l"/>
            <a:pathLst>
              <a:path h="4901051" w="5186006">
                <a:moveTo>
                  <a:pt x="0" y="0"/>
                </a:moveTo>
                <a:lnTo>
                  <a:pt x="5186007" y="0"/>
                </a:lnTo>
                <a:lnTo>
                  <a:pt x="5186007" y="4901051"/>
                </a:lnTo>
                <a:lnTo>
                  <a:pt x="0" y="4901051"/>
                </a:lnTo>
                <a:lnTo>
                  <a:pt x="0" y="0"/>
                </a:lnTo>
                <a:close/>
              </a:path>
            </a:pathLst>
          </a:custGeom>
          <a:blipFill>
            <a:blip r:embed="rId4"/>
            <a:stretch>
              <a:fillRect l="-7607" t="-11566" r="-4627" b="-7193"/>
            </a:stretch>
          </a:blipFill>
        </p:spPr>
      </p:sp>
      <p:sp>
        <p:nvSpPr>
          <p:cNvPr name="TextBox 26" id="26"/>
          <p:cNvSpPr txBox="true"/>
          <p:nvPr/>
        </p:nvSpPr>
        <p:spPr>
          <a:xfrm rot="0">
            <a:off x="1977756" y="2774169"/>
            <a:ext cx="8047926" cy="1255438"/>
          </a:xfrm>
          <a:prstGeom prst="rect">
            <a:avLst/>
          </a:prstGeom>
        </p:spPr>
        <p:txBody>
          <a:bodyPr anchor="t" rtlCol="false" tIns="0" lIns="0" bIns="0" rIns="0">
            <a:spAutoFit/>
          </a:bodyPr>
          <a:lstStyle/>
          <a:p>
            <a:pPr algn="l">
              <a:lnSpc>
                <a:spcPts val="7639"/>
              </a:lnSpc>
            </a:pPr>
            <a:r>
              <a:rPr lang="en-US" b="true" sz="8041">
                <a:solidFill>
                  <a:srgbClr val="000000"/>
                </a:solidFill>
                <a:latin typeface="Cooper Hewitt Bold"/>
                <a:ea typeface="Cooper Hewitt Bold"/>
                <a:cs typeface="Cooper Hewitt Bold"/>
                <a:sym typeface="Cooper Hewitt Bold"/>
              </a:rPr>
              <a:t>CONCLUSION</a:t>
            </a:r>
          </a:p>
        </p:txBody>
      </p:sp>
      <p:sp>
        <p:nvSpPr>
          <p:cNvPr name="TextBox 27" id="27"/>
          <p:cNvSpPr txBox="true"/>
          <p:nvPr/>
        </p:nvSpPr>
        <p:spPr>
          <a:xfrm rot="0">
            <a:off x="2120101" y="4267155"/>
            <a:ext cx="6732407" cy="481307"/>
          </a:xfrm>
          <a:prstGeom prst="rect">
            <a:avLst/>
          </a:prstGeom>
        </p:spPr>
        <p:txBody>
          <a:bodyPr anchor="t" rtlCol="false" tIns="0" lIns="0" bIns="0" rIns="0">
            <a:spAutoFit/>
          </a:bodyPr>
          <a:lstStyle/>
          <a:p>
            <a:pPr algn="l">
              <a:lnSpc>
                <a:spcPts val="3919"/>
              </a:lnSpc>
              <a:spcBef>
                <a:spcPct val="0"/>
              </a:spcBef>
            </a:pPr>
            <a:r>
              <a:rPr lang="en-US" sz="2799" spc="148">
                <a:solidFill>
                  <a:srgbClr val="000000"/>
                </a:solidFill>
                <a:latin typeface="Inter"/>
                <a:ea typeface="Inter"/>
                <a:cs typeface="Inter"/>
                <a:sym typeface="Inter"/>
              </a:rPr>
              <a:t>The Future of Security &amp; Protection</a:t>
            </a:r>
          </a:p>
        </p:txBody>
      </p:sp>
      <p:sp>
        <p:nvSpPr>
          <p:cNvPr name="TextBox 28" id="28"/>
          <p:cNvSpPr txBox="true"/>
          <p:nvPr/>
        </p:nvSpPr>
        <p:spPr>
          <a:xfrm rot="0">
            <a:off x="2120101" y="4914761"/>
            <a:ext cx="7905581" cy="3885200"/>
          </a:xfrm>
          <a:prstGeom prst="rect">
            <a:avLst/>
          </a:prstGeom>
        </p:spPr>
        <p:txBody>
          <a:bodyPr anchor="t" rtlCol="false" tIns="0" lIns="0" bIns="0" rIns="0">
            <a:spAutoFit/>
          </a:bodyPr>
          <a:lstStyle/>
          <a:p>
            <a:pPr algn="just">
              <a:lnSpc>
                <a:spcPts val="2553"/>
              </a:lnSpc>
            </a:pPr>
            <a:r>
              <a:rPr lang="en-US" b="true" sz="1934" i="true">
                <a:solidFill>
                  <a:srgbClr val="000000"/>
                </a:solidFill>
                <a:latin typeface="Inter Bold Italics"/>
                <a:ea typeface="Inter Bold Italics"/>
                <a:cs typeface="Inter Bold Italics"/>
                <a:sym typeface="Inter Bold Italics"/>
              </a:rPr>
              <a:t>AI-driven threat detection, Zero Trust models, and quantum-resistant</a:t>
            </a:r>
            <a:r>
              <a:rPr lang="en-US" sz="1934" b="true">
                <a:solidFill>
                  <a:srgbClr val="000000"/>
                </a:solidFill>
                <a:latin typeface="Inter Bold"/>
                <a:ea typeface="Inter Bold"/>
                <a:cs typeface="Inter Bold"/>
                <a:sym typeface="Inter Bold"/>
              </a:rPr>
              <a:t> </a:t>
            </a:r>
            <a:r>
              <a:rPr lang="en-US" b="true" sz="1934" i="true">
                <a:solidFill>
                  <a:srgbClr val="000000"/>
                </a:solidFill>
                <a:latin typeface="Inter Bold Italics"/>
                <a:ea typeface="Inter Bold Italics"/>
                <a:cs typeface="Inter Bold Italics"/>
                <a:sym typeface="Inter Bold Italics"/>
              </a:rPr>
              <a:t>encryption </a:t>
            </a:r>
            <a:r>
              <a:rPr lang="en-US" sz="1934" b="true">
                <a:solidFill>
                  <a:srgbClr val="000000"/>
                </a:solidFill>
                <a:latin typeface="Inter Bold"/>
                <a:ea typeface="Inter Bold"/>
                <a:cs typeface="Inter Bold"/>
                <a:sym typeface="Inter Bold"/>
              </a:rPr>
              <a:t>will influence the future of operating system security in response to growing cyber threats. Hardware-based security (such as TPM 2.0) and self-healing systems will reduce the need for human involvement. Privacy-conscious designs (e.g., minimum data acquisition) and stronger rules (such as GDPR) will need openness. To avoid vulnerabilities, IoT and edge devices will use lightweight, secure kernels. Eventually, operating systems will develop into adaptable, unhackable environments that prioritize both security and user privacy as default. In the future, OS security won’t just protect us. It’ll outsmart the attackers — in real time.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8AA4F4"/>
        </a:solidFill>
      </p:bgPr>
    </p:bg>
    <p:spTree>
      <p:nvGrpSpPr>
        <p:cNvPr id="1" name=""/>
        <p:cNvGrpSpPr/>
        <p:nvPr/>
      </p:nvGrpSpPr>
      <p:grpSpPr>
        <a:xfrm>
          <a:off x="0" y="0"/>
          <a:ext cx="0" cy="0"/>
          <a:chOff x="0" y="0"/>
          <a:chExt cx="0" cy="0"/>
        </a:xfrm>
      </p:grpSpPr>
      <p:grpSp>
        <p:nvGrpSpPr>
          <p:cNvPr name="Group 2" id="2"/>
          <p:cNvGrpSpPr/>
          <p:nvPr/>
        </p:nvGrpSpPr>
        <p:grpSpPr>
          <a:xfrm rot="0">
            <a:off x="1028700" y="1009988"/>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19080" y="0"/>
                  </a:moveTo>
                  <a:lnTo>
                    <a:pt x="4255646" y="0"/>
                  </a:lnTo>
                  <a:cubicBezTo>
                    <a:pt x="4266183" y="0"/>
                    <a:pt x="4274726" y="8542"/>
                    <a:pt x="4274726" y="19080"/>
                  </a:cubicBezTo>
                  <a:lnTo>
                    <a:pt x="4274726" y="2148387"/>
                  </a:lnTo>
                  <a:cubicBezTo>
                    <a:pt x="4274726" y="2158924"/>
                    <a:pt x="4266183" y="2167467"/>
                    <a:pt x="4255646" y="2167467"/>
                  </a:cubicBezTo>
                  <a:lnTo>
                    <a:pt x="19080" y="2167467"/>
                  </a:lnTo>
                  <a:cubicBezTo>
                    <a:pt x="8542" y="2167467"/>
                    <a:pt x="0" y="2158924"/>
                    <a:pt x="0" y="2148387"/>
                  </a:cubicBezTo>
                  <a:lnTo>
                    <a:pt x="0" y="19080"/>
                  </a:lnTo>
                  <a:cubicBezTo>
                    <a:pt x="0" y="8542"/>
                    <a:pt x="8542" y="0"/>
                    <a:pt x="19080" y="0"/>
                  </a:cubicBezTo>
                  <a:close/>
                </a:path>
              </a:pathLst>
            </a:custGeom>
            <a:solidFill>
              <a:srgbClr val="F4F8FF"/>
            </a:solidFill>
            <a:ln w="19050" cap="rnd">
              <a:solidFill>
                <a:srgbClr val="000000"/>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27998" y="1347066"/>
            <a:ext cx="284690" cy="2846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5954"/>
            </a:solidFill>
            <a:ln w="19050"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35411" y="1347066"/>
            <a:ext cx="284690" cy="2846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C954"/>
            </a:solidFill>
            <a:ln w="19050" cap="sq">
              <a:solidFill>
                <a:srgbClr val="000000"/>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243926" y="1347066"/>
            <a:ext cx="284690" cy="28469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F854"/>
            </a:solidFill>
            <a:ln w="19050" cap="sq">
              <a:solidFill>
                <a:srgbClr val="000000"/>
              </a:solid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587657" y="1848890"/>
            <a:ext cx="6285793" cy="7050577"/>
            <a:chOff x="0" y="0"/>
            <a:chExt cx="1655518" cy="1856942"/>
          </a:xfrm>
        </p:grpSpPr>
        <p:sp>
          <p:nvSpPr>
            <p:cNvPr name="Freeform 15" id="15"/>
            <p:cNvSpPr/>
            <p:nvPr/>
          </p:nvSpPr>
          <p:spPr>
            <a:xfrm flipH="false" flipV="false" rot="0">
              <a:off x="0" y="0"/>
              <a:ext cx="1655518" cy="1856942"/>
            </a:xfrm>
            <a:custGeom>
              <a:avLst/>
              <a:gdLst/>
              <a:ahLst/>
              <a:cxnLst/>
              <a:rect r="r" b="b" t="t" l="l"/>
              <a:pathLst>
                <a:path h="1856942" w="1655518">
                  <a:moveTo>
                    <a:pt x="49266" y="0"/>
                  </a:moveTo>
                  <a:lnTo>
                    <a:pt x="1606251" y="0"/>
                  </a:lnTo>
                  <a:cubicBezTo>
                    <a:pt x="1619318" y="0"/>
                    <a:pt x="1631849" y="5191"/>
                    <a:pt x="1641088" y="14430"/>
                  </a:cubicBezTo>
                  <a:cubicBezTo>
                    <a:pt x="1650327" y="23669"/>
                    <a:pt x="1655518" y="36200"/>
                    <a:pt x="1655518" y="49266"/>
                  </a:cubicBezTo>
                  <a:lnTo>
                    <a:pt x="1655518" y="1807676"/>
                  </a:lnTo>
                  <a:cubicBezTo>
                    <a:pt x="1655518" y="1820742"/>
                    <a:pt x="1650327" y="1833273"/>
                    <a:pt x="1641088" y="1842512"/>
                  </a:cubicBezTo>
                  <a:cubicBezTo>
                    <a:pt x="1631849" y="1851751"/>
                    <a:pt x="1619318" y="1856942"/>
                    <a:pt x="1606251" y="1856942"/>
                  </a:cubicBezTo>
                  <a:lnTo>
                    <a:pt x="49266" y="1856942"/>
                  </a:lnTo>
                  <a:cubicBezTo>
                    <a:pt x="36200" y="1856942"/>
                    <a:pt x="23669" y="1851751"/>
                    <a:pt x="14430" y="1842512"/>
                  </a:cubicBezTo>
                  <a:cubicBezTo>
                    <a:pt x="5191" y="1833273"/>
                    <a:pt x="0" y="1820742"/>
                    <a:pt x="0" y="1807676"/>
                  </a:cubicBezTo>
                  <a:lnTo>
                    <a:pt x="0" y="49266"/>
                  </a:lnTo>
                  <a:cubicBezTo>
                    <a:pt x="0" y="36200"/>
                    <a:pt x="5191" y="23669"/>
                    <a:pt x="14430" y="14430"/>
                  </a:cubicBezTo>
                  <a:cubicBezTo>
                    <a:pt x="23669" y="5191"/>
                    <a:pt x="36200" y="0"/>
                    <a:pt x="49266" y="0"/>
                  </a:cubicBezTo>
                  <a:close/>
                </a:path>
              </a:pathLst>
            </a:custGeom>
            <a:solidFill>
              <a:srgbClr val="F4F8FF"/>
            </a:solidFill>
            <a:ln w="19050" cap="rnd">
              <a:solidFill>
                <a:srgbClr val="000000"/>
              </a:solidFill>
              <a:prstDash val="solid"/>
              <a:round/>
            </a:ln>
          </p:spPr>
        </p:sp>
        <p:sp>
          <p:nvSpPr>
            <p:cNvPr name="TextBox 16" id="16"/>
            <p:cNvSpPr txBox="true"/>
            <p:nvPr/>
          </p:nvSpPr>
          <p:spPr>
            <a:xfrm>
              <a:off x="0" y="-38100"/>
              <a:ext cx="1655518" cy="1895042"/>
            </a:xfrm>
            <a:prstGeom prst="rect">
              <a:avLst/>
            </a:prstGeom>
          </p:spPr>
          <p:txBody>
            <a:bodyPr anchor="ctr" rtlCol="false" tIns="50800" lIns="50800" bIns="50800" rIns="50800"/>
            <a:lstStyle/>
            <a:p>
              <a:pPr algn="ctr">
                <a:lnSpc>
                  <a:spcPts val="2659"/>
                </a:lnSpc>
                <a:spcBef>
                  <a:spcPct val="0"/>
                </a:spcBef>
              </a:pPr>
            </a:p>
          </p:txBody>
        </p:sp>
      </p:grpSp>
      <p:sp>
        <p:nvSpPr>
          <p:cNvPr name="AutoShape 17" id="17"/>
          <p:cNvSpPr/>
          <p:nvPr/>
        </p:nvSpPr>
        <p:spPr>
          <a:xfrm>
            <a:off x="10688274" y="1996889"/>
            <a:ext cx="538688" cy="592603"/>
          </a:xfrm>
          <a:prstGeom prst="line">
            <a:avLst/>
          </a:prstGeom>
          <a:ln cap="flat" w="19050">
            <a:solidFill>
              <a:srgbClr val="000000"/>
            </a:solidFill>
            <a:prstDash val="solid"/>
            <a:headEnd type="none" len="sm" w="sm"/>
            <a:tailEnd type="none" len="sm" w="sm"/>
          </a:ln>
        </p:spPr>
      </p:sp>
      <p:sp>
        <p:nvSpPr>
          <p:cNvPr name="AutoShape 18" id="18"/>
          <p:cNvSpPr/>
          <p:nvPr/>
        </p:nvSpPr>
        <p:spPr>
          <a:xfrm>
            <a:off x="16124363" y="8019787"/>
            <a:ext cx="639299" cy="745857"/>
          </a:xfrm>
          <a:prstGeom prst="line">
            <a:avLst/>
          </a:prstGeom>
          <a:ln cap="flat" w="19050">
            <a:solidFill>
              <a:srgbClr val="000000"/>
            </a:solidFill>
            <a:prstDash val="solid"/>
            <a:headEnd type="none" len="sm" w="sm"/>
            <a:tailEnd type="none" len="sm" w="sm"/>
          </a:ln>
        </p:spPr>
      </p:sp>
      <p:sp>
        <p:nvSpPr>
          <p:cNvPr name="AutoShape 19" id="19"/>
          <p:cNvSpPr/>
          <p:nvPr/>
        </p:nvSpPr>
        <p:spPr>
          <a:xfrm>
            <a:off x="1028700" y="4289035"/>
            <a:ext cx="9558957" cy="0"/>
          </a:xfrm>
          <a:prstGeom prst="line">
            <a:avLst/>
          </a:prstGeom>
          <a:ln cap="flat" w="19050">
            <a:solidFill>
              <a:srgbClr val="000000"/>
            </a:solidFill>
            <a:prstDash val="solid"/>
            <a:headEnd type="none" len="sm" w="sm"/>
            <a:tailEnd type="none" len="sm" w="sm"/>
          </a:ln>
        </p:spPr>
      </p:sp>
      <p:grpSp>
        <p:nvGrpSpPr>
          <p:cNvPr name="Group 20" id="20"/>
          <p:cNvGrpSpPr/>
          <p:nvPr/>
        </p:nvGrpSpPr>
        <p:grpSpPr>
          <a:xfrm rot="0">
            <a:off x="11102094" y="2425918"/>
            <a:ext cx="5256920" cy="5896521"/>
            <a:chOff x="0" y="0"/>
            <a:chExt cx="1384539" cy="1552993"/>
          </a:xfrm>
        </p:grpSpPr>
        <p:sp>
          <p:nvSpPr>
            <p:cNvPr name="Freeform 21" id="21"/>
            <p:cNvSpPr/>
            <p:nvPr/>
          </p:nvSpPr>
          <p:spPr>
            <a:xfrm flipH="false" flipV="false" rot="0">
              <a:off x="0" y="0"/>
              <a:ext cx="1384539" cy="1552993"/>
            </a:xfrm>
            <a:custGeom>
              <a:avLst/>
              <a:gdLst/>
              <a:ahLst/>
              <a:cxnLst/>
              <a:rect r="r" b="b" t="t" l="l"/>
              <a:pathLst>
                <a:path h="1552993" w="1384539">
                  <a:moveTo>
                    <a:pt x="58908" y="0"/>
                  </a:moveTo>
                  <a:lnTo>
                    <a:pt x="1325630" y="0"/>
                  </a:lnTo>
                  <a:cubicBezTo>
                    <a:pt x="1341254" y="0"/>
                    <a:pt x="1356237" y="6206"/>
                    <a:pt x="1367285" y="17254"/>
                  </a:cubicBezTo>
                  <a:cubicBezTo>
                    <a:pt x="1378332" y="28301"/>
                    <a:pt x="1384539" y="43285"/>
                    <a:pt x="1384539" y="58908"/>
                  </a:cubicBezTo>
                  <a:lnTo>
                    <a:pt x="1384539" y="1494085"/>
                  </a:lnTo>
                  <a:cubicBezTo>
                    <a:pt x="1384539" y="1509708"/>
                    <a:pt x="1378332" y="1524692"/>
                    <a:pt x="1367285" y="1535739"/>
                  </a:cubicBezTo>
                  <a:cubicBezTo>
                    <a:pt x="1356237" y="1546787"/>
                    <a:pt x="1341254" y="1552993"/>
                    <a:pt x="1325630" y="1552993"/>
                  </a:cubicBezTo>
                  <a:lnTo>
                    <a:pt x="58908" y="1552993"/>
                  </a:lnTo>
                  <a:cubicBezTo>
                    <a:pt x="26374" y="1552993"/>
                    <a:pt x="0" y="1526619"/>
                    <a:pt x="0" y="1494085"/>
                  </a:cubicBezTo>
                  <a:lnTo>
                    <a:pt x="0" y="58908"/>
                  </a:lnTo>
                  <a:cubicBezTo>
                    <a:pt x="0" y="43285"/>
                    <a:pt x="6206" y="28301"/>
                    <a:pt x="17254" y="17254"/>
                  </a:cubicBezTo>
                  <a:cubicBezTo>
                    <a:pt x="28301" y="6206"/>
                    <a:pt x="43285" y="0"/>
                    <a:pt x="58908" y="0"/>
                  </a:cubicBezTo>
                  <a:close/>
                </a:path>
              </a:pathLst>
            </a:custGeom>
            <a:solidFill>
              <a:srgbClr val="F4F8FF"/>
            </a:solidFill>
            <a:ln w="19050" cap="rnd">
              <a:solidFill>
                <a:srgbClr val="000000"/>
              </a:solidFill>
              <a:prstDash val="solid"/>
              <a:round/>
            </a:ln>
          </p:spPr>
        </p:sp>
        <p:sp>
          <p:nvSpPr>
            <p:cNvPr name="TextBox 22" id="22"/>
            <p:cNvSpPr txBox="true"/>
            <p:nvPr/>
          </p:nvSpPr>
          <p:spPr>
            <a:xfrm>
              <a:off x="0" y="-38100"/>
              <a:ext cx="1384539" cy="1591093"/>
            </a:xfrm>
            <a:prstGeom prst="rect">
              <a:avLst/>
            </a:prstGeom>
          </p:spPr>
          <p:txBody>
            <a:bodyPr anchor="ctr" rtlCol="false" tIns="50800" lIns="50800" bIns="50800" rIns="50800"/>
            <a:lstStyle/>
            <a:p>
              <a:pPr algn="ctr">
                <a:lnSpc>
                  <a:spcPts val="2659"/>
                </a:lnSpc>
                <a:spcBef>
                  <a:spcPct val="0"/>
                </a:spcBef>
              </a:pPr>
            </a:p>
          </p:txBody>
        </p:sp>
      </p:grpSp>
      <p:sp>
        <p:nvSpPr>
          <p:cNvPr name="Freeform 23" id="23"/>
          <p:cNvSpPr/>
          <p:nvPr/>
        </p:nvSpPr>
        <p:spPr>
          <a:xfrm flipH="false" flipV="false" rot="0">
            <a:off x="12036388" y="2983878"/>
            <a:ext cx="3388330" cy="4556434"/>
          </a:xfrm>
          <a:custGeom>
            <a:avLst/>
            <a:gdLst/>
            <a:ahLst/>
            <a:cxnLst/>
            <a:rect r="r" b="b" t="t" l="l"/>
            <a:pathLst>
              <a:path h="4556434" w="3388330">
                <a:moveTo>
                  <a:pt x="0" y="0"/>
                </a:moveTo>
                <a:lnTo>
                  <a:pt x="3388331" y="0"/>
                </a:lnTo>
                <a:lnTo>
                  <a:pt x="3388331" y="4556435"/>
                </a:lnTo>
                <a:lnTo>
                  <a:pt x="0" y="45564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0">
            <a:off x="9444749" y="4154984"/>
            <a:ext cx="197909" cy="268103"/>
          </a:xfrm>
          <a:custGeom>
            <a:avLst/>
            <a:gdLst/>
            <a:ahLst/>
            <a:cxnLst/>
            <a:rect r="r" b="b" t="t" l="l"/>
            <a:pathLst>
              <a:path h="268103" w="197909">
                <a:moveTo>
                  <a:pt x="0" y="0"/>
                </a:moveTo>
                <a:lnTo>
                  <a:pt x="197909" y="0"/>
                </a:lnTo>
                <a:lnTo>
                  <a:pt x="197909" y="268103"/>
                </a:lnTo>
                <a:lnTo>
                  <a:pt x="0" y="2681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false" flipV="false" rot="0">
            <a:off x="1878801" y="4154984"/>
            <a:ext cx="197909" cy="268103"/>
          </a:xfrm>
          <a:custGeom>
            <a:avLst/>
            <a:gdLst/>
            <a:ahLst/>
            <a:cxnLst/>
            <a:rect r="r" b="b" t="t" l="l"/>
            <a:pathLst>
              <a:path h="268103" w="197909">
                <a:moveTo>
                  <a:pt x="0" y="0"/>
                </a:moveTo>
                <a:lnTo>
                  <a:pt x="197910" y="0"/>
                </a:lnTo>
                <a:lnTo>
                  <a:pt x="197910" y="268103"/>
                </a:lnTo>
                <a:lnTo>
                  <a:pt x="0" y="2681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false" flipV="false" rot="0">
            <a:off x="11219419" y="2595956"/>
            <a:ext cx="5022270" cy="5593869"/>
          </a:xfrm>
          <a:custGeom>
            <a:avLst/>
            <a:gdLst/>
            <a:ahLst/>
            <a:cxnLst/>
            <a:rect r="r" b="b" t="t" l="l"/>
            <a:pathLst>
              <a:path h="5593869" w="5022270">
                <a:moveTo>
                  <a:pt x="0" y="0"/>
                </a:moveTo>
                <a:lnTo>
                  <a:pt x="5022269" y="0"/>
                </a:lnTo>
                <a:lnTo>
                  <a:pt x="5022269" y="5593869"/>
                </a:lnTo>
                <a:lnTo>
                  <a:pt x="0" y="5593869"/>
                </a:lnTo>
                <a:lnTo>
                  <a:pt x="0" y="0"/>
                </a:lnTo>
                <a:close/>
              </a:path>
            </a:pathLst>
          </a:custGeom>
          <a:blipFill>
            <a:blip r:embed="rId6"/>
            <a:stretch>
              <a:fillRect l="-20131" t="-13429" r="-22598" b="-14715"/>
            </a:stretch>
          </a:blipFill>
        </p:spPr>
      </p:sp>
      <p:sp>
        <p:nvSpPr>
          <p:cNvPr name="TextBox 27" id="27"/>
          <p:cNvSpPr txBox="true"/>
          <p:nvPr/>
        </p:nvSpPr>
        <p:spPr>
          <a:xfrm rot="0">
            <a:off x="1977756" y="2401848"/>
            <a:ext cx="7466993" cy="1605777"/>
          </a:xfrm>
          <a:prstGeom prst="rect">
            <a:avLst/>
          </a:prstGeom>
        </p:spPr>
        <p:txBody>
          <a:bodyPr anchor="t" rtlCol="false" tIns="0" lIns="0" bIns="0" rIns="0">
            <a:spAutoFit/>
          </a:bodyPr>
          <a:lstStyle/>
          <a:p>
            <a:pPr algn="l">
              <a:lnSpc>
                <a:spcPts val="11257"/>
              </a:lnSpc>
              <a:spcBef>
                <a:spcPct val="0"/>
              </a:spcBef>
            </a:pPr>
            <a:r>
              <a:rPr lang="en-US" b="true" sz="8041">
                <a:solidFill>
                  <a:srgbClr val="000000"/>
                </a:solidFill>
                <a:latin typeface="Cooper Hewitt Bold"/>
                <a:ea typeface="Cooper Hewitt Bold"/>
                <a:cs typeface="Cooper Hewitt Bold"/>
                <a:sym typeface="Cooper Hewitt Bold"/>
              </a:rPr>
              <a:t>INTRODUCTION</a:t>
            </a:r>
          </a:p>
        </p:txBody>
      </p:sp>
      <p:sp>
        <p:nvSpPr>
          <p:cNvPr name="TextBox 28" id="28"/>
          <p:cNvSpPr txBox="true"/>
          <p:nvPr/>
        </p:nvSpPr>
        <p:spPr>
          <a:xfrm rot="0">
            <a:off x="2076711" y="4536685"/>
            <a:ext cx="7368039" cy="4001658"/>
          </a:xfrm>
          <a:prstGeom prst="rect">
            <a:avLst/>
          </a:prstGeom>
        </p:spPr>
        <p:txBody>
          <a:bodyPr anchor="t" rtlCol="false" tIns="0" lIns="0" bIns="0" rIns="0">
            <a:spAutoFit/>
          </a:bodyPr>
          <a:lstStyle/>
          <a:p>
            <a:pPr algn="just">
              <a:lnSpc>
                <a:spcPts val="3223"/>
              </a:lnSpc>
            </a:pPr>
            <a:r>
              <a:rPr lang="en-US" sz="2442" b="true">
                <a:solidFill>
                  <a:srgbClr val="000000"/>
                </a:solidFill>
                <a:latin typeface="Inter Bold"/>
                <a:ea typeface="Inter Bold"/>
                <a:cs typeface="Inter Bold"/>
                <a:sym typeface="Inter Bold"/>
              </a:rPr>
              <a:t>In today's hyper-connected world, operating systems serve as the first line of defense in protecting our digital lives.  This presentation dives into two topics: security, which prevents malicious intruders and threats, and protection, which guarantees that processes and users do not step on each other's toes .  Whether it's protecting memory, data, or the entire system, these two pillars work together to provide a reliable and robust operating system.</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8AA4F4"/>
        </a:solidFill>
      </p:bgPr>
    </p:bg>
    <p:spTree>
      <p:nvGrpSpPr>
        <p:cNvPr id="1" name=""/>
        <p:cNvGrpSpPr/>
        <p:nvPr/>
      </p:nvGrpSpPr>
      <p:grpSpPr>
        <a:xfrm>
          <a:off x="0" y="0"/>
          <a:ext cx="0" cy="0"/>
          <a:chOff x="0" y="0"/>
          <a:chExt cx="0" cy="0"/>
        </a:xfrm>
      </p:grpSpPr>
      <p:grpSp>
        <p:nvGrpSpPr>
          <p:cNvPr name="Group 2" id="2"/>
          <p:cNvGrpSpPr/>
          <p:nvPr/>
        </p:nvGrpSpPr>
        <p:grpSpPr>
          <a:xfrm rot="0">
            <a:off x="974516" y="1034150"/>
            <a:ext cx="16230600" cy="8229600"/>
            <a:chOff x="0" y="0"/>
            <a:chExt cx="21640800" cy="10972800"/>
          </a:xfrm>
        </p:grpSpPr>
        <p:grpSp>
          <p:nvGrpSpPr>
            <p:cNvPr name="Group 3" id="3"/>
            <p:cNvGrpSpPr/>
            <p:nvPr/>
          </p:nvGrpSpPr>
          <p:grpSpPr>
            <a:xfrm rot="0">
              <a:off x="0" y="0"/>
              <a:ext cx="21640800" cy="109728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19080" y="0"/>
                    </a:moveTo>
                    <a:lnTo>
                      <a:pt x="4255646" y="0"/>
                    </a:lnTo>
                    <a:cubicBezTo>
                      <a:pt x="4266183" y="0"/>
                      <a:pt x="4274726" y="8542"/>
                      <a:pt x="4274726" y="19080"/>
                    </a:cubicBezTo>
                    <a:lnTo>
                      <a:pt x="4274726" y="2148387"/>
                    </a:lnTo>
                    <a:cubicBezTo>
                      <a:pt x="4274726" y="2158924"/>
                      <a:pt x="4266183" y="2167467"/>
                      <a:pt x="4255646" y="2167467"/>
                    </a:cubicBezTo>
                    <a:lnTo>
                      <a:pt x="19080" y="2167467"/>
                    </a:lnTo>
                    <a:cubicBezTo>
                      <a:pt x="8542" y="2167467"/>
                      <a:pt x="0" y="2158924"/>
                      <a:pt x="0" y="2148387"/>
                    </a:cubicBezTo>
                    <a:lnTo>
                      <a:pt x="0" y="19080"/>
                    </a:lnTo>
                    <a:cubicBezTo>
                      <a:pt x="0" y="8542"/>
                      <a:pt x="8542" y="0"/>
                      <a:pt x="19080" y="0"/>
                    </a:cubicBezTo>
                    <a:close/>
                  </a:path>
                </a:pathLst>
              </a:custGeom>
              <a:solidFill>
                <a:srgbClr val="F4F8FF"/>
              </a:solidFill>
              <a:ln w="19050" cap="rnd">
                <a:solidFill>
                  <a:srgbClr val="000000"/>
                </a:solidFill>
                <a:prstDash val="solid"/>
                <a:round/>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32397" y="424488"/>
              <a:ext cx="379586" cy="37958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5954"/>
              </a:solidFill>
              <a:ln w="19050" cap="sq">
                <a:solidFill>
                  <a:srgbClr val="000000"/>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075615" y="424488"/>
              <a:ext cx="379586" cy="37958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C954"/>
              </a:solidFill>
              <a:ln w="19050" cap="sq">
                <a:solidFill>
                  <a:srgbClr val="000000"/>
                </a:solidFill>
                <a:prstDash val="solid"/>
                <a:miter/>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620301" y="424488"/>
              <a:ext cx="379586" cy="37958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F854"/>
              </a:solidFill>
              <a:ln w="19050" cap="sq">
                <a:solidFill>
                  <a:srgbClr val="000000"/>
                </a:solidFill>
                <a:prstDash val="solid"/>
                <a:miter/>
              </a:ln>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grpSp>
        <p:nvGrpSpPr>
          <p:cNvPr name="Group 15" id="15"/>
          <p:cNvGrpSpPr/>
          <p:nvPr/>
        </p:nvGrpSpPr>
        <p:grpSpPr>
          <a:xfrm rot="0">
            <a:off x="13352126" y="3181248"/>
            <a:ext cx="3656989" cy="5855968"/>
            <a:chOff x="0" y="0"/>
            <a:chExt cx="963158" cy="1542313"/>
          </a:xfrm>
        </p:grpSpPr>
        <p:sp>
          <p:nvSpPr>
            <p:cNvPr name="Freeform 16" id="16"/>
            <p:cNvSpPr/>
            <p:nvPr/>
          </p:nvSpPr>
          <p:spPr>
            <a:xfrm flipH="false" flipV="false" rot="0">
              <a:off x="0" y="0"/>
              <a:ext cx="963158" cy="1542313"/>
            </a:xfrm>
            <a:custGeom>
              <a:avLst/>
              <a:gdLst/>
              <a:ahLst/>
              <a:cxnLst/>
              <a:rect r="r" b="b" t="t" l="l"/>
              <a:pathLst>
                <a:path h="1542313" w="963158">
                  <a:moveTo>
                    <a:pt x="76213" y="0"/>
                  </a:moveTo>
                  <a:lnTo>
                    <a:pt x="886945" y="0"/>
                  </a:lnTo>
                  <a:cubicBezTo>
                    <a:pt x="929036" y="0"/>
                    <a:pt x="963158" y="34122"/>
                    <a:pt x="963158" y="76213"/>
                  </a:cubicBezTo>
                  <a:lnTo>
                    <a:pt x="963158" y="1466100"/>
                  </a:lnTo>
                  <a:cubicBezTo>
                    <a:pt x="963158" y="1486313"/>
                    <a:pt x="955128" y="1505698"/>
                    <a:pt x="940835" y="1519990"/>
                  </a:cubicBezTo>
                  <a:cubicBezTo>
                    <a:pt x="926543" y="1534283"/>
                    <a:pt x="907158" y="1542313"/>
                    <a:pt x="886945" y="1542313"/>
                  </a:cubicBezTo>
                  <a:lnTo>
                    <a:pt x="76213" y="1542313"/>
                  </a:lnTo>
                  <a:cubicBezTo>
                    <a:pt x="34122" y="1542313"/>
                    <a:pt x="0" y="1508191"/>
                    <a:pt x="0" y="1466100"/>
                  </a:cubicBezTo>
                  <a:lnTo>
                    <a:pt x="0" y="76213"/>
                  </a:lnTo>
                  <a:cubicBezTo>
                    <a:pt x="0" y="56000"/>
                    <a:pt x="8030" y="36615"/>
                    <a:pt x="22322" y="22322"/>
                  </a:cubicBezTo>
                  <a:cubicBezTo>
                    <a:pt x="36615" y="8030"/>
                    <a:pt x="56000" y="0"/>
                    <a:pt x="76213" y="0"/>
                  </a:cubicBezTo>
                  <a:close/>
                </a:path>
              </a:pathLst>
            </a:custGeom>
            <a:solidFill>
              <a:srgbClr val="000000"/>
            </a:solidFill>
            <a:ln w="19050" cap="rnd">
              <a:solidFill>
                <a:srgbClr val="000000"/>
              </a:solidFill>
              <a:prstDash val="solid"/>
              <a:round/>
            </a:ln>
          </p:spPr>
        </p:sp>
        <p:sp>
          <p:nvSpPr>
            <p:cNvPr name="TextBox 17" id="17"/>
            <p:cNvSpPr txBox="true"/>
            <p:nvPr/>
          </p:nvSpPr>
          <p:spPr>
            <a:xfrm>
              <a:off x="0" y="-38100"/>
              <a:ext cx="963158" cy="1580413"/>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353441" y="3181248"/>
            <a:ext cx="11843766" cy="3584382"/>
            <a:chOff x="0" y="0"/>
            <a:chExt cx="3119346" cy="944035"/>
          </a:xfrm>
        </p:grpSpPr>
        <p:sp>
          <p:nvSpPr>
            <p:cNvPr name="Freeform 19" id="19"/>
            <p:cNvSpPr/>
            <p:nvPr/>
          </p:nvSpPr>
          <p:spPr>
            <a:xfrm flipH="false" flipV="false" rot="0">
              <a:off x="0" y="0"/>
              <a:ext cx="3119346" cy="944035"/>
            </a:xfrm>
            <a:custGeom>
              <a:avLst/>
              <a:gdLst/>
              <a:ahLst/>
              <a:cxnLst/>
              <a:rect r="r" b="b" t="t" l="l"/>
              <a:pathLst>
                <a:path h="944035" w="3119346">
                  <a:moveTo>
                    <a:pt x="26147" y="0"/>
                  </a:moveTo>
                  <a:lnTo>
                    <a:pt x="3093199" y="0"/>
                  </a:lnTo>
                  <a:cubicBezTo>
                    <a:pt x="3107640" y="0"/>
                    <a:pt x="3119346" y="11706"/>
                    <a:pt x="3119346" y="26147"/>
                  </a:cubicBezTo>
                  <a:lnTo>
                    <a:pt x="3119346" y="917888"/>
                  </a:lnTo>
                  <a:cubicBezTo>
                    <a:pt x="3119346" y="932328"/>
                    <a:pt x="3107640" y="944035"/>
                    <a:pt x="3093199" y="944035"/>
                  </a:cubicBezTo>
                  <a:lnTo>
                    <a:pt x="26147" y="944035"/>
                  </a:lnTo>
                  <a:cubicBezTo>
                    <a:pt x="11706" y="944035"/>
                    <a:pt x="0" y="932328"/>
                    <a:pt x="0" y="917888"/>
                  </a:cubicBezTo>
                  <a:lnTo>
                    <a:pt x="0" y="26147"/>
                  </a:lnTo>
                  <a:cubicBezTo>
                    <a:pt x="0" y="11706"/>
                    <a:pt x="11706" y="0"/>
                    <a:pt x="26147" y="0"/>
                  </a:cubicBezTo>
                  <a:close/>
                </a:path>
              </a:pathLst>
            </a:custGeom>
            <a:solidFill>
              <a:srgbClr val="F4F8FF"/>
            </a:solidFill>
            <a:ln w="19050" cap="rnd">
              <a:solidFill>
                <a:srgbClr val="000000"/>
              </a:solidFill>
              <a:prstDash val="solid"/>
              <a:round/>
            </a:ln>
          </p:spPr>
        </p:sp>
        <p:sp>
          <p:nvSpPr>
            <p:cNvPr name="TextBox 20" id="20"/>
            <p:cNvSpPr txBox="true"/>
            <p:nvPr/>
          </p:nvSpPr>
          <p:spPr>
            <a:xfrm>
              <a:off x="0" y="-38100"/>
              <a:ext cx="3119346" cy="982135"/>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1353441" y="6934783"/>
            <a:ext cx="11843766" cy="1023380"/>
            <a:chOff x="0" y="0"/>
            <a:chExt cx="3119346" cy="269532"/>
          </a:xfrm>
        </p:grpSpPr>
        <p:sp>
          <p:nvSpPr>
            <p:cNvPr name="Freeform 22" id="22"/>
            <p:cNvSpPr/>
            <p:nvPr/>
          </p:nvSpPr>
          <p:spPr>
            <a:xfrm flipH="false" flipV="false" rot="0">
              <a:off x="0" y="0"/>
              <a:ext cx="3119346" cy="269532"/>
            </a:xfrm>
            <a:custGeom>
              <a:avLst/>
              <a:gdLst/>
              <a:ahLst/>
              <a:cxnLst/>
              <a:rect r="r" b="b" t="t" l="l"/>
              <a:pathLst>
                <a:path h="269532" w="3119346">
                  <a:moveTo>
                    <a:pt x="18956" y="0"/>
                  </a:moveTo>
                  <a:lnTo>
                    <a:pt x="3100389" y="0"/>
                  </a:lnTo>
                  <a:cubicBezTo>
                    <a:pt x="3105417" y="0"/>
                    <a:pt x="3110239" y="1997"/>
                    <a:pt x="3113794" y="5552"/>
                  </a:cubicBezTo>
                  <a:cubicBezTo>
                    <a:pt x="3117349" y="9107"/>
                    <a:pt x="3119346" y="13929"/>
                    <a:pt x="3119346" y="18956"/>
                  </a:cubicBezTo>
                  <a:lnTo>
                    <a:pt x="3119346" y="250576"/>
                  </a:lnTo>
                  <a:cubicBezTo>
                    <a:pt x="3119346" y="255603"/>
                    <a:pt x="3117349" y="260425"/>
                    <a:pt x="3113794" y="263980"/>
                  </a:cubicBezTo>
                  <a:cubicBezTo>
                    <a:pt x="3110239" y="267535"/>
                    <a:pt x="3105417" y="269532"/>
                    <a:pt x="3100389" y="269532"/>
                  </a:cubicBezTo>
                  <a:lnTo>
                    <a:pt x="18956" y="269532"/>
                  </a:lnTo>
                  <a:cubicBezTo>
                    <a:pt x="13929" y="269532"/>
                    <a:pt x="9107" y="267535"/>
                    <a:pt x="5552" y="263980"/>
                  </a:cubicBezTo>
                  <a:cubicBezTo>
                    <a:pt x="1997" y="260425"/>
                    <a:pt x="0" y="255603"/>
                    <a:pt x="0" y="250576"/>
                  </a:cubicBezTo>
                  <a:lnTo>
                    <a:pt x="0" y="18956"/>
                  </a:lnTo>
                  <a:cubicBezTo>
                    <a:pt x="0" y="13929"/>
                    <a:pt x="1997" y="9107"/>
                    <a:pt x="5552" y="5552"/>
                  </a:cubicBezTo>
                  <a:cubicBezTo>
                    <a:pt x="9107" y="1997"/>
                    <a:pt x="13929" y="0"/>
                    <a:pt x="18956" y="0"/>
                  </a:cubicBezTo>
                  <a:close/>
                </a:path>
              </a:pathLst>
            </a:custGeom>
            <a:solidFill>
              <a:srgbClr val="F4F8FF"/>
            </a:solidFill>
            <a:ln w="19050" cap="rnd">
              <a:solidFill>
                <a:srgbClr val="000000"/>
              </a:solidFill>
              <a:prstDash val="solid"/>
              <a:round/>
            </a:ln>
          </p:spPr>
        </p:sp>
        <p:sp>
          <p:nvSpPr>
            <p:cNvPr name="TextBox 23" id="23"/>
            <p:cNvSpPr txBox="true"/>
            <p:nvPr/>
          </p:nvSpPr>
          <p:spPr>
            <a:xfrm>
              <a:off x="0" y="-38100"/>
              <a:ext cx="3119346" cy="307632"/>
            </a:xfrm>
            <a:prstGeom prst="rect">
              <a:avLst/>
            </a:prstGeom>
          </p:spPr>
          <p:txBody>
            <a:bodyPr anchor="ctr" rtlCol="false" tIns="50800" lIns="50800" bIns="50800" rIns="50800"/>
            <a:lstStyle/>
            <a:p>
              <a:pPr algn="ctr">
                <a:lnSpc>
                  <a:spcPts val="2659"/>
                </a:lnSpc>
                <a:spcBef>
                  <a:spcPct val="0"/>
                </a:spcBef>
              </a:pPr>
            </a:p>
          </p:txBody>
        </p:sp>
      </p:grpSp>
      <p:sp>
        <p:nvSpPr>
          <p:cNvPr name="AutoShape 24" id="24"/>
          <p:cNvSpPr/>
          <p:nvPr/>
        </p:nvSpPr>
        <p:spPr>
          <a:xfrm>
            <a:off x="14781807" y="8788863"/>
            <a:ext cx="816678" cy="0"/>
          </a:xfrm>
          <a:prstGeom prst="line">
            <a:avLst/>
          </a:prstGeom>
          <a:ln cap="rnd" w="38100">
            <a:solidFill>
              <a:srgbClr val="F4F8FF"/>
            </a:solidFill>
            <a:prstDash val="solid"/>
            <a:headEnd type="none" len="sm" w="sm"/>
            <a:tailEnd type="none" len="sm" w="sm"/>
          </a:ln>
        </p:spPr>
      </p:sp>
      <p:grpSp>
        <p:nvGrpSpPr>
          <p:cNvPr name="Group 25" id="25"/>
          <p:cNvGrpSpPr/>
          <p:nvPr/>
        </p:nvGrpSpPr>
        <p:grpSpPr>
          <a:xfrm rot="0">
            <a:off x="1353441" y="1875260"/>
            <a:ext cx="15581117" cy="1134538"/>
            <a:chOff x="0" y="0"/>
            <a:chExt cx="4103669" cy="298808"/>
          </a:xfrm>
        </p:grpSpPr>
        <p:sp>
          <p:nvSpPr>
            <p:cNvPr name="Freeform 26" id="26"/>
            <p:cNvSpPr/>
            <p:nvPr/>
          </p:nvSpPr>
          <p:spPr>
            <a:xfrm flipH="false" flipV="false" rot="0">
              <a:off x="0" y="0"/>
              <a:ext cx="4103669" cy="298808"/>
            </a:xfrm>
            <a:custGeom>
              <a:avLst/>
              <a:gdLst/>
              <a:ahLst/>
              <a:cxnLst/>
              <a:rect r="r" b="b" t="t" l="l"/>
              <a:pathLst>
                <a:path h="298808" w="4103669">
                  <a:moveTo>
                    <a:pt x="18385" y="0"/>
                  </a:moveTo>
                  <a:lnTo>
                    <a:pt x="4085284" y="0"/>
                  </a:lnTo>
                  <a:cubicBezTo>
                    <a:pt x="4090160" y="0"/>
                    <a:pt x="4094836" y="1937"/>
                    <a:pt x="4098284" y="5385"/>
                  </a:cubicBezTo>
                  <a:cubicBezTo>
                    <a:pt x="4101732" y="8832"/>
                    <a:pt x="4103669" y="13509"/>
                    <a:pt x="4103669" y="18385"/>
                  </a:cubicBezTo>
                  <a:lnTo>
                    <a:pt x="4103669" y="280424"/>
                  </a:lnTo>
                  <a:cubicBezTo>
                    <a:pt x="4103669" y="285300"/>
                    <a:pt x="4101732" y="289976"/>
                    <a:pt x="4098284" y="293424"/>
                  </a:cubicBezTo>
                  <a:cubicBezTo>
                    <a:pt x="4094836" y="296872"/>
                    <a:pt x="4090160" y="298808"/>
                    <a:pt x="4085284" y="298808"/>
                  </a:cubicBezTo>
                  <a:lnTo>
                    <a:pt x="18385" y="298808"/>
                  </a:lnTo>
                  <a:cubicBezTo>
                    <a:pt x="8231" y="298808"/>
                    <a:pt x="0" y="290577"/>
                    <a:pt x="0" y="280424"/>
                  </a:cubicBezTo>
                  <a:lnTo>
                    <a:pt x="0" y="18385"/>
                  </a:lnTo>
                  <a:cubicBezTo>
                    <a:pt x="0" y="13509"/>
                    <a:pt x="1937" y="8832"/>
                    <a:pt x="5385" y="5385"/>
                  </a:cubicBezTo>
                  <a:cubicBezTo>
                    <a:pt x="8832" y="1937"/>
                    <a:pt x="13509" y="0"/>
                    <a:pt x="18385" y="0"/>
                  </a:cubicBezTo>
                  <a:close/>
                </a:path>
              </a:pathLst>
            </a:custGeom>
            <a:solidFill>
              <a:srgbClr val="F4F8FF"/>
            </a:solidFill>
            <a:ln w="19050" cap="rnd">
              <a:solidFill>
                <a:srgbClr val="000000"/>
              </a:solidFill>
              <a:prstDash val="solid"/>
              <a:round/>
            </a:ln>
          </p:spPr>
        </p:sp>
        <p:sp>
          <p:nvSpPr>
            <p:cNvPr name="TextBox 27" id="27"/>
            <p:cNvSpPr txBox="true"/>
            <p:nvPr/>
          </p:nvSpPr>
          <p:spPr>
            <a:xfrm>
              <a:off x="0" y="-38100"/>
              <a:ext cx="4103669" cy="336908"/>
            </a:xfrm>
            <a:prstGeom prst="rect">
              <a:avLst/>
            </a:prstGeom>
          </p:spPr>
          <p:txBody>
            <a:bodyPr anchor="ctr" rtlCol="false" tIns="50800" lIns="50800" bIns="50800" rIns="50800"/>
            <a:lstStyle/>
            <a:p>
              <a:pPr algn="ctr">
                <a:lnSpc>
                  <a:spcPts val="2659"/>
                </a:lnSpc>
                <a:spcBef>
                  <a:spcPct val="0"/>
                </a:spcBef>
              </a:pPr>
            </a:p>
          </p:txBody>
        </p:sp>
      </p:grpSp>
      <p:grpSp>
        <p:nvGrpSpPr>
          <p:cNvPr name="Group 28" id="28"/>
          <p:cNvGrpSpPr/>
          <p:nvPr/>
        </p:nvGrpSpPr>
        <p:grpSpPr>
          <a:xfrm rot="0">
            <a:off x="2038780" y="2121947"/>
            <a:ext cx="1685076" cy="621151"/>
            <a:chOff x="0" y="0"/>
            <a:chExt cx="443806" cy="163595"/>
          </a:xfrm>
        </p:grpSpPr>
        <p:sp>
          <p:nvSpPr>
            <p:cNvPr name="Freeform 29" id="29"/>
            <p:cNvSpPr/>
            <p:nvPr/>
          </p:nvSpPr>
          <p:spPr>
            <a:xfrm flipH="false" flipV="false" rot="0">
              <a:off x="0" y="0"/>
              <a:ext cx="443806" cy="163595"/>
            </a:xfrm>
            <a:custGeom>
              <a:avLst/>
              <a:gdLst/>
              <a:ahLst/>
              <a:cxnLst/>
              <a:rect r="r" b="b" t="t" l="l"/>
              <a:pathLst>
                <a:path h="163595" w="443806">
                  <a:moveTo>
                    <a:pt x="81798" y="0"/>
                  </a:moveTo>
                  <a:lnTo>
                    <a:pt x="362008" y="0"/>
                  </a:lnTo>
                  <a:cubicBezTo>
                    <a:pt x="383703" y="0"/>
                    <a:pt x="404508" y="8618"/>
                    <a:pt x="419848" y="23958"/>
                  </a:cubicBezTo>
                  <a:cubicBezTo>
                    <a:pt x="435188" y="39298"/>
                    <a:pt x="443806" y="60104"/>
                    <a:pt x="443806" y="81798"/>
                  </a:cubicBezTo>
                  <a:lnTo>
                    <a:pt x="443806" y="81798"/>
                  </a:lnTo>
                  <a:cubicBezTo>
                    <a:pt x="443806" y="103492"/>
                    <a:pt x="435188" y="124297"/>
                    <a:pt x="419848" y="139637"/>
                  </a:cubicBezTo>
                  <a:cubicBezTo>
                    <a:pt x="404508" y="154977"/>
                    <a:pt x="383703" y="163595"/>
                    <a:pt x="362008" y="163595"/>
                  </a:cubicBezTo>
                  <a:lnTo>
                    <a:pt x="81798" y="163595"/>
                  </a:lnTo>
                  <a:cubicBezTo>
                    <a:pt x="60104" y="163595"/>
                    <a:pt x="39298" y="154977"/>
                    <a:pt x="23958" y="139637"/>
                  </a:cubicBezTo>
                  <a:cubicBezTo>
                    <a:pt x="8618" y="124297"/>
                    <a:pt x="0" y="103492"/>
                    <a:pt x="0" y="81798"/>
                  </a:cubicBezTo>
                  <a:lnTo>
                    <a:pt x="0" y="81798"/>
                  </a:lnTo>
                  <a:cubicBezTo>
                    <a:pt x="0" y="60104"/>
                    <a:pt x="8618" y="39298"/>
                    <a:pt x="23958" y="23958"/>
                  </a:cubicBezTo>
                  <a:cubicBezTo>
                    <a:pt x="39298" y="8618"/>
                    <a:pt x="60104" y="0"/>
                    <a:pt x="81798" y="0"/>
                  </a:cubicBezTo>
                  <a:close/>
                </a:path>
              </a:pathLst>
            </a:custGeom>
            <a:solidFill>
              <a:srgbClr val="545BF8"/>
            </a:solidFill>
            <a:ln w="19050" cap="rnd">
              <a:solidFill>
                <a:srgbClr val="000000"/>
              </a:solidFill>
              <a:prstDash val="solid"/>
              <a:round/>
            </a:ln>
          </p:spPr>
        </p:sp>
        <p:sp>
          <p:nvSpPr>
            <p:cNvPr name="TextBox 30" id="30"/>
            <p:cNvSpPr txBox="true"/>
            <p:nvPr/>
          </p:nvSpPr>
          <p:spPr>
            <a:xfrm>
              <a:off x="0" y="-38100"/>
              <a:ext cx="443806" cy="201695"/>
            </a:xfrm>
            <a:prstGeom prst="rect">
              <a:avLst/>
            </a:prstGeom>
          </p:spPr>
          <p:txBody>
            <a:bodyPr anchor="ctr" rtlCol="false" tIns="50800" lIns="50800" bIns="50800" rIns="50800"/>
            <a:lstStyle/>
            <a:p>
              <a:pPr algn="ctr">
                <a:lnSpc>
                  <a:spcPts val="3079"/>
                </a:lnSpc>
                <a:spcBef>
                  <a:spcPct val="0"/>
                </a:spcBef>
              </a:pPr>
              <a:r>
                <a:rPr lang="en-US" sz="2199">
                  <a:solidFill>
                    <a:srgbClr val="F4F8FF"/>
                  </a:solidFill>
                  <a:latin typeface="Inter"/>
                  <a:ea typeface="Inter"/>
                  <a:cs typeface="Inter"/>
                  <a:sym typeface="Inter"/>
                </a:rPr>
                <a:t>Cyber</a:t>
              </a:r>
            </a:p>
          </p:txBody>
        </p:sp>
      </p:grpSp>
      <p:grpSp>
        <p:nvGrpSpPr>
          <p:cNvPr name="Group 31" id="31"/>
          <p:cNvGrpSpPr/>
          <p:nvPr/>
        </p:nvGrpSpPr>
        <p:grpSpPr>
          <a:xfrm rot="0">
            <a:off x="3825037" y="2112422"/>
            <a:ext cx="1685076" cy="621151"/>
            <a:chOff x="0" y="0"/>
            <a:chExt cx="443806" cy="163595"/>
          </a:xfrm>
        </p:grpSpPr>
        <p:sp>
          <p:nvSpPr>
            <p:cNvPr name="Freeform 32" id="32"/>
            <p:cNvSpPr/>
            <p:nvPr/>
          </p:nvSpPr>
          <p:spPr>
            <a:xfrm flipH="false" flipV="false" rot="0">
              <a:off x="0" y="0"/>
              <a:ext cx="443806" cy="163595"/>
            </a:xfrm>
            <a:custGeom>
              <a:avLst/>
              <a:gdLst/>
              <a:ahLst/>
              <a:cxnLst/>
              <a:rect r="r" b="b" t="t" l="l"/>
              <a:pathLst>
                <a:path h="163595" w="443806">
                  <a:moveTo>
                    <a:pt x="81798" y="0"/>
                  </a:moveTo>
                  <a:lnTo>
                    <a:pt x="362008" y="0"/>
                  </a:lnTo>
                  <a:cubicBezTo>
                    <a:pt x="383703" y="0"/>
                    <a:pt x="404508" y="8618"/>
                    <a:pt x="419848" y="23958"/>
                  </a:cubicBezTo>
                  <a:cubicBezTo>
                    <a:pt x="435188" y="39298"/>
                    <a:pt x="443806" y="60104"/>
                    <a:pt x="443806" y="81798"/>
                  </a:cubicBezTo>
                  <a:lnTo>
                    <a:pt x="443806" y="81798"/>
                  </a:lnTo>
                  <a:cubicBezTo>
                    <a:pt x="443806" y="103492"/>
                    <a:pt x="435188" y="124297"/>
                    <a:pt x="419848" y="139637"/>
                  </a:cubicBezTo>
                  <a:cubicBezTo>
                    <a:pt x="404508" y="154977"/>
                    <a:pt x="383703" y="163595"/>
                    <a:pt x="362008" y="163595"/>
                  </a:cubicBezTo>
                  <a:lnTo>
                    <a:pt x="81798" y="163595"/>
                  </a:lnTo>
                  <a:cubicBezTo>
                    <a:pt x="60104" y="163595"/>
                    <a:pt x="39298" y="154977"/>
                    <a:pt x="23958" y="139637"/>
                  </a:cubicBezTo>
                  <a:cubicBezTo>
                    <a:pt x="8618" y="124297"/>
                    <a:pt x="0" y="103492"/>
                    <a:pt x="0" y="81798"/>
                  </a:cubicBezTo>
                  <a:lnTo>
                    <a:pt x="0" y="81798"/>
                  </a:lnTo>
                  <a:cubicBezTo>
                    <a:pt x="0" y="60104"/>
                    <a:pt x="8618" y="39298"/>
                    <a:pt x="23958" y="23958"/>
                  </a:cubicBezTo>
                  <a:cubicBezTo>
                    <a:pt x="39298" y="8618"/>
                    <a:pt x="60104" y="0"/>
                    <a:pt x="81798" y="0"/>
                  </a:cubicBezTo>
                  <a:close/>
                </a:path>
              </a:pathLst>
            </a:custGeom>
            <a:solidFill>
              <a:srgbClr val="F4F8FF"/>
            </a:solidFill>
            <a:ln w="19050" cap="rnd">
              <a:solidFill>
                <a:srgbClr val="000000"/>
              </a:solidFill>
              <a:prstDash val="solid"/>
              <a:round/>
            </a:ln>
          </p:spPr>
        </p:sp>
        <p:sp>
          <p:nvSpPr>
            <p:cNvPr name="TextBox 33" id="33"/>
            <p:cNvSpPr txBox="true"/>
            <p:nvPr/>
          </p:nvSpPr>
          <p:spPr>
            <a:xfrm>
              <a:off x="0" y="-38100"/>
              <a:ext cx="443806" cy="201695"/>
            </a:xfrm>
            <a:prstGeom prst="rect">
              <a:avLst/>
            </a:prstGeom>
          </p:spPr>
          <p:txBody>
            <a:bodyPr anchor="ctr" rtlCol="false" tIns="50800" lIns="50800" bIns="50800" rIns="50800"/>
            <a:lstStyle/>
            <a:p>
              <a:pPr algn="ctr">
                <a:lnSpc>
                  <a:spcPts val="3079"/>
                </a:lnSpc>
                <a:spcBef>
                  <a:spcPct val="0"/>
                </a:spcBef>
              </a:pPr>
              <a:r>
                <a:rPr lang="en-US" sz="2199">
                  <a:solidFill>
                    <a:srgbClr val="000000"/>
                  </a:solidFill>
                  <a:latin typeface="Inter"/>
                  <a:ea typeface="Inter"/>
                  <a:cs typeface="Inter"/>
                  <a:sym typeface="Inter"/>
                </a:rPr>
                <a:t>Protect</a:t>
              </a:r>
            </a:p>
          </p:txBody>
        </p:sp>
      </p:grpSp>
      <p:grpSp>
        <p:nvGrpSpPr>
          <p:cNvPr name="Group 34" id="34"/>
          <p:cNvGrpSpPr/>
          <p:nvPr/>
        </p:nvGrpSpPr>
        <p:grpSpPr>
          <a:xfrm rot="0">
            <a:off x="5614888" y="2112422"/>
            <a:ext cx="1685076" cy="621151"/>
            <a:chOff x="0" y="0"/>
            <a:chExt cx="443806" cy="163595"/>
          </a:xfrm>
        </p:grpSpPr>
        <p:sp>
          <p:nvSpPr>
            <p:cNvPr name="Freeform 35" id="35"/>
            <p:cNvSpPr/>
            <p:nvPr/>
          </p:nvSpPr>
          <p:spPr>
            <a:xfrm flipH="false" flipV="false" rot="0">
              <a:off x="0" y="0"/>
              <a:ext cx="443806" cy="163595"/>
            </a:xfrm>
            <a:custGeom>
              <a:avLst/>
              <a:gdLst/>
              <a:ahLst/>
              <a:cxnLst/>
              <a:rect r="r" b="b" t="t" l="l"/>
              <a:pathLst>
                <a:path h="163595" w="443806">
                  <a:moveTo>
                    <a:pt x="81798" y="0"/>
                  </a:moveTo>
                  <a:lnTo>
                    <a:pt x="362008" y="0"/>
                  </a:lnTo>
                  <a:cubicBezTo>
                    <a:pt x="383703" y="0"/>
                    <a:pt x="404508" y="8618"/>
                    <a:pt x="419848" y="23958"/>
                  </a:cubicBezTo>
                  <a:cubicBezTo>
                    <a:pt x="435188" y="39298"/>
                    <a:pt x="443806" y="60104"/>
                    <a:pt x="443806" y="81798"/>
                  </a:cubicBezTo>
                  <a:lnTo>
                    <a:pt x="443806" y="81798"/>
                  </a:lnTo>
                  <a:cubicBezTo>
                    <a:pt x="443806" y="103492"/>
                    <a:pt x="435188" y="124297"/>
                    <a:pt x="419848" y="139637"/>
                  </a:cubicBezTo>
                  <a:cubicBezTo>
                    <a:pt x="404508" y="154977"/>
                    <a:pt x="383703" y="163595"/>
                    <a:pt x="362008" y="163595"/>
                  </a:cubicBezTo>
                  <a:lnTo>
                    <a:pt x="81798" y="163595"/>
                  </a:lnTo>
                  <a:cubicBezTo>
                    <a:pt x="60104" y="163595"/>
                    <a:pt x="39298" y="154977"/>
                    <a:pt x="23958" y="139637"/>
                  </a:cubicBezTo>
                  <a:cubicBezTo>
                    <a:pt x="8618" y="124297"/>
                    <a:pt x="0" y="103492"/>
                    <a:pt x="0" y="81798"/>
                  </a:cubicBezTo>
                  <a:lnTo>
                    <a:pt x="0" y="81798"/>
                  </a:lnTo>
                  <a:cubicBezTo>
                    <a:pt x="0" y="60104"/>
                    <a:pt x="8618" y="39298"/>
                    <a:pt x="23958" y="23958"/>
                  </a:cubicBezTo>
                  <a:cubicBezTo>
                    <a:pt x="39298" y="8618"/>
                    <a:pt x="60104" y="0"/>
                    <a:pt x="81798" y="0"/>
                  </a:cubicBezTo>
                  <a:close/>
                </a:path>
              </a:pathLst>
            </a:custGeom>
            <a:solidFill>
              <a:srgbClr val="545BF8"/>
            </a:solidFill>
            <a:ln w="19050" cap="rnd">
              <a:solidFill>
                <a:srgbClr val="000000"/>
              </a:solidFill>
              <a:prstDash val="solid"/>
              <a:round/>
            </a:ln>
          </p:spPr>
        </p:sp>
        <p:sp>
          <p:nvSpPr>
            <p:cNvPr name="TextBox 36" id="36"/>
            <p:cNvSpPr txBox="true"/>
            <p:nvPr/>
          </p:nvSpPr>
          <p:spPr>
            <a:xfrm>
              <a:off x="0" y="-38100"/>
              <a:ext cx="443806" cy="201695"/>
            </a:xfrm>
            <a:prstGeom prst="rect">
              <a:avLst/>
            </a:prstGeom>
          </p:spPr>
          <p:txBody>
            <a:bodyPr anchor="ctr" rtlCol="false" tIns="50800" lIns="50800" bIns="50800" rIns="50800"/>
            <a:lstStyle/>
            <a:p>
              <a:pPr algn="ctr">
                <a:lnSpc>
                  <a:spcPts val="3079"/>
                </a:lnSpc>
                <a:spcBef>
                  <a:spcPct val="0"/>
                </a:spcBef>
              </a:pPr>
              <a:r>
                <a:rPr lang="en-US" sz="2199">
                  <a:solidFill>
                    <a:srgbClr val="F4F8FF"/>
                  </a:solidFill>
                  <a:latin typeface="Inter"/>
                  <a:ea typeface="Inter"/>
                  <a:cs typeface="Inter"/>
                  <a:sym typeface="Inter"/>
                </a:rPr>
                <a:t>Data</a:t>
              </a:r>
            </a:p>
          </p:txBody>
        </p:sp>
      </p:grpSp>
      <p:grpSp>
        <p:nvGrpSpPr>
          <p:cNvPr name="Group 37" id="37"/>
          <p:cNvGrpSpPr/>
          <p:nvPr/>
        </p:nvGrpSpPr>
        <p:grpSpPr>
          <a:xfrm rot="0">
            <a:off x="7404739" y="2131954"/>
            <a:ext cx="1685076" cy="621151"/>
            <a:chOff x="0" y="0"/>
            <a:chExt cx="443806" cy="163595"/>
          </a:xfrm>
        </p:grpSpPr>
        <p:sp>
          <p:nvSpPr>
            <p:cNvPr name="Freeform 38" id="38"/>
            <p:cNvSpPr/>
            <p:nvPr/>
          </p:nvSpPr>
          <p:spPr>
            <a:xfrm flipH="false" flipV="false" rot="0">
              <a:off x="0" y="0"/>
              <a:ext cx="443806" cy="163595"/>
            </a:xfrm>
            <a:custGeom>
              <a:avLst/>
              <a:gdLst/>
              <a:ahLst/>
              <a:cxnLst/>
              <a:rect r="r" b="b" t="t" l="l"/>
              <a:pathLst>
                <a:path h="163595" w="443806">
                  <a:moveTo>
                    <a:pt x="81798" y="0"/>
                  </a:moveTo>
                  <a:lnTo>
                    <a:pt x="362008" y="0"/>
                  </a:lnTo>
                  <a:cubicBezTo>
                    <a:pt x="383703" y="0"/>
                    <a:pt x="404508" y="8618"/>
                    <a:pt x="419848" y="23958"/>
                  </a:cubicBezTo>
                  <a:cubicBezTo>
                    <a:pt x="435188" y="39298"/>
                    <a:pt x="443806" y="60104"/>
                    <a:pt x="443806" y="81798"/>
                  </a:cubicBezTo>
                  <a:lnTo>
                    <a:pt x="443806" y="81798"/>
                  </a:lnTo>
                  <a:cubicBezTo>
                    <a:pt x="443806" y="103492"/>
                    <a:pt x="435188" y="124297"/>
                    <a:pt x="419848" y="139637"/>
                  </a:cubicBezTo>
                  <a:cubicBezTo>
                    <a:pt x="404508" y="154977"/>
                    <a:pt x="383703" y="163595"/>
                    <a:pt x="362008" y="163595"/>
                  </a:cubicBezTo>
                  <a:lnTo>
                    <a:pt x="81798" y="163595"/>
                  </a:lnTo>
                  <a:cubicBezTo>
                    <a:pt x="60104" y="163595"/>
                    <a:pt x="39298" y="154977"/>
                    <a:pt x="23958" y="139637"/>
                  </a:cubicBezTo>
                  <a:cubicBezTo>
                    <a:pt x="8618" y="124297"/>
                    <a:pt x="0" y="103492"/>
                    <a:pt x="0" y="81798"/>
                  </a:cubicBezTo>
                  <a:lnTo>
                    <a:pt x="0" y="81798"/>
                  </a:lnTo>
                  <a:cubicBezTo>
                    <a:pt x="0" y="60104"/>
                    <a:pt x="8618" y="39298"/>
                    <a:pt x="23958" y="23958"/>
                  </a:cubicBezTo>
                  <a:cubicBezTo>
                    <a:pt x="39298" y="8618"/>
                    <a:pt x="60104" y="0"/>
                    <a:pt x="81798" y="0"/>
                  </a:cubicBezTo>
                  <a:close/>
                </a:path>
              </a:pathLst>
            </a:custGeom>
            <a:solidFill>
              <a:srgbClr val="F4F8FF"/>
            </a:solidFill>
            <a:ln w="19050" cap="rnd">
              <a:solidFill>
                <a:srgbClr val="000000"/>
              </a:solidFill>
              <a:prstDash val="solid"/>
              <a:round/>
            </a:ln>
          </p:spPr>
        </p:sp>
        <p:sp>
          <p:nvSpPr>
            <p:cNvPr name="TextBox 39" id="39"/>
            <p:cNvSpPr txBox="true"/>
            <p:nvPr/>
          </p:nvSpPr>
          <p:spPr>
            <a:xfrm>
              <a:off x="0" y="-38100"/>
              <a:ext cx="443806" cy="201695"/>
            </a:xfrm>
            <a:prstGeom prst="rect">
              <a:avLst/>
            </a:prstGeom>
          </p:spPr>
          <p:txBody>
            <a:bodyPr anchor="ctr" rtlCol="false" tIns="50800" lIns="50800" bIns="50800" rIns="50800"/>
            <a:lstStyle/>
            <a:p>
              <a:pPr algn="ctr">
                <a:lnSpc>
                  <a:spcPts val="3079"/>
                </a:lnSpc>
                <a:spcBef>
                  <a:spcPct val="0"/>
                </a:spcBef>
              </a:pPr>
              <a:r>
                <a:rPr lang="en-US" sz="2199">
                  <a:solidFill>
                    <a:srgbClr val="000000"/>
                  </a:solidFill>
                  <a:latin typeface="Inter"/>
                  <a:ea typeface="Inter"/>
                  <a:cs typeface="Inter"/>
                  <a:sym typeface="Inter"/>
                </a:rPr>
                <a:t>Threat</a:t>
              </a:r>
            </a:p>
          </p:txBody>
        </p:sp>
      </p:grpSp>
      <p:grpSp>
        <p:nvGrpSpPr>
          <p:cNvPr name="Group 40" id="40"/>
          <p:cNvGrpSpPr/>
          <p:nvPr/>
        </p:nvGrpSpPr>
        <p:grpSpPr>
          <a:xfrm rot="0">
            <a:off x="9194591" y="2131954"/>
            <a:ext cx="1685076" cy="621151"/>
            <a:chOff x="0" y="0"/>
            <a:chExt cx="443806" cy="163595"/>
          </a:xfrm>
        </p:grpSpPr>
        <p:sp>
          <p:nvSpPr>
            <p:cNvPr name="Freeform 41" id="41"/>
            <p:cNvSpPr/>
            <p:nvPr/>
          </p:nvSpPr>
          <p:spPr>
            <a:xfrm flipH="false" flipV="false" rot="0">
              <a:off x="0" y="0"/>
              <a:ext cx="443806" cy="163595"/>
            </a:xfrm>
            <a:custGeom>
              <a:avLst/>
              <a:gdLst/>
              <a:ahLst/>
              <a:cxnLst/>
              <a:rect r="r" b="b" t="t" l="l"/>
              <a:pathLst>
                <a:path h="163595" w="443806">
                  <a:moveTo>
                    <a:pt x="81798" y="0"/>
                  </a:moveTo>
                  <a:lnTo>
                    <a:pt x="362008" y="0"/>
                  </a:lnTo>
                  <a:cubicBezTo>
                    <a:pt x="383703" y="0"/>
                    <a:pt x="404508" y="8618"/>
                    <a:pt x="419848" y="23958"/>
                  </a:cubicBezTo>
                  <a:cubicBezTo>
                    <a:pt x="435188" y="39298"/>
                    <a:pt x="443806" y="60104"/>
                    <a:pt x="443806" y="81798"/>
                  </a:cubicBezTo>
                  <a:lnTo>
                    <a:pt x="443806" y="81798"/>
                  </a:lnTo>
                  <a:cubicBezTo>
                    <a:pt x="443806" y="103492"/>
                    <a:pt x="435188" y="124297"/>
                    <a:pt x="419848" y="139637"/>
                  </a:cubicBezTo>
                  <a:cubicBezTo>
                    <a:pt x="404508" y="154977"/>
                    <a:pt x="383703" y="163595"/>
                    <a:pt x="362008" y="163595"/>
                  </a:cubicBezTo>
                  <a:lnTo>
                    <a:pt x="81798" y="163595"/>
                  </a:lnTo>
                  <a:cubicBezTo>
                    <a:pt x="60104" y="163595"/>
                    <a:pt x="39298" y="154977"/>
                    <a:pt x="23958" y="139637"/>
                  </a:cubicBezTo>
                  <a:cubicBezTo>
                    <a:pt x="8618" y="124297"/>
                    <a:pt x="0" y="103492"/>
                    <a:pt x="0" y="81798"/>
                  </a:cubicBezTo>
                  <a:lnTo>
                    <a:pt x="0" y="81798"/>
                  </a:lnTo>
                  <a:cubicBezTo>
                    <a:pt x="0" y="60104"/>
                    <a:pt x="8618" y="39298"/>
                    <a:pt x="23958" y="23958"/>
                  </a:cubicBezTo>
                  <a:cubicBezTo>
                    <a:pt x="39298" y="8618"/>
                    <a:pt x="60104" y="0"/>
                    <a:pt x="81798" y="0"/>
                  </a:cubicBezTo>
                  <a:close/>
                </a:path>
              </a:pathLst>
            </a:custGeom>
            <a:solidFill>
              <a:srgbClr val="545BF8"/>
            </a:solidFill>
            <a:ln w="19050" cap="rnd">
              <a:solidFill>
                <a:srgbClr val="000000"/>
              </a:solidFill>
              <a:prstDash val="solid"/>
              <a:round/>
            </a:ln>
          </p:spPr>
        </p:sp>
        <p:sp>
          <p:nvSpPr>
            <p:cNvPr name="TextBox 42" id="42"/>
            <p:cNvSpPr txBox="true"/>
            <p:nvPr/>
          </p:nvSpPr>
          <p:spPr>
            <a:xfrm>
              <a:off x="0" y="-38100"/>
              <a:ext cx="443806" cy="201695"/>
            </a:xfrm>
            <a:prstGeom prst="rect">
              <a:avLst/>
            </a:prstGeom>
          </p:spPr>
          <p:txBody>
            <a:bodyPr anchor="ctr" rtlCol="false" tIns="50800" lIns="50800" bIns="50800" rIns="50800"/>
            <a:lstStyle/>
            <a:p>
              <a:pPr algn="ctr">
                <a:lnSpc>
                  <a:spcPts val="3079"/>
                </a:lnSpc>
                <a:spcBef>
                  <a:spcPct val="0"/>
                </a:spcBef>
              </a:pPr>
              <a:r>
                <a:rPr lang="en-US" sz="2199">
                  <a:solidFill>
                    <a:srgbClr val="F4F8FF"/>
                  </a:solidFill>
                  <a:latin typeface="Inter"/>
                  <a:ea typeface="Inter"/>
                  <a:cs typeface="Inter"/>
                  <a:sym typeface="Inter"/>
                </a:rPr>
                <a:t>Security</a:t>
              </a:r>
            </a:p>
          </p:txBody>
        </p:sp>
      </p:grpSp>
      <p:grpSp>
        <p:nvGrpSpPr>
          <p:cNvPr name="Group 43" id="43"/>
          <p:cNvGrpSpPr/>
          <p:nvPr/>
        </p:nvGrpSpPr>
        <p:grpSpPr>
          <a:xfrm rot="0">
            <a:off x="10984442" y="2112422"/>
            <a:ext cx="1685076" cy="621151"/>
            <a:chOff x="0" y="0"/>
            <a:chExt cx="443806" cy="163595"/>
          </a:xfrm>
        </p:grpSpPr>
        <p:sp>
          <p:nvSpPr>
            <p:cNvPr name="Freeform 44" id="44"/>
            <p:cNvSpPr/>
            <p:nvPr/>
          </p:nvSpPr>
          <p:spPr>
            <a:xfrm flipH="false" flipV="false" rot="0">
              <a:off x="0" y="0"/>
              <a:ext cx="443806" cy="163595"/>
            </a:xfrm>
            <a:custGeom>
              <a:avLst/>
              <a:gdLst/>
              <a:ahLst/>
              <a:cxnLst/>
              <a:rect r="r" b="b" t="t" l="l"/>
              <a:pathLst>
                <a:path h="163595" w="443806">
                  <a:moveTo>
                    <a:pt x="81798" y="0"/>
                  </a:moveTo>
                  <a:lnTo>
                    <a:pt x="362008" y="0"/>
                  </a:lnTo>
                  <a:cubicBezTo>
                    <a:pt x="383703" y="0"/>
                    <a:pt x="404508" y="8618"/>
                    <a:pt x="419848" y="23958"/>
                  </a:cubicBezTo>
                  <a:cubicBezTo>
                    <a:pt x="435188" y="39298"/>
                    <a:pt x="443806" y="60104"/>
                    <a:pt x="443806" y="81798"/>
                  </a:cubicBezTo>
                  <a:lnTo>
                    <a:pt x="443806" y="81798"/>
                  </a:lnTo>
                  <a:cubicBezTo>
                    <a:pt x="443806" y="103492"/>
                    <a:pt x="435188" y="124297"/>
                    <a:pt x="419848" y="139637"/>
                  </a:cubicBezTo>
                  <a:cubicBezTo>
                    <a:pt x="404508" y="154977"/>
                    <a:pt x="383703" y="163595"/>
                    <a:pt x="362008" y="163595"/>
                  </a:cubicBezTo>
                  <a:lnTo>
                    <a:pt x="81798" y="163595"/>
                  </a:lnTo>
                  <a:cubicBezTo>
                    <a:pt x="60104" y="163595"/>
                    <a:pt x="39298" y="154977"/>
                    <a:pt x="23958" y="139637"/>
                  </a:cubicBezTo>
                  <a:cubicBezTo>
                    <a:pt x="8618" y="124297"/>
                    <a:pt x="0" y="103492"/>
                    <a:pt x="0" y="81798"/>
                  </a:cubicBezTo>
                  <a:lnTo>
                    <a:pt x="0" y="81798"/>
                  </a:lnTo>
                  <a:cubicBezTo>
                    <a:pt x="0" y="60104"/>
                    <a:pt x="8618" y="39298"/>
                    <a:pt x="23958" y="23958"/>
                  </a:cubicBezTo>
                  <a:cubicBezTo>
                    <a:pt x="39298" y="8618"/>
                    <a:pt x="60104" y="0"/>
                    <a:pt x="81798" y="0"/>
                  </a:cubicBezTo>
                  <a:close/>
                </a:path>
              </a:pathLst>
            </a:custGeom>
            <a:solidFill>
              <a:srgbClr val="F4F8FF"/>
            </a:solidFill>
            <a:ln w="19050" cap="rnd">
              <a:solidFill>
                <a:srgbClr val="000000"/>
              </a:solidFill>
              <a:prstDash val="solid"/>
              <a:round/>
            </a:ln>
          </p:spPr>
        </p:sp>
        <p:sp>
          <p:nvSpPr>
            <p:cNvPr name="TextBox 45" id="45"/>
            <p:cNvSpPr txBox="true"/>
            <p:nvPr/>
          </p:nvSpPr>
          <p:spPr>
            <a:xfrm>
              <a:off x="0" y="-38100"/>
              <a:ext cx="443806" cy="201695"/>
            </a:xfrm>
            <a:prstGeom prst="rect">
              <a:avLst/>
            </a:prstGeom>
          </p:spPr>
          <p:txBody>
            <a:bodyPr anchor="ctr" rtlCol="false" tIns="50800" lIns="50800" bIns="50800" rIns="50800"/>
            <a:lstStyle/>
            <a:p>
              <a:pPr algn="ctr">
                <a:lnSpc>
                  <a:spcPts val="3079"/>
                </a:lnSpc>
                <a:spcBef>
                  <a:spcPct val="0"/>
                </a:spcBef>
              </a:pPr>
              <a:r>
                <a:rPr lang="en-US" sz="2199">
                  <a:solidFill>
                    <a:srgbClr val="000000"/>
                  </a:solidFill>
                  <a:latin typeface="Inter"/>
                  <a:ea typeface="Inter"/>
                  <a:cs typeface="Inter"/>
                  <a:sym typeface="Inter"/>
                </a:rPr>
                <a:t>Attack</a:t>
              </a:r>
            </a:p>
          </p:txBody>
        </p:sp>
      </p:grpSp>
      <p:grpSp>
        <p:nvGrpSpPr>
          <p:cNvPr name="Group 46" id="46"/>
          <p:cNvGrpSpPr/>
          <p:nvPr/>
        </p:nvGrpSpPr>
        <p:grpSpPr>
          <a:xfrm rot="0">
            <a:off x="12774293" y="2131954"/>
            <a:ext cx="1685076" cy="621151"/>
            <a:chOff x="0" y="0"/>
            <a:chExt cx="443806" cy="163595"/>
          </a:xfrm>
        </p:grpSpPr>
        <p:sp>
          <p:nvSpPr>
            <p:cNvPr name="Freeform 47" id="47"/>
            <p:cNvSpPr/>
            <p:nvPr/>
          </p:nvSpPr>
          <p:spPr>
            <a:xfrm flipH="false" flipV="false" rot="0">
              <a:off x="0" y="0"/>
              <a:ext cx="443806" cy="163595"/>
            </a:xfrm>
            <a:custGeom>
              <a:avLst/>
              <a:gdLst/>
              <a:ahLst/>
              <a:cxnLst/>
              <a:rect r="r" b="b" t="t" l="l"/>
              <a:pathLst>
                <a:path h="163595" w="443806">
                  <a:moveTo>
                    <a:pt x="81798" y="0"/>
                  </a:moveTo>
                  <a:lnTo>
                    <a:pt x="362008" y="0"/>
                  </a:lnTo>
                  <a:cubicBezTo>
                    <a:pt x="383703" y="0"/>
                    <a:pt x="404508" y="8618"/>
                    <a:pt x="419848" y="23958"/>
                  </a:cubicBezTo>
                  <a:cubicBezTo>
                    <a:pt x="435188" y="39298"/>
                    <a:pt x="443806" y="60104"/>
                    <a:pt x="443806" y="81798"/>
                  </a:cubicBezTo>
                  <a:lnTo>
                    <a:pt x="443806" y="81798"/>
                  </a:lnTo>
                  <a:cubicBezTo>
                    <a:pt x="443806" y="103492"/>
                    <a:pt x="435188" y="124297"/>
                    <a:pt x="419848" y="139637"/>
                  </a:cubicBezTo>
                  <a:cubicBezTo>
                    <a:pt x="404508" y="154977"/>
                    <a:pt x="383703" y="163595"/>
                    <a:pt x="362008" y="163595"/>
                  </a:cubicBezTo>
                  <a:lnTo>
                    <a:pt x="81798" y="163595"/>
                  </a:lnTo>
                  <a:cubicBezTo>
                    <a:pt x="60104" y="163595"/>
                    <a:pt x="39298" y="154977"/>
                    <a:pt x="23958" y="139637"/>
                  </a:cubicBezTo>
                  <a:cubicBezTo>
                    <a:pt x="8618" y="124297"/>
                    <a:pt x="0" y="103492"/>
                    <a:pt x="0" y="81798"/>
                  </a:cubicBezTo>
                  <a:lnTo>
                    <a:pt x="0" y="81798"/>
                  </a:lnTo>
                  <a:cubicBezTo>
                    <a:pt x="0" y="60104"/>
                    <a:pt x="8618" y="39298"/>
                    <a:pt x="23958" y="23958"/>
                  </a:cubicBezTo>
                  <a:cubicBezTo>
                    <a:pt x="39298" y="8618"/>
                    <a:pt x="60104" y="0"/>
                    <a:pt x="81798" y="0"/>
                  </a:cubicBezTo>
                  <a:close/>
                </a:path>
              </a:pathLst>
            </a:custGeom>
            <a:solidFill>
              <a:srgbClr val="545BF8"/>
            </a:solidFill>
            <a:ln w="19050" cap="rnd">
              <a:solidFill>
                <a:srgbClr val="000000"/>
              </a:solidFill>
              <a:prstDash val="solid"/>
              <a:round/>
            </a:ln>
          </p:spPr>
        </p:sp>
        <p:sp>
          <p:nvSpPr>
            <p:cNvPr name="TextBox 48" id="48"/>
            <p:cNvSpPr txBox="true"/>
            <p:nvPr/>
          </p:nvSpPr>
          <p:spPr>
            <a:xfrm>
              <a:off x="0" y="-38100"/>
              <a:ext cx="443806" cy="201695"/>
            </a:xfrm>
            <a:prstGeom prst="rect">
              <a:avLst/>
            </a:prstGeom>
          </p:spPr>
          <p:txBody>
            <a:bodyPr anchor="ctr" rtlCol="false" tIns="50800" lIns="50800" bIns="50800" rIns="50800"/>
            <a:lstStyle/>
            <a:p>
              <a:pPr algn="ctr">
                <a:lnSpc>
                  <a:spcPts val="3079"/>
                </a:lnSpc>
                <a:spcBef>
                  <a:spcPct val="0"/>
                </a:spcBef>
              </a:pPr>
              <a:r>
                <a:rPr lang="en-US" sz="2199">
                  <a:solidFill>
                    <a:srgbClr val="F4F8FF"/>
                  </a:solidFill>
                  <a:latin typeface="Inter"/>
                  <a:ea typeface="Inter"/>
                  <a:cs typeface="Inter"/>
                  <a:sym typeface="Inter"/>
                </a:rPr>
                <a:t>Firewall</a:t>
              </a:r>
            </a:p>
          </p:txBody>
        </p:sp>
      </p:grpSp>
      <p:grpSp>
        <p:nvGrpSpPr>
          <p:cNvPr name="Group 49" id="49"/>
          <p:cNvGrpSpPr/>
          <p:nvPr/>
        </p:nvGrpSpPr>
        <p:grpSpPr>
          <a:xfrm rot="0">
            <a:off x="13732073" y="3621279"/>
            <a:ext cx="2897094" cy="4975906"/>
            <a:chOff x="0" y="0"/>
            <a:chExt cx="763021" cy="1310527"/>
          </a:xfrm>
        </p:grpSpPr>
        <p:sp>
          <p:nvSpPr>
            <p:cNvPr name="Freeform 50" id="50"/>
            <p:cNvSpPr/>
            <p:nvPr/>
          </p:nvSpPr>
          <p:spPr>
            <a:xfrm flipH="false" flipV="false" rot="0">
              <a:off x="0" y="0"/>
              <a:ext cx="763021" cy="1310527"/>
            </a:xfrm>
            <a:custGeom>
              <a:avLst/>
              <a:gdLst/>
              <a:ahLst/>
              <a:cxnLst/>
              <a:rect r="r" b="b" t="t" l="l"/>
              <a:pathLst>
                <a:path h="1310527" w="763021">
                  <a:moveTo>
                    <a:pt x="96203" y="0"/>
                  </a:moveTo>
                  <a:lnTo>
                    <a:pt x="666818" y="0"/>
                  </a:lnTo>
                  <a:cubicBezTo>
                    <a:pt x="692332" y="0"/>
                    <a:pt x="716802" y="10136"/>
                    <a:pt x="734844" y="28177"/>
                  </a:cubicBezTo>
                  <a:cubicBezTo>
                    <a:pt x="752885" y="46219"/>
                    <a:pt x="763021" y="70688"/>
                    <a:pt x="763021" y="96203"/>
                  </a:cubicBezTo>
                  <a:lnTo>
                    <a:pt x="763021" y="1214324"/>
                  </a:lnTo>
                  <a:cubicBezTo>
                    <a:pt x="763021" y="1267455"/>
                    <a:pt x="719949" y="1310527"/>
                    <a:pt x="666818" y="1310527"/>
                  </a:cubicBezTo>
                  <a:lnTo>
                    <a:pt x="96203" y="1310527"/>
                  </a:lnTo>
                  <a:cubicBezTo>
                    <a:pt x="43072" y="1310527"/>
                    <a:pt x="0" y="1267455"/>
                    <a:pt x="0" y="1214324"/>
                  </a:cubicBezTo>
                  <a:lnTo>
                    <a:pt x="0" y="96203"/>
                  </a:lnTo>
                  <a:cubicBezTo>
                    <a:pt x="0" y="43072"/>
                    <a:pt x="43072" y="0"/>
                    <a:pt x="96203" y="0"/>
                  </a:cubicBezTo>
                  <a:close/>
                </a:path>
              </a:pathLst>
            </a:custGeom>
            <a:solidFill>
              <a:srgbClr val="F4F8FF"/>
            </a:solidFill>
            <a:ln w="19050" cap="rnd">
              <a:solidFill>
                <a:srgbClr val="000000"/>
              </a:solidFill>
              <a:prstDash val="solid"/>
              <a:round/>
            </a:ln>
          </p:spPr>
        </p:sp>
        <p:sp>
          <p:nvSpPr>
            <p:cNvPr name="TextBox 51" id="51"/>
            <p:cNvSpPr txBox="true"/>
            <p:nvPr/>
          </p:nvSpPr>
          <p:spPr>
            <a:xfrm>
              <a:off x="0" y="-38100"/>
              <a:ext cx="763021" cy="1348627"/>
            </a:xfrm>
            <a:prstGeom prst="rect">
              <a:avLst/>
            </a:prstGeom>
          </p:spPr>
          <p:txBody>
            <a:bodyPr anchor="ctr" rtlCol="false" tIns="50800" lIns="50800" bIns="50800" rIns="50800"/>
            <a:lstStyle/>
            <a:p>
              <a:pPr algn="ctr">
                <a:lnSpc>
                  <a:spcPts val="2659"/>
                </a:lnSpc>
              </a:pPr>
            </a:p>
          </p:txBody>
        </p:sp>
      </p:grpSp>
      <p:sp>
        <p:nvSpPr>
          <p:cNvPr name="Freeform 52" id="52"/>
          <p:cNvSpPr/>
          <p:nvPr/>
        </p:nvSpPr>
        <p:spPr>
          <a:xfrm flipH="false" flipV="false" rot="0">
            <a:off x="14211258" y="4973439"/>
            <a:ext cx="1821917" cy="1599975"/>
          </a:xfrm>
          <a:custGeom>
            <a:avLst/>
            <a:gdLst/>
            <a:ahLst/>
            <a:cxnLst/>
            <a:rect r="r" b="b" t="t" l="l"/>
            <a:pathLst>
              <a:path h="1599975" w="1821917">
                <a:moveTo>
                  <a:pt x="0" y="0"/>
                </a:moveTo>
                <a:lnTo>
                  <a:pt x="1821917" y="0"/>
                </a:lnTo>
                <a:lnTo>
                  <a:pt x="1821917" y="1599975"/>
                </a:lnTo>
                <a:lnTo>
                  <a:pt x="0" y="1599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3" id="53"/>
          <p:cNvSpPr txBox="true"/>
          <p:nvPr/>
        </p:nvSpPr>
        <p:spPr>
          <a:xfrm rot="0">
            <a:off x="2294591" y="3935642"/>
            <a:ext cx="10139659" cy="1959893"/>
          </a:xfrm>
          <a:prstGeom prst="rect">
            <a:avLst/>
          </a:prstGeom>
        </p:spPr>
        <p:txBody>
          <a:bodyPr anchor="t" rtlCol="false" tIns="0" lIns="0" bIns="0" rIns="0">
            <a:spAutoFit/>
          </a:bodyPr>
          <a:lstStyle/>
          <a:p>
            <a:pPr algn="ctr">
              <a:lnSpc>
                <a:spcPts val="13774"/>
              </a:lnSpc>
              <a:spcBef>
                <a:spcPct val="0"/>
              </a:spcBef>
            </a:pPr>
            <a:r>
              <a:rPr lang="en-US" b="true" sz="9838">
                <a:solidFill>
                  <a:srgbClr val="000000"/>
                </a:solidFill>
                <a:latin typeface="Cooper Hewitt Bold"/>
                <a:ea typeface="Cooper Hewitt Bold"/>
                <a:cs typeface="Cooper Hewitt Bold"/>
                <a:sym typeface="Cooper Hewitt Bold"/>
              </a:rPr>
              <a:t>THANKYOU</a:t>
            </a:r>
          </a:p>
        </p:txBody>
      </p:sp>
      <p:sp>
        <p:nvSpPr>
          <p:cNvPr name="TextBox 54" id="54"/>
          <p:cNvSpPr txBox="true"/>
          <p:nvPr/>
        </p:nvSpPr>
        <p:spPr>
          <a:xfrm rot="0">
            <a:off x="1353441" y="6929386"/>
            <a:ext cx="11843766" cy="1012226"/>
          </a:xfrm>
          <a:prstGeom prst="rect">
            <a:avLst/>
          </a:prstGeom>
        </p:spPr>
        <p:txBody>
          <a:bodyPr anchor="t" rtlCol="false" tIns="0" lIns="0" bIns="0" rIns="0">
            <a:spAutoFit/>
          </a:bodyPr>
          <a:lstStyle/>
          <a:p>
            <a:pPr algn="ctr">
              <a:lnSpc>
                <a:spcPts val="4059"/>
              </a:lnSpc>
              <a:spcBef>
                <a:spcPct val="0"/>
              </a:spcBef>
            </a:pPr>
            <a:r>
              <a:rPr lang="en-US" sz="2899" spc="153">
                <a:solidFill>
                  <a:srgbClr val="000000"/>
                </a:solidFill>
                <a:latin typeface="Inter"/>
                <a:ea typeface="Inter"/>
                <a:cs typeface="Inter"/>
                <a:sym typeface="Inter"/>
              </a:rPr>
              <a:t>As future engineers, it’s not just our job to build systems — it’s our duty to protect them.</a:t>
            </a:r>
          </a:p>
        </p:txBody>
      </p:sp>
      <p:sp>
        <p:nvSpPr>
          <p:cNvPr name="Freeform 55" id="55"/>
          <p:cNvSpPr/>
          <p:nvPr/>
        </p:nvSpPr>
        <p:spPr>
          <a:xfrm flipH="false" flipV="false" rot="0">
            <a:off x="15802610" y="6871253"/>
            <a:ext cx="230565" cy="230565"/>
          </a:xfrm>
          <a:custGeom>
            <a:avLst/>
            <a:gdLst/>
            <a:ahLst/>
            <a:cxnLst/>
            <a:rect r="r" b="b" t="t" l="l"/>
            <a:pathLst>
              <a:path h="230565" w="230565">
                <a:moveTo>
                  <a:pt x="0" y="0"/>
                </a:moveTo>
                <a:lnTo>
                  <a:pt x="230565" y="0"/>
                </a:lnTo>
                <a:lnTo>
                  <a:pt x="230565" y="230566"/>
                </a:lnTo>
                <a:lnTo>
                  <a:pt x="0" y="2305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6" id="56"/>
          <p:cNvSpPr txBox="true"/>
          <p:nvPr/>
        </p:nvSpPr>
        <p:spPr>
          <a:xfrm rot="0">
            <a:off x="14328066" y="6783828"/>
            <a:ext cx="1614591" cy="357792"/>
          </a:xfrm>
          <a:prstGeom prst="rect">
            <a:avLst/>
          </a:prstGeom>
        </p:spPr>
        <p:txBody>
          <a:bodyPr anchor="t" rtlCol="false" tIns="0" lIns="0" bIns="0" rIns="0">
            <a:spAutoFit/>
          </a:bodyPr>
          <a:lstStyle/>
          <a:p>
            <a:pPr algn="l">
              <a:lnSpc>
                <a:spcPts val="2854"/>
              </a:lnSpc>
              <a:spcBef>
                <a:spcPct val="0"/>
              </a:spcBef>
            </a:pPr>
            <a:r>
              <a:rPr lang="en-US" sz="2038">
                <a:solidFill>
                  <a:srgbClr val="000000"/>
                </a:solidFill>
                <a:latin typeface="Inter"/>
                <a:ea typeface="Inter"/>
                <a:cs typeface="Inter"/>
                <a:sym typeface="Inter"/>
              </a:rPr>
              <a:t>UNLOCKED</a:t>
            </a:r>
          </a:p>
        </p:txBody>
      </p:sp>
      <p:grpSp>
        <p:nvGrpSpPr>
          <p:cNvPr name="Group 57" id="57"/>
          <p:cNvGrpSpPr/>
          <p:nvPr/>
        </p:nvGrpSpPr>
        <p:grpSpPr>
          <a:xfrm rot="0">
            <a:off x="14564144" y="2112422"/>
            <a:ext cx="1685076" cy="621151"/>
            <a:chOff x="0" y="0"/>
            <a:chExt cx="443806" cy="163595"/>
          </a:xfrm>
        </p:grpSpPr>
        <p:sp>
          <p:nvSpPr>
            <p:cNvPr name="Freeform 58" id="58"/>
            <p:cNvSpPr/>
            <p:nvPr/>
          </p:nvSpPr>
          <p:spPr>
            <a:xfrm flipH="false" flipV="false" rot="0">
              <a:off x="0" y="0"/>
              <a:ext cx="443806" cy="163595"/>
            </a:xfrm>
            <a:custGeom>
              <a:avLst/>
              <a:gdLst/>
              <a:ahLst/>
              <a:cxnLst/>
              <a:rect r="r" b="b" t="t" l="l"/>
              <a:pathLst>
                <a:path h="163595" w="443806">
                  <a:moveTo>
                    <a:pt x="81798" y="0"/>
                  </a:moveTo>
                  <a:lnTo>
                    <a:pt x="362008" y="0"/>
                  </a:lnTo>
                  <a:cubicBezTo>
                    <a:pt x="383703" y="0"/>
                    <a:pt x="404508" y="8618"/>
                    <a:pt x="419848" y="23958"/>
                  </a:cubicBezTo>
                  <a:cubicBezTo>
                    <a:pt x="435188" y="39298"/>
                    <a:pt x="443806" y="60104"/>
                    <a:pt x="443806" y="81798"/>
                  </a:cubicBezTo>
                  <a:lnTo>
                    <a:pt x="443806" y="81798"/>
                  </a:lnTo>
                  <a:cubicBezTo>
                    <a:pt x="443806" y="103492"/>
                    <a:pt x="435188" y="124297"/>
                    <a:pt x="419848" y="139637"/>
                  </a:cubicBezTo>
                  <a:cubicBezTo>
                    <a:pt x="404508" y="154977"/>
                    <a:pt x="383703" y="163595"/>
                    <a:pt x="362008" y="163595"/>
                  </a:cubicBezTo>
                  <a:lnTo>
                    <a:pt x="81798" y="163595"/>
                  </a:lnTo>
                  <a:cubicBezTo>
                    <a:pt x="60104" y="163595"/>
                    <a:pt x="39298" y="154977"/>
                    <a:pt x="23958" y="139637"/>
                  </a:cubicBezTo>
                  <a:cubicBezTo>
                    <a:pt x="8618" y="124297"/>
                    <a:pt x="0" y="103492"/>
                    <a:pt x="0" y="81798"/>
                  </a:cubicBezTo>
                  <a:lnTo>
                    <a:pt x="0" y="81798"/>
                  </a:lnTo>
                  <a:cubicBezTo>
                    <a:pt x="0" y="60104"/>
                    <a:pt x="8618" y="39298"/>
                    <a:pt x="23958" y="23958"/>
                  </a:cubicBezTo>
                  <a:cubicBezTo>
                    <a:pt x="39298" y="8618"/>
                    <a:pt x="60104" y="0"/>
                    <a:pt x="81798" y="0"/>
                  </a:cubicBezTo>
                  <a:close/>
                </a:path>
              </a:pathLst>
            </a:custGeom>
            <a:solidFill>
              <a:srgbClr val="F4F8FF"/>
            </a:solidFill>
            <a:ln w="19050" cap="rnd">
              <a:solidFill>
                <a:srgbClr val="000000"/>
              </a:solidFill>
              <a:prstDash val="solid"/>
              <a:round/>
            </a:ln>
          </p:spPr>
        </p:sp>
        <p:sp>
          <p:nvSpPr>
            <p:cNvPr name="TextBox 59" id="59"/>
            <p:cNvSpPr txBox="true"/>
            <p:nvPr/>
          </p:nvSpPr>
          <p:spPr>
            <a:xfrm>
              <a:off x="0" y="-38100"/>
              <a:ext cx="443806" cy="201695"/>
            </a:xfrm>
            <a:prstGeom prst="rect">
              <a:avLst/>
            </a:prstGeom>
          </p:spPr>
          <p:txBody>
            <a:bodyPr anchor="ctr" rtlCol="false" tIns="50800" lIns="50800" bIns="50800" rIns="50800"/>
            <a:lstStyle/>
            <a:p>
              <a:pPr algn="ctr">
                <a:lnSpc>
                  <a:spcPts val="3079"/>
                </a:lnSpc>
                <a:spcBef>
                  <a:spcPct val="0"/>
                </a:spcBef>
              </a:pPr>
              <a:r>
                <a:rPr lang="en-US" sz="2199">
                  <a:solidFill>
                    <a:srgbClr val="000000"/>
                  </a:solidFill>
                  <a:latin typeface="Inter"/>
                  <a:ea typeface="Inter"/>
                  <a:cs typeface="Inter"/>
                  <a:sym typeface="Inter"/>
                </a:rPr>
                <a:t>Malware</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8AA4F4"/>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8027948" cy="8229600"/>
            <a:chOff x="0" y="0"/>
            <a:chExt cx="10703931" cy="10972800"/>
          </a:xfrm>
        </p:grpSpPr>
        <p:grpSp>
          <p:nvGrpSpPr>
            <p:cNvPr name="Group 3" id="3"/>
            <p:cNvGrpSpPr/>
            <p:nvPr/>
          </p:nvGrpSpPr>
          <p:grpSpPr>
            <a:xfrm rot="0">
              <a:off x="0" y="0"/>
              <a:ext cx="10703931" cy="10972800"/>
              <a:chOff x="0" y="0"/>
              <a:chExt cx="2114357" cy="2167467"/>
            </a:xfrm>
          </p:grpSpPr>
          <p:sp>
            <p:nvSpPr>
              <p:cNvPr name="Freeform 4" id="4"/>
              <p:cNvSpPr/>
              <p:nvPr/>
            </p:nvSpPr>
            <p:spPr>
              <a:xfrm flipH="false" flipV="false" rot="0">
                <a:off x="0" y="0"/>
                <a:ext cx="2114357" cy="2167467"/>
              </a:xfrm>
              <a:custGeom>
                <a:avLst/>
                <a:gdLst/>
                <a:ahLst/>
                <a:cxnLst/>
                <a:rect r="r" b="b" t="t" l="l"/>
                <a:pathLst>
                  <a:path h="2167467" w="2114357">
                    <a:moveTo>
                      <a:pt x="38575" y="0"/>
                    </a:moveTo>
                    <a:lnTo>
                      <a:pt x="2075782" y="0"/>
                    </a:lnTo>
                    <a:cubicBezTo>
                      <a:pt x="2086013" y="0"/>
                      <a:pt x="2095824" y="4064"/>
                      <a:pt x="2103058" y="11298"/>
                    </a:cubicBezTo>
                    <a:cubicBezTo>
                      <a:pt x="2110293" y="18532"/>
                      <a:pt x="2114357" y="28344"/>
                      <a:pt x="2114357" y="38575"/>
                    </a:cubicBezTo>
                    <a:lnTo>
                      <a:pt x="2114357" y="2128892"/>
                    </a:lnTo>
                    <a:cubicBezTo>
                      <a:pt x="2114357" y="2139123"/>
                      <a:pt x="2110293" y="2148934"/>
                      <a:pt x="2103058" y="2156168"/>
                    </a:cubicBezTo>
                    <a:cubicBezTo>
                      <a:pt x="2095824" y="2163403"/>
                      <a:pt x="2086013" y="2167467"/>
                      <a:pt x="2075782" y="2167467"/>
                    </a:cubicBezTo>
                    <a:lnTo>
                      <a:pt x="38575" y="2167467"/>
                    </a:lnTo>
                    <a:cubicBezTo>
                      <a:pt x="28344" y="2167467"/>
                      <a:pt x="18532" y="2163403"/>
                      <a:pt x="11298" y="2156168"/>
                    </a:cubicBezTo>
                    <a:cubicBezTo>
                      <a:pt x="4064" y="2148934"/>
                      <a:pt x="0" y="2139123"/>
                      <a:pt x="0" y="2128892"/>
                    </a:cubicBezTo>
                    <a:lnTo>
                      <a:pt x="0" y="38575"/>
                    </a:lnTo>
                    <a:cubicBezTo>
                      <a:pt x="0" y="28344"/>
                      <a:pt x="4064" y="18532"/>
                      <a:pt x="11298" y="11298"/>
                    </a:cubicBezTo>
                    <a:cubicBezTo>
                      <a:pt x="18532" y="4064"/>
                      <a:pt x="28344" y="0"/>
                      <a:pt x="38575" y="0"/>
                    </a:cubicBezTo>
                    <a:close/>
                  </a:path>
                </a:pathLst>
              </a:custGeom>
              <a:solidFill>
                <a:srgbClr val="F4F8FF"/>
              </a:solidFill>
              <a:ln w="19050" cap="rnd">
                <a:solidFill>
                  <a:srgbClr val="000000"/>
                </a:solidFill>
                <a:prstDash val="solid"/>
                <a:round/>
              </a:ln>
            </p:spPr>
          </p:sp>
          <p:sp>
            <p:nvSpPr>
              <p:cNvPr name="TextBox 5" id="5"/>
              <p:cNvSpPr txBox="true"/>
              <p:nvPr/>
            </p:nvSpPr>
            <p:spPr>
              <a:xfrm>
                <a:off x="0" y="-38100"/>
                <a:ext cx="2114357"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32397" y="424488"/>
              <a:ext cx="379586" cy="37958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5954"/>
              </a:solidFill>
              <a:ln w="19050" cap="sq">
                <a:solidFill>
                  <a:srgbClr val="000000"/>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075615" y="424488"/>
              <a:ext cx="379586" cy="37958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C954"/>
              </a:solidFill>
              <a:ln w="19050" cap="sq">
                <a:solidFill>
                  <a:srgbClr val="000000"/>
                </a:solidFill>
                <a:prstDash val="solid"/>
                <a:miter/>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620301" y="424488"/>
              <a:ext cx="379586" cy="37958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F854"/>
              </a:solidFill>
              <a:ln w="19050" cap="sq">
                <a:solidFill>
                  <a:srgbClr val="000000"/>
                </a:solidFill>
                <a:prstDash val="solid"/>
                <a:miter/>
              </a:ln>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grpSp>
        <p:nvGrpSpPr>
          <p:cNvPr name="Group 15" id="15"/>
          <p:cNvGrpSpPr/>
          <p:nvPr/>
        </p:nvGrpSpPr>
        <p:grpSpPr>
          <a:xfrm rot="0">
            <a:off x="9231352" y="1028700"/>
            <a:ext cx="8027948" cy="8229600"/>
            <a:chOff x="0" y="0"/>
            <a:chExt cx="10703931" cy="10972800"/>
          </a:xfrm>
        </p:grpSpPr>
        <p:grpSp>
          <p:nvGrpSpPr>
            <p:cNvPr name="Group 16" id="16"/>
            <p:cNvGrpSpPr/>
            <p:nvPr/>
          </p:nvGrpSpPr>
          <p:grpSpPr>
            <a:xfrm rot="0">
              <a:off x="0" y="0"/>
              <a:ext cx="10703931" cy="10972800"/>
              <a:chOff x="0" y="0"/>
              <a:chExt cx="2114357" cy="2167467"/>
            </a:xfrm>
          </p:grpSpPr>
          <p:sp>
            <p:nvSpPr>
              <p:cNvPr name="Freeform 17" id="17"/>
              <p:cNvSpPr/>
              <p:nvPr/>
            </p:nvSpPr>
            <p:spPr>
              <a:xfrm flipH="false" flipV="false" rot="0">
                <a:off x="0" y="0"/>
                <a:ext cx="2114357" cy="2167467"/>
              </a:xfrm>
              <a:custGeom>
                <a:avLst/>
                <a:gdLst/>
                <a:ahLst/>
                <a:cxnLst/>
                <a:rect r="r" b="b" t="t" l="l"/>
                <a:pathLst>
                  <a:path h="2167467" w="2114357">
                    <a:moveTo>
                      <a:pt x="38575" y="0"/>
                    </a:moveTo>
                    <a:lnTo>
                      <a:pt x="2075782" y="0"/>
                    </a:lnTo>
                    <a:cubicBezTo>
                      <a:pt x="2086013" y="0"/>
                      <a:pt x="2095824" y="4064"/>
                      <a:pt x="2103058" y="11298"/>
                    </a:cubicBezTo>
                    <a:cubicBezTo>
                      <a:pt x="2110293" y="18532"/>
                      <a:pt x="2114357" y="28344"/>
                      <a:pt x="2114357" y="38575"/>
                    </a:cubicBezTo>
                    <a:lnTo>
                      <a:pt x="2114357" y="2128892"/>
                    </a:lnTo>
                    <a:cubicBezTo>
                      <a:pt x="2114357" y="2139123"/>
                      <a:pt x="2110293" y="2148934"/>
                      <a:pt x="2103058" y="2156168"/>
                    </a:cubicBezTo>
                    <a:cubicBezTo>
                      <a:pt x="2095824" y="2163403"/>
                      <a:pt x="2086013" y="2167467"/>
                      <a:pt x="2075782" y="2167467"/>
                    </a:cubicBezTo>
                    <a:lnTo>
                      <a:pt x="38575" y="2167467"/>
                    </a:lnTo>
                    <a:cubicBezTo>
                      <a:pt x="28344" y="2167467"/>
                      <a:pt x="18532" y="2163403"/>
                      <a:pt x="11298" y="2156168"/>
                    </a:cubicBezTo>
                    <a:cubicBezTo>
                      <a:pt x="4064" y="2148934"/>
                      <a:pt x="0" y="2139123"/>
                      <a:pt x="0" y="2128892"/>
                    </a:cubicBezTo>
                    <a:lnTo>
                      <a:pt x="0" y="38575"/>
                    </a:lnTo>
                    <a:cubicBezTo>
                      <a:pt x="0" y="28344"/>
                      <a:pt x="4064" y="18532"/>
                      <a:pt x="11298" y="11298"/>
                    </a:cubicBezTo>
                    <a:cubicBezTo>
                      <a:pt x="18532" y="4064"/>
                      <a:pt x="28344" y="0"/>
                      <a:pt x="38575" y="0"/>
                    </a:cubicBezTo>
                    <a:close/>
                  </a:path>
                </a:pathLst>
              </a:custGeom>
              <a:solidFill>
                <a:srgbClr val="F4F8FF"/>
              </a:solidFill>
              <a:ln w="19050" cap="rnd">
                <a:solidFill>
                  <a:srgbClr val="000000"/>
                </a:solidFill>
                <a:prstDash val="solid"/>
                <a:round/>
              </a:ln>
            </p:spPr>
          </p:sp>
          <p:sp>
            <p:nvSpPr>
              <p:cNvPr name="TextBox 18" id="18"/>
              <p:cNvSpPr txBox="true"/>
              <p:nvPr/>
            </p:nvSpPr>
            <p:spPr>
              <a:xfrm>
                <a:off x="0" y="-38100"/>
                <a:ext cx="2114357"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532397" y="424488"/>
              <a:ext cx="379586" cy="379586"/>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5954"/>
              </a:solidFill>
              <a:ln w="19050" cap="sq">
                <a:solidFill>
                  <a:srgbClr val="000000"/>
                </a:solidFill>
                <a:prstDash val="solid"/>
                <a:miter/>
              </a:ln>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075615" y="424488"/>
              <a:ext cx="379586" cy="379586"/>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C954"/>
              </a:solidFill>
              <a:ln w="19050" cap="sq">
                <a:solidFill>
                  <a:srgbClr val="000000"/>
                </a:solidFill>
                <a:prstDash val="solid"/>
                <a:miter/>
              </a:ln>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1620301" y="424488"/>
              <a:ext cx="379586" cy="379586"/>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F854"/>
              </a:solidFill>
              <a:ln w="19050" cap="sq">
                <a:solidFill>
                  <a:srgbClr val="000000"/>
                </a:solidFill>
                <a:prstDash val="solid"/>
                <a:miter/>
              </a:ln>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
        <p:nvSpPr>
          <p:cNvPr name="Freeform 28" id="28"/>
          <p:cNvSpPr/>
          <p:nvPr/>
        </p:nvSpPr>
        <p:spPr>
          <a:xfrm flipH="false" flipV="false" rot="0">
            <a:off x="9855661" y="2082632"/>
            <a:ext cx="6779330" cy="6121735"/>
          </a:xfrm>
          <a:custGeom>
            <a:avLst/>
            <a:gdLst/>
            <a:ahLst/>
            <a:cxnLst/>
            <a:rect r="r" b="b" t="t" l="l"/>
            <a:pathLst>
              <a:path h="6121735" w="6779330">
                <a:moveTo>
                  <a:pt x="0" y="0"/>
                </a:moveTo>
                <a:lnTo>
                  <a:pt x="6779330" y="0"/>
                </a:lnTo>
                <a:lnTo>
                  <a:pt x="6779330" y="6121736"/>
                </a:lnTo>
                <a:lnTo>
                  <a:pt x="0" y="6121736"/>
                </a:lnTo>
                <a:lnTo>
                  <a:pt x="0" y="0"/>
                </a:lnTo>
                <a:close/>
              </a:path>
            </a:pathLst>
          </a:custGeom>
          <a:blipFill>
            <a:blip r:embed="rId2"/>
            <a:stretch>
              <a:fillRect l="0" t="0" r="0" b="0"/>
            </a:stretch>
          </a:blipFill>
        </p:spPr>
      </p:sp>
      <p:sp>
        <p:nvSpPr>
          <p:cNvPr name="TextBox 29" id="29"/>
          <p:cNvSpPr txBox="true"/>
          <p:nvPr/>
        </p:nvSpPr>
        <p:spPr>
          <a:xfrm rot="0">
            <a:off x="1943817" y="2326165"/>
            <a:ext cx="6197714" cy="1255458"/>
          </a:xfrm>
          <a:prstGeom prst="rect">
            <a:avLst/>
          </a:prstGeom>
        </p:spPr>
        <p:txBody>
          <a:bodyPr anchor="t" rtlCol="false" tIns="0" lIns="0" bIns="0" rIns="0">
            <a:spAutoFit/>
          </a:bodyPr>
          <a:lstStyle/>
          <a:p>
            <a:pPr algn="l">
              <a:lnSpc>
                <a:spcPts val="7639"/>
              </a:lnSpc>
            </a:pPr>
            <a:r>
              <a:rPr lang="en-US" b="true" sz="8041">
                <a:solidFill>
                  <a:srgbClr val="000000"/>
                </a:solidFill>
                <a:latin typeface="Cooper Hewitt Bold"/>
                <a:ea typeface="Cooper Hewitt Bold"/>
                <a:cs typeface="Cooper Hewitt Bold"/>
                <a:sym typeface="Cooper Hewitt Bold"/>
              </a:rPr>
              <a:t>SECURITY</a:t>
            </a:r>
          </a:p>
        </p:txBody>
      </p:sp>
      <p:sp>
        <p:nvSpPr>
          <p:cNvPr name="TextBox 30" id="30"/>
          <p:cNvSpPr txBox="true"/>
          <p:nvPr/>
        </p:nvSpPr>
        <p:spPr>
          <a:xfrm rot="0">
            <a:off x="1943817" y="3867778"/>
            <a:ext cx="5757333" cy="481307"/>
          </a:xfrm>
          <a:prstGeom prst="rect">
            <a:avLst/>
          </a:prstGeom>
        </p:spPr>
        <p:txBody>
          <a:bodyPr anchor="t" rtlCol="false" tIns="0" lIns="0" bIns="0" rIns="0">
            <a:spAutoFit/>
          </a:bodyPr>
          <a:lstStyle/>
          <a:p>
            <a:pPr algn="l">
              <a:lnSpc>
                <a:spcPts val="3919"/>
              </a:lnSpc>
              <a:spcBef>
                <a:spcPct val="0"/>
              </a:spcBef>
            </a:pPr>
            <a:r>
              <a:rPr lang="en-US" sz="2799" spc="148">
                <a:solidFill>
                  <a:srgbClr val="000000"/>
                </a:solidFill>
                <a:latin typeface="Inter"/>
                <a:ea typeface="Inter"/>
                <a:cs typeface="Inter"/>
                <a:sym typeface="Inter"/>
              </a:rPr>
              <a:t>Definition and Goals </a:t>
            </a:r>
          </a:p>
        </p:txBody>
      </p:sp>
      <p:sp>
        <p:nvSpPr>
          <p:cNvPr name="TextBox 31" id="31"/>
          <p:cNvSpPr txBox="true"/>
          <p:nvPr/>
        </p:nvSpPr>
        <p:spPr>
          <a:xfrm rot="0">
            <a:off x="1943817" y="4844660"/>
            <a:ext cx="6197714" cy="4144019"/>
          </a:xfrm>
          <a:prstGeom prst="rect">
            <a:avLst/>
          </a:prstGeom>
        </p:spPr>
        <p:txBody>
          <a:bodyPr anchor="t" rtlCol="false" tIns="0" lIns="0" bIns="0" rIns="0">
            <a:spAutoFit/>
          </a:bodyPr>
          <a:lstStyle/>
          <a:p>
            <a:pPr algn="just">
              <a:lnSpc>
                <a:spcPts val="2232"/>
              </a:lnSpc>
            </a:pPr>
            <a:r>
              <a:rPr lang="en-US" b="true" sz="1800" i="true" spc="-25">
                <a:solidFill>
                  <a:srgbClr val="000000"/>
                </a:solidFill>
                <a:latin typeface="Inter Bold Italics"/>
                <a:ea typeface="Inter Bold Italics"/>
                <a:cs typeface="Inter Bold Italics"/>
                <a:sym typeface="Inter Bold Italics"/>
              </a:rPr>
              <a:t>Security </a:t>
            </a:r>
            <a:r>
              <a:rPr lang="en-US" sz="1800" spc="-25">
                <a:solidFill>
                  <a:srgbClr val="000000"/>
                </a:solidFill>
                <a:latin typeface="Inter"/>
                <a:ea typeface="Inter"/>
                <a:cs typeface="Inter"/>
                <a:sym typeface="Inter"/>
              </a:rPr>
              <a:t>in operating systems refers to the implementation of </a:t>
            </a:r>
            <a:r>
              <a:rPr lang="en-US" b="true" sz="1800" spc="-25">
                <a:solidFill>
                  <a:srgbClr val="000000"/>
                </a:solidFill>
                <a:latin typeface="Inter Bold"/>
                <a:ea typeface="Inter Bold"/>
                <a:cs typeface="Inter Bold"/>
                <a:sym typeface="Inter Bold"/>
              </a:rPr>
              <a:t>mechanisms and policies</a:t>
            </a:r>
            <a:r>
              <a:rPr lang="en-US" sz="1800" spc="-25">
                <a:solidFill>
                  <a:srgbClr val="000000"/>
                </a:solidFill>
                <a:latin typeface="Inter"/>
                <a:ea typeface="Inter"/>
                <a:cs typeface="Inter"/>
                <a:sym typeface="Inter"/>
              </a:rPr>
              <a:t> that protect the system’s resources and data from </a:t>
            </a:r>
            <a:r>
              <a:rPr lang="en-US" b="true" sz="1800" spc="-25">
                <a:solidFill>
                  <a:srgbClr val="000000"/>
                </a:solidFill>
                <a:latin typeface="Inter Bold"/>
                <a:ea typeface="Inter Bold"/>
                <a:cs typeface="Inter Bold"/>
                <a:sym typeface="Inter Bold"/>
              </a:rPr>
              <a:t>unauthorized access, misuse, and threats</a:t>
            </a:r>
            <a:r>
              <a:rPr lang="en-US" sz="1800" spc="-25">
                <a:solidFill>
                  <a:srgbClr val="000000"/>
                </a:solidFill>
                <a:latin typeface="Inter"/>
                <a:ea typeface="Inter"/>
                <a:cs typeface="Inter"/>
                <a:sym typeface="Inter"/>
              </a:rPr>
              <a:t>—both internal and external.</a:t>
            </a:r>
          </a:p>
          <a:p>
            <a:pPr algn="just">
              <a:lnSpc>
                <a:spcPts val="2232"/>
              </a:lnSpc>
            </a:pPr>
          </a:p>
          <a:p>
            <a:pPr algn="just">
              <a:lnSpc>
                <a:spcPts val="2232"/>
              </a:lnSpc>
            </a:pPr>
            <a:r>
              <a:rPr lang="en-US" b="true" sz="1800" i="true" spc="-25">
                <a:solidFill>
                  <a:srgbClr val="000000"/>
                </a:solidFill>
                <a:latin typeface="Inter Bold Italics"/>
                <a:ea typeface="Inter Bold Italics"/>
                <a:cs typeface="Inter Bold Italics"/>
                <a:sym typeface="Inter Bold Italics"/>
              </a:rPr>
              <a:t>Main Goals of OS Security:</a:t>
            </a:r>
          </a:p>
          <a:p>
            <a:pPr algn="just">
              <a:lnSpc>
                <a:spcPts val="2232"/>
              </a:lnSpc>
            </a:pPr>
            <a:r>
              <a:rPr lang="en-US" b="true" sz="1800" spc="-25">
                <a:solidFill>
                  <a:srgbClr val="000000"/>
                </a:solidFill>
                <a:latin typeface="Inter Bold"/>
                <a:ea typeface="Inter Bold"/>
                <a:cs typeface="Inter Bold"/>
                <a:sym typeface="Inter Bold"/>
              </a:rPr>
              <a:t>Confidentiality</a:t>
            </a:r>
            <a:r>
              <a:rPr lang="en-US" sz="1800" spc="-25">
                <a:solidFill>
                  <a:srgbClr val="000000"/>
                </a:solidFill>
                <a:latin typeface="Inter"/>
                <a:ea typeface="Inter"/>
                <a:cs typeface="Inter"/>
                <a:sym typeface="Inter"/>
              </a:rPr>
              <a:t> – Ensure data is accessible only to authorized users.</a:t>
            </a:r>
          </a:p>
          <a:p>
            <a:pPr algn="just">
              <a:lnSpc>
                <a:spcPts val="2232"/>
              </a:lnSpc>
            </a:pPr>
            <a:r>
              <a:rPr lang="en-US" b="true" sz="1800" spc="-25">
                <a:solidFill>
                  <a:srgbClr val="000000"/>
                </a:solidFill>
                <a:latin typeface="Inter Bold"/>
                <a:ea typeface="Inter Bold"/>
                <a:cs typeface="Inter Bold"/>
                <a:sym typeface="Inter Bold"/>
              </a:rPr>
              <a:t>Integrity </a:t>
            </a:r>
            <a:r>
              <a:rPr lang="en-US" sz="1800" spc="-25">
                <a:solidFill>
                  <a:srgbClr val="000000"/>
                </a:solidFill>
                <a:latin typeface="Inter"/>
                <a:ea typeface="Inter"/>
                <a:cs typeface="Inter"/>
                <a:sym typeface="Inter"/>
              </a:rPr>
              <a:t>– Prevent unauthorized modification of data.</a:t>
            </a:r>
          </a:p>
          <a:p>
            <a:pPr algn="just">
              <a:lnSpc>
                <a:spcPts val="2232"/>
              </a:lnSpc>
            </a:pPr>
            <a:r>
              <a:rPr lang="en-US" b="true" sz="1800" spc="-25">
                <a:solidFill>
                  <a:srgbClr val="000000"/>
                </a:solidFill>
                <a:latin typeface="Inter Bold"/>
                <a:ea typeface="Inter Bold"/>
                <a:cs typeface="Inter Bold"/>
                <a:sym typeface="Inter Bold"/>
              </a:rPr>
              <a:t>Availability </a:t>
            </a:r>
            <a:r>
              <a:rPr lang="en-US" sz="1800" spc="-25">
                <a:solidFill>
                  <a:srgbClr val="000000"/>
                </a:solidFill>
                <a:latin typeface="Inter"/>
                <a:ea typeface="Inter"/>
                <a:cs typeface="Inter"/>
                <a:sym typeface="Inter"/>
              </a:rPr>
              <a:t>– Ensure resources and services are available when needed.</a:t>
            </a:r>
          </a:p>
          <a:p>
            <a:pPr algn="just">
              <a:lnSpc>
                <a:spcPts val="2232"/>
              </a:lnSpc>
            </a:pPr>
            <a:r>
              <a:rPr lang="en-US" b="true" sz="1800" spc="-25">
                <a:solidFill>
                  <a:srgbClr val="000000"/>
                </a:solidFill>
                <a:latin typeface="Inter Bold"/>
                <a:ea typeface="Inter Bold"/>
                <a:cs typeface="Inter Bold"/>
                <a:sym typeface="Inter Bold"/>
              </a:rPr>
              <a:t>Authentication</a:t>
            </a:r>
            <a:r>
              <a:rPr lang="en-US" sz="1800" spc="-25">
                <a:solidFill>
                  <a:srgbClr val="000000"/>
                </a:solidFill>
                <a:latin typeface="Inter"/>
                <a:ea typeface="Inter"/>
                <a:cs typeface="Inter"/>
                <a:sym typeface="Inter"/>
              </a:rPr>
              <a:t> – Verify the identity of users and systems.</a:t>
            </a:r>
          </a:p>
          <a:p>
            <a:pPr algn="just">
              <a:lnSpc>
                <a:spcPts val="2232"/>
              </a:lnSpc>
            </a:pPr>
            <a:r>
              <a:rPr lang="en-US" b="true" sz="1800" spc="-25">
                <a:solidFill>
                  <a:srgbClr val="000000"/>
                </a:solidFill>
                <a:latin typeface="Inter Bold"/>
                <a:ea typeface="Inter Bold"/>
                <a:cs typeface="Inter Bold"/>
                <a:sym typeface="Inter Bold"/>
              </a:rPr>
              <a:t>Authorization </a:t>
            </a:r>
            <a:r>
              <a:rPr lang="en-US" sz="1800" spc="-25">
                <a:solidFill>
                  <a:srgbClr val="000000"/>
                </a:solidFill>
                <a:latin typeface="Inter"/>
                <a:ea typeface="Inter"/>
                <a:cs typeface="Inter"/>
                <a:sym typeface="Inter"/>
              </a:rPr>
              <a:t>– Control what authenticated users are allowed to do.</a:t>
            </a:r>
          </a:p>
          <a:p>
            <a:pPr algn="just">
              <a:lnSpc>
                <a:spcPts val="2232"/>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8AA4F4"/>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19080" y="0"/>
                  </a:moveTo>
                  <a:lnTo>
                    <a:pt x="4255646" y="0"/>
                  </a:lnTo>
                  <a:cubicBezTo>
                    <a:pt x="4266183" y="0"/>
                    <a:pt x="4274726" y="8542"/>
                    <a:pt x="4274726" y="19080"/>
                  </a:cubicBezTo>
                  <a:lnTo>
                    <a:pt x="4274726" y="2148387"/>
                  </a:lnTo>
                  <a:cubicBezTo>
                    <a:pt x="4274726" y="2158924"/>
                    <a:pt x="4266183" y="2167467"/>
                    <a:pt x="4255646" y="2167467"/>
                  </a:cubicBezTo>
                  <a:lnTo>
                    <a:pt x="19080" y="2167467"/>
                  </a:lnTo>
                  <a:cubicBezTo>
                    <a:pt x="8542" y="2167467"/>
                    <a:pt x="0" y="2158924"/>
                    <a:pt x="0" y="2148387"/>
                  </a:cubicBezTo>
                  <a:lnTo>
                    <a:pt x="0" y="19080"/>
                  </a:lnTo>
                  <a:cubicBezTo>
                    <a:pt x="0" y="8542"/>
                    <a:pt x="8542" y="0"/>
                    <a:pt x="19080" y="0"/>
                  </a:cubicBezTo>
                  <a:close/>
                </a:path>
              </a:pathLst>
            </a:custGeom>
            <a:solidFill>
              <a:srgbClr val="F4F8FF"/>
            </a:solidFill>
            <a:ln w="19050" cap="rnd">
              <a:solidFill>
                <a:srgbClr val="000000"/>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27998" y="1347066"/>
            <a:ext cx="284690" cy="2846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5954"/>
            </a:solidFill>
            <a:ln w="19050"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35411" y="1347066"/>
            <a:ext cx="284690" cy="2846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C954"/>
            </a:solidFill>
            <a:ln w="19050" cap="sq">
              <a:solidFill>
                <a:srgbClr val="000000"/>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243926" y="1347066"/>
            <a:ext cx="284690" cy="28469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F854"/>
            </a:solidFill>
            <a:ln w="19050" cap="sq">
              <a:solidFill>
                <a:srgbClr val="000000"/>
              </a:solid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427998" y="1886627"/>
            <a:ext cx="15419497" cy="6925551"/>
            <a:chOff x="0" y="0"/>
            <a:chExt cx="4061102" cy="1824013"/>
          </a:xfrm>
        </p:grpSpPr>
        <p:sp>
          <p:nvSpPr>
            <p:cNvPr name="Freeform 15" id="15"/>
            <p:cNvSpPr/>
            <p:nvPr/>
          </p:nvSpPr>
          <p:spPr>
            <a:xfrm flipH="false" flipV="false" rot="0">
              <a:off x="0" y="0"/>
              <a:ext cx="4061102" cy="1824013"/>
            </a:xfrm>
            <a:custGeom>
              <a:avLst/>
              <a:gdLst/>
              <a:ahLst/>
              <a:cxnLst/>
              <a:rect r="r" b="b" t="t" l="l"/>
              <a:pathLst>
                <a:path h="1824013" w="4061102">
                  <a:moveTo>
                    <a:pt x="20083" y="0"/>
                  </a:moveTo>
                  <a:lnTo>
                    <a:pt x="4041019" y="0"/>
                  </a:lnTo>
                  <a:cubicBezTo>
                    <a:pt x="4052110" y="0"/>
                    <a:pt x="4061102" y="8992"/>
                    <a:pt x="4061102" y="20083"/>
                  </a:cubicBezTo>
                  <a:lnTo>
                    <a:pt x="4061102" y="1803930"/>
                  </a:lnTo>
                  <a:cubicBezTo>
                    <a:pt x="4061102" y="1815022"/>
                    <a:pt x="4052110" y="1824013"/>
                    <a:pt x="4041019" y="1824013"/>
                  </a:cubicBezTo>
                  <a:lnTo>
                    <a:pt x="20083" y="1824013"/>
                  </a:lnTo>
                  <a:cubicBezTo>
                    <a:pt x="8992" y="1824013"/>
                    <a:pt x="0" y="1815022"/>
                    <a:pt x="0" y="1803930"/>
                  </a:cubicBezTo>
                  <a:lnTo>
                    <a:pt x="0" y="20083"/>
                  </a:lnTo>
                  <a:cubicBezTo>
                    <a:pt x="0" y="8992"/>
                    <a:pt x="8992" y="0"/>
                    <a:pt x="20083" y="0"/>
                  </a:cubicBezTo>
                  <a:close/>
                </a:path>
              </a:pathLst>
            </a:custGeom>
            <a:solidFill>
              <a:srgbClr val="F4F8FF"/>
            </a:solidFill>
            <a:ln w="19050" cap="rnd">
              <a:solidFill>
                <a:srgbClr val="000000"/>
              </a:solidFill>
              <a:prstDash val="solid"/>
              <a:round/>
            </a:ln>
          </p:spPr>
        </p:sp>
        <p:sp>
          <p:nvSpPr>
            <p:cNvPr name="TextBox 16" id="16"/>
            <p:cNvSpPr txBox="true"/>
            <p:nvPr/>
          </p:nvSpPr>
          <p:spPr>
            <a:xfrm>
              <a:off x="0" y="-38100"/>
              <a:ext cx="4061102" cy="1862113"/>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4467859" y="2243483"/>
            <a:ext cx="9352282" cy="2217503"/>
          </a:xfrm>
          <a:prstGeom prst="rect">
            <a:avLst/>
          </a:prstGeom>
        </p:spPr>
        <p:txBody>
          <a:bodyPr anchor="t" rtlCol="false" tIns="0" lIns="0" bIns="0" rIns="0">
            <a:spAutoFit/>
          </a:bodyPr>
          <a:lstStyle/>
          <a:p>
            <a:pPr algn="ctr">
              <a:lnSpc>
                <a:spcPts val="7639"/>
              </a:lnSpc>
            </a:pPr>
            <a:r>
              <a:rPr lang="en-US" b="true" sz="8041">
                <a:solidFill>
                  <a:srgbClr val="000000"/>
                </a:solidFill>
                <a:latin typeface="Cooper Hewitt Bold"/>
                <a:ea typeface="Cooper Hewitt Bold"/>
                <a:cs typeface="Cooper Hewitt Bold"/>
                <a:sym typeface="Cooper Hewitt Bold"/>
              </a:rPr>
              <a:t>SECURITY - REAL LIFE EXAMPLE</a:t>
            </a:r>
          </a:p>
        </p:txBody>
      </p:sp>
      <p:sp>
        <p:nvSpPr>
          <p:cNvPr name="AutoShape 18" id="18"/>
          <p:cNvSpPr/>
          <p:nvPr/>
        </p:nvSpPr>
        <p:spPr>
          <a:xfrm flipV="true">
            <a:off x="1427998" y="4851511"/>
            <a:ext cx="15419497" cy="0"/>
          </a:xfrm>
          <a:prstGeom prst="line">
            <a:avLst/>
          </a:prstGeom>
          <a:ln cap="flat" w="19050">
            <a:solidFill>
              <a:srgbClr val="000000"/>
            </a:solidFill>
            <a:prstDash val="solid"/>
            <a:headEnd type="none" len="sm" w="sm"/>
            <a:tailEnd type="none" len="sm" w="sm"/>
          </a:ln>
        </p:spPr>
      </p:sp>
      <p:sp>
        <p:nvSpPr>
          <p:cNvPr name="TextBox 19" id="19"/>
          <p:cNvSpPr txBox="true"/>
          <p:nvPr/>
        </p:nvSpPr>
        <p:spPr>
          <a:xfrm rot="0">
            <a:off x="2736535" y="5320827"/>
            <a:ext cx="12802424" cy="3719542"/>
          </a:xfrm>
          <a:prstGeom prst="rect">
            <a:avLst/>
          </a:prstGeom>
        </p:spPr>
        <p:txBody>
          <a:bodyPr anchor="t" rtlCol="false" tIns="0" lIns="0" bIns="0" rIns="0">
            <a:spAutoFit/>
          </a:bodyPr>
          <a:lstStyle/>
          <a:p>
            <a:pPr algn="ctr">
              <a:lnSpc>
                <a:spcPts val="3695"/>
              </a:lnSpc>
            </a:pPr>
            <a:r>
              <a:rPr lang="en-US" sz="2799" b="true">
                <a:solidFill>
                  <a:srgbClr val="000000"/>
                </a:solidFill>
                <a:latin typeface="Inter Bold"/>
                <a:ea typeface="Inter Bold"/>
                <a:cs typeface="Inter Bold"/>
                <a:sym typeface="Inter Bold"/>
              </a:rPr>
              <a:t>1.Login Password or Face ID to Unlock Your Laptop</a:t>
            </a:r>
          </a:p>
          <a:p>
            <a:pPr algn="ctr">
              <a:lnSpc>
                <a:spcPts val="3695"/>
              </a:lnSpc>
            </a:pPr>
            <a:r>
              <a:rPr lang="en-US" b="true" sz="2799">
                <a:solidFill>
                  <a:srgbClr val="000000"/>
                </a:solidFill>
                <a:latin typeface="Inter Bold"/>
                <a:ea typeface="Inter Bold"/>
                <a:cs typeface="Inter Bold"/>
                <a:sym typeface="Inter Bold"/>
              </a:rPr>
              <a:t>2.Delete a System File and It Says “Access Denied”</a:t>
            </a:r>
          </a:p>
          <a:p>
            <a:pPr algn="ctr">
              <a:lnSpc>
                <a:spcPts val="3695"/>
              </a:lnSpc>
            </a:pPr>
            <a:r>
              <a:rPr lang="en-US" b="true" sz="2799">
                <a:solidFill>
                  <a:srgbClr val="000000"/>
                </a:solidFill>
                <a:latin typeface="Inter Bold"/>
                <a:ea typeface="Inter Bold"/>
                <a:cs typeface="Inter Bold"/>
                <a:sym typeface="Inter Bold"/>
              </a:rPr>
              <a:t>3.“Allow Access to Documents?”</a:t>
            </a:r>
          </a:p>
          <a:p>
            <a:pPr algn="ctr">
              <a:lnSpc>
                <a:spcPts val="3695"/>
              </a:lnSpc>
            </a:pPr>
          </a:p>
          <a:p>
            <a:pPr algn="ctr">
              <a:lnSpc>
                <a:spcPts val="3695"/>
              </a:lnSpc>
            </a:pPr>
            <a:r>
              <a:rPr lang="en-US" b="true" sz="2799">
                <a:solidFill>
                  <a:srgbClr val="000000"/>
                </a:solidFill>
                <a:latin typeface="Inter Bold"/>
                <a:ea typeface="Inter Bold"/>
                <a:cs typeface="Inter Bold"/>
                <a:sym typeface="Inter Bold"/>
              </a:rPr>
              <a:t>OS Security = The OS checking, limiting, hiding, logging, and protecting stuff — using tools like passwords, permissions, encryption, and firewalls — so your device doesn’t get trashed or abused.</a:t>
            </a:r>
          </a:p>
          <a:p>
            <a:pPr algn="ctr">
              <a:lnSpc>
                <a:spcPts val="3695"/>
              </a:lnSpc>
            </a:pPr>
          </a:p>
        </p:txBody>
      </p:sp>
      <p:sp>
        <p:nvSpPr>
          <p:cNvPr name="Freeform 20" id="20"/>
          <p:cNvSpPr/>
          <p:nvPr/>
        </p:nvSpPr>
        <p:spPr>
          <a:xfrm flipH="false" flipV="false" rot="0">
            <a:off x="9045045" y="4717459"/>
            <a:ext cx="197909" cy="268103"/>
          </a:xfrm>
          <a:custGeom>
            <a:avLst/>
            <a:gdLst/>
            <a:ahLst/>
            <a:cxnLst/>
            <a:rect r="r" b="b" t="t" l="l"/>
            <a:pathLst>
              <a:path h="268103" w="197909">
                <a:moveTo>
                  <a:pt x="0" y="0"/>
                </a:moveTo>
                <a:lnTo>
                  <a:pt x="197910" y="0"/>
                </a:lnTo>
                <a:lnTo>
                  <a:pt x="197910" y="268103"/>
                </a:lnTo>
                <a:lnTo>
                  <a:pt x="0" y="2681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8AA4F4"/>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19080" y="0"/>
                  </a:moveTo>
                  <a:lnTo>
                    <a:pt x="4255646" y="0"/>
                  </a:lnTo>
                  <a:cubicBezTo>
                    <a:pt x="4266183" y="0"/>
                    <a:pt x="4274726" y="8542"/>
                    <a:pt x="4274726" y="19080"/>
                  </a:cubicBezTo>
                  <a:lnTo>
                    <a:pt x="4274726" y="2148387"/>
                  </a:lnTo>
                  <a:cubicBezTo>
                    <a:pt x="4274726" y="2158924"/>
                    <a:pt x="4266183" y="2167467"/>
                    <a:pt x="4255646" y="2167467"/>
                  </a:cubicBezTo>
                  <a:lnTo>
                    <a:pt x="19080" y="2167467"/>
                  </a:lnTo>
                  <a:cubicBezTo>
                    <a:pt x="8542" y="2167467"/>
                    <a:pt x="0" y="2158924"/>
                    <a:pt x="0" y="2148387"/>
                  </a:cubicBezTo>
                  <a:lnTo>
                    <a:pt x="0" y="19080"/>
                  </a:lnTo>
                  <a:cubicBezTo>
                    <a:pt x="0" y="8542"/>
                    <a:pt x="8542" y="0"/>
                    <a:pt x="19080" y="0"/>
                  </a:cubicBezTo>
                  <a:close/>
                </a:path>
              </a:pathLst>
            </a:custGeom>
            <a:solidFill>
              <a:srgbClr val="F4F8FF"/>
            </a:solidFill>
            <a:ln w="19050" cap="rnd">
              <a:solidFill>
                <a:srgbClr val="000000"/>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27998" y="1347066"/>
            <a:ext cx="284690" cy="2846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5954"/>
            </a:solidFill>
            <a:ln w="19050"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35411" y="1347066"/>
            <a:ext cx="284690" cy="2846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C954"/>
            </a:solidFill>
            <a:ln w="19050" cap="sq">
              <a:solidFill>
                <a:srgbClr val="000000"/>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243926" y="1347066"/>
            <a:ext cx="284690" cy="28469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F854"/>
            </a:solidFill>
            <a:ln w="19050" cap="sq">
              <a:solidFill>
                <a:srgbClr val="000000"/>
              </a:solid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4" id="14"/>
          <p:cNvSpPr/>
          <p:nvPr/>
        </p:nvSpPr>
        <p:spPr>
          <a:xfrm flipV="true">
            <a:off x="1028700" y="3593358"/>
            <a:ext cx="16230600" cy="0"/>
          </a:xfrm>
          <a:prstGeom prst="line">
            <a:avLst/>
          </a:prstGeom>
          <a:ln cap="flat" w="19050">
            <a:solidFill>
              <a:srgbClr val="000000"/>
            </a:solidFill>
            <a:prstDash val="solid"/>
            <a:headEnd type="none" len="sm" w="sm"/>
            <a:tailEnd type="none" len="sm" w="sm"/>
          </a:ln>
        </p:spPr>
      </p:sp>
      <p:sp>
        <p:nvSpPr>
          <p:cNvPr name="AutoShape 15" id="15"/>
          <p:cNvSpPr/>
          <p:nvPr/>
        </p:nvSpPr>
        <p:spPr>
          <a:xfrm flipV="true">
            <a:off x="1028700" y="1853901"/>
            <a:ext cx="16230600" cy="0"/>
          </a:xfrm>
          <a:prstGeom prst="line">
            <a:avLst/>
          </a:prstGeom>
          <a:ln cap="flat" w="19050">
            <a:solidFill>
              <a:srgbClr val="000000"/>
            </a:solidFill>
            <a:prstDash val="solid"/>
            <a:headEnd type="none" len="sm" w="sm"/>
            <a:tailEnd type="none" len="sm" w="sm"/>
          </a:ln>
        </p:spPr>
      </p:sp>
      <p:sp>
        <p:nvSpPr>
          <p:cNvPr name="AutoShape 16" id="16"/>
          <p:cNvSpPr/>
          <p:nvPr/>
        </p:nvSpPr>
        <p:spPr>
          <a:xfrm>
            <a:off x="1059801" y="6846411"/>
            <a:ext cx="16230600" cy="0"/>
          </a:xfrm>
          <a:prstGeom prst="line">
            <a:avLst/>
          </a:prstGeom>
          <a:ln cap="flat" w="19050">
            <a:solidFill>
              <a:srgbClr val="000000"/>
            </a:solidFill>
            <a:prstDash val="solid"/>
            <a:headEnd type="none" len="sm" w="sm"/>
            <a:tailEnd type="none" len="sm" w="sm"/>
          </a:ln>
        </p:spPr>
      </p:sp>
      <p:grpSp>
        <p:nvGrpSpPr>
          <p:cNvPr name="Group 17" id="17"/>
          <p:cNvGrpSpPr/>
          <p:nvPr/>
        </p:nvGrpSpPr>
        <p:grpSpPr>
          <a:xfrm rot="0">
            <a:off x="2199290" y="7225702"/>
            <a:ext cx="13951622" cy="1609166"/>
            <a:chOff x="0" y="0"/>
            <a:chExt cx="3674501" cy="423813"/>
          </a:xfrm>
        </p:grpSpPr>
        <p:sp>
          <p:nvSpPr>
            <p:cNvPr name="Freeform 18" id="18"/>
            <p:cNvSpPr/>
            <p:nvPr/>
          </p:nvSpPr>
          <p:spPr>
            <a:xfrm flipH="false" flipV="false" rot="0">
              <a:off x="0" y="0"/>
              <a:ext cx="3674501" cy="423813"/>
            </a:xfrm>
            <a:custGeom>
              <a:avLst/>
              <a:gdLst/>
              <a:ahLst/>
              <a:cxnLst/>
              <a:rect r="r" b="b" t="t" l="l"/>
              <a:pathLst>
                <a:path h="423813" w="3674501">
                  <a:moveTo>
                    <a:pt x="23306" y="0"/>
                  </a:moveTo>
                  <a:lnTo>
                    <a:pt x="3651195" y="0"/>
                  </a:lnTo>
                  <a:cubicBezTo>
                    <a:pt x="3657376" y="0"/>
                    <a:pt x="3663304" y="2455"/>
                    <a:pt x="3667675" y="6826"/>
                  </a:cubicBezTo>
                  <a:cubicBezTo>
                    <a:pt x="3672046" y="11197"/>
                    <a:pt x="3674501" y="17125"/>
                    <a:pt x="3674501" y="23306"/>
                  </a:cubicBezTo>
                  <a:lnTo>
                    <a:pt x="3674501" y="400507"/>
                  </a:lnTo>
                  <a:cubicBezTo>
                    <a:pt x="3674501" y="406688"/>
                    <a:pt x="3672046" y="412616"/>
                    <a:pt x="3667675" y="416987"/>
                  </a:cubicBezTo>
                  <a:cubicBezTo>
                    <a:pt x="3663304" y="421358"/>
                    <a:pt x="3657376" y="423813"/>
                    <a:pt x="3651195" y="423813"/>
                  </a:cubicBezTo>
                  <a:lnTo>
                    <a:pt x="23306" y="423813"/>
                  </a:lnTo>
                  <a:cubicBezTo>
                    <a:pt x="17125" y="423813"/>
                    <a:pt x="11197" y="421358"/>
                    <a:pt x="6826" y="416987"/>
                  </a:cubicBezTo>
                  <a:cubicBezTo>
                    <a:pt x="2455" y="412616"/>
                    <a:pt x="0" y="406688"/>
                    <a:pt x="0" y="400507"/>
                  </a:cubicBezTo>
                  <a:lnTo>
                    <a:pt x="0" y="23306"/>
                  </a:lnTo>
                  <a:cubicBezTo>
                    <a:pt x="0" y="17125"/>
                    <a:pt x="2455" y="11197"/>
                    <a:pt x="6826" y="6826"/>
                  </a:cubicBezTo>
                  <a:cubicBezTo>
                    <a:pt x="11197" y="2455"/>
                    <a:pt x="17125" y="0"/>
                    <a:pt x="23306" y="0"/>
                  </a:cubicBezTo>
                  <a:close/>
                </a:path>
              </a:pathLst>
            </a:custGeom>
            <a:solidFill>
              <a:srgbClr val="F4F8FF"/>
            </a:solidFill>
            <a:ln w="19050" cap="rnd">
              <a:solidFill>
                <a:srgbClr val="000000"/>
              </a:solidFill>
              <a:prstDash val="solid"/>
              <a:round/>
            </a:ln>
          </p:spPr>
        </p:sp>
        <p:sp>
          <p:nvSpPr>
            <p:cNvPr name="TextBox 19" id="19"/>
            <p:cNvSpPr txBox="true"/>
            <p:nvPr/>
          </p:nvSpPr>
          <p:spPr>
            <a:xfrm>
              <a:off x="0" y="-38100"/>
              <a:ext cx="3674501" cy="461913"/>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612789" y="7225702"/>
            <a:ext cx="1609166" cy="1609166"/>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F8FF"/>
            </a:solidFill>
            <a:ln w="19050" cap="sq">
              <a:solidFill>
                <a:srgbClr val="000000"/>
              </a:solidFill>
              <a:prstDash val="solid"/>
              <a:miter/>
            </a:ln>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5066045" y="7208629"/>
            <a:ext cx="1609166" cy="1609166"/>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F8FF"/>
            </a:solidFill>
            <a:ln w="19050" cap="sq">
              <a:solidFill>
                <a:srgbClr val="292626"/>
              </a:solidFill>
              <a:prstDash val="solid"/>
              <a:miter/>
            </a:ln>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6" id="26"/>
          <p:cNvSpPr/>
          <p:nvPr/>
        </p:nvSpPr>
        <p:spPr>
          <a:xfrm flipH="false" flipV="false" rot="0">
            <a:off x="1890309" y="7490462"/>
            <a:ext cx="1054126" cy="1079645"/>
          </a:xfrm>
          <a:custGeom>
            <a:avLst/>
            <a:gdLst/>
            <a:ahLst/>
            <a:cxnLst/>
            <a:rect r="r" b="b" t="t" l="l"/>
            <a:pathLst>
              <a:path h="1079645" w="1054126">
                <a:moveTo>
                  <a:pt x="0" y="0"/>
                </a:moveTo>
                <a:lnTo>
                  <a:pt x="1054126" y="0"/>
                </a:lnTo>
                <a:lnTo>
                  <a:pt x="1054126" y="1079645"/>
                </a:lnTo>
                <a:lnTo>
                  <a:pt x="0" y="10796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7" id="27"/>
          <p:cNvSpPr/>
          <p:nvPr/>
        </p:nvSpPr>
        <p:spPr>
          <a:xfrm flipH="false" flipV="false" rot="0">
            <a:off x="15343565" y="7490462"/>
            <a:ext cx="1054126" cy="1079645"/>
          </a:xfrm>
          <a:custGeom>
            <a:avLst/>
            <a:gdLst/>
            <a:ahLst/>
            <a:cxnLst/>
            <a:rect r="r" b="b" t="t" l="l"/>
            <a:pathLst>
              <a:path h="1079645" w="1054126">
                <a:moveTo>
                  <a:pt x="0" y="0"/>
                </a:moveTo>
                <a:lnTo>
                  <a:pt x="1054126" y="0"/>
                </a:lnTo>
                <a:lnTo>
                  <a:pt x="1054126" y="1079645"/>
                </a:lnTo>
                <a:lnTo>
                  <a:pt x="0" y="10796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8" id="28"/>
          <p:cNvGrpSpPr/>
          <p:nvPr/>
        </p:nvGrpSpPr>
        <p:grpSpPr>
          <a:xfrm rot="0">
            <a:off x="5927395" y="7341010"/>
            <a:ext cx="1344406" cy="1344406"/>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000000"/>
              </a:solidFill>
              <a:prstDash val="solid"/>
              <a:miter/>
            </a:ln>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1" id="31"/>
          <p:cNvGrpSpPr/>
          <p:nvPr/>
        </p:nvGrpSpPr>
        <p:grpSpPr>
          <a:xfrm rot="0">
            <a:off x="7624226" y="7341010"/>
            <a:ext cx="1344406" cy="1344406"/>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000000"/>
              </a:solidFill>
              <a:prstDash val="solid"/>
              <a:miter/>
            </a:ln>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4" id="34"/>
          <p:cNvGrpSpPr/>
          <p:nvPr/>
        </p:nvGrpSpPr>
        <p:grpSpPr>
          <a:xfrm rot="0">
            <a:off x="9321057" y="7341010"/>
            <a:ext cx="1344406" cy="1344406"/>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000000"/>
              </a:solidFill>
              <a:prstDash val="solid"/>
              <a:miter/>
            </a:ln>
          </p:spPr>
        </p:sp>
        <p:sp>
          <p:nvSpPr>
            <p:cNvPr name="TextBox 36" id="3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7" id="37"/>
          <p:cNvGrpSpPr/>
          <p:nvPr/>
        </p:nvGrpSpPr>
        <p:grpSpPr>
          <a:xfrm rot="0">
            <a:off x="11017887" y="7341010"/>
            <a:ext cx="1344406" cy="1344406"/>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000000"/>
              </a:solidFill>
              <a:prstDash val="solid"/>
              <a:miter/>
            </a:ln>
          </p:spPr>
        </p:sp>
        <p:sp>
          <p:nvSpPr>
            <p:cNvPr name="TextBox 39" id="3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0" id="40"/>
          <p:cNvGrpSpPr/>
          <p:nvPr/>
        </p:nvGrpSpPr>
        <p:grpSpPr>
          <a:xfrm rot="0">
            <a:off x="12714718" y="7341010"/>
            <a:ext cx="1344406" cy="1344406"/>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000000"/>
              </a:solidFill>
              <a:prstDash val="solid"/>
              <a:miter/>
            </a:ln>
          </p:spPr>
        </p:sp>
        <p:sp>
          <p:nvSpPr>
            <p:cNvPr name="TextBox 42" id="4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3" id="43"/>
          <p:cNvGrpSpPr/>
          <p:nvPr/>
        </p:nvGrpSpPr>
        <p:grpSpPr>
          <a:xfrm rot="0">
            <a:off x="4228876" y="7341010"/>
            <a:ext cx="1344406" cy="1344406"/>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000000"/>
              </a:solidFill>
              <a:prstDash val="solid"/>
              <a:miter/>
            </a:ln>
          </p:spPr>
        </p:sp>
        <p:sp>
          <p:nvSpPr>
            <p:cNvPr name="TextBox 45" id="4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46" id="46"/>
          <p:cNvSpPr/>
          <p:nvPr/>
        </p:nvSpPr>
        <p:spPr>
          <a:xfrm flipH="false" flipV="false" rot="0">
            <a:off x="4574044" y="7573433"/>
            <a:ext cx="654071" cy="879558"/>
          </a:xfrm>
          <a:custGeom>
            <a:avLst/>
            <a:gdLst/>
            <a:ahLst/>
            <a:cxnLst/>
            <a:rect r="r" b="b" t="t" l="l"/>
            <a:pathLst>
              <a:path h="879558" w="654071">
                <a:moveTo>
                  <a:pt x="0" y="0"/>
                </a:moveTo>
                <a:lnTo>
                  <a:pt x="654071" y="0"/>
                </a:lnTo>
                <a:lnTo>
                  <a:pt x="654071" y="879558"/>
                </a:lnTo>
                <a:lnTo>
                  <a:pt x="0" y="8795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7" id="47"/>
          <p:cNvSpPr/>
          <p:nvPr/>
        </p:nvSpPr>
        <p:spPr>
          <a:xfrm flipH="false" flipV="false" rot="0">
            <a:off x="6224886" y="7660417"/>
            <a:ext cx="747736" cy="705591"/>
          </a:xfrm>
          <a:custGeom>
            <a:avLst/>
            <a:gdLst/>
            <a:ahLst/>
            <a:cxnLst/>
            <a:rect r="r" b="b" t="t" l="l"/>
            <a:pathLst>
              <a:path h="705591" w="747736">
                <a:moveTo>
                  <a:pt x="0" y="0"/>
                </a:moveTo>
                <a:lnTo>
                  <a:pt x="747736" y="0"/>
                </a:lnTo>
                <a:lnTo>
                  <a:pt x="747736" y="705591"/>
                </a:lnTo>
                <a:lnTo>
                  <a:pt x="0" y="7055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8" id="48"/>
          <p:cNvSpPr/>
          <p:nvPr/>
        </p:nvSpPr>
        <p:spPr>
          <a:xfrm flipH="false" flipV="false" rot="0">
            <a:off x="7899672" y="7490462"/>
            <a:ext cx="793515" cy="942620"/>
          </a:xfrm>
          <a:custGeom>
            <a:avLst/>
            <a:gdLst/>
            <a:ahLst/>
            <a:cxnLst/>
            <a:rect r="r" b="b" t="t" l="l"/>
            <a:pathLst>
              <a:path h="942620" w="793515">
                <a:moveTo>
                  <a:pt x="0" y="0"/>
                </a:moveTo>
                <a:lnTo>
                  <a:pt x="793514" y="0"/>
                </a:lnTo>
                <a:lnTo>
                  <a:pt x="793514" y="942620"/>
                </a:lnTo>
                <a:lnTo>
                  <a:pt x="0" y="9426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9" id="49"/>
          <p:cNvSpPr/>
          <p:nvPr/>
        </p:nvSpPr>
        <p:spPr>
          <a:xfrm flipH="false" flipV="false" rot="0">
            <a:off x="9627344" y="7664369"/>
            <a:ext cx="731831" cy="731831"/>
          </a:xfrm>
          <a:custGeom>
            <a:avLst/>
            <a:gdLst/>
            <a:ahLst/>
            <a:cxnLst/>
            <a:rect r="r" b="b" t="t" l="l"/>
            <a:pathLst>
              <a:path h="731831" w="731831">
                <a:moveTo>
                  <a:pt x="0" y="0"/>
                </a:moveTo>
                <a:lnTo>
                  <a:pt x="731831" y="0"/>
                </a:lnTo>
                <a:lnTo>
                  <a:pt x="731831" y="731831"/>
                </a:lnTo>
                <a:lnTo>
                  <a:pt x="0" y="73183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50" id="50"/>
          <p:cNvSpPr/>
          <p:nvPr/>
        </p:nvSpPr>
        <p:spPr>
          <a:xfrm flipH="false" flipV="false" rot="0">
            <a:off x="11269544" y="7689009"/>
            <a:ext cx="841093" cy="648406"/>
          </a:xfrm>
          <a:custGeom>
            <a:avLst/>
            <a:gdLst/>
            <a:ahLst/>
            <a:cxnLst/>
            <a:rect r="r" b="b" t="t" l="l"/>
            <a:pathLst>
              <a:path h="648406" w="841093">
                <a:moveTo>
                  <a:pt x="0" y="0"/>
                </a:moveTo>
                <a:lnTo>
                  <a:pt x="841093" y="0"/>
                </a:lnTo>
                <a:lnTo>
                  <a:pt x="841093" y="648407"/>
                </a:lnTo>
                <a:lnTo>
                  <a:pt x="0" y="64840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51" id="51"/>
          <p:cNvSpPr/>
          <p:nvPr/>
        </p:nvSpPr>
        <p:spPr>
          <a:xfrm flipH="false" flipV="false" rot="0">
            <a:off x="12962368" y="7602255"/>
            <a:ext cx="827937" cy="821915"/>
          </a:xfrm>
          <a:custGeom>
            <a:avLst/>
            <a:gdLst/>
            <a:ahLst/>
            <a:cxnLst/>
            <a:rect r="r" b="b" t="t" l="l"/>
            <a:pathLst>
              <a:path h="821915" w="827937">
                <a:moveTo>
                  <a:pt x="0" y="0"/>
                </a:moveTo>
                <a:lnTo>
                  <a:pt x="827937" y="0"/>
                </a:lnTo>
                <a:lnTo>
                  <a:pt x="827937" y="821915"/>
                </a:lnTo>
                <a:lnTo>
                  <a:pt x="0" y="82191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52" id="52"/>
          <p:cNvSpPr txBox="true"/>
          <p:nvPr/>
        </p:nvSpPr>
        <p:spPr>
          <a:xfrm rot="0">
            <a:off x="2199290" y="1813847"/>
            <a:ext cx="13951622" cy="1589012"/>
          </a:xfrm>
          <a:prstGeom prst="rect">
            <a:avLst/>
          </a:prstGeom>
        </p:spPr>
        <p:txBody>
          <a:bodyPr anchor="t" rtlCol="false" tIns="0" lIns="0" bIns="0" rIns="0">
            <a:spAutoFit/>
          </a:bodyPr>
          <a:lstStyle/>
          <a:p>
            <a:pPr algn="ctr">
              <a:lnSpc>
                <a:spcPts val="11117"/>
              </a:lnSpc>
              <a:spcBef>
                <a:spcPct val="0"/>
              </a:spcBef>
            </a:pPr>
            <a:r>
              <a:rPr lang="en-US" b="true" sz="7941">
                <a:solidFill>
                  <a:srgbClr val="000000"/>
                </a:solidFill>
                <a:latin typeface="Cooper Hewitt Bold"/>
                <a:ea typeface="Cooper Hewitt Bold"/>
                <a:cs typeface="Cooper Hewitt Bold"/>
                <a:sym typeface="Cooper Hewitt Bold"/>
              </a:rPr>
              <a:t>TYPES OF SECURITY THREATS</a:t>
            </a:r>
          </a:p>
        </p:txBody>
      </p:sp>
      <p:sp>
        <p:nvSpPr>
          <p:cNvPr name="TextBox 53" id="53"/>
          <p:cNvSpPr txBox="true"/>
          <p:nvPr/>
        </p:nvSpPr>
        <p:spPr>
          <a:xfrm rot="0">
            <a:off x="2528615" y="3856698"/>
            <a:ext cx="13127840" cy="2866825"/>
          </a:xfrm>
          <a:prstGeom prst="rect">
            <a:avLst/>
          </a:prstGeom>
        </p:spPr>
        <p:txBody>
          <a:bodyPr anchor="t" rtlCol="false" tIns="0" lIns="0" bIns="0" rIns="0">
            <a:spAutoFit/>
          </a:bodyPr>
          <a:lstStyle/>
          <a:p>
            <a:pPr algn="just">
              <a:lnSpc>
                <a:spcPts val="2274"/>
              </a:lnSpc>
            </a:pPr>
            <a:r>
              <a:rPr lang="en-US" sz="2145" b="true">
                <a:solidFill>
                  <a:srgbClr val="000000"/>
                </a:solidFill>
                <a:latin typeface="Inter Bold"/>
                <a:ea typeface="Inter Bold"/>
                <a:cs typeface="Inter Bold"/>
                <a:sym typeface="Inter Bold"/>
              </a:rPr>
              <a:t>Malware </a:t>
            </a:r>
            <a:r>
              <a:rPr lang="en-US" sz="2145">
                <a:solidFill>
                  <a:srgbClr val="000000"/>
                </a:solidFill>
                <a:latin typeface="Inter Light"/>
                <a:ea typeface="Inter Light"/>
                <a:cs typeface="Inter Light"/>
                <a:sym typeface="Inter Light"/>
              </a:rPr>
              <a:t>– Software like viruses, worms, and ransomware that damage or steal data.</a:t>
            </a:r>
          </a:p>
          <a:p>
            <a:pPr algn="just">
              <a:lnSpc>
                <a:spcPts val="2274"/>
              </a:lnSpc>
            </a:pPr>
            <a:r>
              <a:rPr lang="en-US" sz="2145">
                <a:solidFill>
                  <a:srgbClr val="000000"/>
                </a:solidFill>
                <a:latin typeface="Inter Light"/>
                <a:ea typeface="Inter Light"/>
                <a:cs typeface="Inter Light"/>
                <a:sym typeface="Inter Light"/>
              </a:rPr>
              <a:t>Example: WannaCry locking users out of their files until they paid Bitcoin.</a:t>
            </a:r>
          </a:p>
          <a:p>
            <a:pPr algn="just">
              <a:lnSpc>
                <a:spcPts val="2274"/>
              </a:lnSpc>
            </a:pPr>
            <a:r>
              <a:rPr lang="en-US" sz="2145" b="true">
                <a:solidFill>
                  <a:srgbClr val="000000"/>
                </a:solidFill>
                <a:latin typeface="Inter Bold"/>
                <a:ea typeface="Inter Bold"/>
                <a:cs typeface="Inter Bold"/>
                <a:sym typeface="Inter Bold"/>
              </a:rPr>
              <a:t>Phishing Attacks</a:t>
            </a:r>
            <a:r>
              <a:rPr lang="en-US" sz="2145">
                <a:solidFill>
                  <a:srgbClr val="000000"/>
                </a:solidFill>
                <a:latin typeface="Inter Light"/>
                <a:ea typeface="Inter Light"/>
                <a:cs typeface="Inter Light"/>
                <a:sym typeface="Inter Light"/>
              </a:rPr>
              <a:t> – Fake emails or messages tricking users into revealing passwords or personal data.</a:t>
            </a:r>
          </a:p>
          <a:p>
            <a:pPr algn="just">
              <a:lnSpc>
                <a:spcPts val="2274"/>
              </a:lnSpc>
            </a:pPr>
            <a:r>
              <a:rPr lang="en-US" sz="2145">
                <a:solidFill>
                  <a:srgbClr val="000000"/>
                </a:solidFill>
                <a:latin typeface="Inter Light"/>
                <a:ea typeface="Inter Light"/>
                <a:cs typeface="Inter Light"/>
                <a:sym typeface="Inter Light"/>
              </a:rPr>
              <a:t>“Click this link to update your bank info”… yeah, don't.</a:t>
            </a:r>
          </a:p>
          <a:p>
            <a:pPr algn="just">
              <a:lnSpc>
                <a:spcPts val="2274"/>
              </a:lnSpc>
            </a:pPr>
            <a:r>
              <a:rPr lang="en-US" sz="2145" b="true">
                <a:solidFill>
                  <a:srgbClr val="000000"/>
                </a:solidFill>
                <a:latin typeface="Inter Bold"/>
                <a:ea typeface="Inter Bold"/>
                <a:cs typeface="Inter Bold"/>
                <a:sym typeface="Inter Bold"/>
              </a:rPr>
              <a:t>Denial of Service (DoS)</a:t>
            </a:r>
            <a:r>
              <a:rPr lang="en-US" sz="2145">
                <a:solidFill>
                  <a:srgbClr val="000000"/>
                </a:solidFill>
                <a:latin typeface="Inter Light"/>
                <a:ea typeface="Inter Light"/>
                <a:cs typeface="Inter Light"/>
                <a:sym typeface="Inter Light"/>
              </a:rPr>
              <a:t> – Flooding a system with traffic to crash it or make it unavailable.</a:t>
            </a:r>
          </a:p>
          <a:p>
            <a:pPr algn="just">
              <a:lnSpc>
                <a:spcPts val="2274"/>
              </a:lnSpc>
            </a:pPr>
            <a:r>
              <a:rPr lang="en-US" sz="2145">
                <a:solidFill>
                  <a:srgbClr val="000000"/>
                </a:solidFill>
                <a:latin typeface="Inter Light"/>
                <a:ea typeface="Inter Light"/>
                <a:cs typeface="Inter Light"/>
                <a:sym typeface="Inter Light"/>
              </a:rPr>
              <a:t>Imagine 100,000 fake login requests at once — boom, system overload.</a:t>
            </a:r>
          </a:p>
          <a:p>
            <a:pPr algn="just">
              <a:lnSpc>
                <a:spcPts val="2274"/>
              </a:lnSpc>
            </a:pPr>
            <a:r>
              <a:rPr lang="en-US" sz="2145" b="true">
                <a:solidFill>
                  <a:srgbClr val="000000"/>
                </a:solidFill>
                <a:latin typeface="Inter Bold"/>
                <a:ea typeface="Inter Bold"/>
                <a:cs typeface="Inter Bold"/>
                <a:sym typeface="Inter Bold"/>
              </a:rPr>
              <a:t>Insider Threats</a:t>
            </a:r>
            <a:r>
              <a:rPr lang="en-US" sz="2145">
                <a:solidFill>
                  <a:srgbClr val="000000"/>
                </a:solidFill>
                <a:latin typeface="Inter Light"/>
                <a:ea typeface="Inter Light"/>
                <a:cs typeface="Inter Light"/>
                <a:sym typeface="Inter Light"/>
              </a:rPr>
              <a:t> – Authorized users misusing access to steal or corrupt data.</a:t>
            </a:r>
          </a:p>
          <a:p>
            <a:pPr algn="just">
              <a:lnSpc>
                <a:spcPts val="2274"/>
              </a:lnSpc>
            </a:pPr>
            <a:r>
              <a:rPr lang="en-US" sz="2145">
                <a:solidFill>
                  <a:srgbClr val="000000"/>
                </a:solidFill>
                <a:latin typeface="Inter Light"/>
                <a:ea typeface="Inter Light"/>
                <a:cs typeface="Inter Light"/>
                <a:sym typeface="Inter Light"/>
              </a:rPr>
              <a:t>Sometimes the real danger’s already logged in.</a:t>
            </a:r>
          </a:p>
          <a:p>
            <a:pPr algn="just">
              <a:lnSpc>
                <a:spcPts val="2274"/>
              </a:lnSpc>
            </a:pPr>
            <a:r>
              <a:rPr lang="en-US" sz="2145" b="true">
                <a:solidFill>
                  <a:srgbClr val="000000"/>
                </a:solidFill>
                <a:latin typeface="Inter Bold"/>
                <a:ea typeface="Inter Bold"/>
                <a:cs typeface="Inter Bold"/>
                <a:sym typeface="Inter Bold"/>
              </a:rPr>
              <a:t>Zero-Day Vulnerabilities</a:t>
            </a:r>
            <a:r>
              <a:rPr lang="en-US" sz="2145">
                <a:solidFill>
                  <a:srgbClr val="000000"/>
                </a:solidFill>
                <a:latin typeface="Inter Light"/>
                <a:ea typeface="Inter Light"/>
                <a:cs typeface="Inter Light"/>
                <a:sym typeface="Inter Light"/>
              </a:rPr>
              <a:t> – Bugs the developer doesn’t know about but hackers do.</a:t>
            </a:r>
          </a:p>
          <a:p>
            <a:pPr algn="just">
              <a:lnSpc>
                <a:spcPts val="2274"/>
              </a:lnSpc>
            </a:pPr>
            <a:r>
              <a:rPr lang="en-US" sz="2145">
                <a:solidFill>
                  <a:srgbClr val="000000"/>
                </a:solidFill>
                <a:latin typeface="Inter Light"/>
                <a:ea typeface="Inter Light"/>
                <a:cs typeface="Inter Light"/>
                <a:sym typeface="Inter Light"/>
              </a:rPr>
              <a:t>“Zero-day” = zero time to patch it.</a:t>
            </a:r>
          </a:p>
        </p:txBody>
      </p:sp>
      <p:sp>
        <p:nvSpPr>
          <p:cNvPr name="Freeform 54" id="54"/>
          <p:cNvSpPr/>
          <p:nvPr/>
        </p:nvSpPr>
        <p:spPr>
          <a:xfrm flipH="false" flipV="false" rot="0">
            <a:off x="9045045" y="3459307"/>
            <a:ext cx="197909" cy="268103"/>
          </a:xfrm>
          <a:custGeom>
            <a:avLst/>
            <a:gdLst/>
            <a:ahLst/>
            <a:cxnLst/>
            <a:rect r="r" b="b" t="t" l="l"/>
            <a:pathLst>
              <a:path h="268103" w="197909">
                <a:moveTo>
                  <a:pt x="0" y="0"/>
                </a:moveTo>
                <a:lnTo>
                  <a:pt x="197910" y="0"/>
                </a:lnTo>
                <a:lnTo>
                  <a:pt x="197910" y="268103"/>
                </a:lnTo>
                <a:lnTo>
                  <a:pt x="0" y="268103"/>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55" id="55"/>
          <p:cNvSpPr/>
          <p:nvPr/>
        </p:nvSpPr>
        <p:spPr>
          <a:xfrm flipH="false" flipV="false" rot="0">
            <a:off x="9045045" y="6702835"/>
            <a:ext cx="197909" cy="268103"/>
          </a:xfrm>
          <a:custGeom>
            <a:avLst/>
            <a:gdLst/>
            <a:ahLst/>
            <a:cxnLst/>
            <a:rect r="r" b="b" t="t" l="l"/>
            <a:pathLst>
              <a:path h="268103" w="197909">
                <a:moveTo>
                  <a:pt x="0" y="0"/>
                </a:moveTo>
                <a:lnTo>
                  <a:pt x="197910" y="0"/>
                </a:lnTo>
                <a:lnTo>
                  <a:pt x="197910" y="268103"/>
                </a:lnTo>
                <a:lnTo>
                  <a:pt x="0" y="268103"/>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8AA4F4"/>
        </a:solidFill>
      </p:bgPr>
    </p:bg>
    <p:spTree>
      <p:nvGrpSpPr>
        <p:cNvPr id="1" name=""/>
        <p:cNvGrpSpPr/>
        <p:nvPr/>
      </p:nvGrpSpPr>
      <p:grpSpPr>
        <a:xfrm>
          <a:off x="0" y="0"/>
          <a:ext cx="0" cy="0"/>
          <a:chOff x="0" y="0"/>
          <a:chExt cx="0" cy="0"/>
        </a:xfrm>
      </p:grpSpPr>
      <p:grpSp>
        <p:nvGrpSpPr>
          <p:cNvPr name="Group 2" id="2"/>
          <p:cNvGrpSpPr/>
          <p:nvPr/>
        </p:nvGrpSpPr>
        <p:grpSpPr>
          <a:xfrm rot="0">
            <a:off x="1079291" y="113975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19080" y="0"/>
                  </a:moveTo>
                  <a:lnTo>
                    <a:pt x="4255646" y="0"/>
                  </a:lnTo>
                  <a:cubicBezTo>
                    <a:pt x="4266183" y="0"/>
                    <a:pt x="4274726" y="8542"/>
                    <a:pt x="4274726" y="19080"/>
                  </a:cubicBezTo>
                  <a:lnTo>
                    <a:pt x="4274726" y="2148387"/>
                  </a:lnTo>
                  <a:cubicBezTo>
                    <a:pt x="4274726" y="2158924"/>
                    <a:pt x="4266183" y="2167467"/>
                    <a:pt x="4255646" y="2167467"/>
                  </a:cubicBezTo>
                  <a:lnTo>
                    <a:pt x="19080" y="2167467"/>
                  </a:lnTo>
                  <a:cubicBezTo>
                    <a:pt x="8542" y="2167467"/>
                    <a:pt x="0" y="2158924"/>
                    <a:pt x="0" y="2148387"/>
                  </a:cubicBezTo>
                  <a:lnTo>
                    <a:pt x="0" y="19080"/>
                  </a:lnTo>
                  <a:cubicBezTo>
                    <a:pt x="0" y="8542"/>
                    <a:pt x="8542" y="0"/>
                    <a:pt x="19080" y="0"/>
                  </a:cubicBezTo>
                  <a:close/>
                </a:path>
              </a:pathLst>
            </a:custGeom>
            <a:solidFill>
              <a:srgbClr val="F4F8FF"/>
            </a:solidFill>
            <a:ln w="19050" cap="rnd">
              <a:solidFill>
                <a:srgbClr val="000000"/>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27998" y="1347066"/>
            <a:ext cx="284690" cy="2846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5954"/>
            </a:solidFill>
            <a:ln w="19050"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35411" y="1347066"/>
            <a:ext cx="284690" cy="2846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C954"/>
            </a:solidFill>
            <a:ln w="19050" cap="sq">
              <a:solidFill>
                <a:srgbClr val="000000"/>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243926" y="1347066"/>
            <a:ext cx="284690" cy="28469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F854"/>
            </a:solidFill>
            <a:ln w="19050" cap="sq">
              <a:solidFill>
                <a:srgbClr val="000000"/>
              </a:solid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4" id="14"/>
          <p:cNvSpPr/>
          <p:nvPr/>
        </p:nvSpPr>
        <p:spPr>
          <a:xfrm>
            <a:off x="14781807" y="8788863"/>
            <a:ext cx="816678" cy="0"/>
          </a:xfrm>
          <a:prstGeom prst="line">
            <a:avLst/>
          </a:prstGeom>
          <a:ln cap="rnd" w="38100">
            <a:solidFill>
              <a:srgbClr val="F4F8FF"/>
            </a:solidFill>
            <a:prstDash val="solid"/>
            <a:headEnd type="none" len="sm" w="sm"/>
            <a:tailEnd type="none" len="sm" w="sm"/>
          </a:ln>
        </p:spPr>
      </p:sp>
      <p:grpSp>
        <p:nvGrpSpPr>
          <p:cNvPr name="Group 15" id="15"/>
          <p:cNvGrpSpPr/>
          <p:nvPr/>
        </p:nvGrpSpPr>
        <p:grpSpPr>
          <a:xfrm rot="0">
            <a:off x="11664898" y="3181248"/>
            <a:ext cx="3656989" cy="5607615"/>
            <a:chOff x="0" y="0"/>
            <a:chExt cx="4875985" cy="7476820"/>
          </a:xfrm>
        </p:grpSpPr>
        <p:grpSp>
          <p:nvGrpSpPr>
            <p:cNvPr name="Group 16" id="16"/>
            <p:cNvGrpSpPr/>
            <p:nvPr/>
          </p:nvGrpSpPr>
          <p:grpSpPr>
            <a:xfrm rot="0">
              <a:off x="0" y="0"/>
              <a:ext cx="4875985" cy="7476820"/>
              <a:chOff x="0" y="0"/>
              <a:chExt cx="963158" cy="1476903"/>
            </a:xfrm>
          </p:grpSpPr>
          <p:sp>
            <p:nvSpPr>
              <p:cNvPr name="Freeform 17" id="17"/>
              <p:cNvSpPr/>
              <p:nvPr/>
            </p:nvSpPr>
            <p:spPr>
              <a:xfrm flipH="false" flipV="false" rot="0">
                <a:off x="0" y="0"/>
                <a:ext cx="963158" cy="1476903"/>
              </a:xfrm>
              <a:custGeom>
                <a:avLst/>
                <a:gdLst/>
                <a:ahLst/>
                <a:cxnLst/>
                <a:rect r="r" b="b" t="t" l="l"/>
                <a:pathLst>
                  <a:path h="1476903" w="963158">
                    <a:moveTo>
                      <a:pt x="76213" y="0"/>
                    </a:moveTo>
                    <a:lnTo>
                      <a:pt x="886945" y="0"/>
                    </a:lnTo>
                    <a:cubicBezTo>
                      <a:pt x="929036" y="0"/>
                      <a:pt x="963158" y="34122"/>
                      <a:pt x="963158" y="76213"/>
                    </a:cubicBezTo>
                    <a:lnTo>
                      <a:pt x="963158" y="1400690"/>
                    </a:lnTo>
                    <a:cubicBezTo>
                      <a:pt x="963158" y="1420903"/>
                      <a:pt x="955128" y="1440288"/>
                      <a:pt x="940835" y="1454580"/>
                    </a:cubicBezTo>
                    <a:cubicBezTo>
                      <a:pt x="926543" y="1468873"/>
                      <a:pt x="907158" y="1476903"/>
                      <a:pt x="886945" y="1476903"/>
                    </a:cubicBezTo>
                    <a:lnTo>
                      <a:pt x="76213" y="1476903"/>
                    </a:lnTo>
                    <a:cubicBezTo>
                      <a:pt x="56000" y="1476903"/>
                      <a:pt x="36615" y="1468873"/>
                      <a:pt x="22322" y="1454580"/>
                    </a:cubicBezTo>
                    <a:cubicBezTo>
                      <a:pt x="8030" y="1440288"/>
                      <a:pt x="0" y="1420903"/>
                      <a:pt x="0" y="1400690"/>
                    </a:cubicBezTo>
                    <a:lnTo>
                      <a:pt x="0" y="76213"/>
                    </a:lnTo>
                    <a:cubicBezTo>
                      <a:pt x="0" y="56000"/>
                      <a:pt x="8030" y="36615"/>
                      <a:pt x="22322" y="22322"/>
                    </a:cubicBezTo>
                    <a:cubicBezTo>
                      <a:pt x="36615" y="8030"/>
                      <a:pt x="56000" y="0"/>
                      <a:pt x="76213" y="0"/>
                    </a:cubicBezTo>
                    <a:close/>
                  </a:path>
                </a:pathLst>
              </a:custGeom>
              <a:solidFill>
                <a:srgbClr val="000000"/>
              </a:solidFill>
              <a:ln w="19050" cap="rnd">
                <a:solidFill>
                  <a:srgbClr val="000000"/>
                </a:solidFill>
                <a:prstDash val="solid"/>
                <a:round/>
              </a:ln>
            </p:spPr>
          </p:sp>
          <p:sp>
            <p:nvSpPr>
              <p:cNvPr name="TextBox 18" id="18"/>
              <p:cNvSpPr txBox="true"/>
              <p:nvPr/>
            </p:nvSpPr>
            <p:spPr>
              <a:xfrm>
                <a:off x="0" y="-38100"/>
                <a:ext cx="963158" cy="1515003"/>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506596" y="586708"/>
              <a:ext cx="3862792" cy="6634541"/>
              <a:chOff x="0" y="0"/>
              <a:chExt cx="763021" cy="1310527"/>
            </a:xfrm>
          </p:grpSpPr>
          <p:sp>
            <p:nvSpPr>
              <p:cNvPr name="Freeform 20" id="20"/>
              <p:cNvSpPr/>
              <p:nvPr/>
            </p:nvSpPr>
            <p:spPr>
              <a:xfrm flipH="false" flipV="false" rot="0">
                <a:off x="0" y="0"/>
                <a:ext cx="763021" cy="1310527"/>
              </a:xfrm>
              <a:custGeom>
                <a:avLst/>
                <a:gdLst/>
                <a:ahLst/>
                <a:cxnLst/>
                <a:rect r="r" b="b" t="t" l="l"/>
                <a:pathLst>
                  <a:path h="1310527" w="763021">
                    <a:moveTo>
                      <a:pt x="96203" y="0"/>
                    </a:moveTo>
                    <a:lnTo>
                      <a:pt x="666818" y="0"/>
                    </a:lnTo>
                    <a:cubicBezTo>
                      <a:pt x="692332" y="0"/>
                      <a:pt x="716802" y="10136"/>
                      <a:pt x="734844" y="28177"/>
                    </a:cubicBezTo>
                    <a:cubicBezTo>
                      <a:pt x="752885" y="46219"/>
                      <a:pt x="763021" y="70688"/>
                      <a:pt x="763021" y="96203"/>
                    </a:cubicBezTo>
                    <a:lnTo>
                      <a:pt x="763021" y="1214324"/>
                    </a:lnTo>
                    <a:cubicBezTo>
                      <a:pt x="763021" y="1267455"/>
                      <a:pt x="719949" y="1310527"/>
                      <a:pt x="666818" y="1310527"/>
                    </a:cubicBezTo>
                    <a:lnTo>
                      <a:pt x="96203" y="1310527"/>
                    </a:lnTo>
                    <a:cubicBezTo>
                      <a:pt x="43072" y="1310527"/>
                      <a:pt x="0" y="1267455"/>
                      <a:pt x="0" y="1214324"/>
                    </a:cubicBezTo>
                    <a:lnTo>
                      <a:pt x="0" y="96203"/>
                    </a:lnTo>
                    <a:cubicBezTo>
                      <a:pt x="0" y="43072"/>
                      <a:pt x="43072" y="0"/>
                      <a:pt x="96203" y="0"/>
                    </a:cubicBezTo>
                    <a:close/>
                  </a:path>
                </a:pathLst>
              </a:custGeom>
              <a:solidFill>
                <a:srgbClr val="F4F8FF"/>
              </a:solidFill>
              <a:ln w="19050" cap="rnd">
                <a:solidFill>
                  <a:srgbClr val="000000"/>
                </a:solidFill>
                <a:prstDash val="solid"/>
                <a:round/>
              </a:ln>
            </p:spPr>
          </p:sp>
          <p:sp>
            <p:nvSpPr>
              <p:cNvPr name="TextBox 21" id="21"/>
              <p:cNvSpPr txBox="true"/>
              <p:nvPr/>
            </p:nvSpPr>
            <p:spPr>
              <a:xfrm>
                <a:off x="0" y="-38100"/>
                <a:ext cx="763021" cy="1348627"/>
              </a:xfrm>
              <a:prstGeom prst="rect">
                <a:avLst/>
              </a:prstGeom>
            </p:spPr>
            <p:txBody>
              <a:bodyPr anchor="ctr" rtlCol="false" tIns="50800" lIns="50800" bIns="50800" rIns="50800"/>
              <a:lstStyle/>
              <a:p>
                <a:pPr algn="ctr">
                  <a:lnSpc>
                    <a:spcPts val="2659"/>
                  </a:lnSpc>
                </a:pPr>
              </a:p>
            </p:txBody>
          </p:sp>
        </p:grpSp>
        <p:sp>
          <p:nvSpPr>
            <p:cNvPr name="Freeform 22" id="22"/>
            <p:cNvSpPr/>
            <p:nvPr/>
          </p:nvSpPr>
          <p:spPr>
            <a:xfrm flipH="false" flipV="false" rot="0">
              <a:off x="1674772" y="2389588"/>
              <a:ext cx="1391247" cy="1884695"/>
            </a:xfrm>
            <a:custGeom>
              <a:avLst/>
              <a:gdLst/>
              <a:ahLst/>
              <a:cxnLst/>
              <a:rect r="r" b="b" t="t" l="l"/>
              <a:pathLst>
                <a:path h="1884695" w="1391247">
                  <a:moveTo>
                    <a:pt x="0" y="0"/>
                  </a:moveTo>
                  <a:lnTo>
                    <a:pt x="1391248" y="0"/>
                  </a:lnTo>
                  <a:lnTo>
                    <a:pt x="1391248" y="1884695"/>
                  </a:lnTo>
                  <a:lnTo>
                    <a:pt x="0" y="18846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3" id="23"/>
            <p:cNvGrpSpPr/>
            <p:nvPr/>
          </p:nvGrpSpPr>
          <p:grpSpPr>
            <a:xfrm rot="0">
              <a:off x="791566" y="4539765"/>
              <a:ext cx="3292852" cy="744160"/>
              <a:chOff x="0" y="0"/>
              <a:chExt cx="650440" cy="146995"/>
            </a:xfrm>
          </p:grpSpPr>
          <p:sp>
            <p:nvSpPr>
              <p:cNvPr name="Freeform 24" id="24"/>
              <p:cNvSpPr/>
              <p:nvPr/>
            </p:nvSpPr>
            <p:spPr>
              <a:xfrm flipH="false" flipV="false" rot="0">
                <a:off x="0" y="0"/>
                <a:ext cx="650440" cy="146995"/>
              </a:xfrm>
              <a:custGeom>
                <a:avLst/>
                <a:gdLst/>
                <a:ahLst/>
                <a:cxnLst/>
                <a:rect r="r" b="b" t="t" l="l"/>
                <a:pathLst>
                  <a:path h="146995" w="650440">
                    <a:moveTo>
                      <a:pt x="73497" y="0"/>
                    </a:moveTo>
                    <a:lnTo>
                      <a:pt x="576943" y="0"/>
                    </a:lnTo>
                    <a:cubicBezTo>
                      <a:pt x="617534" y="0"/>
                      <a:pt x="650440" y="32906"/>
                      <a:pt x="650440" y="73497"/>
                    </a:cubicBezTo>
                    <a:lnTo>
                      <a:pt x="650440" y="73497"/>
                    </a:lnTo>
                    <a:cubicBezTo>
                      <a:pt x="650440" y="92990"/>
                      <a:pt x="642697" y="111684"/>
                      <a:pt x="628913" y="125468"/>
                    </a:cubicBezTo>
                    <a:cubicBezTo>
                      <a:pt x="615130" y="139251"/>
                      <a:pt x="596435" y="146995"/>
                      <a:pt x="576943" y="146995"/>
                    </a:cubicBezTo>
                    <a:lnTo>
                      <a:pt x="73497" y="146995"/>
                    </a:lnTo>
                    <a:cubicBezTo>
                      <a:pt x="54005" y="146995"/>
                      <a:pt x="35310" y="139251"/>
                      <a:pt x="21527" y="125468"/>
                    </a:cubicBezTo>
                    <a:cubicBezTo>
                      <a:pt x="7743" y="111684"/>
                      <a:pt x="0" y="92990"/>
                      <a:pt x="0" y="73497"/>
                    </a:cubicBezTo>
                    <a:lnTo>
                      <a:pt x="0" y="73497"/>
                    </a:lnTo>
                    <a:cubicBezTo>
                      <a:pt x="0" y="54005"/>
                      <a:pt x="7743" y="35310"/>
                      <a:pt x="21527" y="21527"/>
                    </a:cubicBezTo>
                    <a:cubicBezTo>
                      <a:pt x="35310" y="7743"/>
                      <a:pt x="54005" y="0"/>
                      <a:pt x="73497" y="0"/>
                    </a:cubicBezTo>
                    <a:close/>
                  </a:path>
                </a:pathLst>
              </a:custGeom>
              <a:solidFill>
                <a:srgbClr val="F4F8FF"/>
              </a:solidFill>
              <a:ln w="19050" cap="rnd">
                <a:solidFill>
                  <a:srgbClr val="000000"/>
                </a:solidFill>
                <a:prstDash val="solid"/>
                <a:round/>
              </a:ln>
            </p:spPr>
          </p:sp>
          <p:sp>
            <p:nvSpPr>
              <p:cNvPr name="TextBox 25" id="25"/>
              <p:cNvSpPr txBox="true"/>
              <p:nvPr/>
            </p:nvSpPr>
            <p:spPr>
              <a:xfrm>
                <a:off x="0" y="-38100"/>
                <a:ext cx="650440" cy="185095"/>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1147161" y="4792466"/>
              <a:ext cx="238757" cy="23875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1476324" y="4792466"/>
              <a:ext cx="238757" cy="23875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1803981" y="4792466"/>
              <a:ext cx="238757" cy="238757"/>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2131639" y="4792466"/>
              <a:ext cx="238757" cy="238757"/>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37" id="3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2459296" y="4792466"/>
              <a:ext cx="238757" cy="238757"/>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0" id="4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1" id="41"/>
            <p:cNvGrpSpPr/>
            <p:nvPr/>
          </p:nvGrpSpPr>
          <p:grpSpPr>
            <a:xfrm rot="0">
              <a:off x="2786953" y="4792466"/>
              <a:ext cx="238757" cy="238757"/>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3" id="4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44" id="44"/>
            <p:cNvSpPr/>
            <p:nvPr/>
          </p:nvSpPr>
          <p:spPr>
            <a:xfrm flipH="false" flipV="false" rot="0">
              <a:off x="3320567" y="4725805"/>
              <a:ext cx="423693" cy="372080"/>
            </a:xfrm>
            <a:custGeom>
              <a:avLst/>
              <a:gdLst/>
              <a:ahLst/>
              <a:cxnLst/>
              <a:rect r="r" b="b" t="t" l="l"/>
              <a:pathLst>
                <a:path h="372080" w="423693">
                  <a:moveTo>
                    <a:pt x="0" y="0"/>
                  </a:moveTo>
                  <a:lnTo>
                    <a:pt x="423693" y="0"/>
                  </a:lnTo>
                  <a:lnTo>
                    <a:pt x="423693" y="372080"/>
                  </a:lnTo>
                  <a:lnTo>
                    <a:pt x="0" y="3720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45" id="45"/>
          <p:cNvSpPr/>
          <p:nvPr/>
        </p:nvSpPr>
        <p:spPr>
          <a:xfrm flipH="false" flipV="false" rot="0">
            <a:off x="2528615" y="3181248"/>
            <a:ext cx="8134067" cy="5607615"/>
          </a:xfrm>
          <a:custGeom>
            <a:avLst/>
            <a:gdLst/>
            <a:ahLst/>
            <a:cxnLst/>
            <a:rect r="r" b="b" t="t" l="l"/>
            <a:pathLst>
              <a:path h="5607615" w="8134067">
                <a:moveTo>
                  <a:pt x="0" y="0"/>
                </a:moveTo>
                <a:lnTo>
                  <a:pt x="8134067" y="0"/>
                </a:lnTo>
                <a:lnTo>
                  <a:pt x="8134067" y="5607615"/>
                </a:lnTo>
                <a:lnTo>
                  <a:pt x="0" y="5607615"/>
                </a:lnTo>
                <a:lnTo>
                  <a:pt x="0" y="0"/>
                </a:lnTo>
                <a:close/>
              </a:path>
            </a:pathLst>
          </a:custGeom>
          <a:blipFill>
            <a:blip r:embed="rId6"/>
            <a:stretch>
              <a:fillRect l="-4687" t="-10922" r="-6135" b="-9642"/>
            </a:stretch>
          </a:blipFill>
        </p:spPr>
      </p:sp>
      <p:sp>
        <p:nvSpPr>
          <p:cNvPr name="TextBox 46" id="46"/>
          <p:cNvSpPr txBox="true"/>
          <p:nvPr/>
        </p:nvSpPr>
        <p:spPr>
          <a:xfrm rot="0">
            <a:off x="1353441" y="1734928"/>
            <a:ext cx="15655674" cy="944726"/>
          </a:xfrm>
          <a:prstGeom prst="rect">
            <a:avLst/>
          </a:prstGeom>
        </p:spPr>
        <p:txBody>
          <a:bodyPr anchor="t" rtlCol="false" tIns="0" lIns="0" bIns="0" rIns="0">
            <a:spAutoFit/>
          </a:bodyPr>
          <a:lstStyle/>
          <a:p>
            <a:pPr algn="ctr">
              <a:lnSpc>
                <a:spcPts val="6730"/>
              </a:lnSpc>
            </a:pPr>
            <a:r>
              <a:rPr lang="en-US" b="true" sz="4807">
                <a:solidFill>
                  <a:srgbClr val="000000"/>
                </a:solidFill>
                <a:latin typeface="Cooper Hewitt Bold"/>
                <a:ea typeface="Cooper Hewitt Bold"/>
                <a:cs typeface="Cooper Hewitt Bold"/>
                <a:sym typeface="Cooper Hewitt Bold"/>
              </a:rPr>
              <a:t>AUTHENTICATION  </a:t>
            </a:r>
            <a:r>
              <a:rPr lang="en-US" b="true" sz="4807">
                <a:solidFill>
                  <a:srgbClr val="000000"/>
                </a:solidFill>
                <a:latin typeface="Cooper Hewitt Bold"/>
                <a:ea typeface="Cooper Hewitt Bold"/>
                <a:cs typeface="Cooper Hewitt Bold"/>
                <a:sym typeface="Cooper Hewitt Bold"/>
              </a:rPr>
              <a:t>METHODS IN </a:t>
            </a:r>
            <a:r>
              <a:rPr lang="en-US" b="true" sz="4807">
                <a:solidFill>
                  <a:srgbClr val="000000"/>
                </a:solidFill>
                <a:latin typeface="Cooper Hewitt Bold"/>
                <a:ea typeface="Cooper Hewitt Bold"/>
                <a:cs typeface="Cooper Hewitt Bold"/>
                <a:sym typeface="Cooper Hewitt Bold"/>
              </a:rPr>
              <a:t>OPERATING  SYSTEM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8AA4F4"/>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19080" y="0"/>
                  </a:moveTo>
                  <a:lnTo>
                    <a:pt x="4255646" y="0"/>
                  </a:lnTo>
                  <a:cubicBezTo>
                    <a:pt x="4266183" y="0"/>
                    <a:pt x="4274726" y="8542"/>
                    <a:pt x="4274726" y="19080"/>
                  </a:cubicBezTo>
                  <a:lnTo>
                    <a:pt x="4274726" y="2148387"/>
                  </a:lnTo>
                  <a:cubicBezTo>
                    <a:pt x="4274726" y="2158924"/>
                    <a:pt x="4266183" y="2167467"/>
                    <a:pt x="4255646" y="2167467"/>
                  </a:cubicBezTo>
                  <a:lnTo>
                    <a:pt x="19080" y="2167467"/>
                  </a:lnTo>
                  <a:cubicBezTo>
                    <a:pt x="8542" y="2167467"/>
                    <a:pt x="0" y="2158924"/>
                    <a:pt x="0" y="2148387"/>
                  </a:cubicBezTo>
                  <a:lnTo>
                    <a:pt x="0" y="19080"/>
                  </a:lnTo>
                  <a:cubicBezTo>
                    <a:pt x="0" y="8542"/>
                    <a:pt x="8542" y="0"/>
                    <a:pt x="19080" y="0"/>
                  </a:cubicBezTo>
                  <a:close/>
                </a:path>
              </a:pathLst>
            </a:custGeom>
            <a:solidFill>
              <a:srgbClr val="F4F8FF"/>
            </a:solidFill>
            <a:ln w="19050" cap="rnd">
              <a:solidFill>
                <a:srgbClr val="000000"/>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27998" y="1347066"/>
            <a:ext cx="284690" cy="2846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5954"/>
            </a:solidFill>
            <a:ln w="19050"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35411" y="1347066"/>
            <a:ext cx="284690" cy="2846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C954"/>
            </a:solidFill>
            <a:ln w="19050" cap="sq">
              <a:solidFill>
                <a:srgbClr val="000000"/>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243926" y="1347066"/>
            <a:ext cx="284690" cy="28469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F854"/>
            </a:solidFill>
            <a:ln w="19050" cap="sq">
              <a:solidFill>
                <a:srgbClr val="000000"/>
              </a:solid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587657" y="1848890"/>
            <a:ext cx="6285793" cy="7050577"/>
            <a:chOff x="0" y="0"/>
            <a:chExt cx="1655518" cy="1856942"/>
          </a:xfrm>
        </p:grpSpPr>
        <p:sp>
          <p:nvSpPr>
            <p:cNvPr name="Freeform 15" id="15"/>
            <p:cNvSpPr/>
            <p:nvPr/>
          </p:nvSpPr>
          <p:spPr>
            <a:xfrm flipH="false" flipV="false" rot="0">
              <a:off x="0" y="0"/>
              <a:ext cx="1655518" cy="1856942"/>
            </a:xfrm>
            <a:custGeom>
              <a:avLst/>
              <a:gdLst/>
              <a:ahLst/>
              <a:cxnLst/>
              <a:rect r="r" b="b" t="t" l="l"/>
              <a:pathLst>
                <a:path h="1856942" w="1655518">
                  <a:moveTo>
                    <a:pt x="49266" y="0"/>
                  </a:moveTo>
                  <a:lnTo>
                    <a:pt x="1606251" y="0"/>
                  </a:lnTo>
                  <a:cubicBezTo>
                    <a:pt x="1619318" y="0"/>
                    <a:pt x="1631849" y="5191"/>
                    <a:pt x="1641088" y="14430"/>
                  </a:cubicBezTo>
                  <a:cubicBezTo>
                    <a:pt x="1650327" y="23669"/>
                    <a:pt x="1655518" y="36200"/>
                    <a:pt x="1655518" y="49266"/>
                  </a:cubicBezTo>
                  <a:lnTo>
                    <a:pt x="1655518" y="1807676"/>
                  </a:lnTo>
                  <a:cubicBezTo>
                    <a:pt x="1655518" y="1820742"/>
                    <a:pt x="1650327" y="1833273"/>
                    <a:pt x="1641088" y="1842512"/>
                  </a:cubicBezTo>
                  <a:cubicBezTo>
                    <a:pt x="1631849" y="1851751"/>
                    <a:pt x="1619318" y="1856942"/>
                    <a:pt x="1606251" y="1856942"/>
                  </a:cubicBezTo>
                  <a:lnTo>
                    <a:pt x="49266" y="1856942"/>
                  </a:lnTo>
                  <a:cubicBezTo>
                    <a:pt x="36200" y="1856942"/>
                    <a:pt x="23669" y="1851751"/>
                    <a:pt x="14430" y="1842512"/>
                  </a:cubicBezTo>
                  <a:cubicBezTo>
                    <a:pt x="5191" y="1833273"/>
                    <a:pt x="0" y="1820742"/>
                    <a:pt x="0" y="1807676"/>
                  </a:cubicBezTo>
                  <a:lnTo>
                    <a:pt x="0" y="49266"/>
                  </a:lnTo>
                  <a:cubicBezTo>
                    <a:pt x="0" y="36200"/>
                    <a:pt x="5191" y="23669"/>
                    <a:pt x="14430" y="14430"/>
                  </a:cubicBezTo>
                  <a:cubicBezTo>
                    <a:pt x="23669" y="5191"/>
                    <a:pt x="36200" y="0"/>
                    <a:pt x="49266" y="0"/>
                  </a:cubicBezTo>
                  <a:close/>
                </a:path>
              </a:pathLst>
            </a:custGeom>
            <a:solidFill>
              <a:srgbClr val="F4F8FF"/>
            </a:solidFill>
            <a:ln w="19050" cap="rnd">
              <a:solidFill>
                <a:srgbClr val="000000"/>
              </a:solidFill>
              <a:prstDash val="solid"/>
              <a:round/>
            </a:ln>
          </p:spPr>
        </p:sp>
        <p:sp>
          <p:nvSpPr>
            <p:cNvPr name="TextBox 16" id="16"/>
            <p:cNvSpPr txBox="true"/>
            <p:nvPr/>
          </p:nvSpPr>
          <p:spPr>
            <a:xfrm>
              <a:off x="0" y="-38100"/>
              <a:ext cx="1655518" cy="1895042"/>
            </a:xfrm>
            <a:prstGeom prst="rect">
              <a:avLst/>
            </a:prstGeom>
          </p:spPr>
          <p:txBody>
            <a:bodyPr anchor="ctr" rtlCol="false" tIns="50800" lIns="50800" bIns="50800" rIns="50800"/>
            <a:lstStyle/>
            <a:p>
              <a:pPr algn="ctr">
                <a:lnSpc>
                  <a:spcPts val="2659"/>
                </a:lnSpc>
                <a:spcBef>
                  <a:spcPct val="0"/>
                </a:spcBef>
              </a:pPr>
            </a:p>
          </p:txBody>
        </p:sp>
      </p:grpSp>
      <p:sp>
        <p:nvSpPr>
          <p:cNvPr name="AutoShape 17" id="17"/>
          <p:cNvSpPr/>
          <p:nvPr/>
        </p:nvSpPr>
        <p:spPr>
          <a:xfrm>
            <a:off x="10688274" y="1996889"/>
            <a:ext cx="836816" cy="836816"/>
          </a:xfrm>
          <a:prstGeom prst="line">
            <a:avLst/>
          </a:prstGeom>
          <a:ln cap="flat" w="19050">
            <a:solidFill>
              <a:srgbClr val="000000"/>
            </a:solidFill>
            <a:prstDash val="solid"/>
            <a:headEnd type="none" len="sm" w="sm"/>
            <a:tailEnd type="none" len="sm" w="sm"/>
          </a:ln>
        </p:spPr>
      </p:sp>
      <p:sp>
        <p:nvSpPr>
          <p:cNvPr name="AutoShape 18" id="18"/>
          <p:cNvSpPr/>
          <p:nvPr/>
        </p:nvSpPr>
        <p:spPr>
          <a:xfrm>
            <a:off x="16149870" y="8045293"/>
            <a:ext cx="570896" cy="754668"/>
          </a:xfrm>
          <a:prstGeom prst="line">
            <a:avLst/>
          </a:prstGeom>
          <a:ln cap="flat" w="19050">
            <a:solidFill>
              <a:srgbClr val="000000"/>
            </a:solidFill>
            <a:prstDash val="solid"/>
            <a:headEnd type="none" len="sm" w="sm"/>
            <a:tailEnd type="none" len="sm" w="sm"/>
          </a:ln>
        </p:spPr>
      </p:sp>
      <p:grpSp>
        <p:nvGrpSpPr>
          <p:cNvPr name="Group 19" id="19"/>
          <p:cNvGrpSpPr/>
          <p:nvPr/>
        </p:nvGrpSpPr>
        <p:grpSpPr>
          <a:xfrm rot="0">
            <a:off x="11102094" y="2425918"/>
            <a:ext cx="5256920" cy="5896521"/>
            <a:chOff x="0" y="0"/>
            <a:chExt cx="1384539" cy="1552993"/>
          </a:xfrm>
        </p:grpSpPr>
        <p:sp>
          <p:nvSpPr>
            <p:cNvPr name="Freeform 20" id="20"/>
            <p:cNvSpPr/>
            <p:nvPr/>
          </p:nvSpPr>
          <p:spPr>
            <a:xfrm flipH="false" flipV="false" rot="0">
              <a:off x="0" y="0"/>
              <a:ext cx="1384539" cy="1552993"/>
            </a:xfrm>
            <a:custGeom>
              <a:avLst/>
              <a:gdLst/>
              <a:ahLst/>
              <a:cxnLst/>
              <a:rect r="r" b="b" t="t" l="l"/>
              <a:pathLst>
                <a:path h="1552993" w="1384539">
                  <a:moveTo>
                    <a:pt x="58908" y="0"/>
                  </a:moveTo>
                  <a:lnTo>
                    <a:pt x="1325630" y="0"/>
                  </a:lnTo>
                  <a:cubicBezTo>
                    <a:pt x="1341254" y="0"/>
                    <a:pt x="1356237" y="6206"/>
                    <a:pt x="1367285" y="17254"/>
                  </a:cubicBezTo>
                  <a:cubicBezTo>
                    <a:pt x="1378332" y="28301"/>
                    <a:pt x="1384539" y="43285"/>
                    <a:pt x="1384539" y="58908"/>
                  </a:cubicBezTo>
                  <a:lnTo>
                    <a:pt x="1384539" y="1494085"/>
                  </a:lnTo>
                  <a:cubicBezTo>
                    <a:pt x="1384539" y="1509708"/>
                    <a:pt x="1378332" y="1524692"/>
                    <a:pt x="1367285" y="1535739"/>
                  </a:cubicBezTo>
                  <a:cubicBezTo>
                    <a:pt x="1356237" y="1546787"/>
                    <a:pt x="1341254" y="1552993"/>
                    <a:pt x="1325630" y="1552993"/>
                  </a:cubicBezTo>
                  <a:lnTo>
                    <a:pt x="58908" y="1552993"/>
                  </a:lnTo>
                  <a:cubicBezTo>
                    <a:pt x="26374" y="1552993"/>
                    <a:pt x="0" y="1526619"/>
                    <a:pt x="0" y="1494085"/>
                  </a:cubicBezTo>
                  <a:lnTo>
                    <a:pt x="0" y="58908"/>
                  </a:lnTo>
                  <a:cubicBezTo>
                    <a:pt x="0" y="43285"/>
                    <a:pt x="6206" y="28301"/>
                    <a:pt x="17254" y="17254"/>
                  </a:cubicBezTo>
                  <a:cubicBezTo>
                    <a:pt x="28301" y="6206"/>
                    <a:pt x="43285" y="0"/>
                    <a:pt x="58908" y="0"/>
                  </a:cubicBezTo>
                  <a:close/>
                </a:path>
              </a:pathLst>
            </a:custGeom>
            <a:solidFill>
              <a:srgbClr val="F4F8FF"/>
            </a:solidFill>
            <a:ln w="19050" cap="rnd">
              <a:solidFill>
                <a:srgbClr val="000000"/>
              </a:solidFill>
              <a:prstDash val="solid"/>
              <a:round/>
            </a:ln>
          </p:spPr>
        </p:sp>
        <p:sp>
          <p:nvSpPr>
            <p:cNvPr name="TextBox 21" id="21"/>
            <p:cNvSpPr txBox="true"/>
            <p:nvPr/>
          </p:nvSpPr>
          <p:spPr>
            <a:xfrm>
              <a:off x="0" y="-38100"/>
              <a:ext cx="1384539" cy="1591093"/>
            </a:xfrm>
            <a:prstGeom prst="rect">
              <a:avLst/>
            </a:prstGeom>
          </p:spPr>
          <p:txBody>
            <a:bodyPr anchor="ctr" rtlCol="false" tIns="50800" lIns="50800" bIns="50800" rIns="50800"/>
            <a:lstStyle/>
            <a:p>
              <a:pPr algn="ctr">
                <a:lnSpc>
                  <a:spcPts val="2659"/>
                </a:lnSpc>
                <a:spcBef>
                  <a:spcPct val="0"/>
                </a:spcBef>
              </a:pPr>
            </a:p>
          </p:txBody>
        </p:sp>
      </p:grpSp>
      <p:sp>
        <p:nvSpPr>
          <p:cNvPr name="Freeform 22" id="22"/>
          <p:cNvSpPr/>
          <p:nvPr/>
        </p:nvSpPr>
        <p:spPr>
          <a:xfrm flipH="false" flipV="false" rot="0">
            <a:off x="12095412" y="2833705"/>
            <a:ext cx="3270282" cy="5080947"/>
          </a:xfrm>
          <a:custGeom>
            <a:avLst/>
            <a:gdLst/>
            <a:ahLst/>
            <a:cxnLst/>
            <a:rect r="r" b="b" t="t" l="l"/>
            <a:pathLst>
              <a:path h="5080947" w="3270282">
                <a:moveTo>
                  <a:pt x="0" y="0"/>
                </a:moveTo>
                <a:lnTo>
                  <a:pt x="3270283" y="0"/>
                </a:lnTo>
                <a:lnTo>
                  <a:pt x="3270283" y="5080947"/>
                </a:lnTo>
                <a:lnTo>
                  <a:pt x="0" y="50809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3" id="23"/>
          <p:cNvSpPr txBox="true"/>
          <p:nvPr/>
        </p:nvSpPr>
        <p:spPr>
          <a:xfrm rot="0">
            <a:off x="1977756" y="1958789"/>
            <a:ext cx="8047926" cy="1255458"/>
          </a:xfrm>
          <a:prstGeom prst="rect">
            <a:avLst/>
          </a:prstGeom>
        </p:spPr>
        <p:txBody>
          <a:bodyPr anchor="t" rtlCol="false" tIns="0" lIns="0" bIns="0" rIns="0">
            <a:spAutoFit/>
          </a:bodyPr>
          <a:lstStyle/>
          <a:p>
            <a:pPr algn="l">
              <a:lnSpc>
                <a:spcPts val="7639"/>
              </a:lnSpc>
            </a:pPr>
            <a:r>
              <a:rPr lang="en-US" b="true" sz="8041">
                <a:solidFill>
                  <a:srgbClr val="000000"/>
                </a:solidFill>
                <a:latin typeface="Cooper Hewitt Bold"/>
                <a:ea typeface="Cooper Hewitt Bold"/>
                <a:cs typeface="Cooper Hewitt Bold"/>
                <a:sym typeface="Cooper Hewitt Bold"/>
              </a:rPr>
              <a:t>ENCRYPTION</a:t>
            </a:r>
          </a:p>
        </p:txBody>
      </p:sp>
      <p:sp>
        <p:nvSpPr>
          <p:cNvPr name="TextBox 24" id="24"/>
          <p:cNvSpPr txBox="true"/>
          <p:nvPr/>
        </p:nvSpPr>
        <p:spPr>
          <a:xfrm rot="0">
            <a:off x="1977756" y="3852089"/>
            <a:ext cx="7657441" cy="1905699"/>
          </a:xfrm>
          <a:prstGeom prst="rect">
            <a:avLst/>
          </a:prstGeom>
        </p:spPr>
        <p:txBody>
          <a:bodyPr anchor="t" rtlCol="false" tIns="0" lIns="0" bIns="0" rIns="0">
            <a:spAutoFit/>
          </a:bodyPr>
          <a:lstStyle/>
          <a:p>
            <a:pPr algn="l">
              <a:lnSpc>
                <a:spcPts val="3024"/>
              </a:lnSpc>
            </a:pPr>
            <a:r>
              <a:rPr lang="en-US" sz="2400" b="true">
                <a:solidFill>
                  <a:srgbClr val="000000"/>
                </a:solidFill>
                <a:latin typeface="Inter Bold"/>
                <a:ea typeface="Inter Bold"/>
                <a:cs typeface="Inter Bold"/>
                <a:sym typeface="Inter Bold"/>
              </a:rPr>
              <a:t>Encryption is the process of converting readable data (plaintext) into a scrambled, unreadable form (ciphertext) to protect it from unauthorized access. Only someone with the decryption key can turn it back into its original form.</a:t>
            </a:r>
          </a:p>
        </p:txBody>
      </p:sp>
      <p:sp>
        <p:nvSpPr>
          <p:cNvPr name="TextBox 25" id="25"/>
          <p:cNvSpPr txBox="true"/>
          <p:nvPr/>
        </p:nvSpPr>
        <p:spPr>
          <a:xfrm rot="0">
            <a:off x="1977756" y="6100688"/>
            <a:ext cx="9547334" cy="2214985"/>
          </a:xfrm>
          <a:prstGeom prst="rect">
            <a:avLst/>
          </a:prstGeom>
        </p:spPr>
        <p:txBody>
          <a:bodyPr anchor="t" rtlCol="false" tIns="0" lIns="0" bIns="0" rIns="0">
            <a:spAutoFit/>
          </a:bodyPr>
          <a:lstStyle/>
          <a:p>
            <a:pPr algn="just">
              <a:lnSpc>
                <a:spcPts val="3574"/>
              </a:lnSpc>
            </a:pPr>
            <a:r>
              <a:rPr lang="en-US" b="true" sz="2707" spc="127">
                <a:solidFill>
                  <a:srgbClr val="000000"/>
                </a:solidFill>
                <a:latin typeface="Inter Bold"/>
                <a:ea typeface="Inter Bold"/>
                <a:cs typeface="Inter Bold"/>
                <a:sym typeface="Inter Bold"/>
              </a:rPr>
              <a:t>Types of Encryption:</a:t>
            </a:r>
          </a:p>
          <a:p>
            <a:pPr algn="just" marL="584655" indent="-292328" lvl="1">
              <a:lnSpc>
                <a:spcPts val="3574"/>
              </a:lnSpc>
              <a:buFont typeface="Arial"/>
              <a:buChar char="•"/>
            </a:pPr>
            <a:r>
              <a:rPr lang="en-US" b="true" sz="2707" spc="127">
                <a:solidFill>
                  <a:srgbClr val="000000"/>
                </a:solidFill>
                <a:latin typeface="Inter Bold"/>
                <a:ea typeface="Inter Bold"/>
                <a:cs typeface="Inter Bold"/>
                <a:sym typeface="Inter Bold"/>
              </a:rPr>
              <a:t>Symmetric Encryption</a:t>
            </a:r>
          </a:p>
          <a:p>
            <a:pPr algn="just" marL="584655" indent="-292328" lvl="1">
              <a:lnSpc>
                <a:spcPts val="3574"/>
              </a:lnSpc>
              <a:buFont typeface="Arial"/>
              <a:buChar char="•"/>
            </a:pPr>
            <a:r>
              <a:rPr lang="en-US" b="true" sz="2707" spc="127">
                <a:solidFill>
                  <a:srgbClr val="000000"/>
                </a:solidFill>
                <a:latin typeface="Inter Bold"/>
                <a:ea typeface="Inter Bold"/>
                <a:cs typeface="Inter Bold"/>
                <a:sym typeface="Inter Bold"/>
              </a:rPr>
              <a:t>Asymmetric Encryption</a:t>
            </a:r>
          </a:p>
          <a:p>
            <a:pPr algn="just" marL="584655" indent="-292328" lvl="1">
              <a:lnSpc>
                <a:spcPts val="3574"/>
              </a:lnSpc>
              <a:buFont typeface="Arial"/>
              <a:buChar char="•"/>
            </a:pPr>
            <a:r>
              <a:rPr lang="en-US" b="true" sz="2707" spc="127">
                <a:solidFill>
                  <a:srgbClr val="000000"/>
                </a:solidFill>
                <a:latin typeface="Inter Bold"/>
                <a:ea typeface="Inter Bold"/>
                <a:cs typeface="Inter Bold"/>
                <a:sym typeface="Inter Bold"/>
              </a:rPr>
              <a:t>Hashing</a:t>
            </a:r>
          </a:p>
          <a:p>
            <a:pPr algn="just" marL="584655" indent="-292328" lvl="1">
              <a:lnSpc>
                <a:spcPts val="3574"/>
              </a:lnSpc>
              <a:buFont typeface="Arial"/>
              <a:buChar char="•"/>
            </a:pPr>
            <a:r>
              <a:rPr lang="en-US" b="true" sz="2707" spc="127">
                <a:solidFill>
                  <a:srgbClr val="000000"/>
                </a:solidFill>
                <a:latin typeface="Inter Bold"/>
                <a:ea typeface="Inter Bold"/>
                <a:cs typeface="Inter Bold"/>
                <a:sym typeface="Inter Bold"/>
              </a:rPr>
              <a:t>Hybrid Encryption</a:t>
            </a:r>
          </a:p>
        </p:txBody>
      </p:sp>
      <p:sp>
        <p:nvSpPr>
          <p:cNvPr name="Freeform 26" id="26"/>
          <p:cNvSpPr/>
          <p:nvPr/>
        </p:nvSpPr>
        <p:spPr>
          <a:xfrm flipH="false" flipV="false" rot="0">
            <a:off x="9536243" y="3214247"/>
            <a:ext cx="197909" cy="268103"/>
          </a:xfrm>
          <a:custGeom>
            <a:avLst/>
            <a:gdLst/>
            <a:ahLst/>
            <a:cxnLst/>
            <a:rect r="r" b="b" t="t" l="l"/>
            <a:pathLst>
              <a:path h="268103" w="197909">
                <a:moveTo>
                  <a:pt x="0" y="0"/>
                </a:moveTo>
                <a:lnTo>
                  <a:pt x="197909" y="0"/>
                </a:lnTo>
                <a:lnTo>
                  <a:pt x="197909" y="268103"/>
                </a:lnTo>
                <a:lnTo>
                  <a:pt x="0" y="2681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27" id="27"/>
          <p:cNvSpPr/>
          <p:nvPr/>
        </p:nvSpPr>
        <p:spPr>
          <a:xfrm>
            <a:off x="1028700" y="3375137"/>
            <a:ext cx="9558957" cy="0"/>
          </a:xfrm>
          <a:prstGeom prst="line">
            <a:avLst/>
          </a:prstGeom>
          <a:ln cap="flat" w="19050">
            <a:solidFill>
              <a:srgbClr val="000000"/>
            </a:solidFill>
            <a:prstDash val="solid"/>
            <a:headEnd type="none" len="sm" w="sm"/>
            <a:tailEnd type="none" len="sm" w="sm"/>
          </a:ln>
        </p:spPr>
      </p:sp>
      <p:sp>
        <p:nvSpPr>
          <p:cNvPr name="Freeform 28" id="28"/>
          <p:cNvSpPr/>
          <p:nvPr/>
        </p:nvSpPr>
        <p:spPr>
          <a:xfrm flipH="false" flipV="false" rot="0">
            <a:off x="1977756" y="3241085"/>
            <a:ext cx="197909" cy="268103"/>
          </a:xfrm>
          <a:custGeom>
            <a:avLst/>
            <a:gdLst/>
            <a:ahLst/>
            <a:cxnLst/>
            <a:rect r="r" b="b" t="t" l="l"/>
            <a:pathLst>
              <a:path h="268103" w="197909">
                <a:moveTo>
                  <a:pt x="0" y="0"/>
                </a:moveTo>
                <a:lnTo>
                  <a:pt x="197909" y="0"/>
                </a:lnTo>
                <a:lnTo>
                  <a:pt x="197909" y="268104"/>
                </a:lnTo>
                <a:lnTo>
                  <a:pt x="0" y="2681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8AA4F4"/>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3583563"/>
            <a:chOff x="0" y="0"/>
            <a:chExt cx="4274726" cy="943819"/>
          </a:xfrm>
        </p:grpSpPr>
        <p:sp>
          <p:nvSpPr>
            <p:cNvPr name="Freeform 3" id="3"/>
            <p:cNvSpPr/>
            <p:nvPr/>
          </p:nvSpPr>
          <p:spPr>
            <a:xfrm flipH="false" flipV="false" rot="0">
              <a:off x="0" y="0"/>
              <a:ext cx="4274726" cy="943819"/>
            </a:xfrm>
            <a:custGeom>
              <a:avLst/>
              <a:gdLst/>
              <a:ahLst/>
              <a:cxnLst/>
              <a:rect r="r" b="b" t="t" l="l"/>
              <a:pathLst>
                <a:path h="943819" w="4274726">
                  <a:moveTo>
                    <a:pt x="19080" y="0"/>
                  </a:moveTo>
                  <a:lnTo>
                    <a:pt x="4255646" y="0"/>
                  </a:lnTo>
                  <a:cubicBezTo>
                    <a:pt x="4266183" y="0"/>
                    <a:pt x="4274726" y="8542"/>
                    <a:pt x="4274726" y="19080"/>
                  </a:cubicBezTo>
                  <a:lnTo>
                    <a:pt x="4274726" y="924739"/>
                  </a:lnTo>
                  <a:cubicBezTo>
                    <a:pt x="4274726" y="929799"/>
                    <a:pt x="4272716" y="934652"/>
                    <a:pt x="4269137" y="938231"/>
                  </a:cubicBezTo>
                  <a:cubicBezTo>
                    <a:pt x="4265559" y="941809"/>
                    <a:pt x="4260706" y="943819"/>
                    <a:pt x="4255646" y="943819"/>
                  </a:cubicBezTo>
                  <a:lnTo>
                    <a:pt x="19080" y="943819"/>
                  </a:lnTo>
                  <a:cubicBezTo>
                    <a:pt x="8542" y="943819"/>
                    <a:pt x="0" y="935277"/>
                    <a:pt x="0" y="924739"/>
                  </a:cubicBezTo>
                  <a:lnTo>
                    <a:pt x="0" y="19080"/>
                  </a:lnTo>
                  <a:cubicBezTo>
                    <a:pt x="0" y="8542"/>
                    <a:pt x="8542" y="0"/>
                    <a:pt x="19080" y="0"/>
                  </a:cubicBezTo>
                  <a:close/>
                </a:path>
              </a:pathLst>
            </a:custGeom>
            <a:solidFill>
              <a:srgbClr val="F4F8FF"/>
            </a:solidFill>
            <a:ln w="19050" cap="rnd">
              <a:solidFill>
                <a:srgbClr val="000000"/>
              </a:solidFill>
              <a:prstDash val="solid"/>
              <a:round/>
            </a:ln>
          </p:spPr>
        </p:sp>
        <p:sp>
          <p:nvSpPr>
            <p:cNvPr name="TextBox 4" id="4"/>
            <p:cNvSpPr txBox="true"/>
            <p:nvPr/>
          </p:nvSpPr>
          <p:spPr>
            <a:xfrm>
              <a:off x="0" y="-38100"/>
              <a:ext cx="4274726" cy="981919"/>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27998" y="1347066"/>
            <a:ext cx="284690" cy="2846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5954"/>
            </a:solidFill>
            <a:ln w="19050"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35411" y="1347066"/>
            <a:ext cx="284690" cy="2846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C954"/>
            </a:solidFill>
            <a:ln w="19050" cap="sq">
              <a:solidFill>
                <a:srgbClr val="000000"/>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243926" y="1347066"/>
            <a:ext cx="284690" cy="28469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F854"/>
            </a:solidFill>
            <a:ln w="19050" cap="sq">
              <a:solidFill>
                <a:srgbClr val="000000"/>
              </a:solid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28700" y="4707513"/>
            <a:ext cx="16230600" cy="4550787"/>
            <a:chOff x="0" y="0"/>
            <a:chExt cx="4274726" cy="1198561"/>
          </a:xfrm>
        </p:grpSpPr>
        <p:sp>
          <p:nvSpPr>
            <p:cNvPr name="Freeform 15" id="15"/>
            <p:cNvSpPr/>
            <p:nvPr/>
          </p:nvSpPr>
          <p:spPr>
            <a:xfrm flipH="false" flipV="false" rot="0">
              <a:off x="0" y="0"/>
              <a:ext cx="4274726" cy="1198561"/>
            </a:xfrm>
            <a:custGeom>
              <a:avLst/>
              <a:gdLst/>
              <a:ahLst/>
              <a:cxnLst/>
              <a:rect r="r" b="b" t="t" l="l"/>
              <a:pathLst>
                <a:path h="1198561" w="4274726">
                  <a:moveTo>
                    <a:pt x="19080" y="0"/>
                  </a:moveTo>
                  <a:lnTo>
                    <a:pt x="4255646" y="0"/>
                  </a:lnTo>
                  <a:cubicBezTo>
                    <a:pt x="4266183" y="0"/>
                    <a:pt x="4274726" y="8542"/>
                    <a:pt x="4274726" y="19080"/>
                  </a:cubicBezTo>
                  <a:lnTo>
                    <a:pt x="4274726" y="1179481"/>
                  </a:lnTo>
                  <a:cubicBezTo>
                    <a:pt x="4274726" y="1184542"/>
                    <a:pt x="4272716" y="1189395"/>
                    <a:pt x="4269137" y="1192973"/>
                  </a:cubicBezTo>
                  <a:cubicBezTo>
                    <a:pt x="4265559" y="1196551"/>
                    <a:pt x="4260706" y="1198561"/>
                    <a:pt x="4255646" y="1198561"/>
                  </a:cubicBezTo>
                  <a:lnTo>
                    <a:pt x="19080" y="1198561"/>
                  </a:lnTo>
                  <a:cubicBezTo>
                    <a:pt x="8542" y="1198561"/>
                    <a:pt x="0" y="1190019"/>
                    <a:pt x="0" y="1179481"/>
                  </a:cubicBezTo>
                  <a:lnTo>
                    <a:pt x="0" y="19080"/>
                  </a:lnTo>
                  <a:cubicBezTo>
                    <a:pt x="0" y="8542"/>
                    <a:pt x="8542" y="0"/>
                    <a:pt x="19080" y="0"/>
                  </a:cubicBezTo>
                  <a:close/>
                </a:path>
              </a:pathLst>
            </a:custGeom>
            <a:solidFill>
              <a:srgbClr val="F4F8FF"/>
            </a:solidFill>
            <a:ln w="19050" cap="rnd">
              <a:solidFill>
                <a:srgbClr val="000000"/>
              </a:solidFill>
              <a:prstDash val="solid"/>
              <a:round/>
            </a:ln>
          </p:spPr>
        </p:sp>
        <p:sp>
          <p:nvSpPr>
            <p:cNvPr name="TextBox 16" id="16"/>
            <p:cNvSpPr txBox="true"/>
            <p:nvPr/>
          </p:nvSpPr>
          <p:spPr>
            <a:xfrm>
              <a:off x="0" y="-38100"/>
              <a:ext cx="4274726" cy="1236661"/>
            </a:xfrm>
            <a:prstGeom prst="rect">
              <a:avLst/>
            </a:prstGeom>
          </p:spPr>
          <p:txBody>
            <a:bodyPr anchor="ctr" rtlCol="false" tIns="50800" lIns="50800" bIns="50800" rIns="50800"/>
            <a:lstStyle/>
            <a:p>
              <a:pPr algn="ctr">
                <a:lnSpc>
                  <a:spcPts val="2659"/>
                </a:lnSpc>
                <a:spcBef>
                  <a:spcPct val="0"/>
                </a:spcBef>
              </a:pPr>
            </a:p>
          </p:txBody>
        </p:sp>
      </p:grpSp>
      <p:sp>
        <p:nvSpPr>
          <p:cNvPr name="AutoShape 17" id="17"/>
          <p:cNvSpPr/>
          <p:nvPr/>
        </p:nvSpPr>
        <p:spPr>
          <a:xfrm flipV="true">
            <a:off x="9153525" y="4707513"/>
            <a:ext cx="0" cy="4550787"/>
          </a:xfrm>
          <a:prstGeom prst="line">
            <a:avLst/>
          </a:prstGeom>
          <a:ln cap="flat" w="19050">
            <a:solidFill>
              <a:srgbClr val="000000"/>
            </a:solidFill>
            <a:prstDash val="solid"/>
            <a:headEnd type="none" len="sm" w="sm"/>
            <a:tailEnd type="none" len="sm" w="sm"/>
          </a:ln>
        </p:spPr>
      </p:sp>
      <p:sp>
        <p:nvSpPr>
          <p:cNvPr name="Freeform 18" id="18"/>
          <p:cNvSpPr/>
          <p:nvPr/>
        </p:nvSpPr>
        <p:spPr>
          <a:xfrm flipH="false" flipV="false" rot="0">
            <a:off x="9525000" y="5337298"/>
            <a:ext cx="7256089" cy="3615605"/>
          </a:xfrm>
          <a:custGeom>
            <a:avLst/>
            <a:gdLst/>
            <a:ahLst/>
            <a:cxnLst/>
            <a:rect r="r" b="b" t="t" l="l"/>
            <a:pathLst>
              <a:path h="3615605" w="7256089">
                <a:moveTo>
                  <a:pt x="0" y="0"/>
                </a:moveTo>
                <a:lnTo>
                  <a:pt x="7256089" y="0"/>
                </a:lnTo>
                <a:lnTo>
                  <a:pt x="7256089" y="3615605"/>
                </a:lnTo>
                <a:lnTo>
                  <a:pt x="0" y="3615605"/>
                </a:lnTo>
                <a:lnTo>
                  <a:pt x="0" y="0"/>
                </a:lnTo>
                <a:close/>
              </a:path>
            </a:pathLst>
          </a:custGeom>
          <a:blipFill>
            <a:blip r:embed="rId2"/>
            <a:stretch>
              <a:fillRect l="0" t="-29596" r="0" b="-4195"/>
            </a:stretch>
          </a:blipFill>
        </p:spPr>
      </p:sp>
      <p:sp>
        <p:nvSpPr>
          <p:cNvPr name="TextBox 19" id="19"/>
          <p:cNvSpPr txBox="true"/>
          <p:nvPr/>
        </p:nvSpPr>
        <p:spPr>
          <a:xfrm rot="0">
            <a:off x="2880703" y="1937305"/>
            <a:ext cx="12526593" cy="2217503"/>
          </a:xfrm>
          <a:prstGeom prst="rect">
            <a:avLst/>
          </a:prstGeom>
        </p:spPr>
        <p:txBody>
          <a:bodyPr anchor="t" rtlCol="false" tIns="0" lIns="0" bIns="0" rIns="0">
            <a:spAutoFit/>
          </a:bodyPr>
          <a:lstStyle/>
          <a:p>
            <a:pPr algn="ctr">
              <a:lnSpc>
                <a:spcPts val="7639"/>
              </a:lnSpc>
            </a:pPr>
            <a:r>
              <a:rPr lang="en-US" b="true" sz="8041">
                <a:solidFill>
                  <a:srgbClr val="000000"/>
                </a:solidFill>
                <a:latin typeface="Cooper Hewitt Bold"/>
                <a:ea typeface="Cooper Hewitt Bold"/>
                <a:cs typeface="Cooper Hewitt Bold"/>
                <a:sym typeface="Cooper Hewitt Bold"/>
              </a:rPr>
              <a:t>MODERN SYSTEM SECURITY</a:t>
            </a:r>
          </a:p>
        </p:txBody>
      </p:sp>
      <p:sp>
        <p:nvSpPr>
          <p:cNvPr name="TextBox 20" id="20"/>
          <p:cNvSpPr txBox="true"/>
          <p:nvPr/>
        </p:nvSpPr>
        <p:spPr>
          <a:xfrm rot="0">
            <a:off x="1712687" y="5299198"/>
            <a:ext cx="7071548" cy="3459907"/>
          </a:xfrm>
          <a:prstGeom prst="rect">
            <a:avLst/>
          </a:prstGeom>
        </p:spPr>
        <p:txBody>
          <a:bodyPr anchor="t" rtlCol="false" tIns="0" lIns="0" bIns="0" rIns="0">
            <a:spAutoFit/>
          </a:bodyPr>
          <a:lstStyle/>
          <a:p>
            <a:pPr algn="just">
              <a:lnSpc>
                <a:spcPts val="3909"/>
              </a:lnSpc>
            </a:pPr>
            <a:r>
              <a:rPr lang="en-US" sz="2961">
                <a:solidFill>
                  <a:srgbClr val="000000"/>
                </a:solidFill>
                <a:latin typeface="Inter Light"/>
                <a:ea typeface="Inter Light"/>
                <a:cs typeface="Inter Light"/>
                <a:sym typeface="Inter Light"/>
              </a:rPr>
              <a:t>Modern System Security refers to the </a:t>
            </a:r>
            <a:r>
              <a:rPr lang="en-US" sz="2961" b="true">
                <a:solidFill>
                  <a:srgbClr val="000000"/>
                </a:solidFill>
                <a:latin typeface="Inter Bold"/>
                <a:ea typeface="Inter Bold"/>
                <a:cs typeface="Inter Bold"/>
                <a:sym typeface="Inter Bold"/>
              </a:rPr>
              <a:t>advanced techniques and practices</a:t>
            </a:r>
            <a:r>
              <a:rPr lang="en-US" sz="2961">
                <a:solidFill>
                  <a:srgbClr val="000000"/>
                </a:solidFill>
                <a:latin typeface="Inter Light"/>
                <a:ea typeface="Inter Light"/>
                <a:cs typeface="Inter Light"/>
                <a:sym typeface="Inter Light"/>
              </a:rPr>
              <a:t> used to protect today’s complex computing systems (like </a:t>
            </a:r>
            <a:r>
              <a:rPr lang="en-US" sz="2961" b="true">
                <a:solidFill>
                  <a:srgbClr val="000000"/>
                </a:solidFill>
                <a:latin typeface="Inter Bold"/>
                <a:ea typeface="Inter Bold"/>
                <a:cs typeface="Inter Bold"/>
                <a:sym typeface="Inter Bold"/>
              </a:rPr>
              <a:t>cloud platforms, IoT, mobile apps, and AI-driven systems</a:t>
            </a:r>
            <a:r>
              <a:rPr lang="en-US" sz="2961">
                <a:solidFill>
                  <a:srgbClr val="000000"/>
                </a:solidFill>
                <a:latin typeface="Inter Light"/>
                <a:ea typeface="Inter Light"/>
                <a:cs typeface="Inter Light"/>
                <a:sym typeface="Inter Light"/>
              </a:rPr>
              <a:t>) against evolving and sophisticated cyber threats.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8AA4F4"/>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2219425" cy="8229600"/>
            <a:chOff x="0" y="0"/>
            <a:chExt cx="3218285" cy="2167467"/>
          </a:xfrm>
        </p:grpSpPr>
        <p:sp>
          <p:nvSpPr>
            <p:cNvPr name="Freeform 3" id="3"/>
            <p:cNvSpPr/>
            <p:nvPr/>
          </p:nvSpPr>
          <p:spPr>
            <a:xfrm flipH="false" flipV="false" rot="0">
              <a:off x="0" y="0"/>
              <a:ext cx="3218285" cy="2167467"/>
            </a:xfrm>
            <a:custGeom>
              <a:avLst/>
              <a:gdLst/>
              <a:ahLst/>
              <a:cxnLst/>
              <a:rect r="r" b="b" t="t" l="l"/>
              <a:pathLst>
                <a:path h="2167467" w="3218285">
                  <a:moveTo>
                    <a:pt x="25343" y="0"/>
                  </a:moveTo>
                  <a:lnTo>
                    <a:pt x="3192942" y="0"/>
                  </a:lnTo>
                  <a:cubicBezTo>
                    <a:pt x="3199663" y="0"/>
                    <a:pt x="3206109" y="2670"/>
                    <a:pt x="3210862" y="7423"/>
                  </a:cubicBezTo>
                  <a:cubicBezTo>
                    <a:pt x="3215615" y="12176"/>
                    <a:pt x="3218285" y="18622"/>
                    <a:pt x="3218285" y="25343"/>
                  </a:cubicBezTo>
                  <a:lnTo>
                    <a:pt x="3218285" y="2142124"/>
                  </a:lnTo>
                  <a:cubicBezTo>
                    <a:pt x="3218285" y="2148845"/>
                    <a:pt x="3215615" y="2155291"/>
                    <a:pt x="3210862" y="2160044"/>
                  </a:cubicBezTo>
                  <a:cubicBezTo>
                    <a:pt x="3206109" y="2164797"/>
                    <a:pt x="3199663" y="2167467"/>
                    <a:pt x="3192942" y="2167467"/>
                  </a:cubicBezTo>
                  <a:lnTo>
                    <a:pt x="25343" y="2167467"/>
                  </a:lnTo>
                  <a:cubicBezTo>
                    <a:pt x="18622" y="2167467"/>
                    <a:pt x="12176" y="2164797"/>
                    <a:pt x="7423" y="2160044"/>
                  </a:cubicBezTo>
                  <a:cubicBezTo>
                    <a:pt x="2670" y="2155291"/>
                    <a:pt x="0" y="2148845"/>
                    <a:pt x="0" y="2142124"/>
                  </a:cubicBezTo>
                  <a:lnTo>
                    <a:pt x="0" y="25343"/>
                  </a:lnTo>
                  <a:cubicBezTo>
                    <a:pt x="0" y="18622"/>
                    <a:pt x="2670" y="12176"/>
                    <a:pt x="7423" y="7423"/>
                  </a:cubicBezTo>
                  <a:cubicBezTo>
                    <a:pt x="12176" y="2670"/>
                    <a:pt x="18622" y="0"/>
                    <a:pt x="25343" y="0"/>
                  </a:cubicBezTo>
                  <a:close/>
                </a:path>
              </a:pathLst>
            </a:custGeom>
            <a:solidFill>
              <a:srgbClr val="F4F8FF"/>
            </a:solidFill>
            <a:ln w="19050" cap="rnd">
              <a:solidFill>
                <a:srgbClr val="000000"/>
              </a:solidFill>
              <a:prstDash val="solid"/>
              <a:round/>
            </a:ln>
          </p:spPr>
        </p:sp>
        <p:sp>
          <p:nvSpPr>
            <p:cNvPr name="TextBox 4" id="4"/>
            <p:cNvSpPr txBox="true"/>
            <p:nvPr/>
          </p:nvSpPr>
          <p:spPr>
            <a:xfrm>
              <a:off x="0" y="-38100"/>
              <a:ext cx="3218285"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27998" y="1347066"/>
            <a:ext cx="284690" cy="2846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5954"/>
            </a:solidFill>
            <a:ln w="19050" cap="sq">
              <a:solidFill>
                <a:srgbClr val="000000"/>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835411" y="1347066"/>
            <a:ext cx="284690" cy="2846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C954"/>
            </a:solidFill>
            <a:ln w="19050" cap="sq">
              <a:solidFill>
                <a:srgbClr val="000000"/>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243926" y="1347066"/>
            <a:ext cx="284690" cy="28469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F854"/>
            </a:solidFill>
            <a:ln w="19050" cap="sq">
              <a:solidFill>
                <a:srgbClr val="000000"/>
              </a:solid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2050211" y="2774169"/>
            <a:ext cx="11006458" cy="3157649"/>
          </a:xfrm>
          <a:prstGeom prst="rect">
            <a:avLst/>
          </a:prstGeom>
        </p:spPr>
        <p:txBody>
          <a:bodyPr anchor="t" rtlCol="false" tIns="0" lIns="0" bIns="0" rIns="0">
            <a:spAutoFit/>
          </a:bodyPr>
          <a:lstStyle/>
          <a:p>
            <a:pPr algn="l">
              <a:lnSpc>
                <a:spcPts val="7586"/>
              </a:lnSpc>
            </a:pPr>
            <a:r>
              <a:rPr lang="en-US" sz="7985" b="true">
                <a:solidFill>
                  <a:srgbClr val="000000"/>
                </a:solidFill>
                <a:latin typeface="Cooper Hewitt Bold"/>
                <a:ea typeface="Cooper Hewitt Bold"/>
                <a:cs typeface="Cooper Hewitt Bold"/>
                <a:sym typeface="Cooper Hewitt Bold"/>
              </a:rPr>
              <a:t>TRUSTED OPERATING SYSTEMS</a:t>
            </a:r>
          </a:p>
          <a:p>
            <a:pPr algn="l">
              <a:lnSpc>
                <a:spcPts val="7586"/>
              </a:lnSpc>
            </a:pPr>
          </a:p>
        </p:txBody>
      </p:sp>
      <p:grpSp>
        <p:nvGrpSpPr>
          <p:cNvPr name="Group 15" id="15"/>
          <p:cNvGrpSpPr/>
          <p:nvPr/>
        </p:nvGrpSpPr>
        <p:grpSpPr>
          <a:xfrm rot="0">
            <a:off x="13371950" y="1028700"/>
            <a:ext cx="3887350" cy="8229600"/>
            <a:chOff x="0" y="0"/>
            <a:chExt cx="1023829" cy="2167467"/>
          </a:xfrm>
        </p:grpSpPr>
        <p:sp>
          <p:nvSpPr>
            <p:cNvPr name="Freeform 16" id="16"/>
            <p:cNvSpPr/>
            <p:nvPr/>
          </p:nvSpPr>
          <p:spPr>
            <a:xfrm flipH="false" flipV="false" rot="0">
              <a:off x="0" y="0"/>
              <a:ext cx="1023829" cy="2167467"/>
            </a:xfrm>
            <a:custGeom>
              <a:avLst/>
              <a:gdLst/>
              <a:ahLst/>
              <a:cxnLst/>
              <a:rect r="r" b="b" t="t" l="l"/>
              <a:pathLst>
                <a:path h="2167467" w="1023829">
                  <a:moveTo>
                    <a:pt x="79663" y="0"/>
                  </a:moveTo>
                  <a:lnTo>
                    <a:pt x="944166" y="0"/>
                  </a:lnTo>
                  <a:cubicBezTo>
                    <a:pt x="965294" y="0"/>
                    <a:pt x="985557" y="8393"/>
                    <a:pt x="1000496" y="23333"/>
                  </a:cubicBezTo>
                  <a:cubicBezTo>
                    <a:pt x="1015436" y="38272"/>
                    <a:pt x="1023829" y="58535"/>
                    <a:pt x="1023829" y="79663"/>
                  </a:cubicBezTo>
                  <a:lnTo>
                    <a:pt x="1023829" y="2087804"/>
                  </a:lnTo>
                  <a:cubicBezTo>
                    <a:pt x="1023829" y="2108932"/>
                    <a:pt x="1015436" y="2129194"/>
                    <a:pt x="1000496" y="2144134"/>
                  </a:cubicBezTo>
                  <a:cubicBezTo>
                    <a:pt x="985557" y="2159074"/>
                    <a:pt x="965294" y="2167467"/>
                    <a:pt x="944166" y="2167467"/>
                  </a:cubicBezTo>
                  <a:lnTo>
                    <a:pt x="79663" y="2167467"/>
                  </a:lnTo>
                  <a:cubicBezTo>
                    <a:pt x="58535" y="2167467"/>
                    <a:pt x="38272" y="2159074"/>
                    <a:pt x="23333" y="2144134"/>
                  </a:cubicBezTo>
                  <a:cubicBezTo>
                    <a:pt x="8393" y="2129194"/>
                    <a:pt x="0" y="2108932"/>
                    <a:pt x="0" y="2087804"/>
                  </a:cubicBezTo>
                  <a:lnTo>
                    <a:pt x="0" y="79663"/>
                  </a:lnTo>
                  <a:cubicBezTo>
                    <a:pt x="0" y="58535"/>
                    <a:pt x="8393" y="38272"/>
                    <a:pt x="23333" y="23333"/>
                  </a:cubicBezTo>
                  <a:cubicBezTo>
                    <a:pt x="38272" y="8393"/>
                    <a:pt x="58535" y="0"/>
                    <a:pt x="79663" y="0"/>
                  </a:cubicBezTo>
                  <a:close/>
                </a:path>
              </a:pathLst>
            </a:custGeom>
            <a:solidFill>
              <a:srgbClr val="F4F8FF"/>
            </a:solidFill>
            <a:ln w="19050" cap="rnd">
              <a:solidFill>
                <a:srgbClr val="000000"/>
              </a:solidFill>
              <a:prstDash val="solid"/>
              <a:round/>
            </a:ln>
          </p:spPr>
        </p:sp>
        <p:sp>
          <p:nvSpPr>
            <p:cNvPr name="TextBox 17" id="17"/>
            <p:cNvSpPr txBox="true"/>
            <p:nvPr/>
          </p:nvSpPr>
          <p:spPr>
            <a:xfrm>
              <a:off x="0" y="-38100"/>
              <a:ext cx="1023829" cy="2205567"/>
            </a:xfrm>
            <a:prstGeom prst="rect">
              <a:avLst/>
            </a:prstGeom>
          </p:spPr>
          <p:txBody>
            <a:bodyPr anchor="ctr" rtlCol="false" tIns="50800" lIns="50800" bIns="50800" rIns="50800"/>
            <a:lstStyle/>
            <a:p>
              <a:pPr algn="ctr">
                <a:lnSpc>
                  <a:spcPts val="2659"/>
                </a:lnSpc>
                <a:spcBef>
                  <a:spcPct val="0"/>
                </a:spcBef>
              </a:pPr>
            </a:p>
          </p:txBody>
        </p:sp>
      </p:grpSp>
      <p:sp>
        <p:nvSpPr>
          <p:cNvPr name="AutoShape 18" id="18"/>
          <p:cNvSpPr/>
          <p:nvPr/>
        </p:nvSpPr>
        <p:spPr>
          <a:xfrm flipV="true">
            <a:off x="1028700" y="5153025"/>
            <a:ext cx="12219425" cy="0"/>
          </a:xfrm>
          <a:prstGeom prst="line">
            <a:avLst/>
          </a:prstGeom>
          <a:ln cap="flat" w="19050">
            <a:solidFill>
              <a:srgbClr val="000000"/>
            </a:solidFill>
            <a:prstDash val="solid"/>
            <a:headEnd type="none" len="sm" w="sm"/>
            <a:tailEnd type="none" len="sm" w="sm"/>
          </a:ln>
        </p:spPr>
      </p:sp>
      <p:sp>
        <p:nvSpPr>
          <p:cNvPr name="Freeform 19" id="19"/>
          <p:cNvSpPr/>
          <p:nvPr/>
        </p:nvSpPr>
        <p:spPr>
          <a:xfrm flipH="false" flipV="false" rot="0">
            <a:off x="2021146" y="5009448"/>
            <a:ext cx="197909" cy="268103"/>
          </a:xfrm>
          <a:custGeom>
            <a:avLst/>
            <a:gdLst/>
            <a:ahLst/>
            <a:cxnLst/>
            <a:rect r="r" b="b" t="t" l="l"/>
            <a:pathLst>
              <a:path h="268103" w="197909">
                <a:moveTo>
                  <a:pt x="0" y="0"/>
                </a:moveTo>
                <a:lnTo>
                  <a:pt x="197909" y="0"/>
                </a:lnTo>
                <a:lnTo>
                  <a:pt x="197909" y="268104"/>
                </a:lnTo>
                <a:lnTo>
                  <a:pt x="0" y="2681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2028705" y="5009448"/>
            <a:ext cx="197909" cy="268103"/>
          </a:xfrm>
          <a:custGeom>
            <a:avLst/>
            <a:gdLst/>
            <a:ahLst/>
            <a:cxnLst/>
            <a:rect r="r" b="b" t="t" l="l"/>
            <a:pathLst>
              <a:path h="268103" w="197909">
                <a:moveTo>
                  <a:pt x="0" y="0"/>
                </a:moveTo>
                <a:lnTo>
                  <a:pt x="197909" y="0"/>
                </a:lnTo>
                <a:lnTo>
                  <a:pt x="197909" y="268104"/>
                </a:lnTo>
                <a:lnTo>
                  <a:pt x="0" y="2681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13499258" y="3327133"/>
            <a:ext cx="3632735" cy="3632735"/>
          </a:xfrm>
          <a:custGeom>
            <a:avLst/>
            <a:gdLst/>
            <a:ahLst/>
            <a:cxnLst/>
            <a:rect r="r" b="b" t="t" l="l"/>
            <a:pathLst>
              <a:path h="3632735" w="3632735">
                <a:moveTo>
                  <a:pt x="0" y="0"/>
                </a:moveTo>
                <a:lnTo>
                  <a:pt x="3632734" y="0"/>
                </a:lnTo>
                <a:lnTo>
                  <a:pt x="3632734" y="3632734"/>
                </a:lnTo>
                <a:lnTo>
                  <a:pt x="0" y="36327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2" id="22"/>
          <p:cNvSpPr txBox="true"/>
          <p:nvPr/>
        </p:nvSpPr>
        <p:spPr>
          <a:xfrm rot="0">
            <a:off x="2050211" y="5866972"/>
            <a:ext cx="10176403" cy="2318265"/>
          </a:xfrm>
          <a:prstGeom prst="rect">
            <a:avLst/>
          </a:prstGeom>
        </p:spPr>
        <p:txBody>
          <a:bodyPr anchor="t" rtlCol="false" tIns="0" lIns="0" bIns="0" rIns="0">
            <a:spAutoFit/>
          </a:bodyPr>
          <a:lstStyle/>
          <a:p>
            <a:pPr algn="just">
              <a:lnSpc>
                <a:spcPts val="4619"/>
              </a:lnSpc>
            </a:pPr>
            <a:r>
              <a:rPr lang="en-US" sz="3499" spc="-115">
                <a:solidFill>
                  <a:srgbClr val="000000"/>
                </a:solidFill>
                <a:latin typeface="Inter Light"/>
                <a:ea typeface="Inter Light"/>
                <a:cs typeface="Inter Light"/>
                <a:sym typeface="Inter Light"/>
              </a:rPr>
              <a:t>OSes with built-in, certified security features used in military and finance to protect critical systems.</a:t>
            </a:r>
            <a:r>
              <a:rPr lang="en-US" b="true" sz="3499" spc="-115">
                <a:solidFill>
                  <a:srgbClr val="000000"/>
                </a:solidFill>
                <a:latin typeface="Inter Bold"/>
                <a:ea typeface="Inter Bold"/>
                <a:cs typeface="Inter Bold"/>
                <a:sym typeface="Inter Bold"/>
              </a:rPr>
              <a:t>SE Linux,TrustedBSD,INTEGRITY-178B</a:t>
            </a:r>
            <a:r>
              <a:rPr lang="en-US" sz="3499" spc="-115">
                <a:solidFill>
                  <a:srgbClr val="000000"/>
                </a:solidFill>
                <a:latin typeface="Inter Light"/>
                <a:ea typeface="Inter Light"/>
                <a:cs typeface="Inter Light"/>
                <a:sym typeface="Inter Light"/>
              </a:rPr>
              <a:t> in military and in finance </a:t>
            </a:r>
            <a:r>
              <a:rPr lang="en-US" b="true" sz="3499" spc="-115">
                <a:solidFill>
                  <a:srgbClr val="000000"/>
                </a:solidFill>
                <a:latin typeface="Inter Bold"/>
                <a:ea typeface="Inter Bold"/>
                <a:cs typeface="Inter Bold"/>
                <a:sym typeface="Inter Bold"/>
              </a:rPr>
              <a:t>IBM AIX,z/OS </a:t>
            </a:r>
            <a:r>
              <a:rPr lang="en-US" sz="3499" spc="-115">
                <a:solidFill>
                  <a:srgbClr val="000000"/>
                </a:solidFill>
                <a:latin typeface="Inter"/>
                <a:ea typeface="Inter"/>
                <a:cs typeface="Inter"/>
                <a:sym typeface="Inter"/>
              </a:rPr>
              <a:t> are vividly recognized.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DAGmYKax2YI</dc:identifier>
  <dcterms:modified xsi:type="dcterms:W3CDTF">2011-08-01T06:04:30Z</dcterms:modified>
  <cp:revision>1</cp:revision>
  <dc:title>Security &amp; Protection</dc:title>
</cp:coreProperties>
</file>