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Roboto" panose="020B0604020202020204" charset="0"/>
      <p:regular r:id="rId16"/>
    </p:embeddedFont>
    <p:embeddedFont>
      <p:font typeface="Canva Sans" panose="020B0604020202020204" charset="0"/>
      <p:regular r:id="rId17"/>
    </p:embeddedFont>
    <p:embeddedFont>
      <p:font typeface="Calibri" panose="020F0502020204030204" pitchFamily="34" charset="0"/>
      <p:regular r:id="rId18"/>
      <p:bold r:id="rId19"/>
      <p:italic r:id="rId20"/>
      <p:boldItalic r:id="rId21"/>
    </p:embeddedFont>
    <p:embeddedFont>
      <p:font typeface="League Spartan" panose="020B0604020202020204" charset="0"/>
      <p:regular r:id="rId22"/>
    </p:embeddedFont>
    <p:embeddedFont>
      <p:font typeface="Archivo Black" panose="020B0604020202020204" charset="0"/>
      <p:regular r:id="rId23"/>
    </p:embeddedFont>
    <p:embeddedFont>
      <p:font typeface="Canva Sans Bold" panose="020B0604020202020204" charset="0"/>
      <p:regular r:id="rId24"/>
    </p:embeddedFont>
    <p:embeddedFont>
      <p:font typeface="Roboto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140" y="2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2.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7.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5141099" y="6528960"/>
            <a:ext cx="10048856" cy="9672024"/>
          </a:xfrm>
          <a:custGeom>
            <a:avLst/>
            <a:gdLst/>
            <a:ahLst/>
            <a:cxnLst/>
            <a:rect l="l" t="t" r="r" b="b"/>
            <a:pathLst>
              <a:path w="10048856" h="9672024">
                <a:moveTo>
                  <a:pt x="0" y="0"/>
                </a:moveTo>
                <a:lnTo>
                  <a:pt x="10048857" y="0"/>
                </a:lnTo>
                <a:lnTo>
                  <a:pt x="10048857" y="9672025"/>
                </a:lnTo>
                <a:lnTo>
                  <a:pt x="0" y="9672025"/>
                </a:lnTo>
                <a:lnTo>
                  <a:pt x="0" y="0"/>
                </a:lnTo>
                <a:close/>
              </a:path>
            </a:pathLst>
          </a:custGeom>
          <a:blipFill>
            <a:blip r:embed="rId2">
              <a:alphaModFix amt="50000"/>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6789665" y="4171621"/>
            <a:ext cx="2968663" cy="3454445"/>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5" name="TextBox 5"/>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5775766" y="2314884"/>
            <a:ext cx="2027798" cy="2359620"/>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8" name="TextBox 8"/>
            <p:cNvSpPr txBox="1"/>
            <p:nvPr/>
          </p:nvSpPr>
          <p:spPr>
            <a:xfrm>
              <a:off x="0" y="101600"/>
              <a:ext cx="6985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6043668" y="7112436"/>
            <a:ext cx="1491995" cy="1736140"/>
            <a:chOff x="0" y="0"/>
            <a:chExt cx="698500" cy="812800"/>
          </a:xfrm>
        </p:grpSpPr>
        <p:sp>
          <p:nvSpPr>
            <p:cNvPr id="10" name="Freeform 10"/>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11" name="TextBox 11"/>
            <p:cNvSpPr txBox="1"/>
            <p:nvPr/>
          </p:nvSpPr>
          <p:spPr>
            <a:xfrm>
              <a:off x="0" y="101600"/>
              <a:ext cx="6985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5522882" y="8762851"/>
            <a:ext cx="1041571" cy="1212010"/>
            <a:chOff x="0" y="0"/>
            <a:chExt cx="698500" cy="812800"/>
          </a:xfrm>
        </p:grpSpPr>
        <p:sp>
          <p:nvSpPr>
            <p:cNvPr id="13" name="Freeform 1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14" name="TextBox 1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1742714" y="902274"/>
            <a:ext cx="1357309" cy="1258595"/>
          </a:xfrm>
          <a:custGeom>
            <a:avLst/>
            <a:gdLst/>
            <a:ahLst/>
            <a:cxnLst/>
            <a:rect l="l" t="t" r="r" b="b"/>
            <a:pathLst>
              <a:path w="1357309" h="1258595">
                <a:moveTo>
                  <a:pt x="0" y="0"/>
                </a:moveTo>
                <a:lnTo>
                  <a:pt x="1357309" y="0"/>
                </a:lnTo>
                <a:lnTo>
                  <a:pt x="1357309" y="1258596"/>
                </a:lnTo>
                <a:lnTo>
                  <a:pt x="0" y="1258596"/>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16671" y="-298782"/>
            <a:ext cx="2853521" cy="3269659"/>
          </a:xfrm>
          <a:custGeom>
            <a:avLst/>
            <a:gdLst/>
            <a:ahLst/>
            <a:cxnLst/>
            <a:rect l="l" t="t" r="r" b="b"/>
            <a:pathLst>
              <a:path w="2853521" h="3269659">
                <a:moveTo>
                  <a:pt x="0" y="0"/>
                </a:moveTo>
                <a:lnTo>
                  <a:pt x="2853521" y="0"/>
                </a:lnTo>
                <a:lnTo>
                  <a:pt x="2853521" y="3269659"/>
                </a:lnTo>
                <a:lnTo>
                  <a:pt x="0" y="3269659"/>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7" name="TextBox 17"/>
          <p:cNvSpPr txBox="1"/>
          <p:nvPr/>
        </p:nvSpPr>
        <p:spPr>
          <a:xfrm>
            <a:off x="2187998" y="1874056"/>
            <a:ext cx="13334884" cy="4833255"/>
          </a:xfrm>
          <a:prstGeom prst="rect">
            <a:avLst/>
          </a:prstGeom>
        </p:spPr>
        <p:txBody>
          <a:bodyPr lIns="0" tIns="0" rIns="0" bIns="0" rtlCol="0" anchor="t">
            <a:spAutoFit/>
          </a:bodyPr>
          <a:lstStyle/>
          <a:p>
            <a:pPr algn="ctr">
              <a:lnSpc>
                <a:spcPts val="12498"/>
              </a:lnSpc>
            </a:pPr>
            <a:r>
              <a:rPr lang="en-US" sz="12498">
                <a:solidFill>
                  <a:srgbClr val="000000"/>
                </a:solidFill>
                <a:latin typeface="Archivo Black"/>
                <a:ea typeface="Archivo Black"/>
                <a:cs typeface="Archivo Black"/>
                <a:sym typeface="Archivo Black"/>
              </a:rPr>
              <a:t>TASK MANAGEMENT  SYSTEM</a:t>
            </a:r>
          </a:p>
        </p:txBody>
      </p:sp>
      <p:sp>
        <p:nvSpPr>
          <p:cNvPr id="18" name="TextBox 18"/>
          <p:cNvSpPr txBox="1"/>
          <p:nvPr/>
        </p:nvSpPr>
        <p:spPr>
          <a:xfrm>
            <a:off x="5470572" y="7052369"/>
            <a:ext cx="7346856" cy="2133580"/>
          </a:xfrm>
          <a:prstGeom prst="rect">
            <a:avLst/>
          </a:prstGeom>
        </p:spPr>
        <p:txBody>
          <a:bodyPr lIns="0" tIns="0" rIns="0" bIns="0" rtlCol="0" anchor="t">
            <a:spAutoFit/>
          </a:bodyPr>
          <a:lstStyle/>
          <a:p>
            <a:pPr algn="ctr">
              <a:lnSpc>
                <a:spcPts val="4200"/>
              </a:lnSpc>
            </a:pPr>
            <a:r>
              <a:rPr lang="en-US" sz="3000" spc="450">
                <a:solidFill>
                  <a:srgbClr val="000000"/>
                </a:solidFill>
                <a:latin typeface="Roboto"/>
                <a:ea typeface="Roboto"/>
                <a:cs typeface="Roboto"/>
                <a:sym typeface="Roboto"/>
              </a:rPr>
              <a:t>BY</a:t>
            </a:r>
          </a:p>
          <a:p>
            <a:pPr algn="ctr">
              <a:lnSpc>
                <a:spcPts val="4200"/>
              </a:lnSpc>
            </a:pPr>
            <a:r>
              <a:rPr lang="en-US" sz="3000" spc="450">
                <a:solidFill>
                  <a:srgbClr val="000000"/>
                </a:solidFill>
                <a:latin typeface="Roboto"/>
                <a:ea typeface="Roboto"/>
                <a:cs typeface="Roboto"/>
                <a:sym typeface="Roboto"/>
              </a:rPr>
              <a:t>202322240338</a:t>
            </a:r>
          </a:p>
          <a:p>
            <a:pPr algn="ctr">
              <a:lnSpc>
                <a:spcPts val="4200"/>
              </a:lnSpc>
            </a:pPr>
            <a:r>
              <a:rPr lang="en-US" sz="3000" spc="450">
                <a:solidFill>
                  <a:srgbClr val="000000"/>
                </a:solidFill>
                <a:latin typeface="Roboto"/>
                <a:ea typeface="Roboto"/>
                <a:cs typeface="Roboto"/>
                <a:sym typeface="Roboto"/>
              </a:rPr>
              <a:t>202322240303</a:t>
            </a:r>
          </a:p>
          <a:p>
            <a:pPr algn="ctr">
              <a:lnSpc>
                <a:spcPts val="4200"/>
              </a:lnSpc>
            </a:pPr>
            <a:r>
              <a:rPr lang="en-US" sz="3000" spc="450">
                <a:solidFill>
                  <a:srgbClr val="000000"/>
                </a:solidFill>
                <a:latin typeface="Roboto"/>
                <a:ea typeface="Roboto"/>
                <a:cs typeface="Roboto"/>
                <a:sym typeface="Roboto"/>
              </a:rPr>
              <a:t>202322240316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538880" y="2846999"/>
            <a:ext cx="5210240"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Code Snippets</a:t>
            </a:r>
          </a:p>
        </p:txBody>
      </p:sp>
      <p:sp>
        <p:nvSpPr>
          <p:cNvPr id="13" name="TextBox 13"/>
          <p:cNvSpPr txBox="1"/>
          <p:nvPr/>
        </p:nvSpPr>
        <p:spPr>
          <a:xfrm>
            <a:off x="523414" y="3916306"/>
            <a:ext cx="9526829" cy="6704082"/>
          </a:xfrm>
          <a:prstGeom prst="rect">
            <a:avLst/>
          </a:prstGeom>
        </p:spPr>
        <p:txBody>
          <a:bodyPr lIns="0" tIns="0" rIns="0" bIns="0" rtlCol="0" anchor="t">
            <a:spAutoFit/>
          </a:bodyPr>
          <a:lstStyle/>
          <a:p>
            <a:pPr algn="ctr">
              <a:lnSpc>
                <a:spcPts val="3155"/>
              </a:lnSpc>
              <a:spcBef>
                <a:spcPct val="0"/>
              </a:spcBef>
            </a:pPr>
            <a:r>
              <a:rPr lang="en-US" sz="2253">
                <a:solidFill>
                  <a:srgbClr val="000000"/>
                </a:solidFill>
                <a:latin typeface="Canva Sans"/>
                <a:ea typeface="Canva Sans"/>
                <a:cs typeface="Canva Sans"/>
                <a:sym typeface="Canva Sans"/>
              </a:rPr>
              <a:t>@SuppressWarnings("unchecked")</a:t>
            </a:r>
          </a:p>
          <a:p>
            <a:pPr algn="ctr">
              <a:lnSpc>
                <a:spcPts val="3155"/>
              </a:lnSpc>
              <a:spcBef>
                <a:spcPct val="0"/>
              </a:spcBef>
            </a:pPr>
            <a:r>
              <a:rPr lang="en-US" sz="2253">
                <a:solidFill>
                  <a:srgbClr val="000000"/>
                </a:solidFill>
                <a:latin typeface="Canva Sans"/>
                <a:ea typeface="Canva Sans"/>
                <a:cs typeface="Canva Sans"/>
                <a:sym typeface="Canva Sans"/>
              </a:rPr>
              <a:t>private void loadData() {</a:t>
            </a:r>
          </a:p>
          <a:p>
            <a:pPr algn="ctr">
              <a:lnSpc>
                <a:spcPts val="3155"/>
              </a:lnSpc>
              <a:spcBef>
                <a:spcPct val="0"/>
              </a:spcBef>
            </a:pPr>
            <a:r>
              <a:rPr lang="en-US" sz="2253">
                <a:solidFill>
                  <a:srgbClr val="000000"/>
                </a:solidFill>
                <a:latin typeface="Canva Sans"/>
                <a:ea typeface="Canva Sans"/>
                <a:cs typeface="Canva Sans"/>
                <a:sym typeface="Canva Sans"/>
              </a:rPr>
              <a:t>    try (ObjectInputStream ois = new ObjectInputStream(new FileInputStream(filePath))) {</a:t>
            </a:r>
          </a:p>
          <a:p>
            <a:pPr algn="ctr">
              <a:lnSpc>
                <a:spcPts val="3155"/>
              </a:lnSpc>
              <a:spcBef>
                <a:spcPct val="0"/>
              </a:spcBef>
            </a:pPr>
            <a:r>
              <a:rPr lang="en-US" sz="2253">
                <a:solidFill>
                  <a:srgbClr val="000000"/>
                </a:solidFill>
                <a:latin typeface="Canva Sans"/>
                <a:ea typeface="Canva Sans"/>
                <a:cs typeface="Canva Sans"/>
                <a:sym typeface="Canva Sans"/>
              </a:rPr>
              <a:t>        users = (List&lt;User&gt;) ois.readObject();</a:t>
            </a:r>
          </a:p>
          <a:p>
            <a:pPr algn="ctr">
              <a:lnSpc>
                <a:spcPts val="3155"/>
              </a:lnSpc>
              <a:spcBef>
                <a:spcPct val="0"/>
              </a:spcBef>
            </a:pPr>
            <a:r>
              <a:rPr lang="en-US" sz="2253">
                <a:solidFill>
                  <a:srgbClr val="000000"/>
                </a:solidFill>
                <a:latin typeface="Canva Sans"/>
                <a:ea typeface="Canva Sans"/>
                <a:cs typeface="Canva Sans"/>
                <a:sym typeface="Canva Sans"/>
              </a:rPr>
              <a:t>        tasks = (List&lt;Task&gt;) ois.readObject();</a:t>
            </a:r>
          </a:p>
          <a:p>
            <a:pPr algn="ctr">
              <a:lnSpc>
                <a:spcPts val="3155"/>
              </a:lnSpc>
              <a:spcBef>
                <a:spcPct val="0"/>
              </a:spcBef>
            </a:pPr>
            <a:r>
              <a:rPr lang="en-US" sz="2253">
                <a:solidFill>
                  <a:srgbClr val="000000"/>
                </a:solidFill>
                <a:latin typeface="Canva Sans"/>
                <a:ea typeface="Canva Sans"/>
                <a:cs typeface="Canva Sans"/>
                <a:sym typeface="Canva Sans"/>
              </a:rPr>
              <a:t>        comments = (List&lt;Comment&gt;) ois.readObject();</a:t>
            </a:r>
          </a:p>
          <a:p>
            <a:pPr algn="ctr">
              <a:lnSpc>
                <a:spcPts val="3155"/>
              </a:lnSpc>
              <a:spcBef>
                <a:spcPct val="0"/>
              </a:spcBef>
            </a:pPr>
            <a:r>
              <a:rPr lang="en-US" sz="2253">
                <a:solidFill>
                  <a:srgbClr val="000000"/>
                </a:solidFill>
                <a:latin typeface="Canva Sans"/>
                <a:ea typeface="Canva Sans"/>
                <a:cs typeface="Canva Sans"/>
                <a:sym typeface="Canva Sans"/>
              </a:rPr>
              <a:t>        notifications = (List&lt;Notification&gt;) ois.readObject();</a:t>
            </a:r>
          </a:p>
          <a:p>
            <a:pPr algn="ctr">
              <a:lnSpc>
                <a:spcPts val="3155"/>
              </a:lnSpc>
              <a:spcBef>
                <a:spcPct val="0"/>
              </a:spcBef>
            </a:pPr>
            <a:r>
              <a:rPr lang="en-US" sz="2253">
                <a:solidFill>
                  <a:srgbClr val="000000"/>
                </a:solidFill>
                <a:latin typeface="Canva Sans"/>
                <a:ea typeface="Canva Sans"/>
                <a:cs typeface="Canva Sans"/>
                <a:sym typeface="Canva Sans"/>
              </a:rPr>
              <a:t>        attachments = (List&lt;Attachment&gt;) ois.readObject();</a:t>
            </a:r>
          </a:p>
          <a:p>
            <a:pPr algn="ctr">
              <a:lnSpc>
                <a:spcPts val="3155"/>
              </a:lnSpc>
              <a:spcBef>
                <a:spcPct val="0"/>
              </a:spcBef>
            </a:pPr>
            <a:r>
              <a:rPr lang="en-US" sz="2253">
                <a:solidFill>
                  <a:srgbClr val="000000"/>
                </a:solidFill>
                <a:latin typeface="Canva Sans"/>
                <a:ea typeface="Canva Sans"/>
                <a:cs typeface="Canva Sans"/>
                <a:sym typeface="Canva Sans"/>
              </a:rPr>
              <a:t>    } catch (IOException | ClassNotFoundException e) {</a:t>
            </a:r>
          </a:p>
          <a:p>
            <a:pPr algn="ctr">
              <a:lnSpc>
                <a:spcPts val="3155"/>
              </a:lnSpc>
              <a:spcBef>
                <a:spcPct val="0"/>
              </a:spcBef>
            </a:pPr>
            <a:r>
              <a:rPr lang="en-US" sz="2253">
                <a:solidFill>
                  <a:srgbClr val="000000"/>
                </a:solidFill>
                <a:latin typeface="Canva Sans"/>
                <a:ea typeface="Canva Sans"/>
                <a:cs typeface="Canva Sans"/>
                <a:sym typeface="Canva Sans"/>
              </a:rPr>
              <a:t>        users = new ArrayList&lt;&gt;();</a:t>
            </a:r>
          </a:p>
          <a:p>
            <a:pPr algn="ctr">
              <a:lnSpc>
                <a:spcPts val="3155"/>
              </a:lnSpc>
              <a:spcBef>
                <a:spcPct val="0"/>
              </a:spcBef>
            </a:pPr>
            <a:r>
              <a:rPr lang="en-US" sz="2253">
                <a:solidFill>
                  <a:srgbClr val="000000"/>
                </a:solidFill>
                <a:latin typeface="Canva Sans"/>
                <a:ea typeface="Canva Sans"/>
                <a:cs typeface="Canva Sans"/>
                <a:sym typeface="Canva Sans"/>
              </a:rPr>
              <a:t>        tasks = new ArrayList&lt;&gt;();</a:t>
            </a:r>
          </a:p>
          <a:p>
            <a:pPr algn="ctr">
              <a:lnSpc>
                <a:spcPts val="3155"/>
              </a:lnSpc>
              <a:spcBef>
                <a:spcPct val="0"/>
              </a:spcBef>
            </a:pPr>
            <a:r>
              <a:rPr lang="en-US" sz="2253">
                <a:solidFill>
                  <a:srgbClr val="000000"/>
                </a:solidFill>
                <a:latin typeface="Canva Sans"/>
                <a:ea typeface="Canva Sans"/>
                <a:cs typeface="Canva Sans"/>
                <a:sym typeface="Canva Sans"/>
              </a:rPr>
              <a:t>        comments = new ArrayList&lt;&gt;();</a:t>
            </a:r>
          </a:p>
          <a:p>
            <a:pPr algn="ctr">
              <a:lnSpc>
                <a:spcPts val="3155"/>
              </a:lnSpc>
              <a:spcBef>
                <a:spcPct val="0"/>
              </a:spcBef>
            </a:pPr>
            <a:r>
              <a:rPr lang="en-US" sz="2253">
                <a:solidFill>
                  <a:srgbClr val="000000"/>
                </a:solidFill>
                <a:latin typeface="Canva Sans"/>
                <a:ea typeface="Canva Sans"/>
                <a:cs typeface="Canva Sans"/>
                <a:sym typeface="Canva Sans"/>
              </a:rPr>
              <a:t>        notifications = new ArrayList&lt;&gt;();</a:t>
            </a:r>
          </a:p>
          <a:p>
            <a:pPr algn="ctr">
              <a:lnSpc>
                <a:spcPts val="3155"/>
              </a:lnSpc>
              <a:spcBef>
                <a:spcPct val="0"/>
              </a:spcBef>
            </a:pPr>
            <a:r>
              <a:rPr lang="en-US" sz="2253">
                <a:solidFill>
                  <a:srgbClr val="000000"/>
                </a:solidFill>
                <a:latin typeface="Canva Sans"/>
                <a:ea typeface="Canva Sans"/>
                <a:cs typeface="Canva Sans"/>
                <a:sym typeface="Canva Sans"/>
              </a:rPr>
              <a:t>        attachments = new ArrayList&lt;&gt;();</a:t>
            </a:r>
          </a:p>
          <a:p>
            <a:pPr algn="ctr">
              <a:lnSpc>
                <a:spcPts val="3155"/>
              </a:lnSpc>
              <a:spcBef>
                <a:spcPct val="0"/>
              </a:spcBef>
            </a:pPr>
            <a:r>
              <a:rPr lang="en-US" sz="2253">
                <a:solidFill>
                  <a:srgbClr val="000000"/>
                </a:solidFill>
                <a:latin typeface="Canva Sans"/>
                <a:ea typeface="Canva Sans"/>
                <a:cs typeface="Canva Sans"/>
                <a:sym typeface="Canva Sans"/>
              </a:rPr>
              <a:t>    }</a:t>
            </a:r>
          </a:p>
          <a:p>
            <a:pPr algn="ctr">
              <a:lnSpc>
                <a:spcPts val="3155"/>
              </a:lnSpc>
              <a:spcBef>
                <a:spcPct val="0"/>
              </a:spcBef>
            </a:pPr>
            <a:r>
              <a:rPr lang="en-US" sz="2253">
                <a:solidFill>
                  <a:srgbClr val="000000"/>
                </a:solidFill>
                <a:latin typeface="Canva Sans"/>
                <a:ea typeface="Canva Sans"/>
                <a:cs typeface="Canva Sans"/>
                <a:sym typeface="Canva Sans"/>
              </a:rPr>
              <a:t>}</a:t>
            </a:r>
          </a:p>
        </p:txBody>
      </p:sp>
      <p:sp>
        <p:nvSpPr>
          <p:cNvPr id="14" name="TextBox 14"/>
          <p:cNvSpPr txBox="1"/>
          <p:nvPr/>
        </p:nvSpPr>
        <p:spPr>
          <a:xfrm>
            <a:off x="9144000" y="4018698"/>
            <a:ext cx="7395596" cy="6268302"/>
          </a:xfrm>
          <a:prstGeom prst="rect">
            <a:avLst/>
          </a:prstGeom>
        </p:spPr>
        <p:txBody>
          <a:bodyPr lIns="0" tIns="0" rIns="0" bIns="0" rtlCol="0" anchor="t">
            <a:spAutoFit/>
          </a:bodyPr>
          <a:lstStyle/>
          <a:p>
            <a:pPr marL="637897" lvl="1" indent="-318949" algn="l">
              <a:lnSpc>
                <a:spcPts val="4136"/>
              </a:lnSpc>
              <a:buFont typeface="Arial"/>
              <a:buChar char="•"/>
            </a:pPr>
            <a:r>
              <a:rPr lang="en-US" sz="2954">
                <a:solidFill>
                  <a:srgbClr val="000000"/>
                </a:solidFill>
                <a:latin typeface="Canva Sans"/>
                <a:ea typeface="Canva Sans"/>
                <a:cs typeface="Canva Sans"/>
                <a:sym typeface="Canva Sans"/>
              </a:rPr>
              <a:t>loadData(): This method deserializes the data stored in the file (task_management_data.dat) back into the users, tasks, comments, notifications, and attachments lists.</a:t>
            </a:r>
          </a:p>
          <a:p>
            <a:pPr marL="637897" lvl="1" indent="-318949" algn="l">
              <a:lnSpc>
                <a:spcPts val="4136"/>
              </a:lnSpc>
              <a:buFont typeface="Arial"/>
              <a:buChar char="•"/>
            </a:pPr>
            <a:r>
              <a:rPr lang="en-US" sz="2954">
                <a:solidFill>
                  <a:srgbClr val="000000"/>
                </a:solidFill>
                <a:latin typeface="Canva Sans"/>
                <a:ea typeface="Canva Sans"/>
                <a:cs typeface="Canva Sans"/>
                <a:sym typeface="Canva Sans"/>
              </a:rPr>
              <a:t>catch (IOException | ClassNotFoundException e): If the file does not exist or the data format is corrupted, it catches the exception and initializes the lists as empty, ensuring the program doesn’t crash.</a:t>
            </a:r>
          </a:p>
          <a:p>
            <a:pPr algn="l">
              <a:lnSpc>
                <a:spcPts val="4136"/>
              </a:lnSpc>
            </a:pPr>
            <a:endParaRPr lang="en-US" sz="2954">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538880" y="2846999"/>
            <a:ext cx="5210240"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Code Snippets</a:t>
            </a:r>
          </a:p>
        </p:txBody>
      </p:sp>
      <p:sp>
        <p:nvSpPr>
          <p:cNvPr id="13" name="TextBox 13"/>
          <p:cNvSpPr txBox="1"/>
          <p:nvPr/>
        </p:nvSpPr>
        <p:spPr>
          <a:xfrm>
            <a:off x="2243953" y="3905546"/>
            <a:ext cx="6768187" cy="6381454"/>
          </a:xfrm>
          <a:prstGeom prst="rect">
            <a:avLst/>
          </a:prstGeom>
        </p:spPr>
        <p:txBody>
          <a:bodyPr lIns="0" tIns="0" rIns="0" bIns="0" rtlCol="0" anchor="t">
            <a:spAutoFit/>
          </a:bodyPr>
          <a:lstStyle/>
          <a:p>
            <a:pPr algn="ctr">
              <a:lnSpc>
                <a:spcPts val="1816"/>
              </a:lnSpc>
              <a:spcBef>
                <a:spcPct val="0"/>
              </a:spcBef>
            </a:pPr>
            <a:r>
              <a:rPr lang="en-US" sz="1297">
                <a:solidFill>
                  <a:srgbClr val="000000"/>
                </a:solidFill>
                <a:latin typeface="Canva Sans"/>
                <a:ea typeface="Canva Sans"/>
                <a:cs typeface="Canva Sans"/>
                <a:sym typeface="Canva Sans"/>
              </a:rPr>
              <a:t>public class Main {</a:t>
            </a:r>
          </a:p>
          <a:p>
            <a:pPr algn="ctr">
              <a:lnSpc>
                <a:spcPts val="1816"/>
              </a:lnSpc>
              <a:spcBef>
                <a:spcPct val="0"/>
              </a:spcBef>
            </a:pPr>
            <a:r>
              <a:rPr lang="en-US" sz="1297">
                <a:solidFill>
                  <a:srgbClr val="000000"/>
                </a:solidFill>
                <a:latin typeface="Canva Sans"/>
                <a:ea typeface="Canva Sans"/>
                <a:cs typeface="Canva Sans"/>
                <a:sym typeface="Canva Sans"/>
              </a:rPr>
              <a:t>    public static void main(String[] args) {</a:t>
            </a:r>
          </a:p>
          <a:p>
            <a:pPr algn="ctr">
              <a:lnSpc>
                <a:spcPts val="1816"/>
              </a:lnSpc>
              <a:spcBef>
                <a:spcPct val="0"/>
              </a:spcBef>
            </a:pPr>
            <a:r>
              <a:rPr lang="en-US" sz="1297">
                <a:solidFill>
                  <a:srgbClr val="000000"/>
                </a:solidFill>
                <a:latin typeface="Canva Sans"/>
                <a:ea typeface="Canva Sans"/>
                <a:cs typeface="Canva Sans"/>
                <a:sym typeface="Canva Sans"/>
              </a:rPr>
              <a:t>        TaskManager taskManager = new TaskManager();</a:t>
            </a:r>
          </a:p>
          <a:p>
            <a:pPr algn="ctr">
              <a:lnSpc>
                <a:spcPts val="1816"/>
              </a:lnSpc>
              <a:spcBef>
                <a:spcPct val="0"/>
              </a:spcBef>
            </a:pPr>
            <a:endParaRPr lang="en-US" sz="1297">
              <a:solidFill>
                <a:srgbClr val="000000"/>
              </a:solidFill>
              <a:latin typeface="Canva Sans"/>
              <a:ea typeface="Canva Sans"/>
              <a:cs typeface="Canva Sans"/>
              <a:sym typeface="Canva Sans"/>
            </a:endParaRPr>
          </a:p>
          <a:p>
            <a:pPr algn="ctr">
              <a:lnSpc>
                <a:spcPts val="1816"/>
              </a:lnSpc>
              <a:spcBef>
                <a:spcPct val="0"/>
              </a:spcBef>
            </a:pPr>
            <a:r>
              <a:rPr lang="en-US" sz="1297">
                <a:solidFill>
                  <a:srgbClr val="000000"/>
                </a:solidFill>
                <a:latin typeface="Canva Sans"/>
                <a:ea typeface="Canva Sans"/>
                <a:cs typeface="Canva Sans"/>
                <a:sym typeface="Canva Sans"/>
              </a:rPr>
              <a:t>        // Create Users</a:t>
            </a:r>
          </a:p>
          <a:p>
            <a:pPr algn="ctr">
              <a:lnSpc>
                <a:spcPts val="1816"/>
              </a:lnSpc>
              <a:spcBef>
                <a:spcPct val="0"/>
              </a:spcBef>
            </a:pPr>
            <a:r>
              <a:rPr lang="en-US" sz="1297">
                <a:solidFill>
                  <a:srgbClr val="000000"/>
                </a:solidFill>
                <a:latin typeface="Canva Sans"/>
                <a:ea typeface="Canva Sans"/>
                <a:cs typeface="Canva Sans"/>
                <a:sym typeface="Canva Sans"/>
              </a:rPr>
              <a:t>        User user1 = new User(1, "john_doe", "john@example.com", "password123", "Admin");</a:t>
            </a:r>
          </a:p>
          <a:p>
            <a:pPr algn="ctr">
              <a:lnSpc>
                <a:spcPts val="1816"/>
              </a:lnSpc>
              <a:spcBef>
                <a:spcPct val="0"/>
              </a:spcBef>
            </a:pPr>
            <a:r>
              <a:rPr lang="en-US" sz="1297">
                <a:solidFill>
                  <a:srgbClr val="000000"/>
                </a:solidFill>
                <a:latin typeface="Canva Sans"/>
                <a:ea typeface="Canva Sans"/>
                <a:cs typeface="Canva Sans"/>
                <a:sym typeface="Canva Sans"/>
              </a:rPr>
              <a:t>        User user2 = new User(2, "jane_smith", "jane@example.com", "password456", "User");</a:t>
            </a:r>
          </a:p>
          <a:p>
            <a:pPr algn="ctr">
              <a:lnSpc>
                <a:spcPts val="1816"/>
              </a:lnSpc>
              <a:spcBef>
                <a:spcPct val="0"/>
              </a:spcBef>
            </a:pPr>
            <a:endParaRPr lang="en-US" sz="1297">
              <a:solidFill>
                <a:srgbClr val="000000"/>
              </a:solidFill>
              <a:latin typeface="Canva Sans"/>
              <a:ea typeface="Canva Sans"/>
              <a:cs typeface="Canva Sans"/>
              <a:sym typeface="Canva Sans"/>
            </a:endParaRPr>
          </a:p>
          <a:p>
            <a:pPr algn="ctr">
              <a:lnSpc>
                <a:spcPts val="1816"/>
              </a:lnSpc>
              <a:spcBef>
                <a:spcPct val="0"/>
              </a:spcBef>
            </a:pPr>
            <a:r>
              <a:rPr lang="en-US" sz="1297">
                <a:solidFill>
                  <a:srgbClr val="000000"/>
                </a:solidFill>
                <a:latin typeface="Canva Sans"/>
                <a:ea typeface="Canva Sans"/>
                <a:cs typeface="Canva Sans"/>
                <a:sym typeface="Canva Sans"/>
              </a:rPr>
              <a:t>        // Add Users to TaskManager</a:t>
            </a:r>
          </a:p>
          <a:p>
            <a:pPr algn="ctr">
              <a:lnSpc>
                <a:spcPts val="1816"/>
              </a:lnSpc>
              <a:spcBef>
                <a:spcPct val="0"/>
              </a:spcBef>
            </a:pPr>
            <a:r>
              <a:rPr lang="en-US" sz="1297">
                <a:solidFill>
                  <a:srgbClr val="000000"/>
                </a:solidFill>
                <a:latin typeface="Canva Sans"/>
                <a:ea typeface="Canva Sans"/>
                <a:cs typeface="Canva Sans"/>
                <a:sym typeface="Canva Sans"/>
              </a:rPr>
              <a:t>        taskManager.addUser(user1);</a:t>
            </a:r>
          </a:p>
          <a:p>
            <a:pPr algn="ctr">
              <a:lnSpc>
                <a:spcPts val="1816"/>
              </a:lnSpc>
              <a:spcBef>
                <a:spcPct val="0"/>
              </a:spcBef>
            </a:pPr>
            <a:r>
              <a:rPr lang="en-US" sz="1297">
                <a:solidFill>
                  <a:srgbClr val="000000"/>
                </a:solidFill>
                <a:latin typeface="Canva Sans"/>
                <a:ea typeface="Canva Sans"/>
                <a:cs typeface="Canva Sans"/>
                <a:sym typeface="Canva Sans"/>
              </a:rPr>
              <a:t>        taskManager.addUser(user2);</a:t>
            </a:r>
          </a:p>
          <a:p>
            <a:pPr algn="ctr">
              <a:lnSpc>
                <a:spcPts val="1816"/>
              </a:lnSpc>
              <a:spcBef>
                <a:spcPct val="0"/>
              </a:spcBef>
            </a:pPr>
            <a:endParaRPr lang="en-US" sz="1297">
              <a:solidFill>
                <a:srgbClr val="000000"/>
              </a:solidFill>
              <a:latin typeface="Canva Sans"/>
              <a:ea typeface="Canva Sans"/>
              <a:cs typeface="Canva Sans"/>
              <a:sym typeface="Canva Sans"/>
            </a:endParaRPr>
          </a:p>
          <a:p>
            <a:pPr algn="ctr">
              <a:lnSpc>
                <a:spcPts val="1816"/>
              </a:lnSpc>
              <a:spcBef>
                <a:spcPct val="0"/>
              </a:spcBef>
            </a:pPr>
            <a:r>
              <a:rPr lang="en-US" sz="1297">
                <a:solidFill>
                  <a:srgbClr val="000000"/>
                </a:solidFill>
                <a:latin typeface="Canva Sans"/>
                <a:ea typeface="Canva Sans"/>
                <a:cs typeface="Canva Sans"/>
                <a:sym typeface="Canva Sans"/>
              </a:rPr>
              <a:t>        // Create Tasks</a:t>
            </a:r>
          </a:p>
          <a:p>
            <a:pPr algn="ctr">
              <a:lnSpc>
                <a:spcPts val="1816"/>
              </a:lnSpc>
              <a:spcBef>
                <a:spcPct val="0"/>
              </a:spcBef>
            </a:pPr>
            <a:r>
              <a:rPr lang="en-US" sz="1297">
                <a:solidFill>
                  <a:srgbClr val="000000"/>
                </a:solidFill>
                <a:latin typeface="Canva Sans"/>
                <a:ea typeface="Canva Sans"/>
                <a:cs typeface="Canva Sans"/>
                <a:sym typeface="Canva Sans"/>
              </a:rPr>
              <a:t>        Task task1 = new Task(1, "Complete Project", "Finish the project by end of the week", 'H', "john_doe", "In Progress");</a:t>
            </a:r>
          </a:p>
          <a:p>
            <a:pPr algn="ctr">
              <a:lnSpc>
                <a:spcPts val="1816"/>
              </a:lnSpc>
              <a:spcBef>
                <a:spcPct val="0"/>
              </a:spcBef>
            </a:pPr>
            <a:r>
              <a:rPr lang="en-US" sz="1297">
                <a:solidFill>
                  <a:srgbClr val="000000"/>
                </a:solidFill>
                <a:latin typeface="Canva Sans"/>
                <a:ea typeface="Canva Sans"/>
                <a:cs typeface="Canva Sans"/>
                <a:sym typeface="Canva Sans"/>
              </a:rPr>
              <a:t>        Task task2 = new Task(2, "Buy Groceries", "Milk, Bread, Eggs", 'M', "jane_smith", "Pending");</a:t>
            </a:r>
          </a:p>
          <a:p>
            <a:pPr algn="ctr">
              <a:lnSpc>
                <a:spcPts val="1816"/>
              </a:lnSpc>
              <a:spcBef>
                <a:spcPct val="0"/>
              </a:spcBef>
            </a:pPr>
            <a:endParaRPr lang="en-US" sz="1297">
              <a:solidFill>
                <a:srgbClr val="000000"/>
              </a:solidFill>
              <a:latin typeface="Canva Sans"/>
              <a:ea typeface="Canva Sans"/>
              <a:cs typeface="Canva Sans"/>
              <a:sym typeface="Canva Sans"/>
            </a:endParaRPr>
          </a:p>
          <a:p>
            <a:pPr algn="ctr">
              <a:lnSpc>
                <a:spcPts val="1816"/>
              </a:lnSpc>
              <a:spcBef>
                <a:spcPct val="0"/>
              </a:spcBef>
            </a:pPr>
            <a:r>
              <a:rPr lang="en-US" sz="1297">
                <a:solidFill>
                  <a:srgbClr val="000000"/>
                </a:solidFill>
                <a:latin typeface="Canva Sans"/>
                <a:ea typeface="Canva Sans"/>
                <a:cs typeface="Canva Sans"/>
                <a:sym typeface="Canva Sans"/>
              </a:rPr>
              <a:t>        // Add Tasks to TaskManager</a:t>
            </a:r>
          </a:p>
          <a:p>
            <a:pPr algn="ctr">
              <a:lnSpc>
                <a:spcPts val="1816"/>
              </a:lnSpc>
              <a:spcBef>
                <a:spcPct val="0"/>
              </a:spcBef>
            </a:pPr>
            <a:r>
              <a:rPr lang="en-US" sz="1297">
                <a:solidFill>
                  <a:srgbClr val="000000"/>
                </a:solidFill>
                <a:latin typeface="Canva Sans"/>
                <a:ea typeface="Canva Sans"/>
                <a:cs typeface="Canva Sans"/>
                <a:sym typeface="Canva Sans"/>
              </a:rPr>
              <a:t>        taskManager.addTask(task1);</a:t>
            </a:r>
          </a:p>
          <a:p>
            <a:pPr algn="ctr">
              <a:lnSpc>
                <a:spcPts val="1816"/>
              </a:lnSpc>
              <a:spcBef>
                <a:spcPct val="0"/>
              </a:spcBef>
            </a:pPr>
            <a:r>
              <a:rPr lang="en-US" sz="1297">
                <a:solidFill>
                  <a:srgbClr val="000000"/>
                </a:solidFill>
                <a:latin typeface="Canva Sans"/>
                <a:ea typeface="Canva Sans"/>
                <a:cs typeface="Canva Sans"/>
                <a:sym typeface="Canva Sans"/>
              </a:rPr>
              <a:t>        taskManager.addTask(task2);</a:t>
            </a:r>
          </a:p>
          <a:p>
            <a:pPr algn="ctr">
              <a:lnSpc>
                <a:spcPts val="1816"/>
              </a:lnSpc>
              <a:spcBef>
                <a:spcPct val="0"/>
              </a:spcBef>
            </a:pPr>
            <a:endParaRPr lang="en-US" sz="1297">
              <a:solidFill>
                <a:srgbClr val="000000"/>
              </a:solidFill>
              <a:latin typeface="Canva Sans"/>
              <a:ea typeface="Canva Sans"/>
              <a:cs typeface="Canva Sans"/>
              <a:sym typeface="Canva Sans"/>
            </a:endParaRPr>
          </a:p>
          <a:p>
            <a:pPr algn="ctr">
              <a:lnSpc>
                <a:spcPts val="1816"/>
              </a:lnSpc>
              <a:spcBef>
                <a:spcPct val="0"/>
              </a:spcBef>
            </a:pPr>
            <a:r>
              <a:rPr lang="en-US" sz="1297">
                <a:solidFill>
                  <a:srgbClr val="000000"/>
                </a:solidFill>
                <a:latin typeface="Canva Sans"/>
                <a:ea typeface="Canva Sans"/>
                <a:cs typeface="Canva Sans"/>
                <a:sym typeface="Canva Sans"/>
              </a:rPr>
              <a:t>        // Display all data</a:t>
            </a:r>
          </a:p>
          <a:p>
            <a:pPr algn="ctr">
              <a:lnSpc>
                <a:spcPts val="1816"/>
              </a:lnSpc>
              <a:spcBef>
                <a:spcPct val="0"/>
              </a:spcBef>
            </a:pPr>
            <a:r>
              <a:rPr lang="en-US" sz="1297">
                <a:solidFill>
                  <a:srgbClr val="000000"/>
                </a:solidFill>
                <a:latin typeface="Canva Sans"/>
                <a:ea typeface="Canva Sans"/>
                <a:cs typeface="Canva Sans"/>
                <a:sym typeface="Canva Sans"/>
              </a:rPr>
              <a:t>        taskManager.displayAll();</a:t>
            </a:r>
          </a:p>
          <a:p>
            <a:pPr algn="ctr">
              <a:lnSpc>
                <a:spcPts val="1816"/>
              </a:lnSpc>
              <a:spcBef>
                <a:spcPct val="0"/>
              </a:spcBef>
            </a:pPr>
            <a:r>
              <a:rPr lang="en-US" sz="1297">
                <a:solidFill>
                  <a:srgbClr val="000000"/>
                </a:solidFill>
                <a:latin typeface="Canva Sans"/>
                <a:ea typeface="Canva Sans"/>
                <a:cs typeface="Canva Sans"/>
                <a:sym typeface="Canva Sans"/>
              </a:rPr>
              <a:t>    }</a:t>
            </a:r>
          </a:p>
          <a:p>
            <a:pPr algn="ctr">
              <a:lnSpc>
                <a:spcPts val="1816"/>
              </a:lnSpc>
              <a:spcBef>
                <a:spcPct val="0"/>
              </a:spcBef>
            </a:pPr>
            <a:r>
              <a:rPr lang="en-US" sz="1297">
                <a:solidFill>
                  <a:srgbClr val="000000"/>
                </a:solidFill>
                <a:latin typeface="Canva Sans"/>
                <a:ea typeface="Canva Sans"/>
                <a:cs typeface="Canva Sans"/>
                <a:sym typeface="Canva Sans"/>
              </a:rPr>
              <a:t>}</a:t>
            </a:r>
          </a:p>
        </p:txBody>
      </p:sp>
      <p:sp>
        <p:nvSpPr>
          <p:cNvPr id="14" name="TextBox 14"/>
          <p:cNvSpPr txBox="1"/>
          <p:nvPr/>
        </p:nvSpPr>
        <p:spPr>
          <a:xfrm>
            <a:off x="9012141" y="3963434"/>
            <a:ext cx="6280955" cy="6581250"/>
          </a:xfrm>
          <a:prstGeom prst="rect">
            <a:avLst/>
          </a:prstGeom>
        </p:spPr>
        <p:txBody>
          <a:bodyPr lIns="0" tIns="0" rIns="0" bIns="0" rtlCol="0" anchor="t">
            <a:spAutoFit/>
          </a:bodyPr>
          <a:lstStyle/>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Main: This is the entry point of our application. It creates an instance of TaskManager and adds users and tasks to it.</a:t>
            </a:r>
          </a:p>
          <a:p>
            <a:pPr marL="734059" lvl="1" indent="-367030" algn="l">
              <a:lnSpc>
                <a:spcPts val="4759"/>
              </a:lnSpc>
              <a:buFont typeface="Arial"/>
              <a:buChar char="•"/>
            </a:pPr>
            <a:r>
              <a:rPr lang="en-US" sz="3399">
                <a:solidFill>
                  <a:srgbClr val="000000"/>
                </a:solidFill>
                <a:latin typeface="Canva Sans"/>
                <a:ea typeface="Canva Sans"/>
                <a:cs typeface="Canva Sans"/>
                <a:sym typeface="Canva Sans"/>
              </a:rPr>
              <a:t>The program then calls displayAll() to print all data stored in the system, demonstrating how the system works in action.</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733722" y="656410"/>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Freeform 11"/>
          <p:cNvSpPr/>
          <p:nvPr/>
        </p:nvSpPr>
        <p:spPr>
          <a:xfrm>
            <a:off x="2016719" y="2605830"/>
            <a:ext cx="14029556" cy="7305423"/>
          </a:xfrm>
          <a:custGeom>
            <a:avLst/>
            <a:gdLst/>
            <a:ahLst/>
            <a:cxnLst/>
            <a:rect l="l" t="t" r="r" b="b"/>
            <a:pathLst>
              <a:path w="14029556" h="7305423">
                <a:moveTo>
                  <a:pt x="0" y="0"/>
                </a:moveTo>
                <a:lnTo>
                  <a:pt x="14029556" y="0"/>
                </a:lnTo>
                <a:lnTo>
                  <a:pt x="14029556" y="7305423"/>
                </a:lnTo>
                <a:lnTo>
                  <a:pt x="0" y="7305423"/>
                </a:lnTo>
                <a:lnTo>
                  <a:pt x="0" y="0"/>
                </a:lnTo>
                <a:close/>
              </a:path>
            </a:pathLst>
          </a:custGeom>
          <a:blipFill>
            <a:blip r:embed="rId8"/>
            <a:stretch>
              <a:fillRect t="-1171" b="-1171"/>
            </a:stretch>
          </a:blipFill>
        </p:spPr>
      </p:sp>
      <p:sp>
        <p:nvSpPr>
          <p:cNvPr id="12" name="TextBox 12"/>
          <p:cNvSpPr txBox="1"/>
          <p:nvPr/>
        </p:nvSpPr>
        <p:spPr>
          <a:xfrm>
            <a:off x="2295128" y="780235"/>
            <a:ext cx="13151559" cy="182559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FEATURES DEMONSTRATION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16679072" y="1531572"/>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755455" y="662311"/>
            <a:ext cx="2652117" cy="3086100"/>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5" name="TextBox 5"/>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8538" y="3620190"/>
            <a:ext cx="1436249" cy="1671272"/>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8" name="TextBox 8"/>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45727" y="2513447"/>
            <a:ext cx="730717" cy="850289"/>
            <a:chOff x="0" y="0"/>
            <a:chExt cx="698500" cy="812800"/>
          </a:xfrm>
        </p:grpSpPr>
        <p:sp>
          <p:nvSpPr>
            <p:cNvPr id="10" name="Freeform 10"/>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11" name="TextBox 11"/>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2568220" y="1152525"/>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CHALLENGES FACED</a:t>
            </a:r>
          </a:p>
        </p:txBody>
      </p:sp>
      <p:sp>
        <p:nvSpPr>
          <p:cNvPr id="13" name="TextBox 13"/>
          <p:cNvSpPr txBox="1"/>
          <p:nvPr/>
        </p:nvSpPr>
        <p:spPr>
          <a:xfrm>
            <a:off x="1811086" y="5958419"/>
            <a:ext cx="4191713" cy="3723462"/>
          </a:xfrm>
          <a:prstGeom prst="rect">
            <a:avLst/>
          </a:prstGeom>
        </p:spPr>
        <p:txBody>
          <a:bodyPr lIns="0" tIns="0" rIns="0" bIns="0" rtlCol="0" anchor="t">
            <a:spAutoFit/>
          </a:bodyPr>
          <a:lstStyle/>
          <a:p>
            <a:pPr algn="ctr">
              <a:lnSpc>
                <a:spcPts val="4242"/>
              </a:lnSpc>
            </a:pPr>
            <a:r>
              <a:rPr lang="en-US" sz="3030">
                <a:solidFill>
                  <a:srgbClr val="A5593C"/>
                </a:solidFill>
                <a:latin typeface="Roboto"/>
                <a:ea typeface="Roboto"/>
                <a:cs typeface="Roboto"/>
                <a:sym typeface="Roboto"/>
              </a:rPr>
              <a:t>Before implementing classes, planning their relationships using UML diagrams. Begining with a basic structure and gradually add functionality.</a:t>
            </a:r>
          </a:p>
        </p:txBody>
      </p:sp>
      <p:sp>
        <p:nvSpPr>
          <p:cNvPr id="14" name="Freeform 14"/>
          <p:cNvSpPr/>
          <p:nvPr/>
        </p:nvSpPr>
        <p:spPr>
          <a:xfrm>
            <a:off x="16110305" y="-751064"/>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AutoShape 15"/>
          <p:cNvSpPr/>
          <p:nvPr/>
        </p:nvSpPr>
        <p:spPr>
          <a:xfrm rot="-5400000">
            <a:off x="4479384" y="7483551"/>
            <a:ext cx="3712457" cy="0"/>
          </a:xfrm>
          <a:prstGeom prst="line">
            <a:avLst/>
          </a:prstGeom>
          <a:ln w="38100" cap="flat">
            <a:solidFill>
              <a:srgbClr val="000000"/>
            </a:solidFill>
            <a:prstDash val="solid"/>
            <a:headEnd type="none" w="sm" len="sm"/>
            <a:tailEnd type="none" w="sm" len="sm"/>
          </a:ln>
        </p:spPr>
      </p:sp>
      <p:sp>
        <p:nvSpPr>
          <p:cNvPr id="16" name="AutoShape 16"/>
          <p:cNvSpPr/>
          <p:nvPr/>
        </p:nvSpPr>
        <p:spPr>
          <a:xfrm rot="-5400000">
            <a:off x="10004604" y="7483551"/>
            <a:ext cx="3712457" cy="0"/>
          </a:xfrm>
          <a:prstGeom prst="line">
            <a:avLst/>
          </a:prstGeom>
          <a:ln w="38100" cap="flat">
            <a:solidFill>
              <a:srgbClr val="000000"/>
            </a:solidFill>
            <a:prstDash val="solid"/>
            <a:headEnd type="none" w="sm" len="sm"/>
            <a:tailEnd type="none" w="sm" len="sm"/>
          </a:ln>
        </p:spPr>
      </p:sp>
      <p:sp>
        <p:nvSpPr>
          <p:cNvPr id="17" name="TextBox 17"/>
          <p:cNvSpPr txBox="1"/>
          <p:nvPr/>
        </p:nvSpPr>
        <p:spPr>
          <a:xfrm>
            <a:off x="2143900" y="2243461"/>
            <a:ext cx="4191713" cy="3362532"/>
          </a:xfrm>
          <a:prstGeom prst="rect">
            <a:avLst/>
          </a:prstGeom>
        </p:spPr>
        <p:txBody>
          <a:bodyPr lIns="0" tIns="0" rIns="0" bIns="0" rtlCol="0" anchor="t">
            <a:spAutoFit/>
          </a:bodyPr>
          <a:lstStyle/>
          <a:p>
            <a:pPr algn="ctr">
              <a:lnSpc>
                <a:spcPts val="2628"/>
              </a:lnSpc>
            </a:pPr>
            <a:r>
              <a:rPr lang="en-US" sz="2628">
                <a:solidFill>
                  <a:srgbClr val="000000"/>
                </a:solidFill>
                <a:latin typeface="Archivo Black"/>
                <a:ea typeface="Archivo Black"/>
                <a:cs typeface="Archivo Black"/>
                <a:sym typeface="Archivo Black"/>
              </a:rPr>
              <a:t>CREATING A MODULAR AND SCALABLE CLASS STRUCTURE WAS DIFFICULT, ESPECIALLY WHEN WORKING WITH SEVERAL ENTITIES SUCH AS USER, TASK, AND COMMENT.</a:t>
            </a:r>
          </a:p>
        </p:txBody>
      </p:sp>
      <p:sp>
        <p:nvSpPr>
          <p:cNvPr id="18" name="TextBox 18"/>
          <p:cNvSpPr txBox="1"/>
          <p:nvPr/>
        </p:nvSpPr>
        <p:spPr>
          <a:xfrm>
            <a:off x="7002366" y="2243461"/>
            <a:ext cx="4191713" cy="3362532"/>
          </a:xfrm>
          <a:prstGeom prst="rect">
            <a:avLst/>
          </a:prstGeom>
        </p:spPr>
        <p:txBody>
          <a:bodyPr lIns="0" tIns="0" rIns="0" bIns="0" rtlCol="0" anchor="t">
            <a:spAutoFit/>
          </a:bodyPr>
          <a:lstStyle/>
          <a:p>
            <a:pPr algn="ctr">
              <a:lnSpc>
                <a:spcPts val="2628"/>
              </a:lnSpc>
            </a:pPr>
            <a:r>
              <a:rPr lang="en-US" sz="2628">
                <a:solidFill>
                  <a:srgbClr val="000000"/>
                </a:solidFill>
                <a:latin typeface="Archivo Black"/>
                <a:ea typeface="Archivo Black"/>
                <a:cs typeface="Archivo Black"/>
                <a:sym typeface="Archivo Black"/>
              </a:rPr>
              <a:t>ESTABLISHING REFERENCES (SUCH AS IDENTIFYING A TASK WITH A CERTAIN USER OR ATTACHING COMMENTS TO TASKS) RESULT IN MISMATCHES OR ERRONEOUS DATA.</a:t>
            </a:r>
          </a:p>
        </p:txBody>
      </p:sp>
      <p:sp>
        <p:nvSpPr>
          <p:cNvPr id="19" name="TextBox 19"/>
          <p:cNvSpPr txBox="1"/>
          <p:nvPr/>
        </p:nvSpPr>
        <p:spPr>
          <a:xfrm>
            <a:off x="7002366" y="5742387"/>
            <a:ext cx="4090345" cy="4155526"/>
          </a:xfrm>
          <a:prstGeom prst="rect">
            <a:avLst/>
          </a:prstGeom>
        </p:spPr>
        <p:txBody>
          <a:bodyPr lIns="0" tIns="0" rIns="0" bIns="0" rtlCol="0" anchor="t">
            <a:spAutoFit/>
          </a:bodyPr>
          <a:lstStyle/>
          <a:p>
            <a:pPr algn="ctr">
              <a:lnSpc>
                <a:spcPts val="4140"/>
              </a:lnSpc>
            </a:pPr>
            <a:r>
              <a:rPr lang="en-US" sz="2957">
                <a:solidFill>
                  <a:srgbClr val="A5593C"/>
                </a:solidFill>
                <a:latin typeface="Roboto"/>
                <a:ea typeface="Roboto"/>
                <a:cs typeface="Roboto"/>
                <a:sym typeface="Roboto"/>
              </a:rPr>
              <a:t>To maintain relationships between things, we use unique IDs. Adding validation methods to TaskManager to ensure references are correct before saving data.</a:t>
            </a:r>
          </a:p>
        </p:txBody>
      </p:sp>
      <p:sp>
        <p:nvSpPr>
          <p:cNvPr id="20" name="TextBox 20"/>
          <p:cNvSpPr txBox="1"/>
          <p:nvPr/>
        </p:nvSpPr>
        <p:spPr>
          <a:xfrm>
            <a:off x="12441854" y="2551547"/>
            <a:ext cx="4191713" cy="2854793"/>
          </a:xfrm>
          <a:prstGeom prst="rect">
            <a:avLst/>
          </a:prstGeom>
        </p:spPr>
        <p:txBody>
          <a:bodyPr lIns="0" tIns="0" rIns="0" bIns="0" rtlCol="0" anchor="t">
            <a:spAutoFit/>
          </a:bodyPr>
          <a:lstStyle/>
          <a:p>
            <a:pPr algn="ctr">
              <a:lnSpc>
                <a:spcPts val="2528"/>
              </a:lnSpc>
            </a:pPr>
            <a:r>
              <a:rPr lang="en-US" sz="2528">
                <a:solidFill>
                  <a:srgbClr val="000000"/>
                </a:solidFill>
                <a:latin typeface="Archivo Black"/>
                <a:ea typeface="Archivo Black"/>
                <a:cs typeface="Archivo Black"/>
                <a:sym typeface="Archivo Black"/>
              </a:rPr>
              <a:t>INVALID OR MISSING INFORMATION (FOR EXAMPLE, A USER WITHOUT AN EMAIL OR A TASK WITHOUT A TITLE) RESULTED IN RUNTIME ERRORS OR LOGICAL INCONSISTENCIES.</a:t>
            </a:r>
          </a:p>
        </p:txBody>
      </p:sp>
      <p:sp>
        <p:nvSpPr>
          <p:cNvPr id="21" name="TextBox 21"/>
          <p:cNvSpPr txBox="1"/>
          <p:nvPr/>
        </p:nvSpPr>
        <p:spPr>
          <a:xfrm>
            <a:off x="12546632" y="6219772"/>
            <a:ext cx="4191713" cy="3190067"/>
          </a:xfrm>
          <a:prstGeom prst="rect">
            <a:avLst/>
          </a:prstGeom>
        </p:spPr>
        <p:txBody>
          <a:bodyPr lIns="0" tIns="0" rIns="0" bIns="0" rtlCol="0" anchor="t">
            <a:spAutoFit/>
          </a:bodyPr>
          <a:lstStyle/>
          <a:p>
            <a:pPr algn="ctr">
              <a:lnSpc>
                <a:spcPts val="4242"/>
              </a:lnSpc>
            </a:pPr>
            <a:r>
              <a:rPr lang="en-US" sz="3030">
                <a:solidFill>
                  <a:srgbClr val="A5593C"/>
                </a:solidFill>
                <a:latin typeface="Roboto"/>
                <a:ea typeface="Roboto"/>
                <a:cs typeface="Roboto"/>
                <a:sym typeface="Roboto"/>
              </a:rPr>
              <a:t>Validating input in setter methods or within the TaskManager class. Used exceptions to appropriately deal with incorrect data inputs.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7111122" y="630824"/>
            <a:ext cx="4065756" cy="2469023"/>
          </a:xfrm>
          <a:custGeom>
            <a:avLst/>
            <a:gdLst/>
            <a:ahLst/>
            <a:cxnLst/>
            <a:rect l="l" t="t" r="r" b="b"/>
            <a:pathLst>
              <a:path w="4065756" h="2469023">
                <a:moveTo>
                  <a:pt x="0" y="0"/>
                </a:moveTo>
                <a:lnTo>
                  <a:pt x="4065756" y="0"/>
                </a:lnTo>
                <a:lnTo>
                  <a:pt x="4065756" y="2469023"/>
                </a:lnTo>
                <a:lnTo>
                  <a:pt x="0" y="2469023"/>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12004749" y="2191946"/>
            <a:ext cx="1474304" cy="1302748"/>
          </a:xfrm>
          <a:custGeom>
            <a:avLst/>
            <a:gdLst/>
            <a:ahLst/>
            <a:cxnLst/>
            <a:rect l="l" t="t" r="r" b="b"/>
            <a:pathLst>
              <a:path w="1474304" h="1302748">
                <a:moveTo>
                  <a:pt x="0" y="0"/>
                </a:moveTo>
                <a:lnTo>
                  <a:pt x="1474303" y="0"/>
                </a:lnTo>
                <a:lnTo>
                  <a:pt x="1474303" y="1302748"/>
                </a:lnTo>
                <a:lnTo>
                  <a:pt x="0" y="130274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5323494" y="6948470"/>
            <a:ext cx="10048856" cy="9672024"/>
          </a:xfrm>
          <a:custGeom>
            <a:avLst/>
            <a:gdLst/>
            <a:ahLst/>
            <a:cxnLst/>
            <a:rect l="l" t="t" r="r" b="b"/>
            <a:pathLst>
              <a:path w="10048856" h="9672024">
                <a:moveTo>
                  <a:pt x="0" y="0"/>
                </a:moveTo>
                <a:lnTo>
                  <a:pt x="10048856" y="0"/>
                </a:lnTo>
                <a:lnTo>
                  <a:pt x="10048856" y="9672024"/>
                </a:lnTo>
                <a:lnTo>
                  <a:pt x="0" y="9672024"/>
                </a:lnTo>
                <a:lnTo>
                  <a:pt x="0" y="0"/>
                </a:lnTo>
                <a:close/>
              </a:path>
            </a:pathLst>
          </a:custGeom>
          <a:blipFill>
            <a:blip r:embed="rId6">
              <a:alphaModFix amt="67000"/>
              <a:extLst>
                <a:ext uri="{96DAC541-7B7A-43D3-8B79-37D633B846F1}">
                  <asvg:svgBlip xmlns:asvg="http://schemas.microsoft.com/office/drawing/2016/SVG/main" xmlns="" r:embed="rId7"/>
                </a:ext>
              </a:extLst>
            </a:blip>
            <a:stretch>
              <a:fillRect/>
            </a:stretch>
          </a:blipFill>
        </p:spPr>
      </p:sp>
      <p:sp>
        <p:nvSpPr>
          <p:cNvPr id="5" name="TextBox 5"/>
          <p:cNvSpPr txBox="1"/>
          <p:nvPr/>
        </p:nvSpPr>
        <p:spPr>
          <a:xfrm>
            <a:off x="7111122" y="1641116"/>
            <a:ext cx="4065756" cy="470200"/>
          </a:xfrm>
          <a:prstGeom prst="rect">
            <a:avLst/>
          </a:prstGeom>
        </p:spPr>
        <p:txBody>
          <a:bodyPr lIns="0" tIns="0" rIns="0" bIns="0" rtlCol="0" anchor="t">
            <a:spAutoFit/>
          </a:bodyPr>
          <a:lstStyle/>
          <a:p>
            <a:pPr algn="ctr">
              <a:lnSpc>
                <a:spcPts val="3530"/>
              </a:lnSpc>
            </a:pPr>
            <a:r>
              <a:rPr lang="en-US" sz="3530" b="1" i="1">
                <a:solidFill>
                  <a:srgbClr val="000000"/>
                </a:solidFill>
                <a:latin typeface="League Spartan"/>
                <a:ea typeface="League Spartan"/>
                <a:cs typeface="League Spartan"/>
                <a:sym typeface="League Spartan"/>
              </a:rPr>
              <a:t>CONCLUSION</a:t>
            </a:r>
          </a:p>
        </p:txBody>
      </p:sp>
      <p:grpSp>
        <p:nvGrpSpPr>
          <p:cNvPr id="6" name="Group 6"/>
          <p:cNvGrpSpPr/>
          <p:nvPr/>
        </p:nvGrpSpPr>
        <p:grpSpPr>
          <a:xfrm>
            <a:off x="16789665" y="4171621"/>
            <a:ext cx="2968663" cy="3454445"/>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8" name="TextBox 8"/>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5775766" y="2314884"/>
            <a:ext cx="2027798" cy="2359620"/>
            <a:chOff x="0" y="0"/>
            <a:chExt cx="698500" cy="812800"/>
          </a:xfrm>
        </p:grpSpPr>
        <p:sp>
          <p:nvSpPr>
            <p:cNvPr id="10" name="Freeform 10"/>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11" name="TextBox 11"/>
            <p:cNvSpPr txBox="1"/>
            <p:nvPr/>
          </p:nvSpPr>
          <p:spPr>
            <a:xfrm>
              <a:off x="0" y="101600"/>
              <a:ext cx="6985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a:off x="16043668" y="7112436"/>
            <a:ext cx="1491995" cy="1736140"/>
            <a:chOff x="0" y="0"/>
            <a:chExt cx="698500" cy="812800"/>
          </a:xfrm>
        </p:grpSpPr>
        <p:sp>
          <p:nvSpPr>
            <p:cNvPr id="13" name="Freeform 1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14" name="TextBox 14"/>
            <p:cNvSpPr txBox="1"/>
            <p:nvPr/>
          </p:nvSpPr>
          <p:spPr>
            <a:xfrm>
              <a:off x="0" y="101600"/>
              <a:ext cx="698500" cy="571500"/>
            </a:xfrm>
            <a:prstGeom prst="rect">
              <a:avLst/>
            </a:prstGeom>
          </p:spPr>
          <p:txBody>
            <a:bodyPr lIns="50800" tIns="50800" rIns="50800" bIns="50800" rtlCol="0" anchor="ctr"/>
            <a:lstStyle/>
            <a:p>
              <a:pPr algn="ctr">
                <a:lnSpc>
                  <a:spcPts val="2659"/>
                </a:lnSpc>
                <a:spcBef>
                  <a:spcPct val="0"/>
                </a:spcBef>
              </a:pPr>
              <a:endParaRPr/>
            </a:p>
          </p:txBody>
        </p:sp>
      </p:grpSp>
      <p:grpSp>
        <p:nvGrpSpPr>
          <p:cNvPr id="15" name="Group 15"/>
          <p:cNvGrpSpPr/>
          <p:nvPr/>
        </p:nvGrpSpPr>
        <p:grpSpPr>
          <a:xfrm>
            <a:off x="15522882" y="8762851"/>
            <a:ext cx="1041571" cy="1212010"/>
            <a:chOff x="0" y="0"/>
            <a:chExt cx="698500" cy="812800"/>
          </a:xfrm>
        </p:grpSpPr>
        <p:sp>
          <p:nvSpPr>
            <p:cNvPr id="16" name="Freeform 1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17" name="TextBox 1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18" name="TextBox 18"/>
          <p:cNvSpPr txBox="1"/>
          <p:nvPr/>
        </p:nvSpPr>
        <p:spPr>
          <a:xfrm>
            <a:off x="775816" y="3447069"/>
            <a:ext cx="14747066" cy="6250047"/>
          </a:xfrm>
          <a:prstGeom prst="rect">
            <a:avLst/>
          </a:prstGeom>
        </p:spPr>
        <p:txBody>
          <a:bodyPr lIns="0" tIns="0" rIns="0" bIns="0" rtlCol="0" anchor="t">
            <a:spAutoFit/>
          </a:bodyPr>
          <a:lstStyle/>
          <a:p>
            <a:pPr algn="just">
              <a:lnSpc>
                <a:spcPts val="3586"/>
              </a:lnSpc>
            </a:pPr>
            <a:r>
              <a:rPr lang="en-US" sz="2561">
                <a:solidFill>
                  <a:srgbClr val="000000"/>
                </a:solidFill>
                <a:latin typeface="Canva Sans"/>
                <a:ea typeface="Canva Sans"/>
                <a:cs typeface="Canva Sans"/>
                <a:sym typeface="Canva Sans"/>
              </a:rPr>
              <a:t>In conclusion, this project represents a robust and modular Task Management System implemented in Java. It demonstrates the application of object-oriented programming principles such as encapsulation, inheritance, and abstraction, creating a well-structured and scalable solution.</a:t>
            </a:r>
          </a:p>
          <a:p>
            <a:pPr algn="just">
              <a:lnSpc>
                <a:spcPts val="3586"/>
              </a:lnSpc>
            </a:pPr>
            <a:r>
              <a:rPr lang="en-US" sz="2561">
                <a:solidFill>
                  <a:srgbClr val="000000"/>
                </a:solidFill>
                <a:latin typeface="Canva Sans"/>
                <a:ea typeface="Canva Sans"/>
                <a:cs typeface="Canva Sans"/>
                <a:sym typeface="Canva Sans"/>
              </a:rPr>
              <a:t>The TaskManager class serves as the backbone of the system, efficiently managing users, tasks, comments, notifications, and attachments while ensuring data persistence through file serialization. This design emphasizes maintainability and extensibility, allowing for future enhancements such as integrating a database or developing a graphical user interface.</a:t>
            </a:r>
          </a:p>
          <a:p>
            <a:pPr algn="just">
              <a:lnSpc>
                <a:spcPts val="3586"/>
              </a:lnSpc>
            </a:pPr>
            <a:endParaRPr lang="en-US" sz="2561">
              <a:solidFill>
                <a:srgbClr val="000000"/>
              </a:solidFill>
              <a:latin typeface="Canva Sans"/>
              <a:ea typeface="Canva Sans"/>
              <a:cs typeface="Canva Sans"/>
              <a:sym typeface="Canva Sans"/>
            </a:endParaRPr>
          </a:p>
          <a:p>
            <a:pPr algn="ctr">
              <a:lnSpc>
                <a:spcPts val="3586"/>
              </a:lnSpc>
            </a:pPr>
            <a:r>
              <a:rPr lang="en-US" sz="2561" b="1">
                <a:solidFill>
                  <a:srgbClr val="000000"/>
                </a:solidFill>
                <a:latin typeface="Canva Sans Bold"/>
                <a:ea typeface="Canva Sans Bold"/>
                <a:cs typeface="Canva Sans Bold"/>
                <a:sym typeface="Canva Sans Bold"/>
              </a:rPr>
              <a:t>Through this project, I gained valuable insights into:</a:t>
            </a:r>
          </a:p>
          <a:p>
            <a:pPr marL="553039" lvl="1" indent="-276519" algn="l">
              <a:lnSpc>
                <a:spcPts val="3586"/>
              </a:lnSpc>
              <a:buFont typeface="Arial"/>
              <a:buChar char="•"/>
            </a:pPr>
            <a:r>
              <a:rPr lang="en-US" sz="2561">
                <a:solidFill>
                  <a:srgbClr val="000000"/>
                </a:solidFill>
                <a:latin typeface="Canva Sans"/>
                <a:ea typeface="Canva Sans"/>
                <a:cs typeface="Canva Sans"/>
                <a:sym typeface="Canva Sans"/>
              </a:rPr>
              <a:t>Designing and implementing real-world solutions using Java.</a:t>
            </a:r>
          </a:p>
          <a:p>
            <a:pPr marL="553039" lvl="1" indent="-276519" algn="l">
              <a:lnSpc>
                <a:spcPts val="3586"/>
              </a:lnSpc>
              <a:buFont typeface="Arial"/>
              <a:buChar char="•"/>
            </a:pPr>
            <a:r>
              <a:rPr lang="en-US" sz="2561">
                <a:solidFill>
                  <a:srgbClr val="000000"/>
                </a:solidFill>
                <a:latin typeface="Canva Sans"/>
                <a:ea typeface="Canva Sans"/>
                <a:cs typeface="Canva Sans"/>
                <a:sym typeface="Canva Sans"/>
              </a:rPr>
              <a:t>Utilizing abstract classes and relationships between entities.</a:t>
            </a:r>
          </a:p>
          <a:p>
            <a:pPr marL="553039" lvl="1" indent="-276519" algn="l">
              <a:lnSpc>
                <a:spcPts val="3586"/>
              </a:lnSpc>
              <a:buFont typeface="Arial"/>
              <a:buChar char="•"/>
            </a:pPr>
            <a:r>
              <a:rPr lang="en-US" sz="2561">
                <a:solidFill>
                  <a:srgbClr val="000000"/>
                </a:solidFill>
                <a:latin typeface="Canva Sans"/>
                <a:ea typeface="Canva Sans"/>
                <a:cs typeface="Canva Sans"/>
                <a:sym typeface="Canva Sans"/>
              </a:rPr>
              <a:t>Managing data storage and retrieval effectively.</a:t>
            </a:r>
          </a:p>
          <a:p>
            <a:pPr algn="just">
              <a:lnSpc>
                <a:spcPts val="3586"/>
              </a:lnSpc>
            </a:pPr>
            <a:endParaRPr lang="en-US" sz="2561">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a:off x="-3038203" y="3790380"/>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4128491" y="8435318"/>
            <a:ext cx="1591289" cy="1851682"/>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5" name="TextBox 5"/>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2568220" y="2524057"/>
            <a:ext cx="13151559" cy="182559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WELCOME TO</a:t>
            </a:r>
          </a:p>
          <a:p>
            <a:pPr algn="ctr">
              <a:lnSpc>
                <a:spcPts val="6999"/>
              </a:lnSpc>
            </a:pPr>
            <a:r>
              <a:rPr lang="en-US" sz="6999" i="1">
                <a:solidFill>
                  <a:srgbClr val="000000"/>
                </a:solidFill>
                <a:latin typeface="Archivo Black"/>
                <a:ea typeface="Archivo Black"/>
                <a:cs typeface="Archivo Black"/>
                <a:sym typeface="Archivo Black"/>
              </a:rPr>
              <a:t>OUR PRESENTATION</a:t>
            </a:r>
          </a:p>
        </p:txBody>
      </p:sp>
      <p:sp>
        <p:nvSpPr>
          <p:cNvPr id="7" name="TextBox 7"/>
          <p:cNvSpPr txBox="1"/>
          <p:nvPr/>
        </p:nvSpPr>
        <p:spPr>
          <a:xfrm>
            <a:off x="2568220" y="5960061"/>
            <a:ext cx="13283918" cy="1600185"/>
          </a:xfrm>
          <a:prstGeom prst="rect">
            <a:avLst/>
          </a:prstGeom>
        </p:spPr>
        <p:txBody>
          <a:bodyPr lIns="0" tIns="0" rIns="0" bIns="0" rtlCol="0" anchor="t">
            <a:spAutoFit/>
          </a:bodyPr>
          <a:lstStyle/>
          <a:p>
            <a:pPr algn="ctr">
              <a:lnSpc>
                <a:spcPts val="4200"/>
              </a:lnSpc>
            </a:pPr>
            <a:r>
              <a:rPr lang="en-US" sz="3000" spc="150">
                <a:solidFill>
                  <a:srgbClr val="A5593C"/>
                </a:solidFill>
                <a:latin typeface="Roboto"/>
                <a:ea typeface="Roboto"/>
                <a:cs typeface="Roboto"/>
                <a:sym typeface="Roboto"/>
              </a:rPr>
              <a:t>The aim of this project is to create a user-friendly task management system to manage users, tasks, comments, notifications, and attachments effectively. </a:t>
            </a:r>
          </a:p>
        </p:txBody>
      </p:sp>
      <p:grpSp>
        <p:nvGrpSpPr>
          <p:cNvPr id="8" name="Group 8"/>
          <p:cNvGrpSpPr/>
          <p:nvPr/>
        </p:nvGrpSpPr>
        <p:grpSpPr>
          <a:xfrm>
            <a:off x="16259272" y="6594489"/>
            <a:ext cx="2665836" cy="3102063"/>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10" name="TextBox 10"/>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5852138" y="-874618"/>
            <a:ext cx="2814324" cy="3274850"/>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13" name="TextBox 13"/>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14" name="AutoShape 14"/>
          <p:cNvSpPr/>
          <p:nvPr/>
        </p:nvSpPr>
        <p:spPr>
          <a:xfrm>
            <a:off x="3560593" y="5847780"/>
            <a:ext cx="11166815" cy="0"/>
          </a:xfrm>
          <a:prstGeom prst="line">
            <a:avLst/>
          </a:prstGeom>
          <a:ln w="38100" cap="flat">
            <a:solidFill>
              <a:srgbClr val="000000"/>
            </a:solidFill>
            <a:prstDash val="sysDot"/>
            <a:headEnd type="none" w="sm" len="sm"/>
            <a:tailEnd type="none" w="sm" len="sm"/>
          </a:ln>
        </p:spPr>
      </p:sp>
      <p:sp>
        <p:nvSpPr>
          <p:cNvPr id="15" name="Freeform 15"/>
          <p:cNvSpPr/>
          <p:nvPr/>
        </p:nvSpPr>
        <p:spPr>
          <a:xfrm rot="-2070239">
            <a:off x="1147706" y="2195753"/>
            <a:ext cx="1057228" cy="1140148"/>
          </a:xfrm>
          <a:custGeom>
            <a:avLst/>
            <a:gdLst/>
            <a:ahLst/>
            <a:cxnLst/>
            <a:rect l="l" t="t" r="r" b="b"/>
            <a:pathLst>
              <a:path w="1057228" h="1140148">
                <a:moveTo>
                  <a:pt x="0" y="0"/>
                </a:moveTo>
                <a:lnTo>
                  <a:pt x="1057228" y="0"/>
                </a:lnTo>
                <a:lnTo>
                  <a:pt x="1057228" y="1140148"/>
                </a:lnTo>
                <a:lnTo>
                  <a:pt x="0" y="1140148"/>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sp>
        <p:nvSpPr>
          <p:cNvPr id="2" name="Freeform 2"/>
          <p:cNvSpPr/>
          <p:nvPr/>
        </p:nvSpPr>
        <p:spPr>
          <a:xfrm rot="-2195779">
            <a:off x="1607545" y="2802785"/>
            <a:ext cx="1921350" cy="820940"/>
          </a:xfrm>
          <a:custGeom>
            <a:avLst/>
            <a:gdLst/>
            <a:ahLst/>
            <a:cxnLst/>
            <a:rect l="l" t="t" r="r" b="b"/>
            <a:pathLst>
              <a:path w="1921350" h="820940">
                <a:moveTo>
                  <a:pt x="0" y="0"/>
                </a:moveTo>
                <a:lnTo>
                  <a:pt x="1921350" y="0"/>
                </a:lnTo>
                <a:lnTo>
                  <a:pt x="1921350" y="820941"/>
                </a:lnTo>
                <a:lnTo>
                  <a:pt x="0" y="820941"/>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3" name="Group 3"/>
          <p:cNvGrpSpPr/>
          <p:nvPr/>
        </p:nvGrpSpPr>
        <p:grpSpPr>
          <a:xfrm>
            <a:off x="-1103950" y="7218316"/>
            <a:ext cx="2929715" cy="3409123"/>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5" name="TextBox 5"/>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2257101" y="8683209"/>
            <a:ext cx="1271218" cy="1479236"/>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8" name="TextBox 8"/>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FEATURES</a:t>
            </a:r>
          </a:p>
        </p:txBody>
      </p:sp>
      <p:sp>
        <p:nvSpPr>
          <p:cNvPr id="10" name="TextBox 10"/>
          <p:cNvSpPr txBox="1"/>
          <p:nvPr/>
        </p:nvSpPr>
        <p:spPr>
          <a:xfrm>
            <a:off x="6644381" y="3583960"/>
            <a:ext cx="4999239" cy="533395"/>
          </a:xfrm>
          <a:prstGeom prst="rect">
            <a:avLst/>
          </a:prstGeom>
        </p:spPr>
        <p:txBody>
          <a:bodyPr lIns="0" tIns="0" rIns="0" bIns="0" rtlCol="0" anchor="t">
            <a:spAutoFit/>
          </a:bodyPr>
          <a:lstStyle/>
          <a:p>
            <a:pPr algn="ctr">
              <a:lnSpc>
                <a:spcPts val="4200"/>
              </a:lnSpc>
            </a:pPr>
            <a:r>
              <a:rPr lang="en-US" sz="3000" b="1">
                <a:solidFill>
                  <a:srgbClr val="000000"/>
                </a:solidFill>
                <a:latin typeface="Roboto Bold"/>
                <a:ea typeface="Roboto Bold"/>
                <a:cs typeface="Roboto Bold"/>
                <a:sym typeface="Roboto Bold"/>
              </a:rPr>
              <a:t>USER MANAGEMENT.</a:t>
            </a:r>
          </a:p>
        </p:txBody>
      </p:sp>
      <p:sp>
        <p:nvSpPr>
          <p:cNvPr id="11" name="TextBox 11"/>
          <p:cNvSpPr txBox="1"/>
          <p:nvPr/>
        </p:nvSpPr>
        <p:spPr>
          <a:xfrm>
            <a:off x="3241361" y="4858483"/>
            <a:ext cx="4999239" cy="1066790"/>
          </a:xfrm>
          <a:prstGeom prst="rect">
            <a:avLst/>
          </a:prstGeom>
        </p:spPr>
        <p:txBody>
          <a:bodyPr lIns="0" tIns="0" rIns="0" bIns="0" rtlCol="0" anchor="t">
            <a:spAutoFit/>
          </a:bodyPr>
          <a:lstStyle/>
          <a:p>
            <a:pPr algn="ctr">
              <a:lnSpc>
                <a:spcPts val="4200"/>
              </a:lnSpc>
            </a:pPr>
            <a:r>
              <a:rPr lang="en-US" sz="3000" b="1">
                <a:solidFill>
                  <a:srgbClr val="000000"/>
                </a:solidFill>
                <a:latin typeface="Roboto Bold"/>
                <a:ea typeface="Roboto Bold"/>
                <a:cs typeface="Roboto Bold"/>
                <a:sym typeface="Roboto Bold"/>
              </a:rPr>
              <a:t>TASK TRACKING WITH PRIORITY AND STATUS</a:t>
            </a:r>
          </a:p>
        </p:txBody>
      </p:sp>
      <p:sp>
        <p:nvSpPr>
          <p:cNvPr id="12" name="TextBox 12"/>
          <p:cNvSpPr txBox="1"/>
          <p:nvPr/>
        </p:nvSpPr>
        <p:spPr>
          <a:xfrm>
            <a:off x="9614424" y="4858483"/>
            <a:ext cx="4999239" cy="1066790"/>
          </a:xfrm>
          <a:prstGeom prst="rect">
            <a:avLst/>
          </a:prstGeom>
        </p:spPr>
        <p:txBody>
          <a:bodyPr lIns="0" tIns="0" rIns="0" bIns="0" rtlCol="0" anchor="t">
            <a:spAutoFit/>
          </a:bodyPr>
          <a:lstStyle/>
          <a:p>
            <a:pPr algn="ctr">
              <a:lnSpc>
                <a:spcPts val="4200"/>
              </a:lnSpc>
            </a:pPr>
            <a:r>
              <a:rPr lang="en-US" sz="3000" b="1">
                <a:solidFill>
                  <a:srgbClr val="000000"/>
                </a:solidFill>
                <a:latin typeface="Roboto Bold"/>
                <a:ea typeface="Roboto Bold"/>
                <a:cs typeface="Roboto Bold"/>
                <a:sym typeface="Roboto Bold"/>
              </a:rPr>
              <a:t>COMMENTING SYSTEM FOR COLLABORATION.</a:t>
            </a:r>
          </a:p>
        </p:txBody>
      </p:sp>
      <p:sp>
        <p:nvSpPr>
          <p:cNvPr id="13" name="TextBox 13"/>
          <p:cNvSpPr txBox="1"/>
          <p:nvPr/>
        </p:nvSpPr>
        <p:spPr>
          <a:xfrm>
            <a:off x="3528319" y="7142116"/>
            <a:ext cx="4970618" cy="1066790"/>
          </a:xfrm>
          <a:prstGeom prst="rect">
            <a:avLst/>
          </a:prstGeom>
        </p:spPr>
        <p:txBody>
          <a:bodyPr lIns="0" tIns="0" rIns="0" bIns="0" rtlCol="0" anchor="t">
            <a:spAutoFit/>
          </a:bodyPr>
          <a:lstStyle/>
          <a:p>
            <a:pPr algn="ctr">
              <a:lnSpc>
                <a:spcPts val="4200"/>
              </a:lnSpc>
            </a:pPr>
            <a:r>
              <a:rPr lang="en-US" sz="3000" b="1">
                <a:solidFill>
                  <a:srgbClr val="000000"/>
                </a:solidFill>
                <a:latin typeface="Roboto Bold"/>
                <a:ea typeface="Roboto Bold"/>
                <a:cs typeface="Roboto Bold"/>
                <a:sym typeface="Roboto Bold"/>
              </a:rPr>
              <a:t>NOTIFICATIONS FOR TASK UPDATES.</a:t>
            </a:r>
          </a:p>
        </p:txBody>
      </p:sp>
      <p:sp>
        <p:nvSpPr>
          <p:cNvPr id="14" name="TextBox 14"/>
          <p:cNvSpPr txBox="1"/>
          <p:nvPr/>
        </p:nvSpPr>
        <p:spPr>
          <a:xfrm>
            <a:off x="9614424" y="7142116"/>
            <a:ext cx="4970618" cy="1066790"/>
          </a:xfrm>
          <a:prstGeom prst="rect">
            <a:avLst/>
          </a:prstGeom>
        </p:spPr>
        <p:txBody>
          <a:bodyPr lIns="0" tIns="0" rIns="0" bIns="0" rtlCol="0" anchor="t">
            <a:spAutoFit/>
          </a:bodyPr>
          <a:lstStyle/>
          <a:p>
            <a:pPr algn="ctr">
              <a:lnSpc>
                <a:spcPts val="4200"/>
              </a:lnSpc>
            </a:pPr>
            <a:r>
              <a:rPr lang="en-US" sz="3000" b="1">
                <a:solidFill>
                  <a:srgbClr val="000000"/>
                </a:solidFill>
                <a:latin typeface="Roboto Bold"/>
                <a:ea typeface="Roboto Bold"/>
                <a:cs typeface="Roboto Bold"/>
                <a:sym typeface="Roboto Bold"/>
              </a:rPr>
              <a:t>FILE ATTACHMENTS FOR TASKS</a:t>
            </a:r>
          </a:p>
        </p:txBody>
      </p:sp>
      <p:sp>
        <p:nvSpPr>
          <p:cNvPr id="15" name="Freeform 15"/>
          <p:cNvSpPr/>
          <p:nvPr/>
        </p:nvSpPr>
        <p:spPr>
          <a:xfrm>
            <a:off x="16583326" y="-940362"/>
            <a:ext cx="5252878" cy="5055895"/>
          </a:xfrm>
          <a:custGeom>
            <a:avLst/>
            <a:gdLst/>
            <a:ahLst/>
            <a:cxnLst/>
            <a:rect l="l" t="t" r="r" b="b"/>
            <a:pathLst>
              <a:path w="5252878" h="5055895">
                <a:moveTo>
                  <a:pt x="0" y="0"/>
                </a:moveTo>
                <a:lnTo>
                  <a:pt x="5252878" y="0"/>
                </a:lnTo>
                <a:lnTo>
                  <a:pt x="5252878" y="5055895"/>
                </a:lnTo>
                <a:lnTo>
                  <a:pt x="0" y="50558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SYSTEM ARCHITECTURE</a:t>
            </a:r>
          </a:p>
        </p:txBody>
      </p:sp>
      <p:sp>
        <p:nvSpPr>
          <p:cNvPr id="12" name="TextBox 12"/>
          <p:cNvSpPr txBox="1"/>
          <p:nvPr/>
        </p:nvSpPr>
        <p:spPr>
          <a:xfrm>
            <a:off x="2568154" y="2995232"/>
            <a:ext cx="4872788" cy="7291768"/>
          </a:xfrm>
          <a:prstGeom prst="rect">
            <a:avLst/>
          </a:prstGeom>
        </p:spPr>
        <p:txBody>
          <a:bodyPr lIns="0" tIns="0" rIns="0" bIns="0" rtlCol="0" anchor="t">
            <a:spAutoFit/>
          </a:bodyPr>
          <a:lstStyle/>
          <a:p>
            <a:pPr algn="ctr">
              <a:lnSpc>
                <a:spcPts val="3407"/>
              </a:lnSpc>
            </a:pPr>
            <a:r>
              <a:rPr lang="en-US" sz="2434" b="1" u="sng">
                <a:solidFill>
                  <a:srgbClr val="000000"/>
                </a:solidFill>
                <a:latin typeface="Canva Sans Bold"/>
                <a:ea typeface="Canva Sans Bold"/>
                <a:cs typeface="Canva Sans Bold"/>
                <a:sym typeface="Canva Sans Bold"/>
              </a:rPr>
              <a:t>BaseEntity</a:t>
            </a:r>
          </a:p>
          <a:p>
            <a:pPr algn="l">
              <a:lnSpc>
                <a:spcPts val="3407"/>
              </a:lnSpc>
            </a:pPr>
            <a:r>
              <a:rPr lang="en-US" sz="2434">
                <a:solidFill>
                  <a:srgbClr val="000000"/>
                </a:solidFill>
                <a:latin typeface="Canva Sans"/>
                <a:ea typeface="Canva Sans"/>
                <a:cs typeface="Canva Sans"/>
                <a:sym typeface="Canva Sans"/>
              </a:rPr>
              <a:t>  ├── User</a:t>
            </a:r>
          </a:p>
          <a:p>
            <a:pPr algn="l">
              <a:lnSpc>
                <a:spcPts val="3407"/>
              </a:lnSpc>
            </a:pPr>
            <a:r>
              <a:rPr lang="en-US" sz="2434">
                <a:solidFill>
                  <a:srgbClr val="000000"/>
                </a:solidFill>
                <a:latin typeface="Canva Sans"/>
                <a:ea typeface="Canva Sans"/>
                <a:cs typeface="Canva Sans"/>
                <a:sym typeface="Canva Sans"/>
              </a:rPr>
              <a:t>  ├── Task</a:t>
            </a:r>
          </a:p>
          <a:p>
            <a:pPr algn="l">
              <a:lnSpc>
                <a:spcPts val="3407"/>
              </a:lnSpc>
            </a:pPr>
            <a:r>
              <a:rPr lang="en-US" sz="2434">
                <a:solidFill>
                  <a:srgbClr val="000000"/>
                </a:solidFill>
                <a:latin typeface="Canva Sans"/>
                <a:ea typeface="Canva Sans"/>
                <a:cs typeface="Canva Sans"/>
                <a:sym typeface="Canva Sans"/>
              </a:rPr>
              <a:t>  ├── Comment</a:t>
            </a:r>
          </a:p>
          <a:p>
            <a:pPr algn="l">
              <a:lnSpc>
                <a:spcPts val="3407"/>
              </a:lnSpc>
            </a:pPr>
            <a:r>
              <a:rPr lang="en-US" sz="2434">
                <a:solidFill>
                  <a:srgbClr val="000000"/>
                </a:solidFill>
                <a:latin typeface="Canva Sans"/>
                <a:ea typeface="Canva Sans"/>
                <a:cs typeface="Canva Sans"/>
                <a:sym typeface="Canva Sans"/>
              </a:rPr>
              <a:t>  ├── Notification</a:t>
            </a:r>
          </a:p>
          <a:p>
            <a:pPr algn="l">
              <a:lnSpc>
                <a:spcPts val="3407"/>
              </a:lnSpc>
            </a:pPr>
            <a:r>
              <a:rPr lang="en-US" sz="2434">
                <a:solidFill>
                  <a:srgbClr val="000000"/>
                </a:solidFill>
                <a:latin typeface="Canva Sans"/>
                <a:ea typeface="Canva Sans"/>
                <a:cs typeface="Canva Sans"/>
                <a:sym typeface="Canva Sans"/>
              </a:rPr>
              <a:t>  └── Attachment</a:t>
            </a:r>
          </a:p>
          <a:p>
            <a:pPr algn="ctr">
              <a:lnSpc>
                <a:spcPts val="3407"/>
              </a:lnSpc>
            </a:pPr>
            <a:endParaRPr lang="en-US" sz="2434">
              <a:solidFill>
                <a:srgbClr val="000000"/>
              </a:solidFill>
              <a:latin typeface="Canva Sans"/>
              <a:ea typeface="Canva Sans"/>
              <a:cs typeface="Canva Sans"/>
              <a:sym typeface="Canva Sans"/>
            </a:endParaRPr>
          </a:p>
          <a:p>
            <a:pPr algn="ctr">
              <a:lnSpc>
                <a:spcPts val="3407"/>
              </a:lnSpc>
            </a:pPr>
            <a:r>
              <a:rPr lang="en-US" sz="2434" b="1" u="sng">
                <a:solidFill>
                  <a:srgbClr val="000000"/>
                </a:solidFill>
                <a:latin typeface="Canva Sans Bold"/>
                <a:ea typeface="Canva Sans Bold"/>
                <a:cs typeface="Canva Sans Bold"/>
                <a:sym typeface="Canva Sans Bold"/>
              </a:rPr>
              <a:t>TaskManager</a:t>
            </a:r>
          </a:p>
          <a:p>
            <a:pPr algn="l">
              <a:lnSpc>
                <a:spcPts val="3407"/>
              </a:lnSpc>
            </a:pPr>
            <a:r>
              <a:rPr lang="en-US" sz="2434">
                <a:solidFill>
                  <a:srgbClr val="000000"/>
                </a:solidFill>
                <a:latin typeface="Canva Sans"/>
                <a:ea typeface="Canva Sans"/>
                <a:cs typeface="Canva Sans"/>
                <a:sym typeface="Canva Sans"/>
              </a:rPr>
              <a:t>  ├── Manages 1..* User</a:t>
            </a:r>
          </a:p>
          <a:p>
            <a:pPr algn="l">
              <a:lnSpc>
                <a:spcPts val="3407"/>
              </a:lnSpc>
            </a:pPr>
            <a:r>
              <a:rPr lang="en-US" sz="2434">
                <a:solidFill>
                  <a:srgbClr val="000000"/>
                </a:solidFill>
                <a:latin typeface="Canva Sans"/>
                <a:ea typeface="Canva Sans"/>
                <a:cs typeface="Canva Sans"/>
                <a:sym typeface="Canva Sans"/>
              </a:rPr>
              <a:t>  ├── Manages 1..* Task</a:t>
            </a:r>
          </a:p>
          <a:p>
            <a:pPr algn="l">
              <a:lnSpc>
                <a:spcPts val="3407"/>
              </a:lnSpc>
            </a:pPr>
            <a:r>
              <a:rPr lang="en-US" sz="2434">
                <a:solidFill>
                  <a:srgbClr val="000000"/>
                </a:solidFill>
                <a:latin typeface="Canva Sans"/>
                <a:ea typeface="Canva Sans"/>
                <a:cs typeface="Canva Sans"/>
                <a:sym typeface="Canva Sans"/>
              </a:rPr>
              <a:t>  ├── Manages 1..* Comment</a:t>
            </a:r>
          </a:p>
          <a:p>
            <a:pPr algn="l">
              <a:lnSpc>
                <a:spcPts val="3407"/>
              </a:lnSpc>
            </a:pPr>
            <a:r>
              <a:rPr lang="en-US" sz="2434">
                <a:solidFill>
                  <a:srgbClr val="000000"/>
                </a:solidFill>
                <a:latin typeface="Canva Sans"/>
                <a:ea typeface="Canva Sans"/>
                <a:cs typeface="Canva Sans"/>
                <a:sym typeface="Canva Sans"/>
              </a:rPr>
              <a:t>  ├── Manages 1..* Notification</a:t>
            </a:r>
          </a:p>
          <a:p>
            <a:pPr algn="l">
              <a:lnSpc>
                <a:spcPts val="3407"/>
              </a:lnSpc>
            </a:pPr>
            <a:r>
              <a:rPr lang="en-US" sz="2434">
                <a:solidFill>
                  <a:srgbClr val="000000"/>
                </a:solidFill>
                <a:latin typeface="Canva Sans"/>
                <a:ea typeface="Canva Sans"/>
                <a:cs typeface="Canva Sans"/>
                <a:sym typeface="Canva Sans"/>
              </a:rPr>
              <a:t>  └── Manages 1..* Attachment</a:t>
            </a:r>
          </a:p>
          <a:p>
            <a:pPr algn="ctr">
              <a:lnSpc>
                <a:spcPts val="3407"/>
              </a:lnSpc>
            </a:pPr>
            <a:endParaRPr lang="en-US" sz="2434">
              <a:solidFill>
                <a:srgbClr val="000000"/>
              </a:solidFill>
              <a:latin typeface="Canva Sans"/>
              <a:ea typeface="Canva Sans"/>
              <a:cs typeface="Canva Sans"/>
              <a:sym typeface="Canva Sans"/>
            </a:endParaRPr>
          </a:p>
          <a:p>
            <a:pPr algn="ctr">
              <a:lnSpc>
                <a:spcPts val="3407"/>
              </a:lnSpc>
            </a:pPr>
            <a:r>
              <a:rPr lang="en-US" sz="2434" b="1" u="sng">
                <a:solidFill>
                  <a:srgbClr val="000000"/>
                </a:solidFill>
                <a:latin typeface="Canva Sans Bold"/>
                <a:ea typeface="Canva Sans Bold"/>
                <a:cs typeface="Canva Sans Bold"/>
                <a:sym typeface="Canva Sans Bold"/>
              </a:rPr>
              <a:t>Main</a:t>
            </a:r>
          </a:p>
          <a:p>
            <a:pPr algn="l">
              <a:lnSpc>
                <a:spcPts val="3407"/>
              </a:lnSpc>
            </a:pPr>
            <a:r>
              <a:rPr lang="en-US" sz="2434">
                <a:solidFill>
                  <a:srgbClr val="000000"/>
                </a:solidFill>
                <a:latin typeface="Canva Sans"/>
                <a:ea typeface="Canva Sans"/>
                <a:cs typeface="Canva Sans"/>
                <a:sym typeface="Canva Sans"/>
              </a:rPr>
              <a:t>└── Uses TaskManager</a:t>
            </a:r>
          </a:p>
          <a:p>
            <a:pPr algn="l">
              <a:lnSpc>
                <a:spcPts val="3407"/>
              </a:lnSpc>
              <a:spcBef>
                <a:spcPct val="0"/>
              </a:spcBef>
            </a:pPr>
            <a:endParaRPr lang="en-US" sz="2434">
              <a:solidFill>
                <a:srgbClr val="000000"/>
              </a:solidFill>
              <a:latin typeface="Canva Sans"/>
              <a:ea typeface="Canva Sans"/>
              <a:cs typeface="Canva Sans"/>
              <a:sym typeface="Canva Sans"/>
            </a:endParaRPr>
          </a:p>
        </p:txBody>
      </p:sp>
      <p:sp>
        <p:nvSpPr>
          <p:cNvPr id="13" name="TextBox 13"/>
          <p:cNvSpPr txBox="1"/>
          <p:nvPr/>
        </p:nvSpPr>
        <p:spPr>
          <a:xfrm>
            <a:off x="7717166" y="3686471"/>
            <a:ext cx="8455203" cy="4766089"/>
          </a:xfrm>
          <a:prstGeom prst="rect">
            <a:avLst/>
          </a:prstGeom>
        </p:spPr>
        <p:txBody>
          <a:bodyPr lIns="0" tIns="0" rIns="0" bIns="0" rtlCol="0" anchor="t">
            <a:spAutoFit/>
          </a:bodyPr>
          <a:lstStyle/>
          <a:p>
            <a:pPr algn="ctr">
              <a:lnSpc>
                <a:spcPts val="4633"/>
              </a:lnSpc>
              <a:spcBef>
                <a:spcPct val="0"/>
              </a:spcBef>
            </a:pPr>
            <a:r>
              <a:rPr lang="en-US" sz="3309" b="1">
                <a:solidFill>
                  <a:srgbClr val="000000"/>
                </a:solidFill>
                <a:latin typeface="Canva Sans Bold"/>
                <a:ea typeface="Canva Sans Bold"/>
                <a:cs typeface="Canva Sans Bold"/>
                <a:sym typeface="Canva Sans Bold"/>
              </a:rPr>
              <a:t> In this structure:</a:t>
            </a:r>
          </a:p>
          <a:p>
            <a:pPr marL="520205" lvl="1" indent="-260103" algn="l">
              <a:lnSpc>
                <a:spcPts val="3373"/>
              </a:lnSpc>
              <a:spcBef>
                <a:spcPct val="0"/>
              </a:spcBef>
              <a:buFont typeface="Arial"/>
              <a:buChar char="•"/>
            </a:pPr>
            <a:r>
              <a:rPr lang="en-US" sz="2409">
                <a:solidFill>
                  <a:srgbClr val="000000"/>
                </a:solidFill>
                <a:latin typeface="Canva Sans"/>
                <a:ea typeface="Canva Sans"/>
                <a:cs typeface="Canva Sans"/>
                <a:sym typeface="Canva Sans"/>
              </a:rPr>
              <a:t>BaseEntity is an abstract class that provides a common id field for all entities.</a:t>
            </a:r>
          </a:p>
          <a:p>
            <a:pPr algn="l">
              <a:lnSpc>
                <a:spcPts val="3373"/>
              </a:lnSpc>
              <a:spcBef>
                <a:spcPct val="0"/>
              </a:spcBef>
            </a:pPr>
            <a:endParaRPr lang="en-US" sz="2409">
              <a:solidFill>
                <a:srgbClr val="000000"/>
              </a:solidFill>
              <a:latin typeface="Canva Sans"/>
              <a:ea typeface="Canva Sans"/>
              <a:cs typeface="Canva Sans"/>
              <a:sym typeface="Canva Sans"/>
            </a:endParaRPr>
          </a:p>
          <a:p>
            <a:pPr marL="520205" lvl="1" indent="-260103" algn="l">
              <a:lnSpc>
                <a:spcPts val="3373"/>
              </a:lnSpc>
              <a:spcBef>
                <a:spcPct val="0"/>
              </a:spcBef>
              <a:buFont typeface="Arial"/>
              <a:buChar char="•"/>
            </a:pPr>
            <a:r>
              <a:rPr lang="en-US" sz="2409">
                <a:solidFill>
                  <a:srgbClr val="000000"/>
                </a:solidFill>
                <a:latin typeface="Canva Sans"/>
                <a:ea typeface="Canva Sans"/>
                <a:cs typeface="Canva Sans"/>
                <a:sym typeface="Canva Sans"/>
              </a:rPr>
              <a:t>The TaskManager class acts as the central controller, managing collections of the primary entities (User, Task, Comment, Notification, and Attachment).</a:t>
            </a:r>
          </a:p>
          <a:p>
            <a:pPr algn="l">
              <a:lnSpc>
                <a:spcPts val="3373"/>
              </a:lnSpc>
              <a:spcBef>
                <a:spcPct val="0"/>
              </a:spcBef>
            </a:pPr>
            <a:endParaRPr lang="en-US" sz="2409">
              <a:solidFill>
                <a:srgbClr val="000000"/>
              </a:solidFill>
              <a:latin typeface="Canva Sans"/>
              <a:ea typeface="Canva Sans"/>
              <a:cs typeface="Canva Sans"/>
              <a:sym typeface="Canva Sans"/>
            </a:endParaRPr>
          </a:p>
          <a:p>
            <a:pPr marL="520205" lvl="1" indent="-260103" algn="l">
              <a:lnSpc>
                <a:spcPts val="3373"/>
              </a:lnSpc>
              <a:spcBef>
                <a:spcPct val="0"/>
              </a:spcBef>
              <a:buFont typeface="Arial"/>
              <a:buChar char="•"/>
            </a:pPr>
            <a:r>
              <a:rPr lang="en-US" sz="2409">
                <a:solidFill>
                  <a:srgbClr val="000000"/>
                </a:solidFill>
                <a:latin typeface="Canva Sans"/>
                <a:ea typeface="Canva Sans"/>
                <a:cs typeface="Canva Sans"/>
                <a:sym typeface="Canva Sans"/>
              </a:rPr>
              <a:t>Main initializes and interacts with the TaskManager</a:t>
            </a:r>
          </a:p>
          <a:p>
            <a:pPr algn="l">
              <a:lnSpc>
                <a:spcPts val="3373"/>
              </a:lnSpc>
              <a:spcBef>
                <a:spcPct val="0"/>
              </a:spcBef>
            </a:pPr>
            <a:r>
              <a:rPr lang="en-US" sz="2409">
                <a:solidFill>
                  <a:srgbClr val="000000"/>
                </a:solidFill>
                <a:latin typeface="Canva Sans"/>
                <a:ea typeface="Canva Sans"/>
                <a:cs typeface="Canva Sans"/>
                <a:sym typeface="Canva Sans"/>
              </a:rPr>
              <a:t>       to perform operations.</a:t>
            </a:r>
          </a:p>
          <a:p>
            <a:pPr algn="l">
              <a:lnSpc>
                <a:spcPts val="3373"/>
              </a:lnSpc>
              <a:spcBef>
                <a:spcPct val="0"/>
              </a:spcBef>
            </a:pPr>
            <a:endParaRPr lang="en-US" sz="2409">
              <a:solidFill>
                <a:srgbClr val="000000"/>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887213" y="3242923"/>
            <a:ext cx="4513574"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Components</a:t>
            </a:r>
          </a:p>
        </p:txBody>
      </p:sp>
      <p:sp>
        <p:nvSpPr>
          <p:cNvPr id="13" name="TextBox 13"/>
          <p:cNvSpPr txBox="1"/>
          <p:nvPr/>
        </p:nvSpPr>
        <p:spPr>
          <a:xfrm>
            <a:off x="1028700" y="4211727"/>
            <a:ext cx="16769703" cy="3722896"/>
          </a:xfrm>
          <a:prstGeom prst="rect">
            <a:avLst/>
          </a:prstGeom>
        </p:spPr>
        <p:txBody>
          <a:bodyPr lIns="0" tIns="0" rIns="0" bIns="0" rtlCol="0" anchor="t">
            <a:spAutoFit/>
          </a:bodyPr>
          <a:lstStyle/>
          <a:p>
            <a:pPr algn="l">
              <a:lnSpc>
                <a:spcPts val="4274"/>
              </a:lnSpc>
            </a:pPr>
            <a:r>
              <a:rPr lang="en-US" sz="3052">
                <a:solidFill>
                  <a:srgbClr val="000000"/>
                </a:solidFill>
                <a:latin typeface="Roboto"/>
                <a:ea typeface="Roboto"/>
                <a:cs typeface="Roboto"/>
                <a:sym typeface="Roboto"/>
              </a:rPr>
              <a:t>Key Classes:</a:t>
            </a:r>
          </a:p>
          <a:p>
            <a:pPr marL="659122" lvl="1" indent="-329561" algn="l">
              <a:lnSpc>
                <a:spcPts val="4274"/>
              </a:lnSpc>
              <a:buFont typeface="Arial"/>
              <a:buChar char="•"/>
            </a:pPr>
            <a:r>
              <a:rPr lang="en-US" sz="3052">
                <a:solidFill>
                  <a:srgbClr val="000000"/>
                </a:solidFill>
                <a:latin typeface="Roboto"/>
                <a:ea typeface="Roboto"/>
                <a:cs typeface="Roboto"/>
                <a:sym typeface="Roboto"/>
              </a:rPr>
              <a:t>BaseEntity: Abstract class to provide a common id field for all entities.</a:t>
            </a:r>
          </a:p>
          <a:p>
            <a:pPr marL="659122" lvl="1" indent="-329561" algn="l">
              <a:lnSpc>
                <a:spcPts val="4274"/>
              </a:lnSpc>
              <a:buFont typeface="Arial"/>
              <a:buChar char="•"/>
            </a:pPr>
            <a:r>
              <a:rPr lang="en-US" sz="3052">
                <a:solidFill>
                  <a:srgbClr val="000000"/>
                </a:solidFill>
                <a:latin typeface="Roboto"/>
                <a:ea typeface="Roboto"/>
                <a:cs typeface="Roboto"/>
                <a:sym typeface="Roboto"/>
              </a:rPr>
              <a:t>User: Manages user-related attributes and operations.</a:t>
            </a:r>
          </a:p>
          <a:p>
            <a:pPr marL="659122" lvl="1" indent="-329561" algn="l">
              <a:lnSpc>
                <a:spcPts val="4274"/>
              </a:lnSpc>
              <a:buFont typeface="Arial"/>
              <a:buChar char="•"/>
            </a:pPr>
            <a:r>
              <a:rPr lang="en-US" sz="3052">
                <a:solidFill>
                  <a:srgbClr val="000000"/>
                </a:solidFill>
                <a:latin typeface="Roboto"/>
                <a:ea typeface="Roboto"/>
                <a:cs typeface="Roboto"/>
                <a:sym typeface="Roboto"/>
              </a:rPr>
              <a:t>Task: Represents tasks with attributes like title, description, priority, and status.</a:t>
            </a:r>
          </a:p>
          <a:p>
            <a:pPr marL="659122" lvl="1" indent="-329561" algn="l">
              <a:lnSpc>
                <a:spcPts val="4274"/>
              </a:lnSpc>
              <a:buFont typeface="Arial"/>
              <a:buChar char="•"/>
            </a:pPr>
            <a:r>
              <a:rPr lang="en-US" sz="3052">
                <a:solidFill>
                  <a:srgbClr val="000000"/>
                </a:solidFill>
                <a:latin typeface="Roboto"/>
                <a:ea typeface="Roboto"/>
                <a:cs typeface="Roboto"/>
                <a:sym typeface="Roboto"/>
              </a:rPr>
              <a:t>Comment: Allows users to comment on tasks.</a:t>
            </a:r>
          </a:p>
          <a:p>
            <a:pPr marL="659122" lvl="1" indent="-329561" algn="l">
              <a:lnSpc>
                <a:spcPts val="4274"/>
              </a:lnSpc>
              <a:buFont typeface="Arial"/>
              <a:buChar char="•"/>
            </a:pPr>
            <a:r>
              <a:rPr lang="en-US" sz="3052">
                <a:solidFill>
                  <a:srgbClr val="000000"/>
                </a:solidFill>
                <a:latin typeface="Roboto"/>
                <a:ea typeface="Roboto"/>
                <a:cs typeface="Roboto"/>
                <a:sym typeface="Roboto"/>
              </a:rPr>
              <a:t>Notification: Sends reminders or updates.</a:t>
            </a:r>
          </a:p>
          <a:p>
            <a:pPr algn="l">
              <a:lnSpc>
                <a:spcPts val="4274"/>
              </a:lnSpc>
            </a:pPr>
            <a:endParaRPr lang="en-US" sz="3052">
              <a:solidFill>
                <a:srgbClr val="000000"/>
              </a:solidFill>
              <a:latin typeface="Roboto"/>
              <a:ea typeface="Roboto"/>
              <a:cs typeface="Roboto"/>
              <a:sym typeface="Roboto"/>
            </a:endParaRPr>
          </a:p>
        </p:txBody>
      </p:sp>
      <p:sp>
        <p:nvSpPr>
          <p:cNvPr id="14" name="TextBox 14"/>
          <p:cNvSpPr txBox="1"/>
          <p:nvPr/>
        </p:nvSpPr>
        <p:spPr>
          <a:xfrm>
            <a:off x="1028700" y="7665757"/>
            <a:ext cx="16769703" cy="2656106"/>
          </a:xfrm>
          <a:prstGeom prst="rect">
            <a:avLst/>
          </a:prstGeom>
        </p:spPr>
        <p:txBody>
          <a:bodyPr lIns="0" tIns="0" rIns="0" bIns="0" rtlCol="0" anchor="t">
            <a:spAutoFit/>
          </a:bodyPr>
          <a:lstStyle/>
          <a:p>
            <a:pPr algn="l">
              <a:lnSpc>
                <a:spcPts val="4274"/>
              </a:lnSpc>
            </a:pPr>
            <a:r>
              <a:rPr lang="en-US" sz="3052">
                <a:solidFill>
                  <a:srgbClr val="000000"/>
                </a:solidFill>
                <a:latin typeface="Roboto"/>
                <a:ea typeface="Roboto"/>
                <a:cs typeface="Roboto"/>
                <a:sym typeface="Roboto"/>
              </a:rPr>
              <a:t>TaskManager:</a:t>
            </a:r>
          </a:p>
          <a:p>
            <a:pPr marL="659122" lvl="1" indent="-329561" algn="l">
              <a:lnSpc>
                <a:spcPts val="4274"/>
              </a:lnSpc>
              <a:buFont typeface="Arial"/>
              <a:buChar char="•"/>
            </a:pPr>
            <a:r>
              <a:rPr lang="en-US" sz="3052">
                <a:solidFill>
                  <a:srgbClr val="000000"/>
                </a:solidFill>
                <a:latin typeface="Roboto"/>
                <a:ea typeface="Roboto"/>
                <a:cs typeface="Roboto"/>
                <a:sym typeface="Roboto"/>
              </a:rPr>
              <a:t>Centralized class for CRUD operations.</a:t>
            </a:r>
          </a:p>
          <a:p>
            <a:pPr marL="659122" lvl="1" indent="-329561" algn="l">
              <a:lnSpc>
                <a:spcPts val="4274"/>
              </a:lnSpc>
              <a:buFont typeface="Arial"/>
              <a:buChar char="•"/>
            </a:pPr>
            <a:r>
              <a:rPr lang="en-US" sz="3052">
                <a:solidFill>
                  <a:srgbClr val="000000"/>
                </a:solidFill>
                <a:latin typeface="Roboto"/>
                <a:ea typeface="Roboto"/>
                <a:cs typeface="Roboto"/>
                <a:sym typeface="Roboto"/>
              </a:rPr>
              <a:t>Handles data persistence using serialization.</a:t>
            </a:r>
          </a:p>
          <a:p>
            <a:pPr marL="659122" lvl="1" indent="-329561" algn="l">
              <a:lnSpc>
                <a:spcPts val="4274"/>
              </a:lnSpc>
              <a:buFont typeface="Arial"/>
              <a:buChar char="•"/>
            </a:pPr>
            <a:r>
              <a:rPr lang="en-US" sz="3052">
                <a:solidFill>
                  <a:srgbClr val="000000"/>
                </a:solidFill>
                <a:latin typeface="Roboto"/>
                <a:ea typeface="Roboto"/>
                <a:cs typeface="Roboto"/>
                <a:sym typeface="Roboto"/>
              </a:rPr>
              <a:t>Methods include addUser, addTask, addComment, and displayAll.</a:t>
            </a:r>
          </a:p>
          <a:p>
            <a:pPr algn="l">
              <a:lnSpc>
                <a:spcPts val="4274"/>
              </a:lnSpc>
            </a:pPr>
            <a:endParaRPr lang="en-US" sz="3052">
              <a:solidFill>
                <a:srgbClr val="0000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538880" y="2846999"/>
            <a:ext cx="5210240"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Code Snippets</a:t>
            </a:r>
          </a:p>
        </p:txBody>
      </p:sp>
      <p:sp>
        <p:nvSpPr>
          <p:cNvPr id="13" name="TextBox 13"/>
          <p:cNvSpPr txBox="1"/>
          <p:nvPr/>
        </p:nvSpPr>
        <p:spPr>
          <a:xfrm>
            <a:off x="1899515" y="4773020"/>
            <a:ext cx="5909481" cy="4990653"/>
          </a:xfrm>
          <a:prstGeom prst="rect">
            <a:avLst/>
          </a:prstGeom>
        </p:spPr>
        <p:txBody>
          <a:bodyPr lIns="0" tIns="0" rIns="0" bIns="0" rtlCol="0" anchor="t">
            <a:spAutoFit/>
          </a:bodyPr>
          <a:lstStyle/>
          <a:p>
            <a:pPr algn="ctr">
              <a:lnSpc>
                <a:spcPts val="2659"/>
              </a:lnSpc>
              <a:spcBef>
                <a:spcPct val="0"/>
              </a:spcBef>
            </a:pPr>
            <a:r>
              <a:rPr lang="en-US" sz="1899">
                <a:solidFill>
                  <a:srgbClr val="000000"/>
                </a:solidFill>
                <a:latin typeface="Canva Sans"/>
                <a:ea typeface="Canva Sans"/>
                <a:cs typeface="Canva Sans"/>
                <a:sym typeface="Canva Sans"/>
              </a:rPr>
              <a:t>abstract class BaseEntity implements Serializable {</a:t>
            </a:r>
          </a:p>
          <a:p>
            <a:pPr algn="ctr">
              <a:lnSpc>
                <a:spcPts val="2659"/>
              </a:lnSpc>
              <a:spcBef>
                <a:spcPct val="0"/>
              </a:spcBef>
            </a:pPr>
            <a:r>
              <a:rPr lang="en-US" sz="1899">
                <a:solidFill>
                  <a:srgbClr val="000000"/>
                </a:solidFill>
                <a:latin typeface="Canva Sans"/>
                <a:ea typeface="Canva Sans"/>
                <a:cs typeface="Canva Sans"/>
                <a:sym typeface="Canva Sans"/>
              </a:rPr>
              <a:t>    private int id;</a:t>
            </a:r>
          </a:p>
          <a:p>
            <a:pPr algn="ctr">
              <a:lnSpc>
                <a:spcPts val="2659"/>
              </a:lnSpc>
              <a:spcBef>
                <a:spcPct val="0"/>
              </a:spcBef>
            </a:pPr>
            <a:endParaRPr lang="en-US" sz="1899">
              <a:solidFill>
                <a:srgbClr val="000000"/>
              </a:solidFill>
              <a:latin typeface="Canva Sans"/>
              <a:ea typeface="Canva Sans"/>
              <a:cs typeface="Canva Sans"/>
              <a:sym typeface="Canva Sans"/>
            </a:endParaRPr>
          </a:p>
          <a:p>
            <a:pPr algn="ctr">
              <a:lnSpc>
                <a:spcPts val="2659"/>
              </a:lnSpc>
              <a:spcBef>
                <a:spcPct val="0"/>
              </a:spcBef>
            </a:pPr>
            <a:r>
              <a:rPr lang="en-US" sz="1899">
                <a:solidFill>
                  <a:srgbClr val="000000"/>
                </a:solidFill>
                <a:latin typeface="Canva Sans"/>
                <a:ea typeface="Canva Sans"/>
                <a:cs typeface="Canva Sans"/>
                <a:sym typeface="Canva Sans"/>
              </a:rPr>
              <a:t>    public BaseEntity(int id) {</a:t>
            </a:r>
          </a:p>
          <a:p>
            <a:pPr algn="ctr">
              <a:lnSpc>
                <a:spcPts val="2659"/>
              </a:lnSpc>
              <a:spcBef>
                <a:spcPct val="0"/>
              </a:spcBef>
            </a:pPr>
            <a:r>
              <a:rPr lang="en-US" sz="1899">
                <a:solidFill>
                  <a:srgbClr val="000000"/>
                </a:solidFill>
                <a:latin typeface="Canva Sans"/>
                <a:ea typeface="Canva Sans"/>
                <a:cs typeface="Canva Sans"/>
                <a:sym typeface="Canva Sans"/>
              </a:rPr>
              <a:t>        this.id = id;</a:t>
            </a:r>
          </a:p>
          <a:p>
            <a:pPr algn="ctr">
              <a:lnSpc>
                <a:spcPts val="2659"/>
              </a:lnSpc>
              <a:spcBef>
                <a:spcPct val="0"/>
              </a:spcBef>
            </a:pPr>
            <a:r>
              <a:rPr lang="en-US" sz="1899">
                <a:solidFill>
                  <a:srgbClr val="000000"/>
                </a:solidFill>
                <a:latin typeface="Canva Sans"/>
                <a:ea typeface="Canva Sans"/>
                <a:cs typeface="Canva Sans"/>
                <a:sym typeface="Canva Sans"/>
              </a:rPr>
              <a:t>    }</a:t>
            </a:r>
          </a:p>
          <a:p>
            <a:pPr algn="ctr">
              <a:lnSpc>
                <a:spcPts val="2659"/>
              </a:lnSpc>
              <a:spcBef>
                <a:spcPct val="0"/>
              </a:spcBef>
            </a:pPr>
            <a:endParaRPr lang="en-US" sz="1899">
              <a:solidFill>
                <a:srgbClr val="000000"/>
              </a:solidFill>
              <a:latin typeface="Canva Sans"/>
              <a:ea typeface="Canva Sans"/>
              <a:cs typeface="Canva Sans"/>
              <a:sym typeface="Canva Sans"/>
            </a:endParaRPr>
          </a:p>
          <a:p>
            <a:pPr algn="ctr">
              <a:lnSpc>
                <a:spcPts val="2659"/>
              </a:lnSpc>
              <a:spcBef>
                <a:spcPct val="0"/>
              </a:spcBef>
            </a:pPr>
            <a:r>
              <a:rPr lang="en-US" sz="1899">
                <a:solidFill>
                  <a:srgbClr val="000000"/>
                </a:solidFill>
                <a:latin typeface="Canva Sans"/>
                <a:ea typeface="Canva Sans"/>
                <a:cs typeface="Canva Sans"/>
                <a:sym typeface="Canva Sans"/>
              </a:rPr>
              <a:t>    public int getId() {</a:t>
            </a:r>
          </a:p>
          <a:p>
            <a:pPr algn="ctr">
              <a:lnSpc>
                <a:spcPts val="2659"/>
              </a:lnSpc>
              <a:spcBef>
                <a:spcPct val="0"/>
              </a:spcBef>
            </a:pPr>
            <a:r>
              <a:rPr lang="en-US" sz="1899">
                <a:solidFill>
                  <a:srgbClr val="000000"/>
                </a:solidFill>
                <a:latin typeface="Canva Sans"/>
                <a:ea typeface="Canva Sans"/>
                <a:cs typeface="Canva Sans"/>
                <a:sym typeface="Canva Sans"/>
              </a:rPr>
              <a:t>        return id;</a:t>
            </a:r>
          </a:p>
          <a:p>
            <a:pPr algn="ctr">
              <a:lnSpc>
                <a:spcPts val="2659"/>
              </a:lnSpc>
              <a:spcBef>
                <a:spcPct val="0"/>
              </a:spcBef>
            </a:pPr>
            <a:r>
              <a:rPr lang="en-US" sz="1899">
                <a:solidFill>
                  <a:srgbClr val="000000"/>
                </a:solidFill>
                <a:latin typeface="Canva Sans"/>
                <a:ea typeface="Canva Sans"/>
                <a:cs typeface="Canva Sans"/>
                <a:sym typeface="Canva Sans"/>
              </a:rPr>
              <a:t>    }</a:t>
            </a:r>
          </a:p>
          <a:p>
            <a:pPr algn="ctr">
              <a:lnSpc>
                <a:spcPts val="2659"/>
              </a:lnSpc>
              <a:spcBef>
                <a:spcPct val="0"/>
              </a:spcBef>
            </a:pPr>
            <a:endParaRPr lang="en-US" sz="1899">
              <a:solidFill>
                <a:srgbClr val="000000"/>
              </a:solidFill>
              <a:latin typeface="Canva Sans"/>
              <a:ea typeface="Canva Sans"/>
              <a:cs typeface="Canva Sans"/>
              <a:sym typeface="Canva Sans"/>
            </a:endParaRPr>
          </a:p>
          <a:p>
            <a:pPr algn="ctr">
              <a:lnSpc>
                <a:spcPts val="2659"/>
              </a:lnSpc>
              <a:spcBef>
                <a:spcPct val="0"/>
              </a:spcBef>
            </a:pPr>
            <a:r>
              <a:rPr lang="en-US" sz="1899">
                <a:solidFill>
                  <a:srgbClr val="000000"/>
                </a:solidFill>
                <a:latin typeface="Canva Sans"/>
                <a:ea typeface="Canva Sans"/>
                <a:cs typeface="Canva Sans"/>
                <a:sym typeface="Canva Sans"/>
              </a:rPr>
              <a:t>    public void setId(int id) {</a:t>
            </a:r>
          </a:p>
          <a:p>
            <a:pPr algn="ctr">
              <a:lnSpc>
                <a:spcPts val="2659"/>
              </a:lnSpc>
              <a:spcBef>
                <a:spcPct val="0"/>
              </a:spcBef>
            </a:pPr>
            <a:r>
              <a:rPr lang="en-US" sz="1899">
                <a:solidFill>
                  <a:srgbClr val="000000"/>
                </a:solidFill>
                <a:latin typeface="Canva Sans"/>
                <a:ea typeface="Canva Sans"/>
                <a:cs typeface="Canva Sans"/>
                <a:sym typeface="Canva Sans"/>
              </a:rPr>
              <a:t>        this.id = id;</a:t>
            </a:r>
          </a:p>
          <a:p>
            <a:pPr algn="ctr">
              <a:lnSpc>
                <a:spcPts val="2659"/>
              </a:lnSpc>
              <a:spcBef>
                <a:spcPct val="0"/>
              </a:spcBef>
            </a:pPr>
            <a:r>
              <a:rPr lang="en-US" sz="1899">
                <a:solidFill>
                  <a:srgbClr val="000000"/>
                </a:solidFill>
                <a:latin typeface="Canva Sans"/>
                <a:ea typeface="Canva Sans"/>
                <a:cs typeface="Canva Sans"/>
                <a:sym typeface="Canva Sans"/>
              </a:rPr>
              <a:t>    }</a:t>
            </a:r>
          </a:p>
          <a:p>
            <a:pPr algn="ctr">
              <a:lnSpc>
                <a:spcPts val="2659"/>
              </a:lnSpc>
              <a:spcBef>
                <a:spcPct val="0"/>
              </a:spcBef>
            </a:pPr>
            <a:r>
              <a:rPr lang="en-US" sz="1899">
                <a:solidFill>
                  <a:srgbClr val="000000"/>
                </a:solidFill>
                <a:latin typeface="Canva Sans"/>
                <a:ea typeface="Canva Sans"/>
                <a:cs typeface="Canva Sans"/>
                <a:sym typeface="Canva Sans"/>
              </a:rPr>
              <a:t>}</a:t>
            </a:r>
          </a:p>
        </p:txBody>
      </p:sp>
      <p:sp>
        <p:nvSpPr>
          <p:cNvPr id="14" name="TextBox 14"/>
          <p:cNvSpPr txBox="1"/>
          <p:nvPr/>
        </p:nvSpPr>
        <p:spPr>
          <a:xfrm>
            <a:off x="8386689" y="4210232"/>
            <a:ext cx="7333090" cy="6214645"/>
          </a:xfrm>
          <a:prstGeom prst="rect">
            <a:avLst/>
          </a:prstGeom>
        </p:spPr>
        <p:txBody>
          <a:bodyPr lIns="0" tIns="0" rIns="0" bIns="0" rtlCol="0" anchor="t">
            <a:spAutoFit/>
          </a:bodyPr>
          <a:lstStyle/>
          <a:p>
            <a:pPr marL="695844" lvl="1" indent="-347922" algn="ctr">
              <a:lnSpc>
                <a:spcPts val="4512"/>
              </a:lnSpc>
              <a:buFont typeface="Arial"/>
              <a:buChar char="•"/>
            </a:pPr>
            <a:r>
              <a:rPr lang="en-US" sz="3222">
                <a:solidFill>
                  <a:srgbClr val="000000"/>
                </a:solidFill>
                <a:latin typeface="Canva Sans"/>
                <a:ea typeface="Canva Sans"/>
                <a:cs typeface="Canva Sans"/>
                <a:sym typeface="Canva Sans"/>
              </a:rPr>
              <a:t>BaseEntity is the parent class for all entities that require a unique identifier (id). This ensures that every subclass (like User, Task, etc.) will inherit the id field and its getter/setter methods.</a:t>
            </a:r>
          </a:p>
          <a:p>
            <a:pPr marL="695844" lvl="1" indent="-347922" algn="ctr">
              <a:lnSpc>
                <a:spcPts val="4512"/>
              </a:lnSpc>
              <a:buFont typeface="Arial"/>
              <a:buChar char="•"/>
            </a:pPr>
            <a:r>
              <a:rPr lang="en-US" sz="3222">
                <a:solidFill>
                  <a:srgbClr val="000000"/>
                </a:solidFill>
                <a:latin typeface="Canva Sans"/>
                <a:ea typeface="Canva Sans"/>
                <a:cs typeface="Canva Sans"/>
                <a:sym typeface="Canva Sans"/>
              </a:rPr>
              <a:t>Serializable ensures that objects of this class can be saved and loaded from a file using Java's serialization mechanism.</a:t>
            </a:r>
          </a:p>
          <a:p>
            <a:pPr algn="ctr">
              <a:lnSpc>
                <a:spcPts val="4512"/>
              </a:lnSpc>
            </a:pPr>
            <a:endParaRPr lang="en-US" sz="3222">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538880" y="2846999"/>
            <a:ext cx="5210240"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Code Snippets</a:t>
            </a:r>
          </a:p>
        </p:txBody>
      </p:sp>
      <p:sp>
        <p:nvSpPr>
          <p:cNvPr id="13" name="TextBox 13"/>
          <p:cNvSpPr txBox="1"/>
          <p:nvPr/>
        </p:nvSpPr>
        <p:spPr>
          <a:xfrm>
            <a:off x="1633675" y="4453230"/>
            <a:ext cx="5696375" cy="1962570"/>
          </a:xfrm>
          <a:prstGeom prst="rect">
            <a:avLst/>
          </a:prstGeom>
        </p:spPr>
        <p:txBody>
          <a:bodyPr lIns="0" tIns="0" rIns="0" bIns="0" rtlCol="0" anchor="t">
            <a:spAutoFit/>
          </a:bodyPr>
          <a:lstStyle/>
          <a:p>
            <a:pPr algn="ctr">
              <a:lnSpc>
                <a:spcPts val="3983"/>
              </a:lnSpc>
              <a:spcBef>
                <a:spcPct val="0"/>
              </a:spcBef>
            </a:pPr>
            <a:r>
              <a:rPr lang="en-US" sz="2845">
                <a:solidFill>
                  <a:srgbClr val="000000"/>
                </a:solidFill>
                <a:latin typeface="Canva Sans"/>
                <a:ea typeface="Canva Sans"/>
                <a:cs typeface="Canva Sans"/>
                <a:sym typeface="Canva Sans"/>
              </a:rPr>
              <a:t>public void addUser (User user) {</a:t>
            </a:r>
          </a:p>
          <a:p>
            <a:pPr algn="ctr">
              <a:lnSpc>
                <a:spcPts val="3983"/>
              </a:lnSpc>
              <a:spcBef>
                <a:spcPct val="0"/>
              </a:spcBef>
            </a:pPr>
            <a:r>
              <a:rPr lang="en-US" sz="2845">
                <a:solidFill>
                  <a:srgbClr val="000000"/>
                </a:solidFill>
                <a:latin typeface="Canva Sans"/>
                <a:ea typeface="Canva Sans"/>
                <a:cs typeface="Canva Sans"/>
                <a:sym typeface="Canva Sans"/>
              </a:rPr>
              <a:t>    users.add(user);</a:t>
            </a:r>
          </a:p>
          <a:p>
            <a:pPr algn="ctr">
              <a:lnSpc>
                <a:spcPts val="3983"/>
              </a:lnSpc>
              <a:spcBef>
                <a:spcPct val="0"/>
              </a:spcBef>
            </a:pPr>
            <a:r>
              <a:rPr lang="en-US" sz="2845">
                <a:solidFill>
                  <a:srgbClr val="000000"/>
                </a:solidFill>
                <a:latin typeface="Canva Sans"/>
                <a:ea typeface="Canva Sans"/>
                <a:cs typeface="Canva Sans"/>
                <a:sym typeface="Canva Sans"/>
              </a:rPr>
              <a:t>    saveData();</a:t>
            </a:r>
          </a:p>
          <a:p>
            <a:pPr algn="ctr">
              <a:lnSpc>
                <a:spcPts val="3983"/>
              </a:lnSpc>
              <a:spcBef>
                <a:spcPct val="0"/>
              </a:spcBef>
            </a:pPr>
            <a:r>
              <a:rPr lang="en-US" sz="2845">
                <a:solidFill>
                  <a:srgbClr val="000000"/>
                </a:solidFill>
                <a:latin typeface="Canva Sans"/>
                <a:ea typeface="Canva Sans"/>
                <a:cs typeface="Canva Sans"/>
                <a:sym typeface="Canva Sans"/>
              </a:rPr>
              <a:t>}</a:t>
            </a:r>
          </a:p>
        </p:txBody>
      </p:sp>
      <p:sp>
        <p:nvSpPr>
          <p:cNvPr id="14" name="TextBox 14"/>
          <p:cNvSpPr txBox="1"/>
          <p:nvPr/>
        </p:nvSpPr>
        <p:spPr>
          <a:xfrm>
            <a:off x="7311000" y="4443705"/>
            <a:ext cx="8389730" cy="4781344"/>
          </a:xfrm>
          <a:prstGeom prst="rect">
            <a:avLst/>
          </a:prstGeom>
        </p:spPr>
        <p:txBody>
          <a:bodyPr lIns="0" tIns="0" rIns="0" bIns="0" rtlCol="0" anchor="t">
            <a:spAutoFit/>
          </a:bodyPr>
          <a:lstStyle/>
          <a:p>
            <a:pPr marL="649063" lvl="1" indent="-324532" algn="l">
              <a:lnSpc>
                <a:spcPts val="4208"/>
              </a:lnSpc>
              <a:buFont typeface="Arial"/>
              <a:buChar char="•"/>
            </a:pPr>
            <a:r>
              <a:rPr lang="en-US" sz="3006">
                <a:solidFill>
                  <a:srgbClr val="000000"/>
                </a:solidFill>
                <a:latin typeface="Canva Sans"/>
                <a:ea typeface="Canva Sans"/>
                <a:cs typeface="Canva Sans"/>
                <a:sym typeface="Canva Sans"/>
              </a:rPr>
              <a:t>addUser(User user): Adds a user to the users list.</a:t>
            </a:r>
          </a:p>
          <a:p>
            <a:pPr marL="649063" lvl="1" indent="-324532" algn="l">
              <a:lnSpc>
                <a:spcPts val="4208"/>
              </a:lnSpc>
              <a:buFont typeface="Arial"/>
              <a:buChar char="•"/>
            </a:pPr>
            <a:r>
              <a:rPr lang="en-US" sz="3006">
                <a:solidFill>
                  <a:srgbClr val="000000"/>
                </a:solidFill>
                <a:latin typeface="Canva Sans"/>
                <a:ea typeface="Canva Sans"/>
                <a:cs typeface="Canva Sans"/>
                <a:sym typeface="Canva Sans"/>
              </a:rPr>
              <a:t>saveData(): After adding the user, this method ensures that the data is serialized and stored in the file (task_management_data.dat), so the system retains the user even after restarting.</a:t>
            </a:r>
          </a:p>
          <a:p>
            <a:pPr algn="l">
              <a:lnSpc>
                <a:spcPts val="4208"/>
              </a:lnSpc>
            </a:pPr>
            <a:endParaRPr lang="en-US" sz="3006">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538880" y="2846999"/>
            <a:ext cx="5210240"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Code Snippets</a:t>
            </a:r>
          </a:p>
        </p:txBody>
      </p:sp>
      <p:sp>
        <p:nvSpPr>
          <p:cNvPr id="13" name="TextBox 13"/>
          <p:cNvSpPr txBox="1"/>
          <p:nvPr/>
        </p:nvSpPr>
        <p:spPr>
          <a:xfrm>
            <a:off x="645521" y="3734096"/>
            <a:ext cx="9282613" cy="6449119"/>
          </a:xfrm>
          <a:prstGeom prst="rect">
            <a:avLst/>
          </a:prstGeom>
        </p:spPr>
        <p:txBody>
          <a:bodyPr lIns="0" tIns="0" rIns="0" bIns="0" rtlCol="0" anchor="t">
            <a:spAutoFit/>
          </a:bodyPr>
          <a:lstStyle/>
          <a:p>
            <a:pPr algn="ctr">
              <a:lnSpc>
                <a:spcPts val="1984"/>
              </a:lnSpc>
              <a:spcBef>
                <a:spcPct val="0"/>
              </a:spcBef>
            </a:pPr>
            <a:r>
              <a:rPr lang="en-US" sz="1417">
                <a:solidFill>
                  <a:srgbClr val="000000"/>
                </a:solidFill>
                <a:latin typeface="Canva Sans"/>
                <a:ea typeface="Canva Sans"/>
                <a:cs typeface="Canva Sans"/>
                <a:sym typeface="Canva Sans"/>
              </a:rPr>
              <a:t>public void displayAll() {</a:t>
            </a:r>
          </a:p>
          <a:p>
            <a:pPr algn="ctr">
              <a:lnSpc>
                <a:spcPts val="1984"/>
              </a:lnSpc>
              <a:spcBef>
                <a:spcPct val="0"/>
              </a:spcBef>
            </a:pPr>
            <a:r>
              <a:rPr lang="en-US" sz="1417">
                <a:solidFill>
                  <a:srgbClr val="000000"/>
                </a:solidFill>
                <a:latin typeface="Canva Sans"/>
                <a:ea typeface="Canva Sans"/>
                <a:cs typeface="Canva Sans"/>
                <a:sym typeface="Canva Sans"/>
              </a:rPr>
              <a:t>    System.out.println("Users:");</a:t>
            </a:r>
          </a:p>
          <a:p>
            <a:pPr algn="ctr">
              <a:lnSpc>
                <a:spcPts val="1984"/>
              </a:lnSpc>
              <a:spcBef>
                <a:spcPct val="0"/>
              </a:spcBef>
            </a:pPr>
            <a:r>
              <a:rPr lang="en-US" sz="1417">
                <a:solidFill>
                  <a:srgbClr val="000000"/>
                </a:solidFill>
                <a:latin typeface="Canva Sans"/>
                <a:ea typeface="Canva Sans"/>
                <a:cs typeface="Canva Sans"/>
                <a:sym typeface="Canva Sans"/>
              </a:rPr>
              <a:t>    for (User  user : users) {</a:t>
            </a:r>
          </a:p>
          <a:p>
            <a:pPr algn="ctr">
              <a:lnSpc>
                <a:spcPts val="1984"/>
              </a:lnSpc>
              <a:spcBef>
                <a:spcPct val="0"/>
              </a:spcBef>
            </a:pPr>
            <a:r>
              <a:rPr lang="en-US" sz="1417">
                <a:solidFill>
                  <a:srgbClr val="000000"/>
                </a:solidFill>
                <a:latin typeface="Canva Sans"/>
                <a:ea typeface="Canva Sans"/>
                <a:cs typeface="Canva Sans"/>
                <a:sym typeface="Canva Sans"/>
              </a:rPr>
              <a:t>        System.out.println("User  ID: " + user.getId() + ", Username: " + user.getUsername());</a:t>
            </a:r>
          </a:p>
          <a:p>
            <a:pPr algn="ctr">
              <a:lnSpc>
                <a:spcPts val="1984"/>
              </a:lnSpc>
              <a:spcBef>
                <a:spcPct val="0"/>
              </a:spcBef>
            </a:pPr>
            <a:r>
              <a:rPr lang="en-US" sz="1417">
                <a:solidFill>
                  <a:srgbClr val="000000"/>
                </a:solidFill>
                <a:latin typeface="Canva Sans"/>
                <a:ea typeface="Canva Sans"/>
                <a:cs typeface="Canva Sans"/>
                <a:sym typeface="Canva Sans"/>
              </a:rPr>
              <a:t>    }</a:t>
            </a:r>
          </a:p>
          <a:p>
            <a:pPr algn="ctr">
              <a:lnSpc>
                <a:spcPts val="1984"/>
              </a:lnSpc>
              <a:spcBef>
                <a:spcPct val="0"/>
              </a:spcBef>
            </a:pPr>
            <a:endParaRPr lang="en-US" sz="1417">
              <a:solidFill>
                <a:srgbClr val="000000"/>
              </a:solidFill>
              <a:latin typeface="Canva Sans"/>
              <a:ea typeface="Canva Sans"/>
              <a:cs typeface="Canva Sans"/>
              <a:sym typeface="Canva Sans"/>
            </a:endParaRPr>
          </a:p>
          <a:p>
            <a:pPr algn="ctr">
              <a:lnSpc>
                <a:spcPts val="1984"/>
              </a:lnSpc>
              <a:spcBef>
                <a:spcPct val="0"/>
              </a:spcBef>
            </a:pPr>
            <a:r>
              <a:rPr lang="en-US" sz="1417">
                <a:solidFill>
                  <a:srgbClr val="000000"/>
                </a:solidFill>
                <a:latin typeface="Canva Sans"/>
                <a:ea typeface="Canva Sans"/>
                <a:cs typeface="Canva Sans"/>
                <a:sym typeface="Canva Sans"/>
              </a:rPr>
              <a:t>    System.out.println("\nTasks:");</a:t>
            </a:r>
          </a:p>
          <a:p>
            <a:pPr algn="ctr">
              <a:lnSpc>
                <a:spcPts val="1984"/>
              </a:lnSpc>
              <a:spcBef>
                <a:spcPct val="0"/>
              </a:spcBef>
            </a:pPr>
            <a:r>
              <a:rPr lang="en-US" sz="1417">
                <a:solidFill>
                  <a:srgbClr val="000000"/>
                </a:solidFill>
                <a:latin typeface="Canva Sans"/>
                <a:ea typeface="Canva Sans"/>
                <a:cs typeface="Canva Sans"/>
                <a:sym typeface="Canva Sans"/>
              </a:rPr>
              <a:t>    for (Task task : tasks) {</a:t>
            </a:r>
          </a:p>
          <a:p>
            <a:pPr algn="ctr">
              <a:lnSpc>
                <a:spcPts val="1984"/>
              </a:lnSpc>
              <a:spcBef>
                <a:spcPct val="0"/>
              </a:spcBef>
            </a:pPr>
            <a:r>
              <a:rPr lang="en-US" sz="1417">
                <a:solidFill>
                  <a:srgbClr val="000000"/>
                </a:solidFill>
                <a:latin typeface="Canva Sans"/>
                <a:ea typeface="Canva Sans"/>
                <a:cs typeface="Canva Sans"/>
                <a:sym typeface="Canva Sans"/>
              </a:rPr>
              <a:t>        System.out.println("Task ID: " + task.getId() + ", Title: " + task.getTitle());</a:t>
            </a:r>
          </a:p>
          <a:p>
            <a:pPr algn="ctr">
              <a:lnSpc>
                <a:spcPts val="1984"/>
              </a:lnSpc>
              <a:spcBef>
                <a:spcPct val="0"/>
              </a:spcBef>
            </a:pPr>
            <a:r>
              <a:rPr lang="en-US" sz="1417">
                <a:solidFill>
                  <a:srgbClr val="000000"/>
                </a:solidFill>
                <a:latin typeface="Canva Sans"/>
                <a:ea typeface="Canva Sans"/>
                <a:cs typeface="Canva Sans"/>
                <a:sym typeface="Canva Sans"/>
              </a:rPr>
              <a:t>    }</a:t>
            </a:r>
          </a:p>
          <a:p>
            <a:pPr algn="ctr">
              <a:lnSpc>
                <a:spcPts val="1984"/>
              </a:lnSpc>
              <a:spcBef>
                <a:spcPct val="0"/>
              </a:spcBef>
            </a:pPr>
            <a:endParaRPr lang="en-US" sz="1417">
              <a:solidFill>
                <a:srgbClr val="000000"/>
              </a:solidFill>
              <a:latin typeface="Canva Sans"/>
              <a:ea typeface="Canva Sans"/>
              <a:cs typeface="Canva Sans"/>
              <a:sym typeface="Canva Sans"/>
            </a:endParaRPr>
          </a:p>
          <a:p>
            <a:pPr algn="ctr">
              <a:lnSpc>
                <a:spcPts val="1984"/>
              </a:lnSpc>
              <a:spcBef>
                <a:spcPct val="0"/>
              </a:spcBef>
            </a:pPr>
            <a:r>
              <a:rPr lang="en-US" sz="1417">
                <a:solidFill>
                  <a:srgbClr val="000000"/>
                </a:solidFill>
                <a:latin typeface="Canva Sans"/>
                <a:ea typeface="Canva Sans"/>
                <a:cs typeface="Canva Sans"/>
                <a:sym typeface="Canva Sans"/>
              </a:rPr>
              <a:t>    System.out.println("\nComments:");</a:t>
            </a:r>
          </a:p>
          <a:p>
            <a:pPr algn="ctr">
              <a:lnSpc>
                <a:spcPts val="1984"/>
              </a:lnSpc>
              <a:spcBef>
                <a:spcPct val="0"/>
              </a:spcBef>
            </a:pPr>
            <a:r>
              <a:rPr lang="en-US" sz="1417">
                <a:solidFill>
                  <a:srgbClr val="000000"/>
                </a:solidFill>
                <a:latin typeface="Canva Sans"/>
                <a:ea typeface="Canva Sans"/>
                <a:cs typeface="Canva Sans"/>
                <a:sym typeface="Canva Sans"/>
              </a:rPr>
              <a:t>    for (Comment comment : comments) {</a:t>
            </a:r>
          </a:p>
          <a:p>
            <a:pPr algn="ctr">
              <a:lnSpc>
                <a:spcPts val="1984"/>
              </a:lnSpc>
              <a:spcBef>
                <a:spcPct val="0"/>
              </a:spcBef>
            </a:pPr>
            <a:r>
              <a:rPr lang="en-US" sz="1417">
                <a:solidFill>
                  <a:srgbClr val="000000"/>
                </a:solidFill>
                <a:latin typeface="Canva Sans"/>
                <a:ea typeface="Canva Sans"/>
                <a:cs typeface="Canva Sans"/>
                <a:sym typeface="Canva Sans"/>
              </a:rPr>
              <a:t>        System.out.println("Comment ID: " + comment.getId() + ", Text: " + comment.getCommentText());</a:t>
            </a:r>
          </a:p>
          <a:p>
            <a:pPr algn="ctr">
              <a:lnSpc>
                <a:spcPts val="1984"/>
              </a:lnSpc>
              <a:spcBef>
                <a:spcPct val="0"/>
              </a:spcBef>
            </a:pPr>
            <a:r>
              <a:rPr lang="en-US" sz="1417">
                <a:solidFill>
                  <a:srgbClr val="000000"/>
                </a:solidFill>
                <a:latin typeface="Canva Sans"/>
                <a:ea typeface="Canva Sans"/>
                <a:cs typeface="Canva Sans"/>
                <a:sym typeface="Canva Sans"/>
              </a:rPr>
              <a:t>    }</a:t>
            </a:r>
          </a:p>
          <a:p>
            <a:pPr algn="ctr">
              <a:lnSpc>
                <a:spcPts val="1984"/>
              </a:lnSpc>
              <a:spcBef>
                <a:spcPct val="0"/>
              </a:spcBef>
            </a:pPr>
            <a:endParaRPr lang="en-US" sz="1417">
              <a:solidFill>
                <a:srgbClr val="000000"/>
              </a:solidFill>
              <a:latin typeface="Canva Sans"/>
              <a:ea typeface="Canva Sans"/>
              <a:cs typeface="Canva Sans"/>
              <a:sym typeface="Canva Sans"/>
            </a:endParaRPr>
          </a:p>
          <a:p>
            <a:pPr algn="ctr">
              <a:lnSpc>
                <a:spcPts val="1984"/>
              </a:lnSpc>
              <a:spcBef>
                <a:spcPct val="0"/>
              </a:spcBef>
            </a:pPr>
            <a:r>
              <a:rPr lang="en-US" sz="1417">
                <a:solidFill>
                  <a:srgbClr val="000000"/>
                </a:solidFill>
                <a:latin typeface="Canva Sans"/>
                <a:ea typeface="Canva Sans"/>
                <a:cs typeface="Canva Sans"/>
                <a:sym typeface="Canva Sans"/>
              </a:rPr>
              <a:t>    System.out.println("\nNotifications:");</a:t>
            </a:r>
          </a:p>
          <a:p>
            <a:pPr algn="ctr">
              <a:lnSpc>
                <a:spcPts val="1984"/>
              </a:lnSpc>
              <a:spcBef>
                <a:spcPct val="0"/>
              </a:spcBef>
            </a:pPr>
            <a:r>
              <a:rPr lang="en-US" sz="1417">
                <a:solidFill>
                  <a:srgbClr val="000000"/>
                </a:solidFill>
                <a:latin typeface="Canva Sans"/>
                <a:ea typeface="Canva Sans"/>
                <a:cs typeface="Canva Sans"/>
                <a:sym typeface="Canva Sans"/>
              </a:rPr>
              <a:t>    for (Notification notification : notifications) {</a:t>
            </a:r>
          </a:p>
          <a:p>
            <a:pPr algn="ctr">
              <a:lnSpc>
                <a:spcPts val="1984"/>
              </a:lnSpc>
              <a:spcBef>
                <a:spcPct val="0"/>
              </a:spcBef>
            </a:pPr>
            <a:r>
              <a:rPr lang="en-US" sz="1417">
                <a:solidFill>
                  <a:srgbClr val="000000"/>
                </a:solidFill>
                <a:latin typeface="Canva Sans"/>
                <a:ea typeface="Canva Sans"/>
                <a:cs typeface="Canva Sans"/>
                <a:sym typeface="Canva Sans"/>
              </a:rPr>
              <a:t>        System.out.println("Notification ID: " + notification.getId() + ", Message: " + notification.getMessage());</a:t>
            </a:r>
          </a:p>
          <a:p>
            <a:pPr algn="ctr">
              <a:lnSpc>
                <a:spcPts val="1984"/>
              </a:lnSpc>
              <a:spcBef>
                <a:spcPct val="0"/>
              </a:spcBef>
            </a:pPr>
            <a:r>
              <a:rPr lang="en-US" sz="1417">
                <a:solidFill>
                  <a:srgbClr val="000000"/>
                </a:solidFill>
                <a:latin typeface="Canva Sans"/>
                <a:ea typeface="Canva Sans"/>
                <a:cs typeface="Canva Sans"/>
                <a:sym typeface="Canva Sans"/>
              </a:rPr>
              <a:t>    }</a:t>
            </a:r>
          </a:p>
          <a:p>
            <a:pPr algn="ctr">
              <a:lnSpc>
                <a:spcPts val="1984"/>
              </a:lnSpc>
              <a:spcBef>
                <a:spcPct val="0"/>
              </a:spcBef>
            </a:pPr>
            <a:endParaRPr lang="en-US" sz="1417">
              <a:solidFill>
                <a:srgbClr val="000000"/>
              </a:solidFill>
              <a:latin typeface="Canva Sans"/>
              <a:ea typeface="Canva Sans"/>
              <a:cs typeface="Canva Sans"/>
              <a:sym typeface="Canva Sans"/>
            </a:endParaRPr>
          </a:p>
          <a:p>
            <a:pPr algn="ctr">
              <a:lnSpc>
                <a:spcPts val="1984"/>
              </a:lnSpc>
              <a:spcBef>
                <a:spcPct val="0"/>
              </a:spcBef>
            </a:pPr>
            <a:r>
              <a:rPr lang="en-US" sz="1417">
                <a:solidFill>
                  <a:srgbClr val="000000"/>
                </a:solidFill>
                <a:latin typeface="Canva Sans"/>
                <a:ea typeface="Canva Sans"/>
                <a:cs typeface="Canva Sans"/>
                <a:sym typeface="Canva Sans"/>
              </a:rPr>
              <a:t>    System.out.println("\nAttachments:");</a:t>
            </a:r>
          </a:p>
          <a:p>
            <a:pPr algn="ctr">
              <a:lnSpc>
                <a:spcPts val="1984"/>
              </a:lnSpc>
              <a:spcBef>
                <a:spcPct val="0"/>
              </a:spcBef>
            </a:pPr>
            <a:r>
              <a:rPr lang="en-US" sz="1417">
                <a:solidFill>
                  <a:srgbClr val="000000"/>
                </a:solidFill>
                <a:latin typeface="Canva Sans"/>
                <a:ea typeface="Canva Sans"/>
                <a:cs typeface="Canva Sans"/>
                <a:sym typeface="Canva Sans"/>
              </a:rPr>
              <a:t>    for (Attachment attachment : attachments) {</a:t>
            </a:r>
          </a:p>
          <a:p>
            <a:pPr algn="ctr">
              <a:lnSpc>
                <a:spcPts val="1984"/>
              </a:lnSpc>
              <a:spcBef>
                <a:spcPct val="0"/>
              </a:spcBef>
            </a:pPr>
            <a:r>
              <a:rPr lang="en-US" sz="1417">
                <a:solidFill>
                  <a:srgbClr val="000000"/>
                </a:solidFill>
                <a:latin typeface="Canva Sans"/>
                <a:ea typeface="Canva Sans"/>
                <a:cs typeface="Canva Sans"/>
                <a:sym typeface="Canva Sans"/>
              </a:rPr>
              <a:t>        System.out.println("Attachment ID: " + attachment.getId() + ", File Name: " + attachment.getFileName());</a:t>
            </a:r>
          </a:p>
          <a:p>
            <a:pPr algn="ctr">
              <a:lnSpc>
                <a:spcPts val="1984"/>
              </a:lnSpc>
              <a:spcBef>
                <a:spcPct val="0"/>
              </a:spcBef>
            </a:pPr>
            <a:r>
              <a:rPr lang="en-US" sz="1417">
                <a:solidFill>
                  <a:srgbClr val="000000"/>
                </a:solidFill>
                <a:latin typeface="Canva Sans"/>
                <a:ea typeface="Canva Sans"/>
                <a:cs typeface="Canva Sans"/>
                <a:sym typeface="Canva Sans"/>
              </a:rPr>
              <a:t>    }</a:t>
            </a:r>
          </a:p>
          <a:p>
            <a:pPr algn="ctr">
              <a:lnSpc>
                <a:spcPts val="1984"/>
              </a:lnSpc>
              <a:spcBef>
                <a:spcPct val="0"/>
              </a:spcBef>
            </a:pPr>
            <a:r>
              <a:rPr lang="en-US" sz="1417">
                <a:solidFill>
                  <a:srgbClr val="000000"/>
                </a:solidFill>
                <a:latin typeface="Canva Sans"/>
                <a:ea typeface="Canva Sans"/>
                <a:cs typeface="Canva Sans"/>
                <a:sym typeface="Canva Sans"/>
              </a:rPr>
              <a:t>}</a:t>
            </a:r>
          </a:p>
        </p:txBody>
      </p:sp>
      <p:sp>
        <p:nvSpPr>
          <p:cNvPr id="14" name="TextBox 14"/>
          <p:cNvSpPr txBox="1"/>
          <p:nvPr/>
        </p:nvSpPr>
        <p:spPr>
          <a:xfrm>
            <a:off x="9928135" y="4217252"/>
            <a:ext cx="6800886" cy="478099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displayAll(): This method iterates over all the lists (users, tasks, comments, notifications, attachments) and prints out relevant information about each entity, making it easy to view the contents of the system at any time.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E8E8"/>
        </a:solidFill>
        <a:effectLst/>
      </p:bgPr>
    </p:bg>
    <p:spTree>
      <p:nvGrpSpPr>
        <p:cNvPr id="1" name=""/>
        <p:cNvGrpSpPr/>
        <p:nvPr/>
      </p:nvGrpSpPr>
      <p:grpSpPr>
        <a:xfrm>
          <a:off x="0" y="0"/>
          <a:ext cx="0" cy="0"/>
          <a:chOff x="0" y="0"/>
          <a:chExt cx="0" cy="0"/>
        </a:xfrm>
      </p:grpSpPr>
      <p:grpSp>
        <p:nvGrpSpPr>
          <p:cNvPr id="2" name="Group 2"/>
          <p:cNvGrpSpPr/>
          <p:nvPr/>
        </p:nvGrpSpPr>
        <p:grpSpPr>
          <a:xfrm>
            <a:off x="16046275" y="8283023"/>
            <a:ext cx="1752128" cy="2038840"/>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A5593C"/>
            </a:solidFill>
          </p:spPr>
        </p:sp>
        <p:sp>
          <p:nvSpPr>
            <p:cNvPr id="4" name="TextBox 4"/>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7308805" y="7287397"/>
            <a:ext cx="979195" cy="1139427"/>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000000"/>
            </a:solidFill>
          </p:spPr>
        </p:sp>
        <p:sp>
          <p:nvSpPr>
            <p:cNvPr id="7" name="TextBox 7"/>
            <p:cNvSpPr txBox="1"/>
            <p:nvPr/>
          </p:nvSpPr>
          <p:spPr>
            <a:xfrm>
              <a:off x="0" y="101600"/>
              <a:ext cx="698500" cy="571500"/>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5286828" y="467294"/>
            <a:ext cx="1122812" cy="1122812"/>
          </a:xfrm>
          <a:custGeom>
            <a:avLst/>
            <a:gdLst/>
            <a:ahLst/>
            <a:cxnLst/>
            <a:rect l="l" t="t" r="r" b="b"/>
            <a:pathLst>
              <a:path w="1122812" h="1122812">
                <a:moveTo>
                  <a:pt x="0" y="0"/>
                </a:moveTo>
                <a:lnTo>
                  <a:pt x="1122812" y="0"/>
                </a:lnTo>
                <a:lnTo>
                  <a:pt x="1122812" y="1122812"/>
                </a:lnTo>
                <a:lnTo>
                  <a:pt x="0" y="11228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9" name="Freeform 9"/>
          <p:cNvSpPr/>
          <p:nvPr/>
        </p:nvSpPr>
        <p:spPr>
          <a:xfrm>
            <a:off x="-1979989" y="8264463"/>
            <a:ext cx="4275117" cy="4114800"/>
          </a:xfrm>
          <a:custGeom>
            <a:avLst/>
            <a:gdLst/>
            <a:ahLst/>
            <a:cxnLst/>
            <a:rect l="l" t="t" r="r" b="b"/>
            <a:pathLst>
              <a:path w="4275117" h="4114800">
                <a:moveTo>
                  <a:pt x="0" y="0"/>
                </a:moveTo>
                <a:lnTo>
                  <a:pt x="4275117" y="0"/>
                </a:lnTo>
                <a:lnTo>
                  <a:pt x="4275117" y="4114800"/>
                </a:lnTo>
                <a:lnTo>
                  <a:pt x="0" y="41148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0" name="Freeform 10"/>
          <p:cNvSpPr/>
          <p:nvPr/>
        </p:nvSpPr>
        <p:spPr>
          <a:xfrm rot="2700000">
            <a:off x="16221993" y="-1028700"/>
            <a:ext cx="3591098" cy="4114800"/>
          </a:xfrm>
          <a:custGeom>
            <a:avLst/>
            <a:gdLst/>
            <a:ahLst/>
            <a:cxnLst/>
            <a:rect l="l" t="t" r="r" b="b"/>
            <a:pathLst>
              <a:path w="3591098" h="4114800">
                <a:moveTo>
                  <a:pt x="0" y="0"/>
                </a:moveTo>
                <a:lnTo>
                  <a:pt x="3591098" y="0"/>
                </a:lnTo>
                <a:lnTo>
                  <a:pt x="3591098" y="4114800"/>
                </a:lnTo>
                <a:lnTo>
                  <a:pt x="0" y="411480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1" name="TextBox 11"/>
          <p:cNvSpPr txBox="1"/>
          <p:nvPr/>
        </p:nvSpPr>
        <p:spPr>
          <a:xfrm>
            <a:off x="2568220" y="1903047"/>
            <a:ext cx="13151559" cy="939785"/>
          </a:xfrm>
          <a:prstGeom prst="rect">
            <a:avLst/>
          </a:prstGeom>
        </p:spPr>
        <p:txBody>
          <a:bodyPr lIns="0" tIns="0" rIns="0" bIns="0" rtlCol="0" anchor="t">
            <a:spAutoFit/>
          </a:bodyPr>
          <a:lstStyle/>
          <a:p>
            <a:pPr algn="ctr">
              <a:lnSpc>
                <a:spcPts val="6999"/>
              </a:lnSpc>
            </a:pPr>
            <a:r>
              <a:rPr lang="en-US" sz="6999" i="1">
                <a:solidFill>
                  <a:srgbClr val="000000"/>
                </a:solidFill>
                <a:latin typeface="Archivo Black"/>
                <a:ea typeface="Archivo Black"/>
                <a:cs typeface="Archivo Black"/>
                <a:sym typeface="Archivo Black"/>
              </a:rPr>
              <a:t>CODE EXPLANATION</a:t>
            </a:r>
          </a:p>
        </p:txBody>
      </p:sp>
      <p:sp>
        <p:nvSpPr>
          <p:cNvPr id="12" name="TextBox 12"/>
          <p:cNvSpPr txBox="1"/>
          <p:nvPr/>
        </p:nvSpPr>
        <p:spPr>
          <a:xfrm>
            <a:off x="6538880" y="2846999"/>
            <a:ext cx="5210240" cy="906148"/>
          </a:xfrm>
          <a:prstGeom prst="rect">
            <a:avLst/>
          </a:prstGeom>
        </p:spPr>
        <p:txBody>
          <a:bodyPr lIns="0" tIns="0" rIns="0" bIns="0" rtlCol="0" anchor="t">
            <a:spAutoFit/>
          </a:bodyPr>
          <a:lstStyle/>
          <a:p>
            <a:pPr algn="ctr">
              <a:lnSpc>
                <a:spcPts val="7279"/>
              </a:lnSpc>
            </a:pPr>
            <a:r>
              <a:rPr lang="en-US" sz="5199">
                <a:solidFill>
                  <a:srgbClr val="000000"/>
                </a:solidFill>
                <a:latin typeface="Archivo Black"/>
                <a:ea typeface="Archivo Black"/>
                <a:cs typeface="Archivo Black"/>
                <a:sym typeface="Archivo Black"/>
              </a:rPr>
              <a:t>Code Snippets</a:t>
            </a:r>
          </a:p>
        </p:txBody>
      </p:sp>
      <p:sp>
        <p:nvSpPr>
          <p:cNvPr id="13" name="TextBox 13"/>
          <p:cNvSpPr txBox="1"/>
          <p:nvPr/>
        </p:nvSpPr>
        <p:spPr>
          <a:xfrm>
            <a:off x="781179" y="3886496"/>
            <a:ext cx="8362821" cy="5743192"/>
          </a:xfrm>
          <a:prstGeom prst="rect">
            <a:avLst/>
          </a:prstGeom>
        </p:spPr>
        <p:txBody>
          <a:bodyPr lIns="0" tIns="0" rIns="0" bIns="0" rtlCol="0" anchor="t">
            <a:spAutoFit/>
          </a:bodyPr>
          <a:lstStyle/>
          <a:p>
            <a:pPr algn="ctr">
              <a:lnSpc>
                <a:spcPts val="3529"/>
              </a:lnSpc>
              <a:spcBef>
                <a:spcPct val="0"/>
              </a:spcBef>
            </a:pPr>
            <a:r>
              <a:rPr lang="en-US" sz="2520">
                <a:solidFill>
                  <a:srgbClr val="000000"/>
                </a:solidFill>
                <a:latin typeface="Canva Sans"/>
                <a:ea typeface="Canva Sans"/>
                <a:cs typeface="Canva Sans"/>
                <a:sym typeface="Canva Sans"/>
              </a:rPr>
              <a:t>private void saveData() {</a:t>
            </a:r>
          </a:p>
          <a:p>
            <a:pPr algn="ctr">
              <a:lnSpc>
                <a:spcPts val="3529"/>
              </a:lnSpc>
              <a:spcBef>
                <a:spcPct val="0"/>
              </a:spcBef>
            </a:pPr>
            <a:r>
              <a:rPr lang="en-US" sz="2520">
                <a:solidFill>
                  <a:srgbClr val="000000"/>
                </a:solidFill>
                <a:latin typeface="Canva Sans"/>
                <a:ea typeface="Canva Sans"/>
                <a:cs typeface="Canva Sans"/>
                <a:sym typeface="Canva Sans"/>
              </a:rPr>
              <a:t>    try (ObjectOutputStream oos = new ObjectOutputStream(new FileOutputStream(filePath))) {</a:t>
            </a:r>
          </a:p>
          <a:p>
            <a:pPr algn="ctr">
              <a:lnSpc>
                <a:spcPts val="3529"/>
              </a:lnSpc>
              <a:spcBef>
                <a:spcPct val="0"/>
              </a:spcBef>
            </a:pPr>
            <a:r>
              <a:rPr lang="en-US" sz="2520">
                <a:solidFill>
                  <a:srgbClr val="000000"/>
                </a:solidFill>
                <a:latin typeface="Canva Sans"/>
                <a:ea typeface="Canva Sans"/>
                <a:cs typeface="Canva Sans"/>
                <a:sym typeface="Canva Sans"/>
              </a:rPr>
              <a:t>        oos.writeObject(users);</a:t>
            </a:r>
          </a:p>
          <a:p>
            <a:pPr algn="ctr">
              <a:lnSpc>
                <a:spcPts val="3529"/>
              </a:lnSpc>
              <a:spcBef>
                <a:spcPct val="0"/>
              </a:spcBef>
            </a:pPr>
            <a:r>
              <a:rPr lang="en-US" sz="2520">
                <a:solidFill>
                  <a:srgbClr val="000000"/>
                </a:solidFill>
                <a:latin typeface="Canva Sans"/>
                <a:ea typeface="Canva Sans"/>
                <a:cs typeface="Canva Sans"/>
                <a:sym typeface="Canva Sans"/>
              </a:rPr>
              <a:t>        oos.writeObject(tasks);</a:t>
            </a:r>
          </a:p>
          <a:p>
            <a:pPr algn="ctr">
              <a:lnSpc>
                <a:spcPts val="3529"/>
              </a:lnSpc>
              <a:spcBef>
                <a:spcPct val="0"/>
              </a:spcBef>
            </a:pPr>
            <a:r>
              <a:rPr lang="en-US" sz="2520">
                <a:solidFill>
                  <a:srgbClr val="000000"/>
                </a:solidFill>
                <a:latin typeface="Canva Sans"/>
                <a:ea typeface="Canva Sans"/>
                <a:cs typeface="Canva Sans"/>
                <a:sym typeface="Canva Sans"/>
              </a:rPr>
              <a:t>        oos.writeObject(comments);</a:t>
            </a:r>
          </a:p>
          <a:p>
            <a:pPr algn="ctr">
              <a:lnSpc>
                <a:spcPts val="3529"/>
              </a:lnSpc>
              <a:spcBef>
                <a:spcPct val="0"/>
              </a:spcBef>
            </a:pPr>
            <a:r>
              <a:rPr lang="en-US" sz="2520">
                <a:solidFill>
                  <a:srgbClr val="000000"/>
                </a:solidFill>
                <a:latin typeface="Canva Sans"/>
                <a:ea typeface="Canva Sans"/>
                <a:cs typeface="Canva Sans"/>
                <a:sym typeface="Canva Sans"/>
              </a:rPr>
              <a:t>        oos.writeObject(notifications);</a:t>
            </a:r>
          </a:p>
          <a:p>
            <a:pPr algn="ctr">
              <a:lnSpc>
                <a:spcPts val="3529"/>
              </a:lnSpc>
              <a:spcBef>
                <a:spcPct val="0"/>
              </a:spcBef>
            </a:pPr>
            <a:r>
              <a:rPr lang="en-US" sz="2520">
                <a:solidFill>
                  <a:srgbClr val="000000"/>
                </a:solidFill>
                <a:latin typeface="Canva Sans"/>
                <a:ea typeface="Canva Sans"/>
                <a:cs typeface="Canva Sans"/>
                <a:sym typeface="Canva Sans"/>
              </a:rPr>
              <a:t>        oos.writeObject(attachments);</a:t>
            </a:r>
          </a:p>
          <a:p>
            <a:pPr algn="ctr">
              <a:lnSpc>
                <a:spcPts val="3529"/>
              </a:lnSpc>
              <a:spcBef>
                <a:spcPct val="0"/>
              </a:spcBef>
            </a:pPr>
            <a:r>
              <a:rPr lang="en-US" sz="2520">
                <a:solidFill>
                  <a:srgbClr val="000000"/>
                </a:solidFill>
                <a:latin typeface="Canva Sans"/>
                <a:ea typeface="Canva Sans"/>
                <a:cs typeface="Canva Sans"/>
                <a:sym typeface="Canva Sans"/>
              </a:rPr>
              <a:t>    } catch (IOException e) {</a:t>
            </a:r>
          </a:p>
          <a:p>
            <a:pPr algn="ctr">
              <a:lnSpc>
                <a:spcPts val="3529"/>
              </a:lnSpc>
              <a:spcBef>
                <a:spcPct val="0"/>
              </a:spcBef>
            </a:pPr>
            <a:r>
              <a:rPr lang="en-US" sz="2520">
                <a:solidFill>
                  <a:srgbClr val="000000"/>
                </a:solidFill>
                <a:latin typeface="Canva Sans"/>
                <a:ea typeface="Canva Sans"/>
                <a:cs typeface="Canva Sans"/>
                <a:sym typeface="Canva Sans"/>
              </a:rPr>
              <a:t>        e.printStackTrace();</a:t>
            </a:r>
          </a:p>
          <a:p>
            <a:pPr algn="ctr">
              <a:lnSpc>
                <a:spcPts val="3529"/>
              </a:lnSpc>
              <a:spcBef>
                <a:spcPct val="0"/>
              </a:spcBef>
            </a:pPr>
            <a:r>
              <a:rPr lang="en-US" sz="2520">
                <a:solidFill>
                  <a:srgbClr val="000000"/>
                </a:solidFill>
                <a:latin typeface="Canva Sans"/>
                <a:ea typeface="Canva Sans"/>
                <a:cs typeface="Canva Sans"/>
                <a:sym typeface="Canva Sans"/>
              </a:rPr>
              <a:t>    }</a:t>
            </a:r>
          </a:p>
          <a:p>
            <a:pPr algn="ctr">
              <a:lnSpc>
                <a:spcPts val="3529"/>
              </a:lnSpc>
              <a:spcBef>
                <a:spcPct val="0"/>
              </a:spcBef>
            </a:pPr>
            <a:r>
              <a:rPr lang="en-US" sz="2520">
                <a:solidFill>
                  <a:srgbClr val="000000"/>
                </a:solidFill>
                <a:latin typeface="Canva Sans"/>
                <a:ea typeface="Canva Sans"/>
                <a:cs typeface="Canva Sans"/>
                <a:sym typeface="Canva Sans"/>
              </a:rPr>
              <a:t>}</a:t>
            </a:r>
          </a:p>
        </p:txBody>
      </p:sp>
      <p:sp>
        <p:nvSpPr>
          <p:cNvPr id="14" name="TextBox 14"/>
          <p:cNvSpPr txBox="1"/>
          <p:nvPr/>
        </p:nvSpPr>
        <p:spPr>
          <a:xfrm>
            <a:off x="8875265" y="3896021"/>
            <a:ext cx="6844515" cy="5918913"/>
          </a:xfrm>
          <a:prstGeom prst="rect">
            <a:avLst/>
          </a:prstGeom>
        </p:spPr>
        <p:txBody>
          <a:bodyPr lIns="0" tIns="0" rIns="0" bIns="0" rtlCol="0" anchor="t">
            <a:spAutoFit/>
          </a:bodyPr>
          <a:lstStyle/>
          <a:p>
            <a:pPr marL="612349" lvl="1" indent="-306174" algn="l">
              <a:lnSpc>
                <a:spcPts val="3970"/>
              </a:lnSpc>
              <a:buFont typeface="Arial"/>
              <a:buChar char="•"/>
            </a:pPr>
            <a:r>
              <a:rPr lang="en-US" sz="2836">
                <a:solidFill>
                  <a:srgbClr val="000000"/>
                </a:solidFill>
                <a:latin typeface="Canva Sans"/>
                <a:ea typeface="Canva Sans"/>
                <a:cs typeface="Canva Sans"/>
                <a:sym typeface="Canva Sans"/>
              </a:rPr>
              <a:t>saveData(): This method uses ObjectOutputStream to serialize all the lists into a file at the path filePath (task_management_data.dat). This allows us to save the entire system's state.</a:t>
            </a:r>
          </a:p>
          <a:p>
            <a:pPr marL="612349" lvl="1" indent="-306174" algn="l">
              <a:lnSpc>
                <a:spcPts val="3970"/>
              </a:lnSpc>
              <a:buFont typeface="Arial"/>
              <a:buChar char="•"/>
            </a:pPr>
            <a:r>
              <a:rPr lang="en-US" sz="2836">
                <a:solidFill>
                  <a:srgbClr val="000000"/>
                </a:solidFill>
                <a:latin typeface="Canva Sans"/>
                <a:ea typeface="Canva Sans"/>
                <a:cs typeface="Canva Sans"/>
                <a:sym typeface="Canva Sans"/>
              </a:rPr>
              <a:t>catch (IOException e): Catches any I/O errors during the writing process (e.g., file access issues) and prints the stack trace.</a:t>
            </a:r>
          </a:p>
          <a:p>
            <a:pPr algn="l">
              <a:lnSpc>
                <a:spcPts val="3970"/>
              </a:lnSpc>
            </a:pPr>
            <a:endParaRPr lang="en-US" sz="2836">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1427</Words>
  <Application>Microsoft Office PowerPoint</Application>
  <PresentationFormat>Custom</PresentationFormat>
  <Paragraphs>185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Roboto</vt:lpstr>
      <vt:lpstr>Arial</vt:lpstr>
      <vt:lpstr>Canva Sans</vt:lpstr>
      <vt:lpstr>Calibri</vt:lpstr>
      <vt:lpstr>League Spartan</vt:lpstr>
      <vt:lpstr>Archivo Black</vt:lpstr>
      <vt:lpstr>Canva Sans Bold</vt:lpstr>
      <vt:lpstr>Roboto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and Elegant Creative Portfolio Presentation</dc:title>
  <dc:creator>Ummey Mariya Alam</dc:creator>
  <cp:lastModifiedBy>Ummey Mariya Alam</cp:lastModifiedBy>
  <cp:revision>2</cp:revision>
  <dcterms:created xsi:type="dcterms:W3CDTF">2006-08-16T00:00:00Z</dcterms:created>
  <dcterms:modified xsi:type="dcterms:W3CDTF">2025-01-15T10:51:34Z</dcterms:modified>
  <dc:identifier>DAGHFr1U2XM</dc:identifier>
</cp:coreProperties>
</file>