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47451" y="286436"/>
            <a:ext cx="8416887" cy="3764397"/>
          </a:xfrm>
        </p:spPr>
        <p:txBody>
          <a:bodyPr/>
          <a:lstStyle/>
          <a:p>
            <a:pPr algn="l"/>
            <a:r>
              <a:rPr lang="ru-RU" dirty="0" smtClean="0"/>
              <a:t>Выявление различий </a:t>
            </a:r>
            <a:r>
              <a:rPr lang="ru-RU" dirty="0"/>
              <a:t>в предлагаемых вакансиях для Аналитиков данных и Системных аналитиков.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33341" y="4579643"/>
            <a:ext cx="7766936" cy="1096899"/>
          </a:xfrm>
        </p:spPr>
        <p:txBody>
          <a:bodyPr/>
          <a:lstStyle/>
          <a:p>
            <a:pPr algn="l"/>
            <a:r>
              <a:rPr lang="ru-RU" dirty="0" smtClean="0"/>
              <a:t>Выполнила: Коротченко Мария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7997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67228"/>
            <a:ext cx="8596668" cy="613272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Общий вывод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057619"/>
            <a:ext cx="9127678" cy="5453350"/>
          </a:xfrm>
        </p:spPr>
        <p:txBody>
          <a:bodyPr>
            <a:normAutofit fontScale="77500" lnSpcReduction="20000"/>
          </a:bodyPr>
          <a:lstStyle/>
          <a:p>
            <a:r>
              <a:rPr lang="ru-RU" sz="1200" dirty="0"/>
              <a:t>Среди вакансий для Аналитиков данных и Системных аналитиков лидирует </a:t>
            </a:r>
            <a:r>
              <a:rPr lang="ru-RU" sz="1200" dirty="0" err="1"/>
              <a:t>Сбер</a:t>
            </a:r>
            <a:r>
              <a:rPr lang="ru-RU" sz="1200" dirty="0" smtClean="0"/>
              <a:t>.</a:t>
            </a:r>
          </a:p>
          <a:p>
            <a:r>
              <a:rPr lang="ru-RU" sz="1200" dirty="0"/>
              <a:t>Анализ типа занятости показывает, что специалистов всех </a:t>
            </a:r>
            <a:r>
              <a:rPr lang="ru-RU" sz="1200" dirty="0" err="1"/>
              <a:t>грейдов</a:t>
            </a:r>
            <a:r>
              <a:rPr lang="ru-RU" sz="1200" dirty="0"/>
              <a:t> работодатели предпочитают нанимать на полный день. Для специалистов без опыта работы также встречаются стажировки</a:t>
            </a:r>
            <a:r>
              <a:rPr lang="ru-RU" sz="1200" dirty="0" smtClean="0"/>
              <a:t>.</a:t>
            </a:r>
          </a:p>
          <a:p>
            <a:r>
              <a:rPr lang="ru-RU" sz="1200" dirty="0"/>
              <a:t>Анализ графика работы показывает, что, в основном, работодатели хотят нанимать специалистов на полный день. С увеличением опыта </a:t>
            </a:r>
            <a:r>
              <a:rPr lang="ru-RU" sz="1200" dirty="0" err="1"/>
              <a:t>спеициалистов</a:t>
            </a:r>
            <a:r>
              <a:rPr lang="ru-RU" sz="1200" dirty="0"/>
              <a:t> увеличивается количество предложений с удаленной работы. Предложения работы с гибким и сменным графиком представлены в минимальном </a:t>
            </a:r>
            <a:r>
              <a:rPr lang="ru-RU" sz="1200" dirty="0" smtClean="0"/>
              <a:t>количестве</a:t>
            </a:r>
          </a:p>
          <a:p>
            <a:r>
              <a:rPr lang="ru-RU" sz="1200" dirty="0"/>
              <a:t>Для обоих специальностей преимущественно спрашивают </a:t>
            </a:r>
            <a:r>
              <a:rPr lang="ru-RU" sz="1200" dirty="0" err="1"/>
              <a:t>хард</a:t>
            </a:r>
            <a:r>
              <a:rPr lang="ru-RU" sz="1200" dirty="0"/>
              <a:t> </a:t>
            </a:r>
            <a:r>
              <a:rPr lang="ru-RU" sz="1200" dirty="0" err="1"/>
              <a:t>скилы</a:t>
            </a:r>
            <a:r>
              <a:rPr lang="ru-RU" sz="1200" dirty="0"/>
              <a:t>. У специалистов </a:t>
            </a:r>
            <a:r>
              <a:rPr lang="ru-RU" sz="1200" dirty="0" err="1"/>
              <a:t>Junior</a:t>
            </a:r>
            <a:r>
              <a:rPr lang="ru-RU" sz="1200" dirty="0"/>
              <a:t> без опыта работы по сравнению с другими </a:t>
            </a:r>
            <a:r>
              <a:rPr lang="ru-RU" sz="1200" dirty="0" err="1"/>
              <a:t>грейдами</a:t>
            </a:r>
            <a:r>
              <a:rPr lang="ru-RU" sz="1200" dirty="0"/>
              <a:t> чаще спрашивают мягкий навык аналитического мышления.</a:t>
            </a:r>
          </a:p>
          <a:p>
            <a:r>
              <a:rPr lang="ru-RU" sz="1200" dirty="0"/>
              <a:t>Анализ количества запрашиваемых </a:t>
            </a:r>
            <a:r>
              <a:rPr lang="ru-RU" sz="1200" dirty="0" err="1"/>
              <a:t>скилов</a:t>
            </a:r>
            <a:r>
              <a:rPr lang="ru-RU" sz="1200" dirty="0"/>
              <a:t> по </a:t>
            </a:r>
            <a:r>
              <a:rPr lang="ru-RU" sz="1200" dirty="0" err="1"/>
              <a:t>грейдам</a:t>
            </a:r>
            <a:r>
              <a:rPr lang="ru-RU" sz="1200" dirty="0"/>
              <a:t> показал, что больше всего требований предъявляют к Системным аналитикам уровня </a:t>
            </a:r>
            <a:r>
              <a:rPr lang="ru-RU" sz="1200" dirty="0" err="1"/>
              <a:t>Senior</a:t>
            </a:r>
            <a:r>
              <a:rPr lang="ru-RU" sz="1200" dirty="0"/>
              <a:t>. Меньше всего - к Аналитикам данных уровня </a:t>
            </a:r>
            <a:r>
              <a:rPr lang="ru-RU" sz="1200" dirty="0" err="1"/>
              <a:t>Junior</a:t>
            </a:r>
            <a:r>
              <a:rPr lang="ru-RU" sz="1200" dirty="0"/>
              <a:t> без опыта работы</a:t>
            </a:r>
            <a:r>
              <a:rPr lang="ru-RU" sz="1200" dirty="0" smtClean="0"/>
              <a:t>.</a:t>
            </a:r>
          </a:p>
          <a:p>
            <a:endParaRPr lang="ru-RU" sz="1200" dirty="0" smtClean="0"/>
          </a:p>
          <a:p>
            <a:r>
              <a:rPr lang="ru-RU" sz="1200" dirty="0"/>
              <a:t>Типичный портрет Аналитика данных такой:</a:t>
            </a:r>
          </a:p>
          <a:p>
            <a:r>
              <a:rPr lang="ru-RU" sz="1200" dirty="0" smtClean="0"/>
              <a:t>Имеет </a:t>
            </a:r>
            <a:r>
              <a:rPr lang="ru-RU" sz="1200" dirty="0"/>
              <a:t>опыт работы от 1 до 3 лет.</a:t>
            </a:r>
          </a:p>
          <a:p>
            <a:r>
              <a:rPr lang="ru-RU" sz="1200" dirty="0"/>
              <a:t>Работает в </a:t>
            </a:r>
            <a:r>
              <a:rPr lang="ru-RU" sz="1200" dirty="0" err="1"/>
              <a:t>Сбере</a:t>
            </a:r>
            <a:r>
              <a:rPr lang="ru-RU" sz="1200" dirty="0"/>
              <a:t>.</a:t>
            </a:r>
          </a:p>
          <a:p>
            <a:r>
              <a:rPr lang="ru-RU" sz="1200" dirty="0"/>
              <a:t>Зарабатывает от 100 до 200 тыс.</a:t>
            </a:r>
          </a:p>
          <a:p>
            <a:r>
              <a:rPr lang="ru-RU" sz="1200" dirty="0"/>
              <a:t>Работает полный день в офисе.</a:t>
            </a:r>
          </a:p>
          <a:p>
            <a:r>
              <a:rPr lang="ru-RU" sz="1200" dirty="0"/>
              <a:t>Владеет </a:t>
            </a:r>
            <a:r>
              <a:rPr lang="ru-RU" sz="1200" dirty="0" err="1"/>
              <a:t>Python</a:t>
            </a:r>
            <a:r>
              <a:rPr lang="ru-RU" sz="1200" dirty="0"/>
              <a:t>, SQL, </a:t>
            </a:r>
            <a:r>
              <a:rPr lang="ru-RU" sz="1200" dirty="0" err="1"/>
              <a:t>Confluence</a:t>
            </a:r>
            <a:r>
              <a:rPr lang="ru-RU" sz="1200" dirty="0"/>
              <a:t>, Юнит-экономикой.</a:t>
            </a:r>
          </a:p>
          <a:p>
            <a:r>
              <a:rPr lang="ru-RU" sz="1200" dirty="0"/>
              <a:t>Умеет читать и писать документацию, обладает аналитическим мышлением и навыком коммуникации.</a:t>
            </a:r>
          </a:p>
          <a:p>
            <a:r>
              <a:rPr lang="ru-RU" sz="1200" dirty="0"/>
              <a:t>Типичный портрет Системного аналитика такой:</a:t>
            </a:r>
          </a:p>
          <a:p>
            <a:endParaRPr lang="ru-RU" sz="1200" dirty="0"/>
          </a:p>
          <a:p>
            <a:r>
              <a:rPr lang="ru-RU" sz="1200" dirty="0"/>
              <a:t>Имеет опыт работы от 3 до 6 лет.</a:t>
            </a:r>
          </a:p>
          <a:p>
            <a:r>
              <a:rPr lang="ru-RU" sz="1200" dirty="0"/>
              <a:t>Работает в </a:t>
            </a:r>
            <a:r>
              <a:rPr lang="ru-RU" sz="1200" dirty="0" err="1"/>
              <a:t>Сбере</a:t>
            </a:r>
            <a:r>
              <a:rPr lang="ru-RU" sz="1200" dirty="0"/>
              <a:t>.</a:t>
            </a:r>
          </a:p>
          <a:p>
            <a:r>
              <a:rPr lang="ru-RU" sz="1200" dirty="0"/>
              <a:t>Зарабатывает от 200 до 300 тыс.</a:t>
            </a:r>
          </a:p>
          <a:p>
            <a:r>
              <a:rPr lang="ru-RU" sz="1200" dirty="0"/>
              <a:t>Работает полный день в офисе.</a:t>
            </a:r>
          </a:p>
          <a:p>
            <a:r>
              <a:rPr lang="ru-RU" sz="1200" dirty="0"/>
              <a:t>Владеет BPMN, SQL, </a:t>
            </a:r>
            <a:r>
              <a:rPr lang="ru-RU" sz="1200" dirty="0" err="1"/>
              <a:t>Confluence</a:t>
            </a:r>
            <a:r>
              <a:rPr lang="ru-RU" sz="1200" dirty="0"/>
              <a:t>.</a:t>
            </a:r>
          </a:p>
          <a:p>
            <a:r>
              <a:rPr lang="ru-RU" sz="1200" dirty="0"/>
              <a:t>Умеет читать и писать документацию, обладает аналитическим мышлением и навыком коммуникации.</a:t>
            </a:r>
          </a:p>
        </p:txBody>
      </p:sp>
    </p:spTree>
    <p:extLst>
      <p:ext uri="{BB962C8B-B14F-4D97-AF65-F5344CB8AC3E}">
        <p14:creationId xmlns:p14="http://schemas.microsoft.com/office/powerpoint/2010/main" val="3736305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2424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Рекомендации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41513"/>
            <a:ext cx="8596668" cy="4399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500" dirty="0"/>
              <a:t>Для соискателей:</a:t>
            </a:r>
          </a:p>
          <a:p>
            <a:endParaRPr lang="ru-RU" sz="1500" dirty="0"/>
          </a:p>
          <a:p>
            <a:r>
              <a:rPr lang="ru-RU" sz="1500" dirty="0"/>
              <a:t>Для Аналитиков данных: развивать </a:t>
            </a:r>
            <a:r>
              <a:rPr lang="ru-RU" sz="1500" dirty="0" err="1"/>
              <a:t>hard</a:t>
            </a:r>
            <a:r>
              <a:rPr lang="ru-RU" sz="1500" dirty="0"/>
              <a:t> </a:t>
            </a:r>
            <a:r>
              <a:rPr lang="ru-RU" sz="1500" dirty="0" err="1"/>
              <a:t>skills</a:t>
            </a:r>
            <a:r>
              <a:rPr lang="ru-RU" sz="1500" dirty="0"/>
              <a:t> (SQL, </a:t>
            </a:r>
            <a:r>
              <a:rPr lang="ru-RU" sz="1500" dirty="0" err="1"/>
              <a:t>Python</a:t>
            </a:r>
            <a:r>
              <a:rPr lang="ru-RU" sz="1500" dirty="0"/>
              <a:t>, Юнит-экономика). Для Системных аналитиков: развивать </a:t>
            </a:r>
            <a:r>
              <a:rPr lang="ru-RU" sz="1500" dirty="0" err="1"/>
              <a:t>hard</a:t>
            </a:r>
            <a:r>
              <a:rPr lang="ru-RU" sz="1500" dirty="0"/>
              <a:t> </a:t>
            </a:r>
            <a:r>
              <a:rPr lang="ru-RU" sz="1500" dirty="0" err="1"/>
              <a:t>skills</a:t>
            </a:r>
            <a:r>
              <a:rPr lang="ru-RU" sz="1500" dirty="0"/>
              <a:t> (BPMN, SQL, работа с документацией).</a:t>
            </a:r>
          </a:p>
          <a:p>
            <a:r>
              <a:rPr lang="ru-RU" sz="1500" dirty="0"/>
              <a:t>Для обоих специальностей: развивать </a:t>
            </a:r>
            <a:r>
              <a:rPr lang="ru-RU" sz="1500" dirty="0" err="1"/>
              <a:t>soft</a:t>
            </a:r>
            <a:r>
              <a:rPr lang="ru-RU" sz="1500" dirty="0"/>
              <a:t> </a:t>
            </a:r>
            <a:r>
              <a:rPr lang="ru-RU" sz="1500" dirty="0" err="1"/>
              <a:t>skills</a:t>
            </a:r>
            <a:r>
              <a:rPr lang="ru-RU" sz="1500" dirty="0"/>
              <a:t>(аналитическое мышление, умение </a:t>
            </a:r>
            <a:r>
              <a:rPr lang="ru-RU" sz="1500" dirty="0" err="1"/>
              <a:t>коммуницировать</a:t>
            </a:r>
            <a:r>
              <a:rPr lang="ru-RU" sz="1500" dirty="0"/>
              <a:t>).</a:t>
            </a:r>
          </a:p>
          <a:p>
            <a:endParaRPr lang="ru-RU" sz="1500" dirty="0" smtClean="0"/>
          </a:p>
          <a:p>
            <a:pPr marL="0" indent="0">
              <a:buNone/>
            </a:pPr>
            <a:r>
              <a:rPr lang="ru-RU" sz="1500" dirty="0" smtClean="0"/>
              <a:t>Для </a:t>
            </a:r>
            <a:r>
              <a:rPr lang="ru-RU" sz="1500" dirty="0"/>
              <a:t>работодателей:</a:t>
            </a:r>
          </a:p>
          <a:p>
            <a:endParaRPr lang="ru-RU" sz="1500" dirty="0"/>
          </a:p>
          <a:p>
            <a:r>
              <a:rPr lang="ru-RU" sz="1500" dirty="0"/>
              <a:t>Ввиду высокой конкуренции за специалистов уровня </a:t>
            </a:r>
            <a:r>
              <a:rPr lang="ru-RU" sz="1500" dirty="0" err="1"/>
              <a:t>Junior</a:t>
            </a:r>
            <a:r>
              <a:rPr lang="ru-RU" sz="1500" dirty="0"/>
              <a:t>+ и </a:t>
            </a:r>
            <a:r>
              <a:rPr lang="ru-RU" sz="1500" dirty="0" err="1"/>
              <a:t>Middle</a:t>
            </a:r>
            <a:r>
              <a:rPr lang="ru-RU" sz="1500" dirty="0"/>
              <a:t> предлагать более выгодные условия в виде уровня заработной платы, ДМС, возможности карьерного роста, обучения за счет компании.</a:t>
            </a:r>
          </a:p>
          <a:p>
            <a:r>
              <a:rPr lang="ru-RU" sz="1500" dirty="0"/>
              <a:t>Предлагать гибридный или удаленный формат работы, чтобы привлечь больше кандидатов.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691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374573"/>
            <a:ext cx="8797172" cy="588300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/>
              <a:t>Цель проекта: </a:t>
            </a:r>
            <a:r>
              <a:rPr lang="ru-RU" dirty="0"/>
              <a:t>выявить различия в предлагаемых вакансиях для Аналитиков данных и Системных аналитиков.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b="1" dirty="0"/>
              <a:t>Исходные данные: </a:t>
            </a:r>
            <a:r>
              <a:rPr lang="ru-RU" dirty="0"/>
              <a:t>данные, </a:t>
            </a:r>
            <a:r>
              <a:rPr lang="ru-RU" dirty="0" smtClean="0"/>
              <a:t>полученных </a:t>
            </a:r>
            <a:r>
              <a:rPr lang="ru-RU" dirty="0"/>
              <a:t>из API HH.ru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b="1" dirty="0"/>
              <a:t>План исследования:</a:t>
            </a:r>
          </a:p>
          <a:p>
            <a:endParaRPr lang="ru-RU" dirty="0"/>
          </a:p>
          <a:p>
            <a:r>
              <a:rPr lang="ru-RU" dirty="0"/>
              <a:t>Предобработка данных.</a:t>
            </a:r>
          </a:p>
          <a:p>
            <a:r>
              <a:rPr lang="ru-RU" dirty="0"/>
              <a:t>Исследовательский анализ данных</a:t>
            </a:r>
          </a:p>
          <a:p>
            <a:r>
              <a:rPr lang="ru-RU" dirty="0"/>
              <a:t>Выявление </a:t>
            </a:r>
            <a:r>
              <a:rPr lang="ru-RU" dirty="0" err="1"/>
              <a:t>грейда</a:t>
            </a:r>
            <a:r>
              <a:rPr lang="ru-RU" dirty="0"/>
              <a:t> требуемых специалистов по названию вакансии или по колонке с требуемым опытом.</a:t>
            </a:r>
          </a:p>
          <a:p>
            <a:r>
              <a:rPr lang="ru-RU" dirty="0"/>
              <a:t>Определение доли </a:t>
            </a:r>
            <a:r>
              <a:rPr lang="ru-RU" dirty="0" err="1"/>
              <a:t>грейдов</a:t>
            </a:r>
            <a:r>
              <a:rPr lang="ru-RU" dirty="0"/>
              <a:t> </a:t>
            </a:r>
            <a:r>
              <a:rPr lang="ru-RU" dirty="0" err="1"/>
              <a:t>Junior</a:t>
            </a:r>
            <a:r>
              <a:rPr lang="ru-RU" dirty="0"/>
              <a:t>, </a:t>
            </a:r>
            <a:r>
              <a:rPr lang="ru-RU" dirty="0" err="1"/>
              <a:t>Junior</a:t>
            </a:r>
            <a:r>
              <a:rPr lang="ru-RU" dirty="0"/>
              <a:t>+, </a:t>
            </a:r>
            <a:r>
              <a:rPr lang="ru-RU" dirty="0" err="1"/>
              <a:t>Middle</a:t>
            </a:r>
            <a:r>
              <a:rPr lang="ru-RU" dirty="0"/>
              <a:t>, </a:t>
            </a:r>
            <a:r>
              <a:rPr lang="ru-RU" dirty="0" err="1"/>
              <a:t>Senior</a:t>
            </a:r>
            <a:r>
              <a:rPr lang="ru-RU" dirty="0"/>
              <a:t> среди вакансий Аналитик данных и Системный аналитик.</a:t>
            </a:r>
          </a:p>
          <a:p>
            <a:r>
              <a:rPr lang="ru-RU" dirty="0"/>
              <a:t>Определение типичного места работы для Аналитика данных и Системного аналитика по следующим параметрам: ТОП-работодателей по числу вакансий, зарплата, тип занятости, график работы отдельно дайте для </a:t>
            </a:r>
            <a:r>
              <a:rPr lang="ru-RU" dirty="0" err="1"/>
              <a:t>грейдов</a:t>
            </a:r>
            <a:r>
              <a:rPr lang="ru-RU" dirty="0"/>
              <a:t> </a:t>
            </a:r>
            <a:r>
              <a:rPr lang="ru-RU" dirty="0" err="1"/>
              <a:t>Junior</a:t>
            </a:r>
            <a:r>
              <a:rPr lang="ru-RU" dirty="0"/>
              <a:t>, </a:t>
            </a:r>
            <a:r>
              <a:rPr lang="ru-RU" dirty="0" err="1"/>
              <a:t>Junior</a:t>
            </a:r>
            <a:r>
              <a:rPr lang="ru-RU" dirty="0"/>
              <a:t>+, </a:t>
            </a:r>
            <a:r>
              <a:rPr lang="ru-RU" dirty="0" err="1"/>
              <a:t>Middle</a:t>
            </a:r>
            <a:r>
              <a:rPr lang="ru-RU" dirty="0"/>
              <a:t>, </a:t>
            </a:r>
            <a:r>
              <a:rPr lang="ru-RU" dirty="0" err="1"/>
              <a:t>Senior</a:t>
            </a:r>
            <a:r>
              <a:rPr lang="ru-RU" dirty="0"/>
              <a:t>.</a:t>
            </a:r>
          </a:p>
          <a:p>
            <a:r>
              <a:rPr lang="ru-RU" dirty="0"/>
              <a:t>Определение, какие навыки спрашивают чаще - твердые или мягкие. К какому </a:t>
            </a:r>
            <a:r>
              <a:rPr lang="ru-RU" dirty="0" err="1"/>
              <a:t>грейду</a:t>
            </a:r>
            <a:r>
              <a:rPr lang="ru-RU" dirty="0"/>
              <a:t> и к какой специальности требований больше.</a:t>
            </a:r>
          </a:p>
          <a:p>
            <a:r>
              <a:rPr lang="ru-RU" dirty="0"/>
              <a:t>Определение наиболее желаемых кандидатов на вакансии Аналитик данных и Системный </a:t>
            </a:r>
            <a:r>
              <a:rPr lang="ru-RU" dirty="0" err="1"/>
              <a:t>cаналитик</a:t>
            </a:r>
            <a:r>
              <a:rPr lang="ru-RU" dirty="0"/>
              <a:t> по следующим параметрам: самые важные </a:t>
            </a:r>
            <a:r>
              <a:rPr lang="ru-RU" dirty="0" err="1"/>
              <a:t>hard-skils</a:t>
            </a:r>
            <a:r>
              <a:rPr lang="ru-RU" dirty="0"/>
              <a:t>, самые важные </a:t>
            </a:r>
            <a:r>
              <a:rPr lang="ru-RU" dirty="0" err="1"/>
              <a:t>soft-skils</a:t>
            </a:r>
            <a:r>
              <a:rPr lang="ru-RU" dirty="0"/>
              <a:t> отдельно дайте для </a:t>
            </a:r>
            <a:r>
              <a:rPr lang="ru-RU" dirty="0" err="1"/>
              <a:t>грейдов</a:t>
            </a:r>
            <a:r>
              <a:rPr lang="ru-RU" dirty="0"/>
              <a:t> </a:t>
            </a:r>
            <a:r>
              <a:rPr lang="ru-RU" dirty="0" err="1"/>
              <a:t>Junior</a:t>
            </a:r>
            <a:r>
              <a:rPr lang="ru-RU" dirty="0"/>
              <a:t>, </a:t>
            </a:r>
            <a:r>
              <a:rPr lang="ru-RU" dirty="0" err="1"/>
              <a:t>Junior</a:t>
            </a:r>
            <a:r>
              <a:rPr lang="ru-RU" dirty="0"/>
              <a:t>+, </a:t>
            </a:r>
            <a:r>
              <a:rPr lang="ru-RU" dirty="0" err="1"/>
              <a:t>Middle</a:t>
            </a:r>
            <a:r>
              <a:rPr lang="ru-RU" dirty="0"/>
              <a:t>, </a:t>
            </a:r>
            <a:r>
              <a:rPr lang="ru-RU" dirty="0" err="1"/>
              <a:t>Senior</a:t>
            </a:r>
            <a:r>
              <a:rPr lang="ru-RU" dirty="0"/>
              <a:t>.</a:t>
            </a:r>
          </a:p>
          <a:p>
            <a:r>
              <a:rPr lang="ru-RU" dirty="0"/>
              <a:t>Расчет помесячной динамики количества вакансий для Аналитика данных и Системного аналитика отдельно дайте для </a:t>
            </a:r>
            <a:r>
              <a:rPr lang="ru-RU" dirty="0" err="1"/>
              <a:t>грейдов</a:t>
            </a:r>
            <a:r>
              <a:rPr lang="ru-RU" dirty="0"/>
              <a:t> </a:t>
            </a:r>
            <a:r>
              <a:rPr lang="ru-RU" dirty="0" err="1"/>
              <a:t>Junior</a:t>
            </a:r>
            <a:r>
              <a:rPr lang="ru-RU" dirty="0"/>
              <a:t>, </a:t>
            </a:r>
            <a:r>
              <a:rPr lang="ru-RU" dirty="0" err="1"/>
              <a:t>Junior</a:t>
            </a:r>
            <a:r>
              <a:rPr lang="ru-RU" dirty="0"/>
              <a:t>+, </a:t>
            </a:r>
            <a:r>
              <a:rPr lang="ru-RU" dirty="0" err="1"/>
              <a:t>Middle</a:t>
            </a:r>
            <a:r>
              <a:rPr lang="ru-RU" dirty="0"/>
              <a:t>, </a:t>
            </a:r>
            <a:r>
              <a:rPr lang="ru-RU" dirty="0" err="1"/>
              <a:t>Senior</a:t>
            </a:r>
            <a:r>
              <a:rPr lang="ru-RU" dirty="0"/>
              <a:t>.</a:t>
            </a:r>
          </a:p>
          <a:p>
            <a:r>
              <a:rPr lang="ru-RU" dirty="0"/>
              <a:t>Формулирование выводов и рекомендаций.</a:t>
            </a:r>
          </a:p>
        </p:txBody>
      </p:sp>
    </p:spTree>
    <p:extLst>
      <p:ext uri="{BB962C8B-B14F-4D97-AF65-F5344CB8AC3E}">
        <p14:creationId xmlns:p14="http://schemas.microsoft.com/office/powerpoint/2010/main" val="1426524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47582"/>
            <a:ext cx="8433616" cy="1002535"/>
          </a:xfrm>
        </p:spPr>
        <p:txBody>
          <a:bodyPr>
            <a:noAutofit/>
          </a:bodyPr>
          <a:lstStyle/>
          <a:p>
            <a:r>
              <a:rPr lang="ru-RU" sz="2400" dirty="0" smtClean="0"/>
              <a:t>Доли </a:t>
            </a:r>
            <a:r>
              <a:rPr lang="ru-RU" sz="2400" dirty="0" err="1"/>
              <a:t>грейдов</a:t>
            </a:r>
            <a:r>
              <a:rPr lang="ru-RU" sz="2400" dirty="0"/>
              <a:t> </a:t>
            </a:r>
            <a:r>
              <a:rPr lang="ru-RU" sz="2400" dirty="0" err="1"/>
              <a:t>Junior</a:t>
            </a:r>
            <a:r>
              <a:rPr lang="ru-RU" sz="2400" dirty="0"/>
              <a:t>, </a:t>
            </a:r>
            <a:r>
              <a:rPr lang="ru-RU" sz="2400" dirty="0" err="1"/>
              <a:t>Junior</a:t>
            </a:r>
            <a:r>
              <a:rPr lang="ru-RU" sz="2400" dirty="0"/>
              <a:t>+, </a:t>
            </a:r>
            <a:r>
              <a:rPr lang="ru-RU" sz="2400" dirty="0" err="1"/>
              <a:t>Middle</a:t>
            </a:r>
            <a:r>
              <a:rPr lang="ru-RU" sz="2400" dirty="0"/>
              <a:t>, </a:t>
            </a:r>
            <a:r>
              <a:rPr lang="ru-RU" sz="2400" dirty="0" err="1"/>
              <a:t>Senior</a:t>
            </a:r>
            <a:r>
              <a:rPr lang="ru-RU" sz="2400" dirty="0"/>
              <a:t> среди вакансий Аналитик данных и Системный аналитик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50117"/>
            <a:ext cx="8709037" cy="3993148"/>
          </a:xfrm>
        </p:spPr>
      </p:pic>
      <p:sp>
        <p:nvSpPr>
          <p:cNvPr id="5" name="TextBox 4"/>
          <p:cNvSpPr txBox="1"/>
          <p:nvPr/>
        </p:nvSpPr>
        <p:spPr>
          <a:xfrm>
            <a:off x="677334" y="5296393"/>
            <a:ext cx="10137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На должность Аналитика данных предпочитают нанимать специалистов уровня </a:t>
            </a:r>
            <a:r>
              <a:rPr lang="ru-RU" sz="1200" dirty="0" err="1"/>
              <a:t>Junior</a:t>
            </a:r>
            <a:r>
              <a:rPr lang="ru-RU" sz="1200" dirty="0"/>
              <a:t>+ с опытом от 1 до 3 лет (61%)</a:t>
            </a:r>
          </a:p>
          <a:p>
            <a:r>
              <a:rPr lang="ru-RU" sz="1200" dirty="0"/>
              <a:t>На должность Системного аналитика предпочитают нанимать </a:t>
            </a:r>
            <a:r>
              <a:rPr lang="ru-RU" sz="1200" dirty="0" smtClean="0"/>
              <a:t>специалистов </a:t>
            </a:r>
            <a:r>
              <a:rPr lang="ru-RU" sz="1200" dirty="0"/>
              <a:t>уровня </a:t>
            </a:r>
            <a:r>
              <a:rPr lang="ru-RU" sz="1200" dirty="0" err="1"/>
              <a:t>Middle</a:t>
            </a:r>
            <a:r>
              <a:rPr lang="ru-RU" sz="1200" dirty="0"/>
              <a:t> с опытом от 3 до 6 лет (49%)</a:t>
            </a:r>
          </a:p>
          <a:p>
            <a:r>
              <a:rPr lang="ru-RU" sz="1200" dirty="0"/>
              <a:t>На должность Аналитика данных больше предложений для специалистов без опыта </a:t>
            </a:r>
            <a:r>
              <a:rPr lang="ru-RU" sz="1200" dirty="0" err="1"/>
              <a:t>Junior</a:t>
            </a:r>
            <a:r>
              <a:rPr lang="ru-RU" sz="1200" dirty="0"/>
              <a:t> (8% от вакансий), чем для Системного аналитика (таких вакансий всего 4%).</a:t>
            </a:r>
          </a:p>
          <a:p>
            <a:r>
              <a:rPr lang="ru-RU" sz="1200" dirty="0"/>
              <a:t>Меньше всего вакансий для </a:t>
            </a:r>
            <a:r>
              <a:rPr lang="ru-RU" sz="1200" dirty="0" smtClean="0"/>
              <a:t>специалистов </a:t>
            </a:r>
            <a:r>
              <a:rPr lang="ru-RU" sz="1200" dirty="0"/>
              <a:t>уровня </a:t>
            </a:r>
            <a:r>
              <a:rPr lang="ru-RU" sz="1200" dirty="0" err="1"/>
              <a:t>Senior</a:t>
            </a:r>
            <a:r>
              <a:rPr lang="ru-RU" sz="1200" dirty="0"/>
              <a:t> (более 6 лет опыта). Для Аналитика данных таких вакансий всего 1%, для </a:t>
            </a:r>
            <a:r>
              <a:rPr lang="ru-RU" sz="1200" dirty="0" smtClean="0"/>
              <a:t>Системного </a:t>
            </a:r>
            <a:r>
              <a:rPr lang="ru-RU" sz="1200" dirty="0"/>
              <a:t>аналитика - 2%.</a:t>
            </a:r>
          </a:p>
        </p:txBody>
      </p:sp>
    </p:spTree>
    <p:extLst>
      <p:ext uri="{BB962C8B-B14F-4D97-AF65-F5344CB8AC3E}">
        <p14:creationId xmlns:p14="http://schemas.microsoft.com/office/powerpoint/2010/main" val="154730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690" y="279094"/>
            <a:ext cx="8596668" cy="65734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ТОП-работодателей </a:t>
            </a:r>
            <a:r>
              <a:rPr lang="en-US" sz="2400" dirty="0" err="1"/>
              <a:t>для</a:t>
            </a:r>
            <a:r>
              <a:rPr lang="en-US" sz="2400" dirty="0"/>
              <a:t> </a:t>
            </a:r>
            <a:r>
              <a:rPr lang="en-US" sz="2400" dirty="0" smtClean="0"/>
              <a:t>Junior</a:t>
            </a:r>
            <a:r>
              <a:rPr lang="en-US" sz="2400" dirty="0"/>
              <a:t>, Junior+, Middle, Senior</a:t>
            </a:r>
            <a:endParaRPr lang="ru-RU" sz="2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41" y="936434"/>
            <a:ext cx="8400209" cy="3651203"/>
          </a:xfrm>
        </p:spPr>
      </p:pic>
      <p:sp>
        <p:nvSpPr>
          <p:cNvPr id="5" name="TextBox 4"/>
          <p:cNvSpPr txBox="1"/>
          <p:nvPr/>
        </p:nvSpPr>
        <p:spPr>
          <a:xfrm>
            <a:off x="1255923" y="4560767"/>
            <a:ext cx="67202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Среди вакансий для Аналитиков данных и Системных аналитиков лидирует </a:t>
            </a:r>
            <a:r>
              <a:rPr lang="ru-RU" sz="1000" dirty="0" err="1"/>
              <a:t>Сбер</a:t>
            </a:r>
            <a:r>
              <a:rPr lang="ru-RU" sz="1000" dirty="0"/>
              <a:t>.</a:t>
            </a:r>
          </a:p>
          <a:p>
            <a:endParaRPr lang="ru-RU" sz="1000" dirty="0"/>
          </a:p>
          <a:p>
            <a:r>
              <a:rPr lang="ru-RU" sz="1000" dirty="0"/>
              <a:t>Больше всего вакансий для Аналитиков данных предлагают компании:</a:t>
            </a:r>
          </a:p>
          <a:p>
            <a:endParaRPr lang="ru-RU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/>
              <a:t>Для специалистов </a:t>
            </a:r>
            <a:r>
              <a:rPr lang="ru-RU" sz="1000" dirty="0" err="1"/>
              <a:t>Junior</a:t>
            </a:r>
            <a:r>
              <a:rPr lang="ru-RU" sz="1000" dirty="0"/>
              <a:t> без опыта работы - </a:t>
            </a:r>
            <a:r>
              <a:rPr lang="ru-RU" sz="1000" dirty="0" err="1"/>
              <a:t>Сбер</a:t>
            </a:r>
            <a:r>
              <a:rPr lang="ru-RU" sz="1000" dirty="0"/>
              <a:t>, Магнит, DNS.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/>
              <a:t>Для специалистов </a:t>
            </a:r>
            <a:r>
              <a:rPr lang="ru-RU" sz="1000" dirty="0" err="1"/>
              <a:t>Junior</a:t>
            </a:r>
            <a:r>
              <a:rPr lang="ru-RU" sz="1000" dirty="0"/>
              <a:t> + с опытом 1-3 года - </a:t>
            </a:r>
            <a:r>
              <a:rPr lang="ru-RU" sz="1000" dirty="0" err="1"/>
              <a:t>Сбер</a:t>
            </a:r>
            <a:r>
              <a:rPr lang="ru-RU" sz="1000" dirty="0"/>
              <a:t>, ВТБ, Озон.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/>
              <a:t>Для специалистов </a:t>
            </a:r>
            <a:r>
              <a:rPr lang="ru-RU" sz="1000" dirty="0" err="1"/>
              <a:t>Middle</a:t>
            </a:r>
            <a:r>
              <a:rPr lang="ru-RU" sz="1000" dirty="0"/>
              <a:t> с опытом 3-6 года - </a:t>
            </a:r>
            <a:r>
              <a:rPr lang="ru-RU" sz="1000" dirty="0" err="1"/>
              <a:t>Сбер</a:t>
            </a:r>
            <a:r>
              <a:rPr lang="ru-RU" sz="1000" dirty="0"/>
              <a:t>, </a:t>
            </a:r>
            <a:r>
              <a:rPr lang="ru-RU" sz="1000" dirty="0" err="1"/>
              <a:t>Wildberries</a:t>
            </a:r>
            <a:r>
              <a:rPr lang="ru-RU" sz="1000" dirty="0"/>
              <a:t>, Т1.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/>
              <a:t>Для специалистов </a:t>
            </a:r>
            <a:r>
              <a:rPr lang="ru-RU" sz="1000" dirty="0" err="1"/>
              <a:t>Senior</a:t>
            </a:r>
            <a:r>
              <a:rPr lang="ru-RU" sz="1000" dirty="0"/>
              <a:t> с опытом более 6 лет - </a:t>
            </a:r>
            <a:r>
              <a:rPr lang="ru-RU" sz="1000" dirty="0" err="1"/>
              <a:t>Леруа</a:t>
            </a:r>
            <a:r>
              <a:rPr lang="ru-RU" sz="1000" dirty="0"/>
              <a:t> </a:t>
            </a:r>
            <a:r>
              <a:rPr lang="ru-RU" sz="1000" dirty="0" err="1"/>
              <a:t>Мерлен</a:t>
            </a:r>
            <a:r>
              <a:rPr lang="ru-RU" sz="1000" dirty="0"/>
              <a:t>, </a:t>
            </a:r>
            <a:r>
              <a:rPr lang="ru-RU" sz="1000" dirty="0" err="1"/>
              <a:t>Reinvent</a:t>
            </a:r>
            <a:r>
              <a:rPr lang="ru-RU" sz="1000" dirty="0"/>
              <a:t> </a:t>
            </a:r>
            <a:r>
              <a:rPr lang="ru-RU" sz="1000" dirty="0" err="1"/>
              <a:t>Baltics</a:t>
            </a:r>
            <a:r>
              <a:rPr lang="ru-RU" sz="1000" dirty="0"/>
              <a:t>, </a:t>
            </a:r>
            <a:r>
              <a:rPr lang="ru-RU" sz="1000" dirty="0" err="1"/>
              <a:t>Aramco</a:t>
            </a:r>
            <a:r>
              <a:rPr lang="ru-RU" sz="1000" dirty="0"/>
              <a:t> </a:t>
            </a:r>
            <a:r>
              <a:rPr lang="ru-RU" sz="1000" dirty="0" err="1"/>
              <a:t>Innovations</a:t>
            </a:r>
            <a:r>
              <a:rPr lang="ru-RU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/>
              <a:t>Больше всего вакансий для Системных аналитиков предлагают компании:</a:t>
            </a:r>
          </a:p>
          <a:p>
            <a:endParaRPr lang="ru-RU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/>
              <a:t>Для специалистов </a:t>
            </a:r>
            <a:r>
              <a:rPr lang="ru-RU" sz="1000" dirty="0" err="1"/>
              <a:t>Junior</a:t>
            </a:r>
            <a:r>
              <a:rPr lang="ru-RU" sz="1000" dirty="0"/>
              <a:t> без опыта работы - </a:t>
            </a:r>
            <a:r>
              <a:rPr lang="ru-RU" sz="1000" dirty="0" err="1"/>
              <a:t>Aston</a:t>
            </a:r>
            <a:r>
              <a:rPr lang="ru-RU" sz="1000" dirty="0"/>
              <a:t>, Компания Апогей, </a:t>
            </a:r>
            <a:r>
              <a:rPr lang="ru-RU" sz="1000" dirty="0" err="1"/>
              <a:t>Twiga</a:t>
            </a:r>
            <a:r>
              <a:rPr lang="ru-RU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/>
              <a:t>Для специалистов </a:t>
            </a:r>
            <a:r>
              <a:rPr lang="ru-RU" sz="1000" dirty="0" err="1"/>
              <a:t>Junior</a:t>
            </a:r>
            <a:r>
              <a:rPr lang="ru-RU" sz="1000" dirty="0"/>
              <a:t> + с опытом 1-3 года - </a:t>
            </a:r>
            <a:r>
              <a:rPr lang="ru-RU" sz="1000" dirty="0" err="1"/>
              <a:t>Сбер</a:t>
            </a:r>
            <a:r>
              <a:rPr lang="ru-RU" sz="1000" dirty="0"/>
              <a:t>, </a:t>
            </a:r>
            <a:r>
              <a:rPr lang="ru-RU" sz="1000" dirty="0" err="1"/>
              <a:t>Aston</a:t>
            </a:r>
            <a:r>
              <a:rPr lang="ru-RU" sz="1000" dirty="0"/>
              <a:t>, Совком Технологии.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/>
              <a:t>Для специалистов </a:t>
            </a:r>
            <a:r>
              <a:rPr lang="ru-RU" sz="1000" dirty="0" err="1"/>
              <a:t>Middle</a:t>
            </a:r>
            <a:r>
              <a:rPr lang="ru-RU" sz="1000" dirty="0"/>
              <a:t> с опытом 3-6 года - </a:t>
            </a:r>
            <a:r>
              <a:rPr lang="ru-RU" sz="1000" dirty="0" err="1"/>
              <a:t>Сбер</a:t>
            </a:r>
            <a:r>
              <a:rPr lang="ru-RU" sz="1000" dirty="0"/>
              <a:t>, </a:t>
            </a:r>
            <a:r>
              <a:rPr lang="ru-RU" sz="1000" dirty="0" err="1"/>
              <a:t>Wildberries</a:t>
            </a:r>
            <a:r>
              <a:rPr lang="ru-RU" sz="1000" dirty="0"/>
              <a:t>, Т1.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/>
              <a:t>Для специалистов </a:t>
            </a:r>
            <a:r>
              <a:rPr lang="ru-RU" sz="1000" dirty="0" err="1"/>
              <a:t>Senior</a:t>
            </a:r>
            <a:r>
              <a:rPr lang="ru-RU" sz="1000" dirty="0"/>
              <a:t> с опытом более 6 лет - Т1, </a:t>
            </a:r>
            <a:r>
              <a:rPr lang="ru-RU" sz="1000" dirty="0" err="1"/>
              <a:t>Сбер</a:t>
            </a:r>
            <a:r>
              <a:rPr lang="ru-RU" sz="1000" dirty="0"/>
              <a:t>, </a:t>
            </a:r>
            <a:r>
              <a:rPr lang="ru-RU" sz="1000" dirty="0" err="1"/>
              <a:t>Aston</a:t>
            </a:r>
            <a:r>
              <a:rPr lang="ru-RU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2249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34178"/>
            <a:ext cx="8596668" cy="723441"/>
          </a:xfrm>
        </p:spPr>
        <p:txBody>
          <a:bodyPr>
            <a:normAutofit/>
          </a:bodyPr>
          <a:lstStyle/>
          <a:p>
            <a:r>
              <a:rPr lang="ru-RU" sz="2400" dirty="0"/>
              <a:t>Уровень зарплат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057618"/>
            <a:ext cx="8808189" cy="3210095"/>
          </a:xfrm>
        </p:spPr>
      </p:pic>
      <p:sp>
        <p:nvSpPr>
          <p:cNvPr id="5" name="TextBox 4"/>
          <p:cNvSpPr txBox="1"/>
          <p:nvPr/>
        </p:nvSpPr>
        <p:spPr>
          <a:xfrm>
            <a:off x="1156771" y="4267713"/>
            <a:ext cx="75024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Анализ уровня </a:t>
            </a:r>
            <a:r>
              <a:rPr lang="ru-RU" sz="1200" dirty="0" smtClean="0"/>
              <a:t>зарплат </a:t>
            </a:r>
            <a:r>
              <a:rPr lang="ru-RU" sz="1200" dirty="0"/>
              <a:t>в вакансиях показывает, что:</a:t>
            </a:r>
          </a:p>
          <a:p>
            <a:endParaRPr lang="ru-R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Аналитикам данных и Системным аналитикам </a:t>
            </a:r>
            <a:r>
              <a:rPr lang="ru-RU" sz="1200" dirty="0" err="1"/>
              <a:t>Junior</a:t>
            </a:r>
            <a:r>
              <a:rPr lang="ru-RU" sz="1200" dirty="0"/>
              <a:t> без опыта работы, в основном, предлагают меньше 100 тыс.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Аналитикам данных </a:t>
            </a:r>
            <a:r>
              <a:rPr lang="ru-RU" sz="1200" dirty="0" err="1"/>
              <a:t>Junior</a:t>
            </a:r>
            <a:r>
              <a:rPr lang="ru-RU" sz="1200" dirty="0"/>
              <a:t>+ с опытом 1- 3 года, в основном, предлагают от 100 до 200 тыс. и меньше 100 тыс.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Системным аналитикам </a:t>
            </a:r>
            <a:r>
              <a:rPr lang="ru-RU" sz="1200" dirty="0" err="1"/>
              <a:t>Junior</a:t>
            </a:r>
            <a:r>
              <a:rPr lang="ru-RU" sz="1200" dirty="0"/>
              <a:t>+ с опытом 1- 3 года, в основном, предлагают от 100 до 200 тыс.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Аналитикам данных уровня </a:t>
            </a:r>
            <a:r>
              <a:rPr lang="ru-RU" sz="1200" dirty="0" err="1"/>
              <a:t>Middle</a:t>
            </a:r>
            <a:r>
              <a:rPr lang="ru-RU" sz="1200" dirty="0"/>
              <a:t>, в основном, предлагают от 100 до 200 тыс.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Системным аналитикам уровня </a:t>
            </a:r>
            <a:r>
              <a:rPr lang="ru-RU" sz="1200" dirty="0" err="1"/>
              <a:t>Middle</a:t>
            </a:r>
            <a:r>
              <a:rPr lang="ru-RU" sz="1200" dirty="0"/>
              <a:t>, в основном, предлагают от 200 до 300 тыс. и больше 300 тыс.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Аналитикам данных уровня </a:t>
            </a:r>
            <a:r>
              <a:rPr lang="ru-RU" sz="1200" dirty="0" err="1"/>
              <a:t>Senior</a:t>
            </a:r>
            <a:r>
              <a:rPr lang="ru-RU" sz="1200" dirty="0"/>
              <a:t>, в основном, предлагают от 200 до 300 тыс.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Системным </a:t>
            </a:r>
            <a:r>
              <a:rPr lang="ru-RU" sz="1200" dirty="0"/>
              <a:t>аналитикам уровня </a:t>
            </a:r>
            <a:r>
              <a:rPr lang="ru-RU" sz="1200" dirty="0" err="1"/>
              <a:t>Senior</a:t>
            </a:r>
            <a:r>
              <a:rPr lang="ru-RU" sz="1200" dirty="0"/>
              <a:t>, в основном, предлагают больше 300 тыс.</a:t>
            </a:r>
          </a:p>
        </p:txBody>
      </p:sp>
    </p:spTree>
    <p:extLst>
      <p:ext uri="{BB962C8B-B14F-4D97-AF65-F5344CB8AC3E}">
        <p14:creationId xmlns:p14="http://schemas.microsoft.com/office/powerpoint/2010/main" val="1650103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79095"/>
            <a:ext cx="8596668" cy="690390"/>
          </a:xfrm>
        </p:spPr>
        <p:txBody>
          <a:bodyPr>
            <a:normAutofit/>
          </a:bodyPr>
          <a:lstStyle/>
          <a:p>
            <a:r>
              <a:rPr lang="ru-RU" sz="2400" dirty="0"/>
              <a:t>Тип занятости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5586" y="4682169"/>
            <a:ext cx="857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Анализ типа занятости показывает, что специалистов всех </a:t>
            </a:r>
            <a:r>
              <a:rPr lang="ru-RU" sz="1200" dirty="0" err="1"/>
              <a:t>грейдов</a:t>
            </a:r>
            <a:r>
              <a:rPr lang="ru-RU" sz="1200" dirty="0"/>
              <a:t> работодатели предпочитают нанимать на полный день. Для специалистов без опыта работы также встречаются стажировки.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94" y="1040858"/>
            <a:ext cx="8596312" cy="3185193"/>
          </a:xfrm>
        </p:spPr>
      </p:pic>
    </p:spTree>
    <p:extLst>
      <p:ext uri="{BB962C8B-B14F-4D97-AF65-F5344CB8AC3E}">
        <p14:creationId xmlns:p14="http://schemas.microsoft.com/office/powerpoint/2010/main" val="4090931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444347"/>
            <a:ext cx="8596668" cy="888694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График работы</a:t>
            </a:r>
            <a:endParaRPr lang="ru-RU" sz="2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0" y="1192089"/>
            <a:ext cx="8596312" cy="3194431"/>
          </a:xfrm>
        </p:spPr>
      </p:pic>
      <p:sp>
        <p:nvSpPr>
          <p:cNvPr id="5" name="TextBox 4"/>
          <p:cNvSpPr txBox="1"/>
          <p:nvPr/>
        </p:nvSpPr>
        <p:spPr>
          <a:xfrm>
            <a:off x="1061154" y="4626430"/>
            <a:ext cx="8212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Анализ графика работы показывает, что, в основном, работодатели хотят нанимать специалистов на полный день. С увеличением опыта </a:t>
            </a:r>
            <a:r>
              <a:rPr lang="ru-RU" sz="1200" dirty="0" smtClean="0"/>
              <a:t>специалистов </a:t>
            </a:r>
            <a:r>
              <a:rPr lang="ru-RU" sz="1200" dirty="0"/>
              <a:t>увеличивается количество предложений с удаленной работы. </a:t>
            </a:r>
            <a:r>
              <a:rPr lang="ru-RU" sz="1200" dirty="0" smtClean="0"/>
              <a:t>Предложения </a:t>
            </a:r>
            <a:r>
              <a:rPr lang="ru-RU" sz="1200" dirty="0"/>
              <a:t>работы с гибким и сменным графиком представлены в минимальном количестве.</a:t>
            </a:r>
          </a:p>
        </p:txBody>
      </p:sp>
    </p:spTree>
    <p:extLst>
      <p:ext uri="{BB962C8B-B14F-4D97-AF65-F5344CB8AC3E}">
        <p14:creationId xmlns:p14="http://schemas.microsoft.com/office/powerpoint/2010/main" val="268681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6317" y="408050"/>
            <a:ext cx="8596668" cy="778525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Твердые и мягкие </a:t>
            </a:r>
            <a:r>
              <a:rPr lang="ru-RU" sz="2400" dirty="0" err="1" smtClean="0"/>
              <a:t>скилы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81" y="1388125"/>
            <a:ext cx="8596312" cy="3257747"/>
          </a:xfrm>
        </p:spPr>
      </p:pic>
      <p:sp>
        <p:nvSpPr>
          <p:cNvPr id="5" name="TextBox 4"/>
          <p:cNvSpPr txBox="1"/>
          <p:nvPr/>
        </p:nvSpPr>
        <p:spPr>
          <a:xfrm>
            <a:off x="1079655" y="4847422"/>
            <a:ext cx="8482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Для обоих специальностей преимущественно спрашивают </a:t>
            </a:r>
            <a:r>
              <a:rPr lang="ru-RU" sz="1200" dirty="0" err="1"/>
              <a:t>хард</a:t>
            </a:r>
            <a:r>
              <a:rPr lang="ru-RU" sz="1200" dirty="0"/>
              <a:t> </a:t>
            </a:r>
            <a:r>
              <a:rPr lang="ru-RU" sz="1200" dirty="0" err="1"/>
              <a:t>скилы</a:t>
            </a:r>
            <a:r>
              <a:rPr lang="ru-RU" sz="1200" dirty="0"/>
              <a:t>. У специалистов </a:t>
            </a:r>
            <a:r>
              <a:rPr lang="ru-RU" sz="1200" dirty="0" err="1"/>
              <a:t>Junior</a:t>
            </a:r>
            <a:r>
              <a:rPr lang="ru-RU" sz="1200" dirty="0"/>
              <a:t> без опыта работы по сравнению с другими </a:t>
            </a:r>
            <a:r>
              <a:rPr lang="ru-RU" sz="1200" dirty="0" err="1"/>
              <a:t>грейдами</a:t>
            </a:r>
            <a:r>
              <a:rPr lang="ru-RU" sz="1200" dirty="0"/>
              <a:t> чаще спрашивают мягкий навык аналитического мышления.</a:t>
            </a:r>
          </a:p>
        </p:txBody>
      </p:sp>
    </p:spTree>
    <p:extLst>
      <p:ext uri="{BB962C8B-B14F-4D97-AF65-F5344CB8AC3E}">
        <p14:creationId xmlns:p14="http://schemas.microsoft.com/office/powerpoint/2010/main" val="22379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444347"/>
            <a:ext cx="8709037" cy="1086998"/>
          </a:xfrm>
        </p:spPr>
        <p:txBody>
          <a:bodyPr>
            <a:normAutofit/>
          </a:bodyPr>
          <a:lstStyle/>
          <a:p>
            <a:r>
              <a:rPr lang="ru-RU" sz="2400" dirty="0"/>
              <a:t>К какому </a:t>
            </a:r>
            <a:r>
              <a:rPr lang="ru-RU" sz="2400" dirty="0" err="1"/>
              <a:t>грейду</a:t>
            </a:r>
            <a:r>
              <a:rPr lang="ru-RU" sz="2400" dirty="0"/>
              <a:t> и к какой специальности требований </a:t>
            </a:r>
            <a:r>
              <a:rPr lang="ru-RU" sz="2400" dirty="0" smtClean="0"/>
              <a:t>больше</a:t>
            </a:r>
            <a:endParaRPr lang="ru-RU" sz="2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29218"/>
            <a:ext cx="8596312" cy="3181478"/>
          </a:xfrm>
        </p:spPr>
      </p:pic>
      <p:sp>
        <p:nvSpPr>
          <p:cNvPr id="5" name="TextBox 4"/>
          <p:cNvSpPr txBox="1"/>
          <p:nvPr/>
        </p:nvSpPr>
        <p:spPr>
          <a:xfrm>
            <a:off x="877215" y="5155894"/>
            <a:ext cx="8527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Анализ количества запрашиваемых </a:t>
            </a:r>
            <a:r>
              <a:rPr lang="ru-RU" sz="1200" dirty="0" err="1"/>
              <a:t>скилов</a:t>
            </a:r>
            <a:r>
              <a:rPr lang="ru-RU" sz="1200" dirty="0"/>
              <a:t> по </a:t>
            </a:r>
            <a:r>
              <a:rPr lang="ru-RU" sz="1200" dirty="0" err="1"/>
              <a:t>грейдам</a:t>
            </a:r>
            <a:r>
              <a:rPr lang="ru-RU" sz="1200" dirty="0"/>
              <a:t> показал, что больше всего требований предъявляют к Системным аналитикам уровня </a:t>
            </a:r>
            <a:r>
              <a:rPr lang="ru-RU" sz="1200" dirty="0" err="1"/>
              <a:t>Senior</a:t>
            </a:r>
            <a:r>
              <a:rPr lang="ru-RU" sz="1200" dirty="0"/>
              <a:t>. Меньше всего - к Аналитикам данных уровня </a:t>
            </a:r>
            <a:r>
              <a:rPr lang="ru-RU" sz="1200" dirty="0" err="1"/>
              <a:t>Junior</a:t>
            </a:r>
            <a:r>
              <a:rPr lang="ru-RU" sz="1200" dirty="0"/>
              <a:t> без опыта работы.</a:t>
            </a:r>
          </a:p>
        </p:txBody>
      </p:sp>
    </p:spTree>
    <p:extLst>
      <p:ext uri="{BB962C8B-B14F-4D97-AF65-F5344CB8AC3E}">
        <p14:creationId xmlns:p14="http://schemas.microsoft.com/office/powerpoint/2010/main" val="138877181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1078</Words>
  <Application>Microsoft Office PowerPoint</Application>
  <PresentationFormat>Широкоэкранный</PresentationFormat>
  <Paragraphs>87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Аспект</vt:lpstr>
      <vt:lpstr>Выявление различий в предлагаемых вакансиях для Аналитиков данных и Системных аналитиков.</vt:lpstr>
      <vt:lpstr>Презентация PowerPoint</vt:lpstr>
      <vt:lpstr>Доли грейдов Junior, Junior+, Middle, Senior среди вакансий Аналитик данных и Системный аналитик</vt:lpstr>
      <vt:lpstr>ТОП-работодателей для Junior, Junior+, Middle, Senior</vt:lpstr>
      <vt:lpstr>Уровень зарплат</vt:lpstr>
      <vt:lpstr>Тип занятости</vt:lpstr>
      <vt:lpstr>График работы</vt:lpstr>
      <vt:lpstr>Твердые и мягкие скилы </vt:lpstr>
      <vt:lpstr>К какому грейду и к какой специальности требований больше</vt:lpstr>
      <vt:lpstr>Общий вывод</vt:lpstr>
      <vt:lpstr>Рекомендации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Выявление различий в предлагаемых вакансиях для Аналитиков данных и Системных аналитиков.</dc:title>
  <dc:creator>User385</dc:creator>
  <cp:lastModifiedBy>User385</cp:lastModifiedBy>
  <cp:revision>8</cp:revision>
  <dcterms:created xsi:type="dcterms:W3CDTF">2024-07-24T14:07:51Z</dcterms:created>
  <dcterms:modified xsi:type="dcterms:W3CDTF">2024-07-24T14:42:09Z</dcterms:modified>
</cp:coreProperties>
</file>