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2153-C9F1-865B-7998-47B5EBDC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FB22-7308-18E7-EC4F-05301E10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766B-D061-0454-5089-F9EAEEAB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16F8-F640-619A-F090-404D1AF7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74AF-8459-E268-E1DC-DC181D68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80F7-48BB-1F40-4B07-34B0217B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0038-3B2B-A62E-8D00-C6636D7D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DFB5-2859-8F5F-EE0F-24496B80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79F5-8C62-EE14-E73D-D218ECB5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5646-6FFE-83BC-7107-912D48AC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C46D5-6431-395F-7B60-1262BE821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4747B-93B0-B254-0A04-4AEAB1DD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23A-2646-FD88-2F46-8E599472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7FC4-524D-E58A-3293-CC01D0EA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ADF0-46CC-C6F8-8CB4-6610DF91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97B9-DB44-92FB-4672-B702E409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1A02-94B6-7B5E-E857-4CBF9FAB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C0FD-5331-9303-4A29-C5F89C66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2A8A-F54D-C84E-A10D-CBF7F2F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9BAE-8BF5-F1B2-1B6A-8F34F244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608C-A7E5-C16C-857C-AB39B7F6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D980-B699-FAFF-CCBF-F005E70F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731A-E487-B2EB-0427-548A4FA4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4FD4-8E19-53EC-CAB4-F27C853D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3438-39A7-8FFC-3757-68BDB287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6D8-5409-2246-AB34-B6BE846A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E208-2CA4-809A-E5E6-3EA52CBD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64A91-3028-C4E5-ECE5-A28C3A52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28CE-9056-F4D5-A360-1BFA942B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0E7B-1CF1-C7CF-8E0B-E5E3F59B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FF71-07FD-581D-618B-CE6EBDAA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FCF-AD01-9191-AFEB-3FCD7BDC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05AC-D69D-0CBD-C735-E240E77C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0C14C-EAFB-0EB5-8EE3-D06F104F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E8D78-4956-D9EE-5003-87F7C7170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E2D1-D13E-E884-2718-5C805FB0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319D6-2518-4C28-59A2-3BFAFABD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09EA1-5142-8681-AC4A-DC799271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C8FD2-48D3-2B24-20D1-F198CEC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2DCA-7D0A-B005-6E36-71518384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32E92-64B4-4382-7ECB-F20A90E7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B4ED-BE73-E9B4-AD86-4A150F9E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A3A41-9795-B3DC-AAA6-D4E01A3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EA5E5-9067-D455-F4B1-F4FFBC27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4803-86DB-EE0A-57F8-F304C66F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04676-97CD-ED78-CD85-5728075D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2D43-E63B-E786-99A2-79B0D406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195C-1B5B-632E-3BFB-3195FD4D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F805E-2637-6555-0F04-2466CF83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40EF3-FDCB-600C-1151-653050DE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32A9-4842-B182-AF42-3BD1B3E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5CE2-B91A-9B5E-6EC6-CAD9B772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34F3-7D02-853A-424D-5CDC7033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6010-1AC4-31CE-6A6C-E9261BF91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1323A-541D-67D7-651F-A1C01AB5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E1F3-BFEF-3B92-A7A1-E6D8C11F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F04B-AAB9-93B4-35CE-DC1115C2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47EE4-A012-1D97-A34E-7E8C57AF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pink corner&#10;&#10;Description automatically generated">
            <a:extLst>
              <a:ext uri="{FF2B5EF4-FFF2-40B4-BE49-F238E27FC236}">
                <a16:creationId xmlns:a16="http://schemas.microsoft.com/office/drawing/2014/main" id="{E705CB88-C723-700B-AFD9-24BB9E86A9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7C396-593B-840F-FBC9-AD8FFAA3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561BE-0FCC-F4EB-4792-19FF9C91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49B0-7340-5A55-F339-CCBDF373F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B3C9-D078-41A1-99FF-017E09E108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7E2A-26AD-863A-675A-26E1DAEE2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D53E-DF1B-8593-C327-4E653138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1ED-CCA2-45FB-AF4C-DD56CCD6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5">
            <a:extLst>
              <a:ext uri="{FF2B5EF4-FFF2-40B4-BE49-F238E27FC236}">
                <a16:creationId xmlns:a16="http://schemas.microsoft.com/office/drawing/2014/main" id="{2B136734-0B90-0213-A732-851F97224AA3}"/>
              </a:ext>
            </a:extLst>
          </p:cNvPr>
          <p:cNvSpPr txBox="1">
            <a:spLocks/>
          </p:cNvSpPr>
          <p:nvPr/>
        </p:nvSpPr>
        <p:spPr>
          <a:xfrm>
            <a:off x="770685" y="1965308"/>
            <a:ext cx="5969989" cy="2573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Assessing Maternal Health Risk using ML</a:t>
            </a:r>
          </a:p>
        </p:txBody>
      </p:sp>
      <p:sp>
        <p:nvSpPr>
          <p:cNvPr id="3" name="Google Shape;59;p15">
            <a:extLst>
              <a:ext uri="{FF2B5EF4-FFF2-40B4-BE49-F238E27FC236}">
                <a16:creationId xmlns:a16="http://schemas.microsoft.com/office/drawing/2014/main" id="{A3BE02E0-C0F3-FEEE-14CF-1D44C5D1867F}"/>
              </a:ext>
            </a:extLst>
          </p:cNvPr>
          <p:cNvSpPr/>
          <p:nvPr/>
        </p:nvSpPr>
        <p:spPr>
          <a:xfrm rot="5400000">
            <a:off x="10129285" y="3983214"/>
            <a:ext cx="772008" cy="694464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60;p15">
            <a:extLst>
              <a:ext uri="{FF2B5EF4-FFF2-40B4-BE49-F238E27FC236}">
                <a16:creationId xmlns:a16="http://schemas.microsoft.com/office/drawing/2014/main" id="{E7CDDF56-5BDA-A0F1-5C40-900D63D071A2}"/>
              </a:ext>
            </a:extLst>
          </p:cNvPr>
          <p:cNvSpPr/>
          <p:nvPr/>
        </p:nvSpPr>
        <p:spPr>
          <a:xfrm rot="5400000">
            <a:off x="9298360" y="3983214"/>
            <a:ext cx="772008" cy="694464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61;p15">
            <a:extLst>
              <a:ext uri="{FF2B5EF4-FFF2-40B4-BE49-F238E27FC236}">
                <a16:creationId xmlns:a16="http://schemas.microsoft.com/office/drawing/2014/main" id="{0EED83D4-02FD-3A0F-FD94-5CD9E9861186}"/>
              </a:ext>
            </a:extLst>
          </p:cNvPr>
          <p:cNvSpPr/>
          <p:nvPr/>
        </p:nvSpPr>
        <p:spPr>
          <a:xfrm rot="5400000">
            <a:off x="8467435" y="3983214"/>
            <a:ext cx="772008" cy="694464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62;p15">
            <a:extLst>
              <a:ext uri="{FF2B5EF4-FFF2-40B4-BE49-F238E27FC236}">
                <a16:creationId xmlns:a16="http://schemas.microsoft.com/office/drawing/2014/main" id="{B744269E-A9ED-E960-6B27-D94B73E0C76D}"/>
              </a:ext>
            </a:extLst>
          </p:cNvPr>
          <p:cNvSpPr/>
          <p:nvPr/>
        </p:nvSpPr>
        <p:spPr>
          <a:xfrm rot="5400000">
            <a:off x="7636510" y="3983214"/>
            <a:ext cx="772008" cy="694464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63;p15">
            <a:extLst>
              <a:ext uri="{FF2B5EF4-FFF2-40B4-BE49-F238E27FC236}">
                <a16:creationId xmlns:a16="http://schemas.microsoft.com/office/drawing/2014/main" id="{BDB9B61E-7E78-C3AB-41AC-76A398DEFD15}"/>
              </a:ext>
            </a:extLst>
          </p:cNvPr>
          <p:cNvSpPr/>
          <p:nvPr/>
        </p:nvSpPr>
        <p:spPr>
          <a:xfrm rot="5400000">
            <a:off x="8614267" y="1506642"/>
            <a:ext cx="1371419" cy="12721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64;p15">
            <a:extLst>
              <a:ext uri="{FF2B5EF4-FFF2-40B4-BE49-F238E27FC236}">
                <a16:creationId xmlns:a16="http://schemas.microsoft.com/office/drawing/2014/main" id="{14291A97-8B86-AC40-B4D5-A38BB23298B8}"/>
              </a:ext>
            </a:extLst>
          </p:cNvPr>
          <p:cNvGrpSpPr/>
          <p:nvPr/>
        </p:nvGrpSpPr>
        <p:grpSpPr>
          <a:xfrm>
            <a:off x="9078208" y="1695537"/>
            <a:ext cx="380878" cy="423418"/>
            <a:chOff x="-2571737" y="2403625"/>
            <a:chExt cx="292225" cy="291425"/>
          </a:xfrm>
        </p:grpSpPr>
        <p:sp>
          <p:nvSpPr>
            <p:cNvPr id="9" name="Google Shape;65;p15">
              <a:extLst>
                <a:ext uri="{FF2B5EF4-FFF2-40B4-BE49-F238E27FC236}">
                  <a16:creationId xmlns:a16="http://schemas.microsoft.com/office/drawing/2014/main" id="{E81F73EA-156C-1404-5F99-0E2D654A01E8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;p15">
              <a:extLst>
                <a:ext uri="{FF2B5EF4-FFF2-40B4-BE49-F238E27FC236}">
                  <a16:creationId xmlns:a16="http://schemas.microsoft.com/office/drawing/2014/main" id="{6800AE9D-E58B-1BC4-4FEA-854ABB44585B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;p15">
              <a:extLst>
                <a:ext uri="{FF2B5EF4-FFF2-40B4-BE49-F238E27FC236}">
                  <a16:creationId xmlns:a16="http://schemas.microsoft.com/office/drawing/2014/main" id="{CF3E81B7-97D3-BA2D-5692-BE95402973F8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;p15">
              <a:extLst>
                <a:ext uri="{FF2B5EF4-FFF2-40B4-BE49-F238E27FC236}">
                  <a16:creationId xmlns:a16="http://schemas.microsoft.com/office/drawing/2014/main" id="{5B8721B7-3A4C-191E-29D8-DE43DFFFC04B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;p15">
              <a:extLst>
                <a:ext uri="{FF2B5EF4-FFF2-40B4-BE49-F238E27FC236}">
                  <a16:creationId xmlns:a16="http://schemas.microsoft.com/office/drawing/2014/main" id="{34FA9519-B285-8A4E-E502-12D639D31EE9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;p15">
              <a:extLst>
                <a:ext uri="{FF2B5EF4-FFF2-40B4-BE49-F238E27FC236}">
                  <a16:creationId xmlns:a16="http://schemas.microsoft.com/office/drawing/2014/main" id="{D737C647-5CE9-7FD9-6B5F-5118751AC2A4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;p15">
              <a:extLst>
                <a:ext uri="{FF2B5EF4-FFF2-40B4-BE49-F238E27FC236}">
                  <a16:creationId xmlns:a16="http://schemas.microsoft.com/office/drawing/2014/main" id="{7322F01C-E968-1F29-244A-025005F619B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72;p15">
            <a:extLst>
              <a:ext uri="{FF2B5EF4-FFF2-40B4-BE49-F238E27FC236}">
                <a16:creationId xmlns:a16="http://schemas.microsoft.com/office/drawing/2014/main" id="{C7ED2DA9-760C-871A-8DCD-389C7A4A2DCC}"/>
              </a:ext>
            </a:extLst>
          </p:cNvPr>
          <p:cNvSpPr/>
          <p:nvPr/>
        </p:nvSpPr>
        <p:spPr>
          <a:xfrm>
            <a:off x="8539758" y="2162827"/>
            <a:ext cx="1454824" cy="31843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health care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" name="Google Shape;73;p15">
            <a:extLst>
              <a:ext uri="{FF2B5EF4-FFF2-40B4-BE49-F238E27FC236}">
                <a16:creationId xmlns:a16="http://schemas.microsoft.com/office/drawing/2014/main" id="{DB7CEA25-58A6-75D6-83E9-8D4F04A4E8EB}"/>
              </a:ext>
            </a:extLst>
          </p:cNvPr>
          <p:cNvCxnSpPr>
            <a:stCxn id="7" idx="3"/>
            <a:endCxn id="6" idx="2"/>
          </p:cNvCxnSpPr>
          <p:nvPr/>
        </p:nvCxnSpPr>
        <p:spPr>
          <a:xfrm rot="5400000">
            <a:off x="8103245" y="2747711"/>
            <a:ext cx="1116000" cy="127746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4;p15">
            <a:extLst>
              <a:ext uri="{FF2B5EF4-FFF2-40B4-BE49-F238E27FC236}">
                <a16:creationId xmlns:a16="http://schemas.microsoft.com/office/drawing/2014/main" id="{DD6A06D6-3CA9-ECA4-882B-E79A1292DB66}"/>
              </a:ext>
            </a:extLst>
          </p:cNvPr>
          <p:cNvCxnSpPr>
            <a:stCxn id="7" idx="3"/>
            <a:endCxn id="5" idx="2"/>
          </p:cNvCxnSpPr>
          <p:nvPr/>
        </p:nvCxnSpPr>
        <p:spPr>
          <a:xfrm rot="5400000">
            <a:off x="8518708" y="3163174"/>
            <a:ext cx="1116000" cy="44653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75;p15">
            <a:extLst>
              <a:ext uri="{FF2B5EF4-FFF2-40B4-BE49-F238E27FC236}">
                <a16:creationId xmlns:a16="http://schemas.microsoft.com/office/drawing/2014/main" id="{C97E0DA9-8B5A-F3DE-6B56-19997B77ECC3}"/>
              </a:ext>
            </a:extLst>
          </p:cNvPr>
          <p:cNvCxnSpPr>
            <a:stCxn id="7" idx="3"/>
            <a:endCxn id="4" idx="2"/>
          </p:cNvCxnSpPr>
          <p:nvPr/>
        </p:nvCxnSpPr>
        <p:spPr>
          <a:xfrm rot="16200000" flipH="1">
            <a:off x="8934170" y="3194248"/>
            <a:ext cx="1116000" cy="38438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76;p15">
            <a:extLst>
              <a:ext uri="{FF2B5EF4-FFF2-40B4-BE49-F238E27FC236}">
                <a16:creationId xmlns:a16="http://schemas.microsoft.com/office/drawing/2014/main" id="{66236417-DA4E-B7F2-82F4-3834B62AFD16}"/>
              </a:ext>
            </a:extLst>
          </p:cNvPr>
          <p:cNvCxnSpPr>
            <a:stCxn id="7" idx="3"/>
            <a:endCxn id="3" idx="2"/>
          </p:cNvCxnSpPr>
          <p:nvPr/>
        </p:nvCxnSpPr>
        <p:spPr>
          <a:xfrm rot="16200000" flipH="1">
            <a:off x="9349632" y="2778785"/>
            <a:ext cx="1116000" cy="12153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77;p15">
            <a:extLst>
              <a:ext uri="{FF2B5EF4-FFF2-40B4-BE49-F238E27FC236}">
                <a16:creationId xmlns:a16="http://schemas.microsoft.com/office/drawing/2014/main" id="{0BD8269B-233E-BA33-04A2-54693BB6EBE1}"/>
              </a:ext>
            </a:extLst>
          </p:cNvPr>
          <p:cNvGrpSpPr/>
          <p:nvPr/>
        </p:nvGrpSpPr>
        <p:grpSpPr>
          <a:xfrm>
            <a:off x="7846923" y="4107766"/>
            <a:ext cx="352183" cy="407823"/>
            <a:chOff x="-65129950" y="2646800"/>
            <a:chExt cx="311125" cy="317425"/>
          </a:xfrm>
        </p:grpSpPr>
        <p:sp>
          <p:nvSpPr>
            <p:cNvPr id="22" name="Google Shape;78;p15">
              <a:extLst>
                <a:ext uri="{FF2B5EF4-FFF2-40B4-BE49-F238E27FC236}">
                  <a16:creationId xmlns:a16="http://schemas.microsoft.com/office/drawing/2014/main" id="{7B25A3AA-2DBE-A15A-4DA2-31DC39F388AD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;p15">
              <a:extLst>
                <a:ext uri="{FF2B5EF4-FFF2-40B4-BE49-F238E27FC236}">
                  <a16:creationId xmlns:a16="http://schemas.microsoft.com/office/drawing/2014/main" id="{07B5F325-09F6-CEC0-C0F0-335D54A2DB60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0;p15">
            <a:extLst>
              <a:ext uri="{FF2B5EF4-FFF2-40B4-BE49-F238E27FC236}">
                <a16:creationId xmlns:a16="http://schemas.microsoft.com/office/drawing/2014/main" id="{19213F67-E85A-C0CE-21ED-7319489FAAB5}"/>
              </a:ext>
            </a:extLst>
          </p:cNvPr>
          <p:cNvGrpSpPr/>
          <p:nvPr/>
        </p:nvGrpSpPr>
        <p:grpSpPr>
          <a:xfrm>
            <a:off x="8670490" y="4107786"/>
            <a:ext cx="366846" cy="407799"/>
            <a:chOff x="1412450" y="1954475"/>
            <a:chExt cx="297750" cy="296175"/>
          </a:xfrm>
        </p:grpSpPr>
        <p:sp>
          <p:nvSpPr>
            <p:cNvPr id="25" name="Google Shape;81;p15">
              <a:extLst>
                <a:ext uri="{FF2B5EF4-FFF2-40B4-BE49-F238E27FC236}">
                  <a16:creationId xmlns:a16="http://schemas.microsoft.com/office/drawing/2014/main" id="{25A228E3-F04B-5A4B-BE19-B5D37A979E55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;p15">
              <a:extLst>
                <a:ext uri="{FF2B5EF4-FFF2-40B4-BE49-F238E27FC236}">
                  <a16:creationId xmlns:a16="http://schemas.microsoft.com/office/drawing/2014/main" id="{4685EBF1-D6EE-4886-3BCD-62464254B47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3;p15">
            <a:extLst>
              <a:ext uri="{FF2B5EF4-FFF2-40B4-BE49-F238E27FC236}">
                <a16:creationId xmlns:a16="http://schemas.microsoft.com/office/drawing/2014/main" id="{BF815F51-7946-C338-974B-F40F85E4D5CF}"/>
              </a:ext>
            </a:extLst>
          </p:cNvPr>
          <p:cNvGrpSpPr/>
          <p:nvPr/>
        </p:nvGrpSpPr>
        <p:grpSpPr>
          <a:xfrm>
            <a:off x="9487621" y="4107775"/>
            <a:ext cx="394358" cy="407820"/>
            <a:chOff x="-62890750" y="2296300"/>
            <a:chExt cx="330825" cy="317450"/>
          </a:xfrm>
        </p:grpSpPr>
        <p:sp>
          <p:nvSpPr>
            <p:cNvPr id="28" name="Google Shape;84;p15">
              <a:extLst>
                <a:ext uri="{FF2B5EF4-FFF2-40B4-BE49-F238E27FC236}">
                  <a16:creationId xmlns:a16="http://schemas.microsoft.com/office/drawing/2014/main" id="{2D72BE56-7C05-058B-7B34-CDA696154A76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;p15">
              <a:extLst>
                <a:ext uri="{FF2B5EF4-FFF2-40B4-BE49-F238E27FC236}">
                  <a16:creationId xmlns:a16="http://schemas.microsoft.com/office/drawing/2014/main" id="{349F3AF6-B2B3-925D-9418-F125F33374A7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;p15">
              <a:extLst>
                <a:ext uri="{FF2B5EF4-FFF2-40B4-BE49-F238E27FC236}">
                  <a16:creationId xmlns:a16="http://schemas.microsoft.com/office/drawing/2014/main" id="{540C54AF-9E05-6A71-6331-258745BC6849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7;p15">
            <a:extLst>
              <a:ext uri="{FF2B5EF4-FFF2-40B4-BE49-F238E27FC236}">
                <a16:creationId xmlns:a16="http://schemas.microsoft.com/office/drawing/2014/main" id="{8EF5C8BB-8922-141C-CDCA-843C5F40AC63}"/>
              </a:ext>
            </a:extLst>
          </p:cNvPr>
          <p:cNvGrpSpPr/>
          <p:nvPr/>
        </p:nvGrpSpPr>
        <p:grpSpPr>
          <a:xfrm>
            <a:off x="10332333" y="4107760"/>
            <a:ext cx="366860" cy="407824"/>
            <a:chOff x="-3137650" y="2408950"/>
            <a:chExt cx="291450" cy="292125"/>
          </a:xfrm>
        </p:grpSpPr>
        <p:sp>
          <p:nvSpPr>
            <p:cNvPr id="32" name="Google Shape;88;p15">
              <a:extLst>
                <a:ext uri="{FF2B5EF4-FFF2-40B4-BE49-F238E27FC236}">
                  <a16:creationId xmlns:a16="http://schemas.microsoft.com/office/drawing/2014/main" id="{710C7545-F853-6052-EFFD-8F7F3D2ED482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;p15">
              <a:extLst>
                <a:ext uri="{FF2B5EF4-FFF2-40B4-BE49-F238E27FC236}">
                  <a16:creationId xmlns:a16="http://schemas.microsoft.com/office/drawing/2014/main" id="{B11F532F-0901-BFE3-587D-9FFBD9C71AF3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0;p15">
              <a:extLst>
                <a:ext uri="{FF2B5EF4-FFF2-40B4-BE49-F238E27FC236}">
                  <a16:creationId xmlns:a16="http://schemas.microsoft.com/office/drawing/2014/main" id="{E950C5BA-2ACF-9071-1709-571811B147DB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;p15">
              <a:extLst>
                <a:ext uri="{FF2B5EF4-FFF2-40B4-BE49-F238E27FC236}">
                  <a16:creationId xmlns:a16="http://schemas.microsoft.com/office/drawing/2014/main" id="{854E1960-B21B-CC44-F06B-F639A58BB426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;p15">
              <a:extLst>
                <a:ext uri="{FF2B5EF4-FFF2-40B4-BE49-F238E27FC236}">
                  <a16:creationId xmlns:a16="http://schemas.microsoft.com/office/drawing/2014/main" id="{187B6535-C4CD-596A-418E-11BFCC46EB40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272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67FA6-05D9-032D-165A-0AD0AF5A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08" y="401218"/>
            <a:ext cx="6568972" cy="60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76A73-80B4-06CF-50FF-EAE31B39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422422"/>
            <a:ext cx="5258256" cy="4237087"/>
          </a:xfrm>
          <a:prstGeom prst="rect">
            <a:avLst/>
          </a:prstGeom>
        </p:spPr>
      </p:pic>
      <p:sp>
        <p:nvSpPr>
          <p:cNvPr id="2" name="Google Shape;104;p16">
            <a:extLst>
              <a:ext uri="{FF2B5EF4-FFF2-40B4-BE49-F238E27FC236}">
                <a16:creationId xmlns:a16="http://schemas.microsoft.com/office/drawing/2014/main" id="{318056DC-C1A1-BE74-8435-EA60CB8284BF}"/>
              </a:ext>
            </a:extLst>
          </p:cNvPr>
          <p:cNvSpPr txBox="1">
            <a:spLocks/>
          </p:cNvSpPr>
          <p:nvPr/>
        </p:nvSpPr>
        <p:spPr>
          <a:xfrm>
            <a:off x="1680754" y="544691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Modelling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DC33E-CC0D-2B71-AFC6-AC4FE425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35" y="3402217"/>
            <a:ext cx="4589619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6">
            <a:extLst>
              <a:ext uri="{FF2B5EF4-FFF2-40B4-BE49-F238E27FC236}">
                <a16:creationId xmlns:a16="http://schemas.microsoft.com/office/drawing/2014/main" id="{00A0E7CC-F024-18C5-B246-F0486E4D8831}"/>
              </a:ext>
            </a:extLst>
          </p:cNvPr>
          <p:cNvSpPr txBox="1">
            <a:spLocks/>
          </p:cNvSpPr>
          <p:nvPr/>
        </p:nvSpPr>
        <p:spPr>
          <a:xfrm>
            <a:off x="1690085" y="647328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i="0" dirty="0" err="1">
                <a:solidFill>
                  <a:srgbClr val="000000"/>
                </a:solidFill>
                <a:effectLst/>
                <a:latin typeface="Helvetica Neue"/>
              </a:rPr>
              <a:t>LogisticRegression</a:t>
            </a:r>
            <a:endParaRPr lang="en-GB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48D81-B4CF-5B45-C480-9394FD23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2" y="883652"/>
            <a:ext cx="6389245" cy="5090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D5C21-ECF4-18E8-E549-74C490F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3" y="2272160"/>
            <a:ext cx="5418792" cy="21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00B38-718D-6835-90BE-3C4F2AE7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0" y="760431"/>
            <a:ext cx="9591870" cy="5910955"/>
          </a:xfrm>
          <a:prstGeom prst="rect">
            <a:avLst/>
          </a:prstGeom>
        </p:spPr>
      </p:pic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41C97106-DC14-F974-4EBF-27DFE37F5785}"/>
              </a:ext>
            </a:extLst>
          </p:cNvPr>
          <p:cNvSpPr txBox="1">
            <a:spLocks/>
          </p:cNvSpPr>
          <p:nvPr/>
        </p:nvSpPr>
        <p:spPr>
          <a:xfrm>
            <a:off x="1690085" y="647328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4309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6">
            <a:extLst>
              <a:ext uri="{FF2B5EF4-FFF2-40B4-BE49-F238E27FC236}">
                <a16:creationId xmlns:a16="http://schemas.microsoft.com/office/drawing/2014/main" id="{720CBFF1-FD74-FE1E-5883-6D518554FCEA}"/>
              </a:ext>
            </a:extLst>
          </p:cNvPr>
          <p:cNvSpPr txBox="1">
            <a:spLocks/>
          </p:cNvSpPr>
          <p:nvPr/>
        </p:nvSpPr>
        <p:spPr>
          <a:xfrm>
            <a:off x="1690085" y="647328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i="0" dirty="0" err="1">
                <a:solidFill>
                  <a:srgbClr val="000000"/>
                </a:solidFill>
                <a:effectLst/>
                <a:latin typeface="Helvetica Neue"/>
              </a:rPr>
              <a:t>Ensamble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sz="2000" b="1" i="0" dirty="0" err="1">
                <a:solidFill>
                  <a:srgbClr val="000000"/>
                </a:solidFill>
                <a:effectLst/>
                <a:latin typeface="Helvetica Neue"/>
              </a:rPr>
              <a:t>ml_voting</a:t>
            </a:r>
            <a:endParaRPr lang="en-GB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3588F-A18B-A958-70EF-8BC4DF6D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1313150"/>
            <a:ext cx="9112729" cy="42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526C3-C8F1-6AE6-EDBD-1D7EAD5E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0" y="1578424"/>
            <a:ext cx="10771143" cy="4167688"/>
          </a:xfrm>
          <a:prstGeom prst="rect">
            <a:avLst/>
          </a:prstGeom>
        </p:spPr>
      </p:pic>
      <p:sp>
        <p:nvSpPr>
          <p:cNvPr id="3" name="Google Shape;104;p16">
            <a:extLst>
              <a:ext uri="{FF2B5EF4-FFF2-40B4-BE49-F238E27FC236}">
                <a16:creationId xmlns:a16="http://schemas.microsoft.com/office/drawing/2014/main" id="{0FADB1A3-B6FA-31FA-7933-1EFC2721038E}"/>
              </a:ext>
            </a:extLst>
          </p:cNvPr>
          <p:cNvSpPr txBox="1">
            <a:spLocks/>
          </p:cNvSpPr>
          <p:nvPr/>
        </p:nvSpPr>
        <p:spPr>
          <a:xfrm>
            <a:off x="990288" y="479377"/>
            <a:ext cx="9040119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Benefits of using modelling </a:t>
            </a:r>
          </a:p>
        </p:txBody>
      </p:sp>
    </p:spTree>
    <p:extLst>
      <p:ext uri="{BB962C8B-B14F-4D97-AF65-F5344CB8AC3E}">
        <p14:creationId xmlns:p14="http://schemas.microsoft.com/office/powerpoint/2010/main" val="38324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6">
            <a:extLst>
              <a:ext uri="{FF2B5EF4-FFF2-40B4-BE49-F238E27FC236}">
                <a16:creationId xmlns:a16="http://schemas.microsoft.com/office/drawing/2014/main" id="{941AF66A-1297-0346-933E-5AB005D22461}"/>
              </a:ext>
            </a:extLst>
          </p:cNvPr>
          <p:cNvSpPr txBox="1">
            <a:spLocks/>
          </p:cNvSpPr>
          <p:nvPr/>
        </p:nvSpPr>
        <p:spPr>
          <a:xfrm>
            <a:off x="2537927" y="2774707"/>
            <a:ext cx="6308738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/>
              </a:rPr>
              <a:t>Thank you</a:t>
            </a:r>
            <a:endParaRPr lang="en-GB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033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6">
            <a:extLst>
              <a:ext uri="{FF2B5EF4-FFF2-40B4-BE49-F238E27FC236}">
                <a16:creationId xmlns:a16="http://schemas.microsoft.com/office/drawing/2014/main" id="{0F6131D8-DE7F-4790-1F54-26309759490D}"/>
              </a:ext>
            </a:extLst>
          </p:cNvPr>
          <p:cNvSpPr/>
          <p:nvPr/>
        </p:nvSpPr>
        <p:spPr>
          <a:xfrm>
            <a:off x="7837714" y="1809962"/>
            <a:ext cx="2177705" cy="1644038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A14A4234-B3A6-BB00-D400-08F259C20C59}"/>
              </a:ext>
            </a:extLst>
          </p:cNvPr>
          <p:cNvSpPr/>
          <p:nvPr/>
        </p:nvSpPr>
        <p:spPr>
          <a:xfrm>
            <a:off x="9401833" y="1423701"/>
            <a:ext cx="1049421" cy="990598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3;p16">
            <a:extLst>
              <a:ext uri="{FF2B5EF4-FFF2-40B4-BE49-F238E27FC236}">
                <a16:creationId xmlns:a16="http://schemas.microsoft.com/office/drawing/2014/main" id="{222D9C82-1814-664C-41B1-7357DA37BB2A}"/>
              </a:ext>
            </a:extLst>
          </p:cNvPr>
          <p:cNvSpPr/>
          <p:nvPr/>
        </p:nvSpPr>
        <p:spPr>
          <a:xfrm>
            <a:off x="7595118" y="4200649"/>
            <a:ext cx="2453374" cy="1644037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;p16">
            <a:extLst>
              <a:ext uri="{FF2B5EF4-FFF2-40B4-BE49-F238E27FC236}">
                <a16:creationId xmlns:a16="http://schemas.microsoft.com/office/drawing/2014/main" id="{9AE0C274-F316-9BB9-EFD4-F35D7465F63C}"/>
              </a:ext>
            </a:extLst>
          </p:cNvPr>
          <p:cNvSpPr txBox="1">
            <a:spLocks/>
          </p:cNvSpPr>
          <p:nvPr/>
        </p:nvSpPr>
        <p:spPr>
          <a:xfrm>
            <a:off x="1919300" y="535358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Facts</a:t>
            </a:r>
          </a:p>
        </p:txBody>
      </p:sp>
      <p:sp>
        <p:nvSpPr>
          <p:cNvPr id="8" name="Google Shape;106;p16">
            <a:extLst>
              <a:ext uri="{FF2B5EF4-FFF2-40B4-BE49-F238E27FC236}">
                <a16:creationId xmlns:a16="http://schemas.microsoft.com/office/drawing/2014/main" id="{9B49110F-6293-5F4B-5F8B-050FF63A0226}"/>
              </a:ext>
            </a:extLst>
          </p:cNvPr>
          <p:cNvSpPr txBox="1"/>
          <p:nvPr/>
        </p:nvSpPr>
        <p:spPr>
          <a:xfrm>
            <a:off x="7608733" y="4244674"/>
            <a:ext cx="230296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Every day in 2020, almost 800 women died from preventable causes related to pregnancy and childbirth.</a:t>
            </a:r>
            <a:endParaRPr sz="1600" b="1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5C1455B-55F5-D6A0-101A-AB614D2BC323}"/>
              </a:ext>
            </a:extLst>
          </p:cNvPr>
          <p:cNvSpPr txBox="1"/>
          <p:nvPr/>
        </p:nvSpPr>
        <p:spPr>
          <a:xfrm>
            <a:off x="7966127" y="2150837"/>
            <a:ext cx="1920878" cy="111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A maternal death occurred almost every two minutes in 2020</a:t>
            </a:r>
            <a:endParaRPr sz="1600" b="1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32;p16">
            <a:extLst>
              <a:ext uri="{FF2B5EF4-FFF2-40B4-BE49-F238E27FC236}">
                <a16:creationId xmlns:a16="http://schemas.microsoft.com/office/drawing/2014/main" id="{BB64357B-BF5C-F2D5-53C6-A08518750765}"/>
              </a:ext>
            </a:extLst>
          </p:cNvPr>
          <p:cNvSpPr/>
          <p:nvPr/>
        </p:nvSpPr>
        <p:spPr>
          <a:xfrm>
            <a:off x="9352027" y="3820724"/>
            <a:ext cx="1111599" cy="9358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39;p16">
            <a:extLst>
              <a:ext uri="{FF2B5EF4-FFF2-40B4-BE49-F238E27FC236}">
                <a16:creationId xmlns:a16="http://schemas.microsoft.com/office/drawing/2014/main" id="{BCFB0445-529B-1D93-9CC6-5ADF29F4E784}"/>
              </a:ext>
            </a:extLst>
          </p:cNvPr>
          <p:cNvGrpSpPr/>
          <p:nvPr/>
        </p:nvGrpSpPr>
        <p:grpSpPr>
          <a:xfrm>
            <a:off x="9689162" y="4014049"/>
            <a:ext cx="543527" cy="455348"/>
            <a:chOff x="-62151950" y="4111775"/>
            <a:chExt cx="318225" cy="316650"/>
          </a:xfrm>
        </p:grpSpPr>
        <p:sp>
          <p:nvSpPr>
            <p:cNvPr id="20" name="Google Shape;140;p16">
              <a:extLst>
                <a:ext uri="{FF2B5EF4-FFF2-40B4-BE49-F238E27FC236}">
                  <a16:creationId xmlns:a16="http://schemas.microsoft.com/office/drawing/2014/main" id="{FAB8B884-A27B-98F5-AF2D-185431DC791A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;p16">
              <a:extLst>
                <a:ext uri="{FF2B5EF4-FFF2-40B4-BE49-F238E27FC236}">
                  <a16:creationId xmlns:a16="http://schemas.microsoft.com/office/drawing/2014/main" id="{7F04761C-25E5-9278-989D-A7B31D9A4EB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;p16">
              <a:extLst>
                <a:ext uri="{FF2B5EF4-FFF2-40B4-BE49-F238E27FC236}">
                  <a16:creationId xmlns:a16="http://schemas.microsoft.com/office/drawing/2014/main" id="{81639EB1-FD34-1630-7B9E-F537E1D2B12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3;p16">
              <a:extLst>
                <a:ext uri="{FF2B5EF4-FFF2-40B4-BE49-F238E27FC236}">
                  <a16:creationId xmlns:a16="http://schemas.microsoft.com/office/drawing/2014/main" id="{0CAC5213-2E1D-61FB-F8EF-D58F389BE07E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52;p16">
            <a:extLst>
              <a:ext uri="{FF2B5EF4-FFF2-40B4-BE49-F238E27FC236}">
                <a16:creationId xmlns:a16="http://schemas.microsoft.com/office/drawing/2014/main" id="{01C79E17-7D8F-8B8F-6544-3854C4486634}"/>
              </a:ext>
            </a:extLst>
          </p:cNvPr>
          <p:cNvGrpSpPr/>
          <p:nvPr/>
        </p:nvGrpSpPr>
        <p:grpSpPr>
          <a:xfrm>
            <a:off x="9673982" y="1622906"/>
            <a:ext cx="509569" cy="482222"/>
            <a:chOff x="-61783350" y="3743950"/>
            <a:chExt cx="316650" cy="317450"/>
          </a:xfrm>
        </p:grpSpPr>
        <p:sp>
          <p:nvSpPr>
            <p:cNvPr id="25" name="Google Shape;153;p16">
              <a:extLst>
                <a:ext uri="{FF2B5EF4-FFF2-40B4-BE49-F238E27FC236}">
                  <a16:creationId xmlns:a16="http://schemas.microsoft.com/office/drawing/2014/main" id="{D644B1FB-25E1-8BFD-EDB8-CCEBA6B7664D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4;p16">
              <a:extLst>
                <a:ext uri="{FF2B5EF4-FFF2-40B4-BE49-F238E27FC236}">
                  <a16:creationId xmlns:a16="http://schemas.microsoft.com/office/drawing/2014/main" id="{F4B5827D-643A-DB1F-A48A-121B9847D7AD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E0A0749-1997-D81B-DDAB-49A2FDC2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9" y="1262551"/>
            <a:ext cx="5169160" cy="50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4;p32">
            <a:extLst>
              <a:ext uri="{FF2B5EF4-FFF2-40B4-BE49-F238E27FC236}">
                <a16:creationId xmlns:a16="http://schemas.microsoft.com/office/drawing/2014/main" id="{BA373FB1-46D5-DC43-19B9-731458B14D7A}"/>
              </a:ext>
            </a:extLst>
          </p:cNvPr>
          <p:cNvSpPr/>
          <p:nvPr/>
        </p:nvSpPr>
        <p:spPr>
          <a:xfrm>
            <a:off x="623823" y="2376734"/>
            <a:ext cx="7666321" cy="1780881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47;p32">
            <a:extLst>
              <a:ext uri="{FF2B5EF4-FFF2-40B4-BE49-F238E27FC236}">
                <a16:creationId xmlns:a16="http://schemas.microsoft.com/office/drawing/2014/main" id="{03983CD9-C651-4BE8-D103-FC97AD802BFC}"/>
              </a:ext>
            </a:extLst>
          </p:cNvPr>
          <p:cNvSpPr txBox="1"/>
          <p:nvPr/>
        </p:nvSpPr>
        <p:spPr>
          <a:xfrm>
            <a:off x="1690771" y="2677468"/>
            <a:ext cx="6389539" cy="129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Aharoni" panose="02010803020104030203" pitchFamily="2" charset="-79"/>
                <a:ea typeface="Fira Sans Extra Condensed SemiBold"/>
                <a:cs typeface="Aharoni" panose="02010803020104030203" pitchFamily="2" charset="-79"/>
                <a:sym typeface="Fira Sans Extra Condensed SemiBold"/>
              </a:rPr>
              <a:t>The objective is to build classification model that can accurately classify pregnant women into different risk categories, such as low, medium, and high risk.</a:t>
            </a:r>
            <a:endParaRPr sz="2000" dirty="0">
              <a:solidFill>
                <a:schemeClr val="lt1"/>
              </a:solidFill>
              <a:latin typeface="Aharoni" panose="02010803020104030203" pitchFamily="2" charset="-79"/>
              <a:ea typeface="Fira Sans Extra Condensed SemiBold"/>
              <a:cs typeface="Aharoni" panose="02010803020104030203" pitchFamily="2" charset="-79"/>
              <a:sym typeface="Fira Sans Extra Condensed SemiBold"/>
            </a:endParaRPr>
          </a:p>
        </p:txBody>
      </p:sp>
      <p:sp>
        <p:nvSpPr>
          <p:cNvPr id="4" name="Google Shape;956;p32">
            <a:extLst>
              <a:ext uri="{FF2B5EF4-FFF2-40B4-BE49-F238E27FC236}">
                <a16:creationId xmlns:a16="http://schemas.microsoft.com/office/drawing/2014/main" id="{7BC35BD6-4B75-A196-6135-A4C51C11570A}"/>
              </a:ext>
            </a:extLst>
          </p:cNvPr>
          <p:cNvSpPr/>
          <p:nvPr/>
        </p:nvSpPr>
        <p:spPr>
          <a:xfrm>
            <a:off x="742770" y="2642825"/>
            <a:ext cx="779362" cy="1174314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966;p32">
            <a:extLst>
              <a:ext uri="{FF2B5EF4-FFF2-40B4-BE49-F238E27FC236}">
                <a16:creationId xmlns:a16="http://schemas.microsoft.com/office/drawing/2014/main" id="{297D6973-4A16-D2DC-6279-00BB0F6D558C}"/>
              </a:ext>
            </a:extLst>
          </p:cNvPr>
          <p:cNvGrpSpPr/>
          <p:nvPr/>
        </p:nvGrpSpPr>
        <p:grpSpPr>
          <a:xfrm>
            <a:off x="878216" y="2778362"/>
            <a:ext cx="511894" cy="737211"/>
            <a:chOff x="-6713450" y="2397900"/>
            <a:chExt cx="295375" cy="291450"/>
          </a:xfrm>
        </p:grpSpPr>
        <p:sp>
          <p:nvSpPr>
            <p:cNvPr id="6" name="Google Shape;967;p32">
              <a:extLst>
                <a:ext uri="{FF2B5EF4-FFF2-40B4-BE49-F238E27FC236}">
                  <a16:creationId xmlns:a16="http://schemas.microsoft.com/office/drawing/2014/main" id="{987B0359-F19D-C897-6E64-F50AC82CE0A8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8;p32">
              <a:extLst>
                <a:ext uri="{FF2B5EF4-FFF2-40B4-BE49-F238E27FC236}">
                  <a16:creationId xmlns:a16="http://schemas.microsoft.com/office/drawing/2014/main" id="{60C36BA5-E912-CB28-775B-97C1B9E54D7B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4;p16">
            <a:extLst>
              <a:ext uri="{FF2B5EF4-FFF2-40B4-BE49-F238E27FC236}">
                <a16:creationId xmlns:a16="http://schemas.microsoft.com/office/drawing/2014/main" id="{CC07D298-9A6C-8609-1D44-014EB629242D}"/>
              </a:ext>
            </a:extLst>
          </p:cNvPr>
          <p:cNvSpPr txBox="1">
            <a:spLocks/>
          </p:cNvSpPr>
          <p:nvPr/>
        </p:nvSpPr>
        <p:spPr>
          <a:xfrm>
            <a:off x="1680754" y="544691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Objective </a:t>
            </a:r>
          </a:p>
        </p:txBody>
      </p:sp>
    </p:spTree>
    <p:extLst>
      <p:ext uri="{BB962C8B-B14F-4D97-AF65-F5344CB8AC3E}">
        <p14:creationId xmlns:p14="http://schemas.microsoft.com/office/powerpoint/2010/main" val="920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7607A12F-CADD-94DB-676C-85CEEB4D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8" y="2194530"/>
            <a:ext cx="8472195" cy="2795274"/>
          </a:xfrm>
          <a:prstGeom prst="rect">
            <a:avLst/>
          </a:prstGeom>
        </p:spPr>
      </p:pic>
      <p:sp>
        <p:nvSpPr>
          <p:cNvPr id="72" name="Google Shape;104;p16">
            <a:extLst>
              <a:ext uri="{FF2B5EF4-FFF2-40B4-BE49-F238E27FC236}">
                <a16:creationId xmlns:a16="http://schemas.microsoft.com/office/drawing/2014/main" id="{EBEB8F3E-45D4-E678-3D61-D149453ED5F2}"/>
              </a:ext>
            </a:extLst>
          </p:cNvPr>
          <p:cNvSpPr txBox="1">
            <a:spLocks/>
          </p:cNvSpPr>
          <p:nvPr/>
        </p:nvSpPr>
        <p:spPr>
          <a:xfrm>
            <a:off x="1919300" y="535358"/>
            <a:ext cx="822960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</a:t>
            </a:r>
            <a:endParaRPr lang="en-GB" sz="5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64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E24603-BD37-A1A8-95F0-D6C17657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5" y="576945"/>
            <a:ext cx="8453535" cy="50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A068D-026C-5F44-420D-588AA09D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10" y="318367"/>
            <a:ext cx="4282811" cy="2712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2558F-AA14-57B3-472D-685F54CA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30" y="2817464"/>
            <a:ext cx="603556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3701AA-4F5D-3D9C-B493-E13783D45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9" y="186612"/>
            <a:ext cx="11597951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7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5BD31-03CA-CB0C-1C40-7D377959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1" y="1117770"/>
            <a:ext cx="9178211" cy="4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30B386-739E-ADDB-20C8-6B9F666B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7" y="471432"/>
            <a:ext cx="8108301" cy="56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84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Fira Sans Extra Condensed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mzec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Salim Humaid Al Yahyai</dc:creator>
  <cp:lastModifiedBy>Mariya</cp:lastModifiedBy>
  <cp:revision>8</cp:revision>
  <dcterms:created xsi:type="dcterms:W3CDTF">2023-08-02T11:52:42Z</dcterms:created>
  <dcterms:modified xsi:type="dcterms:W3CDTF">2023-08-03T04:48:46Z</dcterms:modified>
</cp:coreProperties>
</file>