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D57012-DC97-B487-66F2-16E6FC6AD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AE3FE5-E9B3-67AD-E332-B18C00E9F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4C690C-7CA8-EBC3-5019-B7AF66B5C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61CE-6284-40E3-B661-85CD79356018}" type="datetimeFigureOut">
              <a:rPr lang="es-ES" smtClean="0"/>
              <a:t>31/05/2023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10CA67-A1C5-E745-0BEC-E76DE36E1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2AF807-E03E-72D7-15E7-9A4FE71D6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B781B-EF23-485B-8CA1-C1001A802A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0388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6632EE-0EFE-9A37-F5C8-A726EAA36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62A5A9F-5B49-70EB-F8D5-C1DAA0E7B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FD2243-D245-EB09-03B9-D271D19C9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61CE-6284-40E3-B661-85CD79356018}" type="datetimeFigureOut">
              <a:rPr lang="es-ES" smtClean="0"/>
              <a:t>31/05/2023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AF9E74-A4BC-9624-F435-BEC487257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C02CE3-976B-05C0-2092-64E65EA2D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B781B-EF23-485B-8CA1-C1001A802A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0952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4F10216-C539-EA30-651F-108F801F16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518EE83-B009-7CA3-06BF-731F933BC0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962502-F8B9-D920-A63A-4BA34FE81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61CE-6284-40E3-B661-85CD79356018}" type="datetimeFigureOut">
              <a:rPr lang="es-ES" smtClean="0"/>
              <a:t>31/05/2023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13AB33-4636-1006-5534-51D12BF64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CC28DC-AC69-A77D-4D1D-963172003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B781B-EF23-485B-8CA1-C1001A802A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918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B33153-911E-EA67-C03F-AC9C9D1E2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192831-88A5-7A7F-54BF-65C4EA7D6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EB99FC-FF9B-65B6-4D73-C41D26B73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61CE-6284-40E3-B661-85CD79356018}" type="datetimeFigureOut">
              <a:rPr lang="es-ES" smtClean="0"/>
              <a:t>31/05/2023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AD11FB-A05F-1C83-5002-89D936EFC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16A68D-0E96-F186-E5F9-0B3C13182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B781B-EF23-485B-8CA1-C1001A802A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0320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D928C6-C70B-75B4-55AB-08F01E519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A60BE9-70DE-0402-49A9-3BF66BC9D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87D3B3-3CB8-2AD7-F990-6F7B3749E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61CE-6284-40E3-B661-85CD79356018}" type="datetimeFigureOut">
              <a:rPr lang="es-ES" smtClean="0"/>
              <a:t>31/05/2023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6028E3-412A-E309-DFD1-A05377BD4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A49C23-65DE-E36F-F0E2-B982BC00E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B781B-EF23-485B-8CA1-C1001A802A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930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5AE35-B14C-9528-391E-CA4700F0D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93A1FF-D4BC-CAF3-DA9A-EBC2FA730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FC9BD04-E6D4-AE95-5277-FA7003E75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51564D5-D8EE-410F-F41F-B0D84D8A9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61CE-6284-40E3-B661-85CD79356018}" type="datetimeFigureOut">
              <a:rPr lang="es-ES" smtClean="0"/>
              <a:t>31/05/2023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A83BE38-C5F1-BAA4-DF30-0DD3411F3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3886E64-4E8D-99F8-2870-8D1185405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B781B-EF23-485B-8CA1-C1001A802A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285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81326B-B819-D92E-374E-0A7C4E56C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79C9A0-504D-4514-BCE1-C12CFFDA3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270B86B-7B1F-FD68-6702-D2A7C5ABE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B014A9C-BBAB-E88E-1675-3AFFEAC677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4FBE64A-123B-C1FE-9831-D896767227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59FCCDD-59BE-DE69-8959-7214DCB68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61CE-6284-40E3-B661-85CD79356018}" type="datetimeFigureOut">
              <a:rPr lang="es-ES" smtClean="0"/>
              <a:t>31/05/2023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B9978CC-AAF0-64C2-D91A-69E1A3046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39C5F5E-1222-6708-9ABE-52A408315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B781B-EF23-485B-8CA1-C1001A802A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7101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66016D-B9F3-16A3-F575-77E35613B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8F93F3E-DF8C-6EEE-D574-805E08A33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61CE-6284-40E3-B661-85CD79356018}" type="datetimeFigureOut">
              <a:rPr lang="es-ES" smtClean="0"/>
              <a:t>31/05/2023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696071F-22CC-46D2-D6D9-7C898E321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2A88AC1-3A29-ED04-21A2-5AED9AC7D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B781B-EF23-485B-8CA1-C1001A802A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0468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734443E-0507-FD51-13DF-595EAF0D2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61CE-6284-40E3-B661-85CD79356018}" type="datetimeFigureOut">
              <a:rPr lang="es-ES" smtClean="0"/>
              <a:t>31/05/2023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5792BE6-D2FE-A7F2-C92A-60B528A62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2614AEE-DF23-3DBF-9A57-5BA303FB9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B781B-EF23-485B-8CA1-C1001A802A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304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D0E5AB-669E-00FD-1F8D-D20AF3E6B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A47AAA-395B-6375-F6FF-2A53A2F0C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D458399-5674-85D8-AD43-98336FB7D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1E77F6-0E32-E34C-F4C0-B9232462D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61CE-6284-40E3-B661-85CD79356018}" type="datetimeFigureOut">
              <a:rPr lang="es-ES" smtClean="0"/>
              <a:t>31/05/2023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D2A458-654A-7282-E52D-F679C549D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FF989A3-5AB4-FA43-8B19-E57305294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B781B-EF23-485B-8CA1-C1001A802A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908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628A5F-D2F0-16C1-4A86-19A078356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5AF3581-0952-D3EC-C667-C525B14D80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2DEC101-763B-2E69-C528-51F0F9094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6B0233-F921-EEA6-BBC7-82D996DBE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61CE-6284-40E3-B661-85CD79356018}" type="datetimeFigureOut">
              <a:rPr lang="es-ES" smtClean="0"/>
              <a:t>31/05/2023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53B9D79-D052-A19C-7E11-6C6A77324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44C941-B086-5524-AFFE-69FCCB8B5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B781B-EF23-485B-8CA1-C1001A802A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9278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6509635-E18C-DBAC-358C-150EC8FEB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71E5A8-9AED-CAB4-763A-139BF8246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9FE44B-4EB7-75E7-44BB-7B95E089A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961CE-6284-40E3-B661-85CD79356018}" type="datetimeFigureOut">
              <a:rPr lang="es-ES" smtClean="0"/>
              <a:t>31/05/2023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914F75-D8DE-E4D8-3E6B-4FEF61E613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89D99F-838D-81C4-7005-1795E1A865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B781B-EF23-485B-8CA1-C1001A802A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3608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arquet.apache.org/" TargetMode="External"/><Relationship Id="rId2" Type="http://schemas.openxmlformats.org/officeDocument/2006/relationships/hyperlink" Target="https://bigdatadummy.com/2017/01/10/apache-avr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mphadoop.weebly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0A532449-16DA-1F34-52A3-5647724832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753761"/>
            <a:ext cx="9144000" cy="5399903"/>
          </a:xfrm>
        </p:spPr>
        <p:txBody>
          <a:bodyPr/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E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Proyecto </a:t>
            </a:r>
            <a:r>
              <a:rPr lang="es-E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Mariya</a:t>
            </a:r>
            <a:endParaRPr lang="es-E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E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Como llevar un caso practico de negocio en una arquitectura Lambda</a:t>
            </a:r>
            <a:endParaRPr lang="es-E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  <p:pic>
        <p:nvPicPr>
          <p:cNvPr id="4" name="Imagen2">
            <a:extLst>
              <a:ext uri="{FF2B5EF4-FFF2-40B4-BE49-F238E27FC236}">
                <a16:creationId xmlns:a16="http://schemas.microsoft.com/office/drawing/2014/main" id="{DBBAA30B-02A1-C6EC-7C08-B8D0DC4E612D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051222" y="1915296"/>
            <a:ext cx="8192529" cy="4238367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3491496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29D8DB-8362-9518-1A43-1A1A27C73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494270"/>
            <a:ext cx="10515600" cy="5869459"/>
          </a:xfrm>
        </p:spPr>
        <p:txBody>
          <a:bodyPr/>
          <a:lstStyle/>
          <a:p>
            <a:pPr marL="0" indent="0">
              <a:buNone/>
            </a:pP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 también podemos usar otras funciones que nos vienen con </a:t>
            </a:r>
            <a:r>
              <a:rPr lang="es-E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Hive</a:t>
            </a: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Nos ofrece gráficos, mapas, también puede ser </a:t>
            </a:r>
            <a:r>
              <a:rPr lang="es-E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Tableau</a:t>
            </a: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E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</a:t>
            </a: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BI en forma de paneles interactivos, gráficos y tablas.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27">
            <a:extLst>
              <a:ext uri="{FF2B5EF4-FFF2-40B4-BE49-F238E27FC236}">
                <a16:creationId xmlns:a16="http://schemas.microsoft.com/office/drawing/2014/main" id="{91AA236F-8787-CE1A-8C64-C370B28D4D32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278943" y="1083633"/>
            <a:ext cx="7634109" cy="412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334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8F4090-8256-48CB-0F28-A2E3A5B23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5546"/>
            <a:ext cx="10515600" cy="5214551"/>
          </a:xfrm>
        </p:spPr>
        <p:txBody>
          <a:bodyPr/>
          <a:lstStyle/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monitorear la arquitectura usaríamos Cloudera Manager, para supervisar el estado del clúster, el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rendimiento de las tareas de procesamiento por lotes y la salud general del sistema, para que ninguna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aplicación monopolice los recursos del </a:t>
            </a:r>
            <a:r>
              <a:rPr lang="es-E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cluster</a:t>
            </a: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YARN permite escalar horizontalmente el clúster agregando o eliminando nodos de manera dinámica. Esto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proporciona la capacidad de manejar cargas de trabajo en constante crecimiento y garantizar un rendimiento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óptimo.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ello abrimos </a:t>
            </a:r>
            <a:r>
              <a:rPr lang="es-E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Yarn</a:t>
            </a: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vemos los procesos que se han ejecutado…… vemos las dos consultas que se han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ejecutado, vemos que tenemos un nodo. El usuario es Cloudera, las colas, su estado…..si han terminado 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06188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29">
            <a:extLst>
              <a:ext uri="{FF2B5EF4-FFF2-40B4-BE49-F238E27FC236}">
                <a16:creationId xmlns:a16="http://schemas.microsoft.com/office/drawing/2014/main" id="{CD519601-8068-B546-0B73-B937FB42B60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976184" y="642552"/>
            <a:ext cx="9947189" cy="5534412"/>
          </a:xfrm>
          <a:prstGeom prst="rect">
            <a:avLst/>
          </a:prstGeom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EDEBE7B6-838D-FE6B-2663-1FF33C53D69A}"/>
              </a:ext>
            </a:extLst>
          </p:cNvPr>
          <p:cNvCxnSpPr/>
          <p:nvPr/>
        </p:nvCxnSpPr>
        <p:spPr>
          <a:xfrm flipV="1">
            <a:off x="1748031" y="4337576"/>
            <a:ext cx="766119" cy="4448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CC34CEA2-A6A7-634F-ED7E-A9F9C06A1651}"/>
              </a:ext>
            </a:extLst>
          </p:cNvPr>
          <p:cNvCxnSpPr/>
          <p:nvPr/>
        </p:nvCxnSpPr>
        <p:spPr>
          <a:xfrm>
            <a:off x="1748031" y="4782420"/>
            <a:ext cx="766119" cy="2838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896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EDD3DC-C35D-C996-79DF-9828E37C7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0325"/>
            <a:ext cx="10515600" cy="4744994"/>
          </a:xfrm>
        </p:spPr>
        <p:txBody>
          <a:bodyPr>
            <a:normAutofit/>
          </a:bodyPr>
          <a:lstStyle/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YARN es resistente a fallos y ofrece mecanismos de recuperación automática. Si un nodo o un contenedor falla,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YARN puede reprogramar y ejecutar automáticamente la tarea en otro nodo disponible, asegurando que las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aplicaciones continúen ejecutándose sin interrupciones.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endParaRPr lang="es-E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YARN proporciona un entorno seguro y aislado para las aplicaciones que se ejecutan en el clúster. Cada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aplicación se ejecuta en su propio contenedor, lo que garantiza que los recursos asignados a una aplicación no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 compartan con otras aplicaciones y evita conflictos o interferencias.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34383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7A2D6A-11C0-27D5-2081-B71D5A970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5481"/>
            <a:ext cx="10515600" cy="557148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definir las colas o los recursos de cada cola o las propiedades, los permisos….</a:t>
            </a:r>
            <a:r>
              <a:rPr lang="es-E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etc</a:t>
            </a: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tenemos que modificar dos archivos.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yarn-site.xml</a:t>
            </a:r>
            <a:endParaRPr lang="es-E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capacity-scheduler.xml</a:t>
            </a:r>
            <a:endParaRPr lang="es-E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ejemplo, para añadir una cola con tres sub colas: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800" b="1" kern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&lt;property&gt;</a:t>
            </a:r>
            <a:endParaRPr lang="es-ES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800" kern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b="1" kern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&lt;name&gt;</a:t>
            </a:r>
            <a:r>
              <a:rPr lang="en-US" sz="1800" kern="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yarn.scheduler.capacity.root.queues</a:t>
            </a:r>
            <a:endParaRPr lang="es-E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800" kern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s-ES" sz="1800" b="1" kern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es-ES" sz="1800" b="1" kern="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es-ES" sz="1800" b="1" kern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s-ES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s-ES" sz="1800" kern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s-ES" sz="1800" b="1" kern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s-ES" sz="1800" b="1" kern="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r>
              <a:rPr lang="es-ES" sz="1800" b="1" kern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s-ES" sz="1800" kern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cola20,cola35,cola50</a:t>
            </a:r>
            <a:r>
              <a:rPr lang="es-ES" sz="1800" b="1" kern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es-ES" sz="1800" b="1" kern="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r>
              <a:rPr lang="es-ES" sz="1800" b="1" kern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s-ES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s-ES" sz="1800" kern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s-ES" sz="1800" b="1" kern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s-ES" sz="1800" b="1" kern="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</a:t>
            </a:r>
            <a:r>
              <a:rPr lang="es-ES" sz="1800" b="1" kern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s-ES" sz="1800" kern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Colas en este nivel</a:t>
            </a:r>
            <a:r>
              <a:rPr lang="es-ES" sz="1800" b="1" kern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es-ES" sz="1800" b="1" kern="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</a:t>
            </a:r>
            <a:r>
              <a:rPr lang="es-ES" sz="1800" b="1" kern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 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s-ES" sz="1800" b="1" kern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es-ES" sz="1800" b="1" kern="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property</a:t>
            </a:r>
            <a:r>
              <a:rPr lang="es-ES" sz="1800" b="1" kern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s-ES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75177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9BEF1F-AF8A-8796-AFD7-932090E6C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8286"/>
            <a:ext cx="10515600" cy="4621427"/>
          </a:xfrm>
        </p:spPr>
        <p:txBody>
          <a:bodyPr>
            <a:normAutofit/>
          </a:bodyPr>
          <a:lstStyle/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capacidad mínima para la cola20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800" b="1" kern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&lt;property&gt;</a:t>
            </a:r>
            <a:endParaRPr lang="es-ES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800" kern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1800" b="1" kern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&lt;name&gt;</a:t>
            </a:r>
            <a:r>
              <a:rPr lang="en-US" sz="1800" kern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yarn.scheduler.capacity.root.cola20.queues.minimum-capacity</a:t>
            </a:r>
            <a:endParaRPr lang="es-E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800" b="1" kern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s-ES" sz="1800" b="1" kern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es-ES" sz="1800" b="1" kern="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es-ES" sz="1800" b="1" kern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s-ES" sz="1800" kern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s-ES" sz="1800" b="1" kern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s-ES" sz="1800" b="1" kern="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r>
              <a:rPr lang="es-ES" sz="1800" b="1" kern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s-ES" sz="1800" kern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20</a:t>
            </a:r>
            <a:r>
              <a:rPr lang="es-ES" sz="1800" b="1" kern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es-ES" sz="1800" b="1" kern="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r>
              <a:rPr lang="es-ES" sz="1800" b="1" kern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s-ES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s-ES" sz="1800" kern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s-ES" sz="1800" b="1" kern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s-ES" sz="1800" b="1" kern="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</a:t>
            </a:r>
            <a:r>
              <a:rPr lang="es-ES" sz="1800" b="1" kern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s-ES" sz="1800" kern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Capacidad mínima para cola20 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s-ES" sz="1800" kern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s-ES" sz="1800" b="1" kern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es-ES" sz="1800" b="1" kern="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</a:t>
            </a:r>
            <a:r>
              <a:rPr lang="es-ES" sz="1800" b="1" kern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s-ES" sz="1800" b="1" kern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es-ES" sz="1800" b="1" kern="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property</a:t>
            </a:r>
            <a:r>
              <a:rPr lang="es-ES" sz="1800" b="1" kern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s-ES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46738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1C8D6F-2A3B-AB29-0962-1D9091A39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s-ES" sz="1800" kern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Daremos permisos a </a:t>
            </a:r>
            <a:r>
              <a:rPr lang="es-ES" sz="1800" kern="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Mariya</a:t>
            </a:r>
            <a:r>
              <a:rPr lang="es-ES" sz="1800" kern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y a Luis a mandar aplicaciones a la cola20</a:t>
            </a:r>
            <a:endParaRPr lang="es-E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endParaRPr lang="es-E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800" b="1" kern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&lt;property&gt;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800" kern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1800" b="1" kern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&lt;name&gt;</a:t>
            </a:r>
            <a:r>
              <a:rPr lang="en-US" sz="1800" kern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yarn.scheduler.capacity.root.cola20.queues.acl-submit-applications</a:t>
            </a:r>
            <a:endParaRPr lang="es-E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800" kern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1800" b="1" kern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&lt;/name&gt; 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800" kern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1800" b="1" kern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&lt;value&gt;</a:t>
            </a:r>
            <a:r>
              <a:rPr lang="en-US" sz="1800" kern="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Mariya,Luis</a:t>
            </a:r>
            <a:r>
              <a:rPr lang="en-US" sz="1800" b="1" kern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&lt;/value&gt;</a:t>
            </a:r>
            <a:endParaRPr lang="es-ES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800" kern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s-ES" sz="1800" b="1" kern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s-ES" sz="1800" b="1" kern="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</a:t>
            </a:r>
            <a:r>
              <a:rPr lang="es-ES" sz="1800" b="1" kern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s-ES" sz="1800" kern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Permisos </a:t>
            </a:r>
            <a:r>
              <a:rPr lang="es-ES" sz="1800" kern="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Mariya</a:t>
            </a:r>
            <a:r>
              <a:rPr lang="es-ES" sz="1800" kern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y Luis</a:t>
            </a:r>
            <a:r>
              <a:rPr lang="es-ES" sz="1800" b="1" kern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es-ES" sz="1800" b="1" kern="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</a:t>
            </a:r>
            <a:r>
              <a:rPr lang="es-ES" sz="1800" b="1" kern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 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s-ES" sz="1800" b="1" kern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es-ES" sz="1800" b="1" kern="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property</a:t>
            </a:r>
            <a:r>
              <a:rPr lang="es-ES" sz="1800" b="1" kern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s-ES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74258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2F3F70-B5E6-52C4-1F70-7405A9650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6627"/>
            <a:ext cx="10515600" cy="5670336"/>
          </a:xfrm>
        </p:spPr>
        <p:txBody>
          <a:bodyPr/>
          <a:lstStyle/>
          <a:p>
            <a:pPr marL="0" indent="0">
              <a:buNone/>
            </a:pP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También podemos descargar los datos en formato </a:t>
            </a:r>
            <a:r>
              <a:rPr lang="es-E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csv</a:t>
            </a: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Excel…..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28">
            <a:extLst>
              <a:ext uri="{FF2B5EF4-FFF2-40B4-BE49-F238E27FC236}">
                <a16:creationId xmlns:a16="http://schemas.microsoft.com/office/drawing/2014/main" id="{DE8D2A26-74D3-7A12-5524-9E13324657AD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482811" y="1556952"/>
            <a:ext cx="7389340" cy="401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011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417EA2-2B8E-A3A5-9A59-05815543A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9622"/>
            <a:ext cx="10515600" cy="5820032"/>
          </a:xfrm>
        </p:spPr>
        <p:txBody>
          <a:bodyPr/>
          <a:lstStyle/>
          <a:p>
            <a:pPr marL="0" indent="0">
              <a:buNone/>
            </a:pPr>
            <a:r>
              <a:rPr lang="es-E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Imaginemos que tenemos una empresa con 1000 empleados y queremos que el negocio crezca. Hemos decidido gestionarla y analizar los datos con la arquitectura Lambda de Cloudera. Aquí tenemos instalados el entorno Hadoop y todas las herramientas que nos harán falta.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6E7C928-137B-5D7A-6B4B-EA08539741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146" y="1532238"/>
            <a:ext cx="9341708" cy="5078627"/>
          </a:xfrm>
          <a:prstGeom prst="rect">
            <a:avLst/>
          </a:prstGeom>
          <a:noFill/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DC517D6-3C9D-06DD-5DA4-B5C4CCC20F73}"/>
              </a:ext>
            </a:extLst>
          </p:cNvPr>
          <p:cNvSpPr/>
          <p:nvPr/>
        </p:nvSpPr>
        <p:spPr>
          <a:xfrm>
            <a:off x="1804086" y="2360141"/>
            <a:ext cx="7982465" cy="2718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9575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EEE255-6112-7B35-4CFD-B76A8D8C3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0130"/>
            <a:ext cx="10515600" cy="6079524"/>
          </a:xfrm>
        </p:spPr>
        <p:txBody>
          <a:bodyPr/>
          <a:lstStyle/>
          <a:p>
            <a:pPr marL="0" indent="0">
              <a:buNone/>
            </a:pPr>
            <a:r>
              <a:rPr lang="es-E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una arquitectura lambda la idea es implementar sistemas de información que combinan ambas modalidades de procesamiento de datos: </a:t>
            </a:r>
            <a:r>
              <a:rPr lang="es-E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batch</a:t>
            </a:r>
            <a:r>
              <a:rPr lang="es-E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</a:t>
            </a:r>
            <a:r>
              <a:rPr lang="es-E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stream</a:t>
            </a:r>
            <a:r>
              <a:rPr lang="es-E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Esto nos da lo mejor de los dos mundos, ya que el modo </a:t>
            </a:r>
            <a:r>
              <a:rPr lang="es-E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batch</a:t>
            </a:r>
            <a:r>
              <a:rPr lang="es-E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nos brinda un alcance completo y confiable mientras que el modo </a:t>
            </a:r>
            <a:r>
              <a:rPr lang="es-E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stream</a:t>
            </a:r>
            <a:r>
              <a:rPr lang="es-E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nos da los datos en línea para decisiones instantáneas. La nueva información recogida es enviada tanto a la capa </a:t>
            </a:r>
            <a:r>
              <a:rPr lang="es-E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batch</a:t>
            </a:r>
            <a:r>
              <a:rPr lang="es-E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como a la de </a:t>
            </a:r>
            <a:r>
              <a:rPr lang="es-E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streaming</a:t>
            </a:r>
            <a:r>
              <a:rPr lang="es-E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s-ES" sz="1600" dirty="0"/>
          </a:p>
          <a:p>
            <a:pPr marL="0" indent="0">
              <a:buNone/>
            </a:pPr>
            <a:endParaRPr lang="es-ES" sz="1600" dirty="0"/>
          </a:p>
          <a:p>
            <a:pPr marL="0" indent="0">
              <a:buNone/>
            </a:pPr>
            <a:endParaRPr lang="es-ES" sz="1600" dirty="0"/>
          </a:p>
          <a:p>
            <a:pPr marL="0" indent="0">
              <a:buNone/>
            </a:pPr>
            <a:endParaRPr lang="es-ES" sz="1600" dirty="0"/>
          </a:p>
          <a:p>
            <a:pPr marL="0" indent="0">
              <a:buNone/>
            </a:pPr>
            <a:endParaRPr lang="es-ES" sz="1600" dirty="0"/>
          </a:p>
          <a:p>
            <a:pPr marL="0" indent="0">
              <a:buNone/>
            </a:pPr>
            <a:endParaRPr lang="es-ES" sz="1600" dirty="0"/>
          </a:p>
          <a:p>
            <a:pPr marL="0" indent="0">
              <a:buNone/>
            </a:pPr>
            <a:endParaRPr lang="es-ES" sz="1600" dirty="0"/>
          </a:p>
          <a:p>
            <a:pPr marL="0" indent="0">
              <a:buNone/>
            </a:pPr>
            <a:endParaRPr lang="es-ES" sz="1600" dirty="0"/>
          </a:p>
          <a:p>
            <a:pPr marL="0" indent="0">
              <a:buNone/>
            </a:pPr>
            <a:endParaRPr lang="es-ES" sz="1600" dirty="0"/>
          </a:p>
          <a:p>
            <a:pPr marL="0" indent="0">
              <a:buNone/>
            </a:pPr>
            <a:endParaRPr lang="es-ES" sz="1600" dirty="0"/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endParaRPr lang="es-E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s-E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 primero que tenemos que hacer es definir los eventos y las fuentes de datos necesarios para el procesamiento. Pueden ser datos almacenados en Hadoop, este sistema distribuye los datos en múltiples nodos para lograr redundancia y permiten una lectura y escritura eficientes en paralelo, sistemas de mensajería, bases de datos externas…..</a:t>
            </a:r>
          </a:p>
          <a:p>
            <a:pPr marL="0" indent="0">
              <a:buNone/>
            </a:pPr>
            <a:endParaRPr lang="es-ES" sz="16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EC6A678-57D5-2FF9-B297-454164C5B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29945"/>
            <a:ext cx="10515600" cy="3509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24C132D-0832-D1D8-2A88-D526DF5679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969" y="3552567"/>
            <a:ext cx="1005840" cy="77229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6423258-32CC-A41B-38CB-38542146A6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324" y="2483708"/>
            <a:ext cx="1248033" cy="21253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61085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A5867D-9871-8E27-B17E-B4F857687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4843"/>
            <a:ext cx="10515600" cy="5906530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es-ES" sz="23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Ingesta de datos en tiempo real:</a:t>
            </a:r>
            <a:endParaRPr lang="es-ES" sz="23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s-ES" sz="2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implementa un flujo de datos en tiempo real utilizando la herramienta Apache Kafka para capturar y almacenar los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s-ES" sz="2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eventos generados por los sensores que tenemos en la empresa y dispositivos. 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s-ES" sz="2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Como tenemos nuestra propia web, también capturamos información de transacciones, clics de usuarios, actividad del sitio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s-ES" sz="2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web, sensores, </a:t>
            </a:r>
            <a:r>
              <a:rPr lang="es-ES" sz="23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etc</a:t>
            </a:r>
            <a:endParaRPr lang="es-ES" sz="23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s-ES" sz="2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 datos en tiempo real se envían a un canal de Kafka que actúa como un "</a:t>
            </a:r>
            <a:r>
              <a:rPr lang="es-ES" sz="23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ingest</a:t>
            </a:r>
            <a:r>
              <a:rPr lang="es-ES" sz="2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23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layer</a:t>
            </a:r>
            <a:r>
              <a:rPr lang="es-ES" sz="2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 en la arquitectura Lambda.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s-ES" sz="2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utilizarán colas de mensajes de Apache Kafka para gestionar el flujo de trabajo entre los nodos de procesamiento. Las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s-ES" sz="2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colas interactúan como intermediarios para garantizar que los datos se transmitan de manera fiable y en el orden correcto..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607A5BE-AD6D-2097-AB3A-B6F7E3793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240" y="1943452"/>
            <a:ext cx="3585519" cy="159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973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DA9F83-2051-8215-AF1C-22BD44A17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7772"/>
            <a:ext cx="10515600" cy="6030097"/>
          </a:xfrm>
        </p:spPr>
        <p:txBody>
          <a:bodyPr>
            <a:normAutofit/>
          </a:bodyPr>
          <a:lstStyle/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Elegimos esta arquitectura porque es escalable horizontalmente, agregando mas nodos a medida que aumenta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carga de trabajo. Esto garantiza que la aplicación pueda manejar grandes volúmenes de datos y un aumento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 la demanda sin comprometer el rendimiento.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distribución de los nodos y la redundancia de los datos garantiza que la aplicación es resistente a fallos. Si un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nodo falla, otros nodos pueden hacerse cargo de su trabajo y los datos serán accesibles.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 distribuir la carga de trabajo entre varios nodos, se puede lograr un procesamiento paralelo y una mayor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capacidad de cómputo. Esto mejora el rendimiento general de la aplicación y permite un procesamiento más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rápido de los datos.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el HDFS lo mejor sería escribir los archivos en </a:t>
            </a:r>
            <a:r>
              <a:rPr lang="es-ES" sz="1800" u="none" strike="noStrike" kern="1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formato columnar</a:t>
            </a: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para este caso se recomienda utilizar el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formato </a:t>
            </a:r>
            <a:r>
              <a:rPr lang="es-ES" sz="1800" u="none" strike="noStrike" kern="1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Apache </a:t>
            </a:r>
            <a:r>
              <a:rPr lang="es-ES" sz="1800" u="none" strike="noStrike" kern="100" dirty="0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Parquet</a:t>
            </a: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además se recomienda que todos los datos estén</a:t>
            </a:r>
            <a:r>
              <a:rPr lang="es-ES" sz="1800" u="none" strike="noStrike" kern="1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 comprimidos</a:t>
            </a: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23682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E2A28E-7A41-28E8-3A6D-0511EC30A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201"/>
            <a:ext cx="10515600" cy="5906530"/>
          </a:xfrm>
        </p:spPr>
        <p:txBody>
          <a:bodyPr/>
          <a:lstStyle/>
          <a:p>
            <a:pPr marL="0" indent="0" algn="ctr">
              <a:buNone/>
            </a:pPr>
            <a:r>
              <a:rPr lang="es-E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la capa de procesamiento usaríamos Apache </a:t>
            </a:r>
            <a:r>
              <a:rPr lang="es-E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Spark</a:t>
            </a:r>
            <a:r>
              <a:rPr lang="es-E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Streaming</a:t>
            </a:r>
            <a:r>
              <a:rPr lang="es-E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s-ES" sz="1800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sz="1800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sz="1800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el procesamiento de los datos en tiempo real. </a:t>
            </a:r>
            <a:r>
              <a:rPr lang="es-E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Spark</a:t>
            </a: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puede procesar y analizar los datos a medida que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lleguen a través de Kafka. Se pueden aplicar transformaciones y cálculos en tiempo real, como el cálculo de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métricas de negocio, detección de anomalías, recomendaciones en tiempo real, etc. 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capa de </a:t>
            </a:r>
            <a:r>
              <a:rPr lang="es-E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streaming</a:t>
            </a: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s-E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Speed</a:t>
            </a: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Layer</a:t>
            </a: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 </a:t>
            </a:r>
            <a:r>
              <a:rPr lang="es-E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compensa la alta latencia de las escrituras</a:t>
            </a: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que ocurre en la </a:t>
            </a:r>
            <a:r>
              <a:rPr lang="es-E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serving</a:t>
            </a: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layer</a:t>
            </a: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solo tiene en cuenta los datos nuevos.</a:t>
            </a:r>
          </a:p>
          <a:p>
            <a:pPr marL="0" indent="0">
              <a:buNone/>
            </a:pPr>
            <a:endParaRPr lang="es-E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DCD5DB6-87DC-A2A4-AEC4-30FC4FA79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1124467"/>
            <a:ext cx="2209800" cy="181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65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B0424D-AF57-8579-5517-4D7E05499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1914"/>
            <a:ext cx="10515600" cy="5943600"/>
          </a:xfrm>
        </p:spPr>
        <p:txBody>
          <a:bodyPr/>
          <a:lstStyle/>
          <a:p>
            <a:pPr marL="0" indent="0"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es-E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Cuando utilizamos la capa en modo </a:t>
            </a:r>
            <a:r>
              <a:rPr lang="es-E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batch</a:t>
            </a:r>
            <a:r>
              <a:rPr lang="es-E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s-E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Analizamos los datos de los empleados, cuantos años tienen, cuanto cobran, cuantas horas trabajan los que más cobran, que puestos ocupan….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esta capa, se utiliza Apache </a:t>
            </a:r>
            <a:r>
              <a:rPr lang="es-E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Spark</a:t>
            </a: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Batch</a:t>
            </a: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realizar análisis en lotes en los datos históricos almacenados en HDFS.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Spark</a:t>
            </a: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Batch</a:t>
            </a: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permite ejecutar procesamientos complejos y análisis avanzados en los datos históricos para</a:t>
            </a:r>
          </a:p>
          <a:p>
            <a:pPr marL="0" indent="0">
              <a:buNone/>
            </a:pP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generar informes, construir modelos de machine </a:t>
            </a:r>
            <a:r>
              <a:rPr lang="es-E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learning</a:t>
            </a: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realizar análisis de tendencias, etc.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86315DA-F5C4-1D55-0250-B695E09E0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638" y="3002693"/>
            <a:ext cx="4250724" cy="174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267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14C23C89-AA11-15FC-28F3-AE36D2021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4908"/>
            <a:ext cx="10515600" cy="5671751"/>
          </a:xfrm>
        </p:spPr>
        <p:txBody>
          <a:bodyPr/>
          <a:lstStyle/>
          <a:p>
            <a:pPr marL="0" indent="0"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es-E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la capa de consultas y visualización:</a:t>
            </a:r>
            <a:endParaRPr lang="es-E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ES" sz="2000" dirty="0"/>
              <a:t>Utilizaremos Apache </a:t>
            </a:r>
            <a:r>
              <a:rPr lang="es-ES" sz="2000" dirty="0" err="1"/>
              <a:t>Hive</a:t>
            </a:r>
            <a:r>
              <a:rPr lang="es-ES" sz="2000" dirty="0"/>
              <a:t>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Apache Impala para realizar consultas y análisis ad-hoc en los datos almacenados en HDFS y las herramientas</a:t>
            </a:r>
          </a:p>
          <a:p>
            <a:pPr marL="0" indent="0">
              <a:buNone/>
            </a:pP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almacenamiento a largo plazo. Estas herramientas proporcionan una interfaz SQL para realizar consultas</a:t>
            </a:r>
          </a:p>
          <a:p>
            <a:pPr marL="0" indent="0">
              <a:buNone/>
            </a:pP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interactivas y generar visualizaciones y paneles de control.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6ECE335-E2DC-F8D2-D6FC-0C2D3AE5E4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718" y="2343647"/>
            <a:ext cx="2582563" cy="203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639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F90CBC-0BE6-CDA1-D064-D74D193E9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6692"/>
            <a:ext cx="10515600" cy="5460271"/>
          </a:xfrm>
        </p:spPr>
        <p:txBody>
          <a:bodyPr/>
          <a:lstStyle/>
          <a:p>
            <a:pPr marL="0" indent="0" algn="ctr">
              <a:buNone/>
            </a:pPr>
            <a:r>
              <a:rPr lang="es-E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la visualización de los datos vamos a usar Apache </a:t>
            </a:r>
            <a:r>
              <a:rPr lang="es-E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Hive</a:t>
            </a:r>
            <a:r>
              <a:rPr lang="es-E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ejecutando consultas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26">
            <a:extLst>
              <a:ext uri="{FF2B5EF4-FFF2-40B4-BE49-F238E27FC236}">
                <a16:creationId xmlns:a16="http://schemas.microsoft.com/office/drawing/2014/main" id="{5385CF6B-4FDB-A0A4-542E-05C9A8D88904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839097" y="1344928"/>
            <a:ext cx="8513805" cy="420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0098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1202</Words>
  <Application>Microsoft Office PowerPoint</Application>
  <PresentationFormat>Panorámica</PresentationFormat>
  <Paragraphs>128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MARIYA ASENOVA</dc:creator>
  <cp:lastModifiedBy>MARIYA ASENOVA</cp:lastModifiedBy>
  <cp:revision>4</cp:revision>
  <dcterms:created xsi:type="dcterms:W3CDTF">2023-05-31T19:31:29Z</dcterms:created>
  <dcterms:modified xsi:type="dcterms:W3CDTF">2023-05-31T20:40:53Z</dcterms:modified>
</cp:coreProperties>
</file>