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89b9cf0b8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89b9cf0b8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89b9cf0b8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89b9cf0b8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89b9cf0b8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89b9cf0b8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89b9cf0b8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89b9cf0b8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9387c790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9387c790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9387c790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9387c790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89b9cf0b8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89b9cf0b8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89b9cf0b8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89b9cf0b8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89b9cf0b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89b9cf0b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89b9cf0b8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89b9cf0b8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89b9cf0b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89b9cf0b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89b9cf0b8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89b9cf0b8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89b9cf0b8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89b9cf0b8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93b6827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93b6827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89b9cf0b8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89b9cf0b8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89b9cf0b8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89b9cf0b8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96150"/>
            <a:ext cx="85206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Информационная система для автоматизации процесса составления расписания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256075"/>
            <a:ext cx="8520600" cy="13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Участники проекта: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Дьяконова М. 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Пастухова О. В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Тестирование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u="sng">
                <a:solidFill>
                  <a:srgbClr val="FFFFFF"/>
                </a:solidFill>
              </a:rPr>
              <a:t>Основные задачи:</a:t>
            </a:r>
            <a:endParaRPr sz="2400" u="sng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ru" sz="2400">
                <a:solidFill>
                  <a:srgbClr val="FFFFFF"/>
                </a:solidFill>
              </a:rPr>
              <a:t> </a:t>
            </a:r>
            <a:r>
              <a:rPr lang="ru" sz="2400">
                <a:solidFill>
                  <a:srgbClr val="FFFFFF"/>
                </a:solidFill>
              </a:rPr>
              <a:t>Определение формата тестирования.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ru" sz="2400">
                <a:solidFill>
                  <a:srgbClr val="FFFFFF"/>
                </a:solidFill>
              </a:rPr>
              <a:t> Составление тест-кейсов.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ru" sz="2400">
                <a:solidFill>
                  <a:srgbClr val="FFFFFF"/>
                </a:solidFill>
              </a:rPr>
              <a:t> Выполнение тестирования.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ru" sz="2400">
                <a:solidFill>
                  <a:srgbClr val="FFFFFF"/>
                </a:solidFill>
              </a:rPr>
              <a:t>Оценка результата.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ru" sz="2400">
                <a:solidFill>
                  <a:srgbClr val="FFFFFF"/>
                </a:solidFill>
              </a:rPr>
              <a:t>Повторное тестирование после исправления найденных ошибок.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9779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Тестирование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u="sng">
                <a:solidFill>
                  <a:srgbClr val="FFFFFF"/>
                </a:solidFill>
              </a:rPr>
              <a:t>Типы проведенных тестов:</a:t>
            </a:r>
            <a:endParaRPr sz="2400" u="sng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ru" sz="2400">
                <a:solidFill>
                  <a:srgbClr val="FFFFFF"/>
                </a:solidFill>
              </a:rPr>
              <a:t>Smoke testing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ru" sz="2400">
                <a:solidFill>
                  <a:srgbClr val="FFFFFF"/>
                </a:solidFill>
              </a:rPr>
              <a:t>Sanity testing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ru" sz="2400">
                <a:solidFill>
                  <a:srgbClr val="FFFFFF"/>
                </a:solidFill>
              </a:rPr>
              <a:t>Usability testing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ru" sz="2400">
                <a:solidFill>
                  <a:srgbClr val="FFFFFF"/>
                </a:solidFill>
              </a:rPr>
              <a:t>Negative testing 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ru" sz="2400">
                <a:solidFill>
                  <a:srgbClr val="FFFFFF"/>
                </a:solidFill>
              </a:rPr>
              <a:t>Е2Е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 b="44896" l="2444" r="36141" t="3758"/>
          <a:stretch/>
        </p:blipFill>
        <p:spPr>
          <a:xfrm>
            <a:off x="792175" y="1152475"/>
            <a:ext cx="7565376" cy="358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3">
            <a:alphaModFix/>
          </a:blip>
          <a:srcRect b="36608" l="7498" r="31136" t="12433"/>
          <a:stretch/>
        </p:blipFill>
        <p:spPr>
          <a:xfrm>
            <a:off x="816725" y="1152475"/>
            <a:ext cx="7510549" cy="354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 rotWithShape="1">
          <a:blip r:embed="rId3">
            <a:alphaModFix/>
          </a:blip>
          <a:srcRect b="27463" l="12302" r="26060" t="21790"/>
          <a:stretch/>
        </p:blipFill>
        <p:spPr>
          <a:xfrm>
            <a:off x="820438" y="1152475"/>
            <a:ext cx="7503125" cy="34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7"/>
          <p:cNvPicPr preferRelativeResize="0"/>
          <p:nvPr/>
        </p:nvPicPr>
        <p:blipFill rotWithShape="1">
          <a:blip r:embed="rId3">
            <a:alphaModFix/>
          </a:blip>
          <a:srcRect b="28059" l="12134" r="25576" t="21491"/>
          <a:stretch/>
        </p:blipFill>
        <p:spPr>
          <a:xfrm>
            <a:off x="731475" y="1152475"/>
            <a:ext cx="7681051" cy="35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Итоги работы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ru" sz="2400"/>
              <a:t>Разработан программный продукт для автоматизации составления расписания.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ru" sz="2400"/>
              <a:t>Спроектирована БД, содержащая необходимые таблицы для составления расписания.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ru" sz="2400"/>
              <a:t>Сформулированы основные методы, доступные для администратора системы.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ru" sz="2400"/>
              <a:t>Написана необходимая документация по проекту.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311700" y="445025"/>
            <a:ext cx="8520600" cy="25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Информационная система для автоматизации процесса составления расписания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311700" y="3106900"/>
            <a:ext cx="8520600" cy="10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Участники проекта: </a:t>
            </a:r>
            <a:endParaRPr sz="21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Дьяконова М. А    e-mail: mariya.djakonova@yandex.ru</a:t>
            </a:r>
            <a:endParaRPr sz="21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Пастухова О. В     e-mail: </a:t>
            </a:r>
            <a:r>
              <a:rPr lang="ru"/>
              <a:t>pastukhovaolja8@gmail.com</a:t>
            </a:r>
            <a:endParaRPr sz="21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1475" y="304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Распределение ролей в команде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1250"/>
            <a:ext cx="4586800" cy="280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6801" y="2242725"/>
            <a:ext cx="4557198" cy="27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Актуальность 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373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ru" sz="2400">
                <a:solidFill>
                  <a:srgbClr val="FFFFFF"/>
                </a:solidFill>
              </a:rPr>
              <a:t>Составление расписания занимает много времени.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ru" sz="2400">
                <a:solidFill>
                  <a:srgbClr val="FFFFFF"/>
                </a:solidFill>
              </a:rPr>
              <a:t>Оптимизация расписания занятий является одним из основных факторов, способных существенно оптимизировать учебный процесс.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ru" sz="2400">
                <a:solidFill>
                  <a:srgbClr val="FFFFFF"/>
                </a:solidFill>
              </a:rPr>
              <a:t>Аналоги ПО имееют платную основу, непонятный интерфейс.</a:t>
            </a:r>
            <a:br>
              <a:rPr lang="ru" sz="2400"/>
            </a:br>
            <a:br>
              <a:rPr lang="ru" sz="2400"/>
            </a:b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Постановка задачи 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397975"/>
            <a:ext cx="85206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</a:rPr>
              <a:t>Frontend:</a:t>
            </a:r>
            <a:r>
              <a:rPr lang="ru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295275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ru" sz="2400">
                <a:solidFill>
                  <a:schemeClr val="dk1"/>
                </a:solidFill>
              </a:rPr>
              <a:t> Проектирование пользовательский интерфейс.</a:t>
            </a:r>
            <a:endParaRPr sz="2400">
              <a:solidFill>
                <a:schemeClr val="dk1"/>
              </a:solidFill>
            </a:endParaRPr>
          </a:p>
          <a:p>
            <a:pPr indent="295275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ru" sz="2400">
                <a:solidFill>
                  <a:schemeClr val="dk1"/>
                </a:solidFill>
              </a:rPr>
              <a:t> Вывод списков, необходимых для составления расписания.</a:t>
            </a:r>
            <a:endParaRPr sz="2400">
              <a:solidFill>
                <a:schemeClr val="dk1"/>
              </a:solidFill>
            </a:endParaRPr>
          </a:p>
          <a:p>
            <a:pPr indent="295275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ru" sz="2400">
                <a:solidFill>
                  <a:schemeClr val="dk1"/>
                </a:solidFill>
              </a:rPr>
              <a:t>Контроль корректного ввода.</a:t>
            </a:r>
            <a:endParaRPr sz="2400">
              <a:solidFill>
                <a:schemeClr val="dk1"/>
              </a:solidFill>
            </a:endParaRPr>
          </a:p>
          <a:p>
            <a:pPr indent="295275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ru" sz="2400">
                <a:solidFill>
                  <a:schemeClr val="dk1"/>
                </a:solidFill>
              </a:rPr>
              <a:t>Экспорт расписания в Microsoft Exel.</a:t>
            </a:r>
            <a:endParaRPr sz="2400">
              <a:solidFill>
                <a:schemeClr val="dk1"/>
              </a:solidFill>
            </a:endParaRPr>
          </a:p>
          <a:p>
            <a:pPr indent="295275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ru" sz="2400">
                <a:solidFill>
                  <a:schemeClr val="dk1"/>
                </a:solidFill>
              </a:rPr>
              <a:t>Взаимодействие с backend-ом с помощью HTTP-запросов.</a:t>
            </a:r>
            <a:endParaRPr sz="2400">
              <a:solidFill>
                <a:schemeClr val="dk1"/>
              </a:solidFill>
            </a:endParaRPr>
          </a:p>
          <a:p>
            <a:pPr indent="4445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4445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450215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30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Постановка задачи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323650"/>
            <a:ext cx="8520600" cy="3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</a:rPr>
              <a:t>Backend: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ru" sz="2400">
                <a:solidFill>
                  <a:schemeClr val="dk1"/>
                </a:solidFill>
              </a:rPr>
              <a:t>Хранение необходимых данных в БД.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ru" sz="2400">
                <a:solidFill>
                  <a:schemeClr val="dk1"/>
                </a:solidFill>
              </a:rPr>
              <a:t>Взаимодействие с пользователем через пользовательский интерфейс.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ru" sz="2400">
                <a:solidFill>
                  <a:schemeClr val="dk1"/>
                </a:solidFill>
              </a:rPr>
              <a:t>Возвращение списков по запросу пользователя.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447675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47675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76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Модульная схема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9061"/>
            <a:ext cx="9144000" cy="34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предметной области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12600"/>
            <a:ext cx="8520600" cy="3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</a:rPr>
              <a:t>Средства реализации: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ru" sz="2400">
                <a:solidFill>
                  <a:srgbClr val="FFFFFF"/>
                </a:solidFill>
              </a:rPr>
              <a:t>Язык программирования - С#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ru" sz="2400">
                <a:solidFill>
                  <a:srgbClr val="FFFFFF"/>
                </a:solidFill>
              </a:rPr>
              <a:t>Среда разработки - Microsoft Visual Studio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ru" sz="2400">
                <a:solidFill>
                  <a:srgbClr val="FFFFFF"/>
                </a:solidFill>
              </a:rPr>
              <a:t>СУБД - MySql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</a:rPr>
              <a:t>Технологии: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ru" sz="2400">
                <a:solidFill>
                  <a:srgbClr val="FFFFFF"/>
                </a:solidFill>
              </a:rPr>
              <a:t>ASP.NET Web API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ru" sz="2400">
                <a:solidFill>
                  <a:srgbClr val="FFFFFF"/>
                </a:solidFill>
              </a:rPr>
              <a:t>ADO.NET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5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предметной области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3194" l="0" r="0" t="0"/>
          <a:stretch/>
        </p:blipFill>
        <p:spPr>
          <a:xfrm>
            <a:off x="917450" y="675600"/>
            <a:ext cx="7140899" cy="446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предметной области</a:t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257950" y="2070475"/>
            <a:ext cx="11034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PUT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247325" y="1117925"/>
            <a:ext cx="13452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POST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210425" y="3176563"/>
            <a:ext cx="11034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GET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50325" y="4144000"/>
            <a:ext cx="16293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DELETE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5" name="Google Shape;115;p21"/>
          <p:cNvSpPr/>
          <p:nvPr/>
        </p:nvSpPr>
        <p:spPr>
          <a:xfrm>
            <a:off x="3537700" y="1105225"/>
            <a:ext cx="1913100" cy="75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7275025" y="989375"/>
            <a:ext cx="1557000" cy="81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3537725" y="2073025"/>
            <a:ext cx="1913100" cy="75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7238550" y="2043449"/>
            <a:ext cx="1630200" cy="81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7238550" y="3101536"/>
            <a:ext cx="1630200" cy="75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3537725" y="3101450"/>
            <a:ext cx="1913100" cy="75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3569575" y="4186625"/>
            <a:ext cx="1881300" cy="75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7238425" y="4186625"/>
            <a:ext cx="1630200" cy="75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" name="Google Shape;123;p21"/>
          <p:cNvCxnSpPr/>
          <p:nvPr/>
        </p:nvCxnSpPr>
        <p:spPr>
          <a:xfrm>
            <a:off x="1936250" y="3455075"/>
            <a:ext cx="16293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4" name="Google Shape;124;p21"/>
          <p:cNvCxnSpPr>
            <a:stCxn id="121" idx="1"/>
          </p:cNvCxnSpPr>
          <p:nvPr/>
        </p:nvCxnSpPr>
        <p:spPr>
          <a:xfrm rot="10800000">
            <a:off x="1962775" y="4543775"/>
            <a:ext cx="16068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5" name="Google Shape;125;p21"/>
          <p:cNvCxnSpPr/>
          <p:nvPr/>
        </p:nvCxnSpPr>
        <p:spPr>
          <a:xfrm rot="10800000">
            <a:off x="2003150" y="2480425"/>
            <a:ext cx="1519800" cy="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6" name="Google Shape;126;p21"/>
          <p:cNvCxnSpPr/>
          <p:nvPr/>
        </p:nvCxnSpPr>
        <p:spPr>
          <a:xfrm rot="10800000">
            <a:off x="1976000" y="1454475"/>
            <a:ext cx="15570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27" name="Google Shape;127;p21"/>
          <p:cNvSpPr txBox="1"/>
          <p:nvPr/>
        </p:nvSpPr>
        <p:spPr>
          <a:xfrm>
            <a:off x="7427925" y="1117925"/>
            <a:ext cx="11034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verage"/>
                <a:ea typeface="Average"/>
                <a:cs typeface="Average"/>
                <a:sym typeface="Average"/>
              </a:rPr>
              <a:t>Добавление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7336200" y="2175200"/>
            <a:ext cx="11460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verage"/>
                <a:ea typeface="Average"/>
                <a:cs typeface="Average"/>
                <a:sym typeface="Average"/>
              </a:rPr>
              <a:t>Изменение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7406625" y="3214475"/>
            <a:ext cx="11460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verage"/>
                <a:ea typeface="Average"/>
                <a:cs typeface="Average"/>
                <a:sym typeface="Average"/>
              </a:rPr>
              <a:t>Получение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7427925" y="4308550"/>
            <a:ext cx="13452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verage"/>
                <a:ea typeface="Average"/>
                <a:cs typeface="Average"/>
                <a:sym typeface="Average"/>
              </a:rPr>
              <a:t>Удаление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3514525" y="3258988"/>
            <a:ext cx="199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verage"/>
                <a:ea typeface="Average"/>
                <a:cs typeface="Average"/>
                <a:sym typeface="Average"/>
              </a:rPr>
              <a:t>Создание JSON файла из объектов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2142875" y="2070450"/>
            <a:ext cx="6519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JSON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2186675" y="1117925"/>
            <a:ext cx="6519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JSON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2142875" y="3004700"/>
            <a:ext cx="6519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JSON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1997963" y="4035675"/>
            <a:ext cx="12600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ID объекта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3631175" y="4482800"/>
            <a:ext cx="199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verage"/>
                <a:ea typeface="Average"/>
                <a:cs typeface="Average"/>
                <a:sym typeface="Average"/>
              </a:rPr>
              <a:t>Передача данных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3576300" y="2388100"/>
            <a:ext cx="199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verage"/>
                <a:ea typeface="Average"/>
                <a:cs typeface="Average"/>
                <a:sym typeface="Average"/>
              </a:rPr>
              <a:t>Передача данных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3514525" y="1259025"/>
            <a:ext cx="199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verage"/>
                <a:ea typeface="Average"/>
                <a:cs typeface="Average"/>
                <a:sym typeface="Average"/>
              </a:rPr>
              <a:t>Создание объекта класса из JSON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3544000" y="992300"/>
            <a:ext cx="45162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Average"/>
                <a:ea typeface="Average"/>
                <a:cs typeface="Average"/>
                <a:sym typeface="Average"/>
              </a:rPr>
              <a:t>Контроллер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3576300" y="2051000"/>
            <a:ext cx="13452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Average"/>
                <a:ea typeface="Average"/>
                <a:cs typeface="Average"/>
                <a:sym typeface="Average"/>
              </a:rPr>
              <a:t>Контроллер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3544000" y="3066313"/>
            <a:ext cx="17856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Average"/>
                <a:ea typeface="Average"/>
                <a:cs typeface="Average"/>
                <a:sym typeface="Average"/>
              </a:rPr>
              <a:t>Контроллер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3576300" y="4129875"/>
            <a:ext cx="12600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Average"/>
                <a:ea typeface="Average"/>
                <a:cs typeface="Average"/>
                <a:sym typeface="Average"/>
              </a:rPr>
              <a:t>Контроллер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43" name="Google Shape;143;p21"/>
          <p:cNvCxnSpPr/>
          <p:nvPr/>
        </p:nvCxnSpPr>
        <p:spPr>
          <a:xfrm flipH="1">
            <a:off x="5435300" y="1407525"/>
            <a:ext cx="18252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44" name="Google Shape;144;p21"/>
          <p:cNvCxnSpPr/>
          <p:nvPr/>
        </p:nvCxnSpPr>
        <p:spPr>
          <a:xfrm flipH="1">
            <a:off x="5450900" y="2470350"/>
            <a:ext cx="1766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45" name="Google Shape;145;p21"/>
          <p:cNvCxnSpPr/>
          <p:nvPr/>
        </p:nvCxnSpPr>
        <p:spPr>
          <a:xfrm rot="10800000">
            <a:off x="5435475" y="3517200"/>
            <a:ext cx="1791600" cy="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6" name="Google Shape;146;p21"/>
          <p:cNvCxnSpPr>
            <a:stCxn id="122" idx="1"/>
          </p:cNvCxnSpPr>
          <p:nvPr/>
        </p:nvCxnSpPr>
        <p:spPr>
          <a:xfrm flipH="1">
            <a:off x="5451025" y="4562975"/>
            <a:ext cx="17874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47" name="Google Shape;147;p21"/>
          <p:cNvSpPr txBox="1"/>
          <p:nvPr/>
        </p:nvSpPr>
        <p:spPr>
          <a:xfrm>
            <a:off x="5505925" y="949600"/>
            <a:ext cx="15045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Новый о</a:t>
            </a:r>
            <a:r>
              <a:rPr lang="ru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бъект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5450800" y="1930775"/>
            <a:ext cx="17877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Измененный о</a:t>
            </a:r>
            <a:r>
              <a:rPr lang="ru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бъект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5622575" y="3096400"/>
            <a:ext cx="11460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Объект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5592400" y="4157025"/>
            <a:ext cx="15045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ID объекта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