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14"/>
  </p:notesMasterIdLst>
  <p:sldIdLst>
    <p:sldId id="256" r:id="rId2"/>
    <p:sldId id="257" r:id="rId3"/>
    <p:sldId id="261" r:id="rId4"/>
    <p:sldId id="262" r:id="rId5"/>
    <p:sldId id="263" r:id="rId6"/>
    <p:sldId id="264" r:id="rId7"/>
    <p:sldId id="265" r:id="rId8"/>
    <p:sldId id="267" r:id="rId9"/>
    <p:sldId id="266" r:id="rId10"/>
    <p:sldId id="258" r:id="rId11"/>
    <p:sldId id="259" r:id="rId12"/>
    <p:sldId id="260" r:id="rId13"/>
  </p:sldIdLst>
  <p:sldSz cx="9144000" cy="5143500" type="screen16x9"/>
  <p:notesSz cx="6858000" cy="9144000"/>
  <p:embeddedFontLst>
    <p:embeddedFont>
      <p:font typeface="Constantia" panose="02030602050306030303" pitchFamily="18" charset="0"/>
      <p:regular r:id="rId15"/>
      <p:bold r:id="rId16"/>
      <p:italic r:id="rId17"/>
      <p:boldItalic r:id="rId18"/>
    </p:embeddedFont>
    <p:embeddedFont>
      <p:font typeface="Wingdings 2" pitchFamily="2" charset="2"/>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56" y="-6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2e13293b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2e13293b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2e13293b3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2e13293b3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2e13293b3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2e13293b3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2e13293b3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2e13293b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2774853"/>
            <a:ext cx="8305800" cy="85725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075299"/>
            <a:ext cx="8305800" cy="14859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2662595"/>
            <a:ext cx="2971800" cy="1191"/>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2662595"/>
            <a:ext cx="2971800" cy="1191"/>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2644727"/>
            <a:ext cx="45720" cy="3429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C3F416CD-67A3-4CF0-A210-F6AF31AC147F}" type="datetimeFigureOut">
              <a:rPr lang="en-US" smtClean="0"/>
              <a:pPr/>
              <a:t>3/2/2022</a:t>
            </a:fld>
            <a:endParaRPr lang="en-US"/>
          </a:p>
        </p:txBody>
      </p:sp>
      <p:sp>
        <p:nvSpPr>
          <p:cNvPr id="16" name="Slide Number Placeholder 15"/>
          <p:cNvSpPr>
            <a:spLocks noGrp="1"/>
          </p:cNvSpPr>
          <p:nvPr>
            <p:ph type="sldNum" sz="quarter" idx="11"/>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17" name="Footer Placeholder 16"/>
          <p:cNvSpPr>
            <a:spLocks noGrp="1"/>
          </p:cNvSpPr>
          <p:nvPr>
            <p:ph type="ftr" sz="quarter" idx="12"/>
          </p:nvPr>
        </p:nvSpPr>
        <p:spPr/>
        <p:txBody>
          <a:bodyPr/>
          <a:lstStyle/>
          <a:p>
            <a:endParaRPr kumimoji="0"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F416CD-67A3-4CF0-A210-F6AF31AC147F}"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F416CD-67A3-4CF0-A210-F6AF31AC147F}"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143000"/>
            <a:ext cx="82296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C3F416CD-67A3-4CF0-A210-F6AF31AC147F}" type="datetimeFigureOut">
              <a:rPr lang="en-US" smtClean="0"/>
              <a:pPr/>
              <a:t>3/2/2022</a:t>
            </a:fld>
            <a:endParaRPr lang="en-US"/>
          </a:p>
        </p:txBody>
      </p:sp>
      <p:sp>
        <p:nvSpPr>
          <p:cNvPr id="15" name="Slide Number Placeholder 14"/>
          <p:cNvSpPr>
            <a:spLocks noGrp="1"/>
          </p:cNvSpPr>
          <p:nvPr>
            <p:ph type="sldNum" sz="quarter" idx="15"/>
          </p:nvPr>
        </p:nvSpPr>
        <p:spPr/>
        <p:txBody>
          <a:bodyPr/>
          <a:lstStyle>
            <a:lvl1pPr algn="ctr">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16" name="Footer Placeholder 15"/>
          <p:cNvSpPr>
            <a:spLocks noGrp="1"/>
          </p:cNvSpPr>
          <p:nvPr>
            <p:ph type="ftr" sz="quarter" idx="16"/>
          </p:nvPr>
        </p:nvSpPr>
        <p:spPr/>
        <p:txBody>
          <a:bodyPr/>
          <a:lstStyle/>
          <a:p>
            <a:endParaRPr kumimoji="0" lang="en-US"/>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F416CD-67A3-4CF0-A210-F6AF31AC147F}" type="datetimeFigureOut">
              <a:rPr lang="en-US" smtClean="0"/>
              <a:pPr/>
              <a:t>3/2/2022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2" name="Title 1"/>
          <p:cNvSpPr>
            <a:spLocks noGrp="1"/>
          </p:cNvSpPr>
          <p:nvPr>
            <p:ph type="title"/>
          </p:nvPr>
        </p:nvSpPr>
        <p:spPr>
          <a:xfrm>
            <a:off x="685800" y="2628900"/>
            <a:ext cx="7924800" cy="10287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3719148"/>
            <a:ext cx="7924800" cy="738552"/>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3687744"/>
            <a:ext cx="7924800" cy="3226"/>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3F416CD-67A3-4CF0-A210-F6AF31AC147F}" type="datetimeFigureOut">
              <a:rPr lang="en-US" smtClean="0"/>
              <a:pPr/>
              <a:t>3/2/2022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143000"/>
            <a:ext cx="4059936"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143000"/>
            <a:ext cx="4059936"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8" name="Footer Placeholder 7"/>
          <p:cNvSpPr>
            <a:spLocks noGrp="1"/>
          </p:cNvSpPr>
          <p:nvPr>
            <p:ph type="ftr" sz="quarter" idx="11"/>
          </p:nvPr>
        </p:nvSpPr>
        <p:spPr/>
        <p:txBody>
          <a:bodyPr/>
          <a:lstStyle/>
          <a:p>
            <a:endParaRPr kumimoji="0" lang="en-US"/>
          </a:p>
        </p:txBody>
      </p:sp>
      <p:sp>
        <p:nvSpPr>
          <p:cNvPr id="7" name="Date Placeholder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3/2/2022</a:t>
            </a:fld>
            <a:endParaRPr lang="en-US"/>
          </a:p>
        </p:txBody>
      </p:sp>
      <p:sp>
        <p:nvSpPr>
          <p:cNvPr id="3" name="Text Placeholder 2"/>
          <p:cNvSpPr>
            <a:spLocks noGrp="1"/>
          </p:cNvSpPr>
          <p:nvPr>
            <p:ph type="body" idx="1"/>
          </p:nvPr>
        </p:nvSpPr>
        <p:spPr>
          <a:xfrm>
            <a:off x="457200" y="1049695"/>
            <a:ext cx="4040188" cy="5715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1651422"/>
            <a:ext cx="4038600" cy="293522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1651422"/>
            <a:ext cx="4038600" cy="293522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16586"/>
            <a:ext cx="8229600" cy="85725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049695"/>
            <a:ext cx="4040188" cy="5715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1635164"/>
            <a:ext cx="3749040" cy="1191"/>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1635164"/>
            <a:ext cx="3749040" cy="1191"/>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3F416CD-67A3-4CF0-A210-F6AF31AC147F}" type="datetimeFigureOut">
              <a:rPr lang="en-US" smtClean="0"/>
              <a:pPr/>
              <a:t>3/2/2022</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16CD-67A3-4CF0-A210-F6AF31AC147F}" type="datetimeFigureOut">
              <a:rPr lang="en-US" smtClean="0"/>
              <a:pPr/>
              <a:t>3/2/2022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342900"/>
            <a:ext cx="62484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200150"/>
            <a:ext cx="1984248" cy="280035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342900"/>
            <a:ext cx="1981200" cy="8001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C3F416CD-67A3-4CF0-A210-F6AF31AC147F}" type="datetimeFigureOut">
              <a:rPr lang="en-US" smtClean="0"/>
              <a:pPr/>
              <a:t>3/2/2022</a:t>
            </a:fld>
            <a:endParaRPr lang="en-US"/>
          </a:p>
        </p:txBody>
      </p:sp>
      <p:sp>
        <p:nvSpPr>
          <p:cNvPr id="9" name="Slide Number Placeholder 8"/>
          <p:cNvSpPr>
            <a:spLocks noGrp="1"/>
          </p:cNvSpPr>
          <p:nvPr>
            <p:ph type="sldNum" sz="quarter" idx="15"/>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10" name="Footer Placeholder 9"/>
          <p:cNvSpPr>
            <a:spLocks noGrp="1"/>
          </p:cNvSpPr>
          <p:nvPr>
            <p:ph type="ftr" sz="quarter" idx="16"/>
          </p:nvPr>
        </p:nvSpPr>
        <p:spPr/>
        <p:txBody>
          <a:bodyPr/>
          <a:lstStyle/>
          <a:p>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342900"/>
            <a:ext cx="2057400" cy="8001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342900"/>
            <a:ext cx="6019800" cy="417195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200150"/>
            <a:ext cx="2057400" cy="33147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C3F416CD-67A3-4CF0-A210-F6AF31AC147F}" type="datetimeFigureOut">
              <a:rPr lang="en-US" smtClean="0"/>
              <a:pPr/>
              <a:t>3/2/2022</a:t>
            </a:fld>
            <a:endParaRPr lang="en-US"/>
          </a:p>
        </p:txBody>
      </p:sp>
      <p:sp>
        <p:nvSpPr>
          <p:cNvPr id="9" name="Slide Number Placeholder 8"/>
          <p:cNvSpPr>
            <a:spLocks noGrp="1"/>
          </p:cNvSpPr>
          <p:nvPr>
            <p:ph type="sldNum" sz="quarter" idx="11"/>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10" name="Footer Placeholder 9"/>
          <p:cNvSpPr>
            <a:spLocks noGrp="1"/>
          </p:cNvSpPr>
          <p:nvPr>
            <p:ph type="ftr" sz="quarter" idx="12"/>
          </p:nvPr>
        </p:nvSpPr>
        <p:spPr/>
        <p:txBody>
          <a:bodyPr/>
          <a:lstStyle/>
          <a:p>
            <a:endParaRPr kumimoji="0"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085850"/>
            <a:ext cx="8229600" cy="350877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4652750"/>
            <a:ext cx="2590800" cy="288036"/>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fld id="{C3F416CD-67A3-4CF0-A210-F6AF31AC147F}" type="datetimeFigureOut">
              <a:rPr lang="en-US" smtClean="0"/>
              <a:pPr algn="l" eaLnBrk="1" latinLnBrk="0" hangingPunct="1"/>
              <a:t>3/2/2022</a:t>
            </a:fld>
            <a:endParaRPr lang="en-US" sz="800" dirty="0">
              <a:solidFill>
                <a:schemeClr val="accent2"/>
              </a:solidFill>
            </a:endParaRPr>
          </a:p>
        </p:txBody>
      </p:sp>
      <p:sp>
        <p:nvSpPr>
          <p:cNvPr id="10" name="Footer Placeholder 9"/>
          <p:cNvSpPr>
            <a:spLocks noGrp="1"/>
          </p:cNvSpPr>
          <p:nvPr>
            <p:ph type="ftr" sz="quarter" idx="3"/>
          </p:nvPr>
        </p:nvSpPr>
        <p:spPr>
          <a:xfrm>
            <a:off x="2133600" y="4652750"/>
            <a:ext cx="3581400" cy="288036"/>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endParaRPr kumimoji="0" lang="en-US" sz="800" dirty="0">
              <a:solidFill>
                <a:schemeClr val="accent2"/>
              </a:solidFill>
            </a:endParaRPr>
          </a:p>
        </p:txBody>
      </p:sp>
      <p:sp>
        <p:nvSpPr>
          <p:cNvPr id="22" name="Slide Number Placeholder 21"/>
          <p:cNvSpPr>
            <a:spLocks noGrp="1"/>
          </p:cNvSpPr>
          <p:nvPr>
            <p:ph type="sldNum" sz="quarter" idx="4"/>
          </p:nvPr>
        </p:nvSpPr>
        <p:spPr>
          <a:xfrm>
            <a:off x="8410575" y="4636148"/>
            <a:ext cx="609600" cy="3429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5" name="Title Placeholder 4"/>
          <p:cNvSpPr>
            <a:spLocks noGrp="1"/>
          </p:cNvSpPr>
          <p:nvPr>
            <p:ph type="title"/>
          </p:nvPr>
        </p:nvSpPr>
        <p:spPr>
          <a:xfrm>
            <a:off x="457200" y="114300"/>
            <a:ext cx="8229600" cy="9144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ftr="0" dt="0"/>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13"/>
          <p:cNvSpPr txBox="1">
            <a:spLocks noGrp="1"/>
          </p:cNvSpPr>
          <p:nvPr>
            <p:ph type="subTitle" idx="1"/>
          </p:nvPr>
        </p:nvSpPr>
        <p:spPr>
          <a:xfrm>
            <a:off x="6875775" y="3107475"/>
            <a:ext cx="7688100" cy="17946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SzPts val="440"/>
              <a:buNone/>
            </a:pPr>
            <a:r>
              <a:rPr lang="en-GB" sz="1640"/>
              <a:t>TEAM MEMBERS</a:t>
            </a:r>
            <a:endParaRPr sz="1640"/>
          </a:p>
          <a:p>
            <a:pPr marL="0" lvl="0" indent="0" algn="l" rtl="0">
              <a:lnSpc>
                <a:spcPct val="90000"/>
              </a:lnSpc>
              <a:spcBef>
                <a:spcPts val="0"/>
              </a:spcBef>
              <a:spcAft>
                <a:spcPts val="0"/>
              </a:spcAft>
              <a:buSzPts val="440"/>
              <a:buNone/>
            </a:pPr>
            <a:r>
              <a:rPr lang="en-GB" sz="1340"/>
              <a:t>AISHWARYA</a:t>
            </a:r>
            <a:endParaRPr sz="1340"/>
          </a:p>
          <a:p>
            <a:pPr marL="0" lvl="0" indent="0" algn="l" rtl="0">
              <a:lnSpc>
                <a:spcPct val="90000"/>
              </a:lnSpc>
              <a:spcBef>
                <a:spcPts val="0"/>
              </a:spcBef>
              <a:spcAft>
                <a:spcPts val="0"/>
              </a:spcAft>
              <a:buSzPts val="440"/>
              <a:buNone/>
            </a:pPr>
            <a:r>
              <a:rPr lang="en-GB" sz="1340"/>
              <a:t>DEEPIKA</a:t>
            </a:r>
            <a:endParaRPr sz="1340"/>
          </a:p>
          <a:p>
            <a:pPr marL="0" lvl="0" indent="0" algn="l" rtl="0">
              <a:lnSpc>
                <a:spcPct val="90000"/>
              </a:lnSpc>
              <a:spcBef>
                <a:spcPts val="0"/>
              </a:spcBef>
              <a:spcAft>
                <a:spcPts val="0"/>
              </a:spcAft>
              <a:buSzPts val="440"/>
              <a:buNone/>
            </a:pPr>
            <a:r>
              <a:rPr lang="en-GB" sz="1340"/>
              <a:t>SHYAM</a:t>
            </a:r>
            <a:endParaRPr sz="1340"/>
          </a:p>
          <a:p>
            <a:pPr marL="0" lvl="0" indent="0" algn="l" rtl="0">
              <a:lnSpc>
                <a:spcPct val="90000"/>
              </a:lnSpc>
              <a:spcBef>
                <a:spcPts val="0"/>
              </a:spcBef>
              <a:spcAft>
                <a:spcPts val="0"/>
              </a:spcAft>
              <a:buSzPts val="440"/>
              <a:buNone/>
            </a:pPr>
            <a:r>
              <a:rPr lang="en-GB" sz="1340"/>
              <a:t>MARIYA</a:t>
            </a:r>
            <a:endParaRPr sz="1340"/>
          </a:p>
          <a:p>
            <a:pPr marL="0" lvl="0" indent="0" algn="l" rtl="0">
              <a:lnSpc>
                <a:spcPct val="90000"/>
              </a:lnSpc>
              <a:spcBef>
                <a:spcPts val="0"/>
              </a:spcBef>
              <a:spcAft>
                <a:spcPts val="0"/>
              </a:spcAft>
              <a:buSzPts val="440"/>
              <a:buNone/>
            </a:pPr>
            <a:r>
              <a:rPr lang="en-GB" sz="1340"/>
              <a:t>VINAY</a:t>
            </a:r>
            <a:endParaRPr sz="1340"/>
          </a:p>
        </p:txBody>
      </p:sp>
      <p:sp>
        <p:nvSpPr>
          <p:cNvPr id="86" name="Google Shape;86;p13"/>
          <p:cNvSpPr txBox="1">
            <a:spLocks noGrp="1"/>
          </p:cNvSpPr>
          <p:nvPr>
            <p:ph type="ctr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WATERFALL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MERITS</a:t>
            </a:r>
            <a:endParaRPr/>
          </a:p>
        </p:txBody>
      </p:sp>
      <p:sp>
        <p:nvSpPr>
          <p:cNvPr id="99" name="Google Shape;99;p1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Quality of the product will be good</a:t>
            </a:r>
            <a:endParaRPr/>
          </a:p>
          <a:p>
            <a:pPr marL="457200" lvl="0" indent="-311150" algn="l" rtl="0">
              <a:spcBef>
                <a:spcPts val="0"/>
              </a:spcBef>
              <a:spcAft>
                <a:spcPts val="0"/>
              </a:spcAft>
              <a:buSzPts val="1300"/>
              <a:buChar char="●"/>
            </a:pPr>
            <a:r>
              <a:rPr lang="en-GB"/>
              <a:t>Chances of finding the bug is  less</a:t>
            </a:r>
            <a:endParaRPr/>
          </a:p>
          <a:p>
            <a:pPr marL="457200" lvl="0" indent="-311150" algn="l" rtl="0">
              <a:spcBef>
                <a:spcPts val="0"/>
              </a:spcBef>
              <a:spcAft>
                <a:spcPts val="0"/>
              </a:spcAft>
              <a:buSzPts val="1300"/>
              <a:buChar char="●"/>
            </a:pPr>
            <a:r>
              <a:rPr lang="en-GB"/>
              <a:t>Initial investment is less.</a:t>
            </a:r>
            <a:endParaRPr/>
          </a:p>
          <a:p>
            <a:pPr marL="45720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Demerits</a:t>
            </a:r>
            <a:endParaRPr/>
          </a:p>
        </p:txBody>
      </p:sp>
      <p:sp>
        <p:nvSpPr>
          <p:cNvPr id="105" name="Google Shape;105;p16"/>
          <p:cNvSpPr txBox="1">
            <a:spLocks noGrp="1"/>
          </p:cNvSpPr>
          <p:nvPr>
            <p:ph type="body" idx="1"/>
          </p:nvPr>
        </p:nvSpPr>
        <p:spPr>
          <a:prstGeom prst="rect">
            <a:avLst/>
          </a:prstGeom>
        </p:spPr>
        <p:txBody>
          <a:bodyPr spcFirstLastPara="1" wrap="square" lIns="91425" tIns="91425" rIns="91425" bIns="91425" anchor="t" anchorCtr="0">
            <a:normAutofit fontScale="92500"/>
          </a:bodyPr>
          <a:lstStyle/>
          <a:p>
            <a:pPr marL="457200" lvl="0" indent="-311150" algn="l" rtl="0">
              <a:spcBef>
                <a:spcPts val="0"/>
              </a:spcBef>
              <a:spcAft>
                <a:spcPts val="0"/>
              </a:spcAft>
              <a:buSzPts val="1300"/>
              <a:buChar char="●"/>
            </a:pPr>
            <a:r>
              <a:rPr lang="en-GB"/>
              <a:t>Requirement changes are not allowed</a:t>
            </a:r>
            <a:endParaRPr/>
          </a:p>
          <a:p>
            <a:pPr marL="457200" lvl="0" indent="-311150" algn="l" rtl="0">
              <a:spcBef>
                <a:spcPts val="0"/>
              </a:spcBef>
              <a:spcAft>
                <a:spcPts val="0"/>
              </a:spcAft>
              <a:buSzPts val="1300"/>
              <a:buChar char="●"/>
            </a:pPr>
            <a:r>
              <a:rPr lang="en-GB"/>
              <a:t>If there is a bug , it will flow till the end of the process</a:t>
            </a:r>
            <a:endParaRPr/>
          </a:p>
          <a:p>
            <a:pPr marL="457200" lvl="0" indent="-311150" algn="l" rtl="0">
              <a:spcBef>
                <a:spcPts val="0"/>
              </a:spcBef>
              <a:spcAft>
                <a:spcPts val="0"/>
              </a:spcAft>
              <a:buSzPts val="1300"/>
              <a:buChar char="●"/>
            </a:pPr>
            <a:r>
              <a:rPr lang="en-GB"/>
              <a:t>Total investment is more</a:t>
            </a:r>
            <a:endParaRPr/>
          </a:p>
          <a:p>
            <a:pPr marL="457200" lvl="0" indent="-311150" algn="l" rtl="0">
              <a:spcBef>
                <a:spcPts val="0"/>
              </a:spcBef>
              <a:spcAft>
                <a:spcPts val="0"/>
              </a:spcAft>
              <a:buSzPts val="1300"/>
              <a:buChar char="●"/>
            </a:pPr>
            <a:r>
              <a:rPr lang="en-GB"/>
              <a:t>In waterfall model, requirement collection and design phases are not tested.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400" cy="1057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Project Implementation Using Waterfall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a:p>
        </p:txBody>
      </p:sp>
      <p:sp>
        <p:nvSpPr>
          <p:cNvPr id="93" name="Google Shape;93;p14"/>
          <p:cNvSpPr txBox="1">
            <a:spLocks noGrp="1"/>
          </p:cNvSpPr>
          <p:nvPr>
            <p:ph type="body" idx="1"/>
          </p:nvPr>
        </p:nvSpPr>
        <p:spPr>
          <a:prstGeom prst="rect">
            <a:avLst/>
          </a:prstGeom>
          <a:ln>
            <a:solidFill>
              <a:schemeClr val="accent1"/>
            </a:solidFill>
          </a:ln>
        </p:spPr>
        <p:txBody>
          <a:bodyPr spcFirstLastPara="1" wrap="square" lIns="91425" tIns="91425" rIns="91425" bIns="91425" anchor="t" anchorCtr="0">
            <a:normAutofit fontScale="55000" lnSpcReduction="20000"/>
          </a:bodyPr>
          <a:lstStyle/>
          <a:p>
            <a:pPr lvl="0" indent="0">
              <a:spcBef>
                <a:spcPts val="1200"/>
              </a:spcBef>
              <a:spcAft>
                <a:spcPts val="1200"/>
              </a:spcAft>
              <a:buFont typeface="Wingdings" pitchFamily="2" charset="2"/>
              <a:buChar char="v"/>
            </a:pPr>
            <a:r>
              <a:rPr lang="en-US" dirty="0">
                <a:sym typeface="Arial"/>
              </a:rPr>
              <a:t>Winston Royce introduced the Waterfall Model in 1970.</a:t>
            </a:r>
          </a:p>
          <a:p>
            <a:pPr lvl="0" indent="0">
              <a:spcBef>
                <a:spcPts val="1200"/>
              </a:spcBef>
              <a:spcAft>
                <a:spcPts val="1200"/>
              </a:spcAft>
              <a:buFont typeface="Wingdings" pitchFamily="2" charset="2"/>
              <a:buChar char="v"/>
            </a:pPr>
            <a:r>
              <a:rPr lang="en-US" dirty="0">
                <a:sym typeface="Arial"/>
              </a:rPr>
              <a:t>The Waterfall Model was the first Process Model to be introduced</a:t>
            </a:r>
          </a:p>
          <a:p>
            <a:pPr lvl="0" indent="0">
              <a:spcBef>
                <a:spcPts val="1200"/>
              </a:spcBef>
              <a:spcAft>
                <a:spcPts val="1200"/>
              </a:spcAft>
              <a:buFont typeface="Wingdings" pitchFamily="2" charset="2"/>
              <a:buChar char="v"/>
            </a:pPr>
            <a:r>
              <a:rPr lang="en-US" dirty="0">
                <a:sym typeface="Arial"/>
              </a:rPr>
              <a:t> It is very simple to understand and use.</a:t>
            </a:r>
          </a:p>
          <a:p>
            <a:pPr lvl="0" indent="0">
              <a:spcBef>
                <a:spcPts val="1200"/>
              </a:spcBef>
              <a:spcAft>
                <a:spcPts val="1200"/>
              </a:spcAft>
              <a:buFont typeface="Wingdings" pitchFamily="2" charset="2"/>
              <a:buChar char="v"/>
            </a:pPr>
            <a:r>
              <a:rPr lang="en-US" dirty="0">
                <a:sym typeface="Arial"/>
              </a:rPr>
              <a:t>Waterfall model works in a linear sequential flow, so it is also referred as linear-sequential life cycle model.</a:t>
            </a:r>
          </a:p>
          <a:p>
            <a:pPr lvl="0" indent="0">
              <a:spcBef>
                <a:spcPts val="1200"/>
              </a:spcBef>
              <a:spcAft>
                <a:spcPts val="1200"/>
              </a:spcAft>
              <a:buNone/>
            </a:pPr>
            <a:endParaRPr>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407" y="294522"/>
            <a:ext cx="7688700" cy="535200"/>
          </a:xfrm>
        </p:spPr>
        <p:txBody>
          <a:bodyPr>
            <a:normAutofit fontScale="90000"/>
          </a:bodyPr>
          <a:lstStyle/>
          <a:p>
            <a:r>
              <a:rPr lang="en-US" dirty="0"/>
              <a:t>WATER FALL METHOD</a:t>
            </a:r>
          </a:p>
        </p:txBody>
      </p:sp>
      <p:sp>
        <p:nvSpPr>
          <p:cNvPr id="3" name="Text Placeholder 2"/>
          <p:cNvSpPr>
            <a:spLocks noGrp="1"/>
          </p:cNvSpPr>
          <p:nvPr>
            <p:ph type="body" idx="1"/>
          </p:nvPr>
        </p:nvSpPr>
        <p:spPr>
          <a:xfrm>
            <a:off x="729450" y="936346"/>
            <a:ext cx="7688700" cy="3403629"/>
          </a:xfrm>
        </p:spPr>
        <p:txBody>
          <a:bodyPr/>
          <a:lstStyle/>
          <a:p>
            <a:pPr>
              <a:buNone/>
            </a:pPr>
            <a:endParaRPr lang="en-US" dirty="0"/>
          </a:p>
        </p:txBody>
      </p:sp>
      <p:pic>
        <p:nvPicPr>
          <p:cNvPr id="1026" name="Picture 2" descr="C:\Users\Administrator\Desktop\download.jpg"/>
          <p:cNvPicPr>
            <a:picLocks noChangeAspect="1" noChangeArrowheads="1"/>
          </p:cNvPicPr>
          <p:nvPr/>
        </p:nvPicPr>
        <p:blipFill>
          <a:blip r:embed="rId2"/>
          <a:srcRect/>
          <a:stretch>
            <a:fillRect/>
          </a:stretch>
        </p:blipFill>
        <p:spPr bwMode="auto">
          <a:xfrm>
            <a:off x="2874874" y="975112"/>
            <a:ext cx="3869740" cy="364061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 SPECIFICATION</a:t>
            </a:r>
          </a:p>
        </p:txBody>
      </p:sp>
      <p:sp>
        <p:nvSpPr>
          <p:cNvPr id="3" name="Text Placeholder 2"/>
          <p:cNvSpPr>
            <a:spLocks noGrp="1"/>
          </p:cNvSpPr>
          <p:nvPr>
            <p:ph type="body" idx="1"/>
          </p:nvPr>
        </p:nvSpPr>
        <p:spPr/>
        <p:txBody>
          <a:bodyPr>
            <a:normAutofit/>
          </a:bodyPr>
          <a:lstStyle/>
          <a:p>
            <a:pPr>
              <a:buNone/>
            </a:pPr>
            <a:r>
              <a:rPr lang="en-US" sz="2000" b="1" dirty="0"/>
              <a:t>Requirement Gathering and analysis</a:t>
            </a:r>
            <a:r>
              <a:rPr lang="en-US" sz="2000" dirty="0"/>
              <a:t> − All possible requirements of the system to be developed are captured in this phase and documented in a requirement specification document.</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SYSTEM DESIGN</a:t>
            </a:r>
          </a:p>
        </p:txBody>
      </p:sp>
      <p:sp>
        <p:nvSpPr>
          <p:cNvPr id="3" name="Text Placeholder 2"/>
          <p:cNvSpPr>
            <a:spLocks noGrp="1"/>
          </p:cNvSpPr>
          <p:nvPr>
            <p:ph type="body" idx="1"/>
          </p:nvPr>
        </p:nvSpPr>
        <p:spPr/>
        <p:txBody>
          <a:bodyPr>
            <a:normAutofit/>
          </a:bodyPr>
          <a:lstStyle/>
          <a:p>
            <a:r>
              <a:rPr lang="en-US" sz="2000" dirty="0"/>
              <a:t>The requirement specifications from first phase are studied in this phase and the system design is prepared. This system design helps in specifying hardware and system requirements and helps in defining the overall system architecture.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IMPLEMENTATION</a:t>
            </a:r>
          </a:p>
        </p:txBody>
      </p:sp>
      <p:sp>
        <p:nvSpPr>
          <p:cNvPr id="3" name="Text Placeholder 2"/>
          <p:cNvSpPr>
            <a:spLocks noGrp="1"/>
          </p:cNvSpPr>
          <p:nvPr>
            <p:ph type="body" idx="1"/>
          </p:nvPr>
        </p:nvSpPr>
        <p:spPr/>
        <p:txBody>
          <a:bodyPr>
            <a:normAutofit/>
          </a:bodyPr>
          <a:lstStyle/>
          <a:p>
            <a:r>
              <a:rPr lang="en-US" sz="2000" dirty="0"/>
              <a:t>With inputs from the system design, the system is first developed in small programs called units, which are integrated in the next phase. Each unit is developed and tested for its functionality, which is referred to as Unit Testing.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559" y="718804"/>
            <a:ext cx="7688700" cy="535200"/>
          </a:xfrm>
        </p:spPr>
        <p:txBody>
          <a:bodyPr>
            <a:normAutofit fontScale="90000"/>
          </a:bodyPr>
          <a:lstStyle/>
          <a:p>
            <a:r>
              <a:rPr lang="en-US" dirty="0"/>
              <a:t>INTEGRATION AND TESTING</a:t>
            </a:r>
          </a:p>
        </p:txBody>
      </p:sp>
      <p:sp>
        <p:nvSpPr>
          <p:cNvPr id="3" name="Text Placeholder 2"/>
          <p:cNvSpPr>
            <a:spLocks noGrp="1"/>
          </p:cNvSpPr>
          <p:nvPr>
            <p:ph type="body" idx="1"/>
          </p:nvPr>
        </p:nvSpPr>
        <p:spPr>
          <a:xfrm>
            <a:off x="729450" y="1470355"/>
            <a:ext cx="7688700" cy="2869620"/>
          </a:xfrm>
        </p:spPr>
        <p:txBody>
          <a:bodyPr/>
          <a:lstStyle/>
          <a:p>
            <a:endParaRPr lang="en-US" dirty="0"/>
          </a:p>
          <a:p>
            <a:r>
              <a:rPr lang="en-US" sz="2000" dirty="0"/>
              <a:t>All the units developed in the implementation phase are integrated into a system after testing of each unit. Post integration the entire system is tested for any faults and failures.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DEPLOYMENT</a:t>
            </a:r>
          </a:p>
        </p:txBody>
      </p:sp>
      <p:sp>
        <p:nvSpPr>
          <p:cNvPr id="3" name="Text Placeholder 2"/>
          <p:cNvSpPr>
            <a:spLocks noGrp="1"/>
          </p:cNvSpPr>
          <p:nvPr>
            <p:ph type="body" idx="1"/>
          </p:nvPr>
        </p:nvSpPr>
        <p:spPr/>
        <p:txBody>
          <a:bodyPr>
            <a:normAutofit/>
          </a:bodyPr>
          <a:lstStyle/>
          <a:p>
            <a:r>
              <a:rPr lang="en-US" sz="2000" dirty="0"/>
              <a:t> Once the functional and non-functional testing is done; the product is deployed in the customer environment or released into the market.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MAINTENANCE</a:t>
            </a:r>
          </a:p>
        </p:txBody>
      </p:sp>
      <p:sp>
        <p:nvSpPr>
          <p:cNvPr id="3" name="Text Placeholder 2"/>
          <p:cNvSpPr>
            <a:spLocks noGrp="1"/>
          </p:cNvSpPr>
          <p:nvPr>
            <p:ph type="body" idx="1"/>
          </p:nvPr>
        </p:nvSpPr>
        <p:spPr/>
        <p:txBody>
          <a:bodyPr>
            <a:normAutofit/>
          </a:bodyPr>
          <a:lstStyle/>
          <a:p>
            <a:r>
              <a:rPr lang="en-US" sz="2000" dirty="0"/>
              <a:t>here are some issues which come up in the client environment. To fix those issues, patches are released. Also to enhance the product some better versions are released. Maintenance is done to deliver these changes in the customer environment.</a:t>
            </a:r>
          </a:p>
          <a:p>
            <a:pPr>
              <a:buNone/>
            </a:pPr>
            <a:br>
              <a:rPr lang="en-US" dirty="0"/>
            </a:b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45</TotalTime>
  <Words>297</Words>
  <Application>Microsoft Office PowerPoint</Application>
  <PresentationFormat>On-screen Show (16:9)</PresentationFormat>
  <Paragraphs>37</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Paper</vt:lpstr>
      <vt:lpstr>WATERFALL MODEL</vt:lpstr>
      <vt:lpstr>INTRODUCTION</vt:lpstr>
      <vt:lpstr>WATER FALL METHOD</vt:lpstr>
      <vt:lpstr>REQUIREMENT SPECIFICATION</vt:lpstr>
      <vt:lpstr>SYSTEM DESIGN</vt:lpstr>
      <vt:lpstr>IMPLEMENTATION</vt:lpstr>
      <vt:lpstr>INTEGRATION AND TESTING</vt:lpstr>
      <vt:lpstr>DEPLOYMENT</vt:lpstr>
      <vt:lpstr>MAINTENANCE</vt:lpstr>
      <vt:lpstr>MERITS</vt:lpstr>
      <vt:lpstr>Demerits</vt:lpstr>
      <vt:lpstr>Project Implementation Using Waterfall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WATERFALL MODEL</dc:title>
  <dc:creator>Administrator</dc:creator>
  <cp:lastModifiedBy>Unknown User</cp:lastModifiedBy>
  <cp:revision>8</cp:revision>
  <dcterms:modified xsi:type="dcterms:W3CDTF">2022-03-02T18:21:39Z</dcterms:modified>
</cp:coreProperties>
</file>