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73" r:id="rId15"/>
    <p:sldId id="274" r:id="rId16"/>
    <p:sldId id="275" r:id="rId17"/>
    <p:sldId id="276" r:id="rId18"/>
    <p:sldId id="277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6" d="100"/>
          <a:sy n="66" d="100"/>
        </p:scale>
        <p:origin x="1280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3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Comparative Analysis of CNN Architectures: LeNet, VGG, ResNet, and DenseNet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dirty="0"/>
              <a:t>Performance on MNIST, Fashion MNIST, CIFAR-10, and CIFAR-100 Datasets</a:t>
            </a:r>
          </a:p>
          <a:p>
            <a:r>
              <a:rPr lang="en-US" dirty="0"/>
              <a:t>MARIYA BENNY</a:t>
            </a:r>
            <a:endParaRPr dirty="0"/>
          </a:p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Fashion MNIST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LeNet</a:t>
            </a:r>
            <a:r>
              <a:rPr dirty="0"/>
              <a:t>: Training Accuracy - 89.02%, Test Accuracy - 86.73%</a:t>
            </a:r>
          </a:p>
          <a:p>
            <a:r>
              <a:rPr dirty="0"/>
              <a:t>VGG: </a:t>
            </a:r>
            <a:r>
              <a:rPr lang="en-US" dirty="0"/>
              <a:t>Training Accuracy - 95.03%, Test Accuracy - 92.72%</a:t>
            </a:r>
            <a:endParaRPr dirty="0"/>
          </a:p>
          <a:p>
            <a:r>
              <a:rPr dirty="0" err="1"/>
              <a:t>ResNet</a:t>
            </a:r>
            <a:r>
              <a:rPr dirty="0"/>
              <a:t>: Training Accuracy - 9</a:t>
            </a:r>
            <a:r>
              <a:rPr lang="en-US" dirty="0"/>
              <a:t>9</a:t>
            </a:r>
            <a:r>
              <a:rPr dirty="0"/>
              <a:t>.</a:t>
            </a:r>
            <a:r>
              <a:rPr lang="en-US" dirty="0"/>
              <a:t>50</a:t>
            </a:r>
            <a:r>
              <a:rPr dirty="0"/>
              <a:t>%, Test Accuracy - 91.</a:t>
            </a:r>
            <a:r>
              <a:rPr lang="en-US" dirty="0"/>
              <a:t>6</a:t>
            </a:r>
            <a:r>
              <a:rPr dirty="0"/>
              <a:t>5%</a:t>
            </a:r>
          </a:p>
          <a:p>
            <a:r>
              <a:rPr dirty="0" err="1"/>
              <a:t>DenseNet</a:t>
            </a:r>
            <a:r>
              <a:rPr dirty="0"/>
              <a:t>: </a:t>
            </a:r>
            <a:r>
              <a:rPr lang="en-US" dirty="0"/>
              <a:t>Training Accuracy – 96.59%, Test Accuracy – 91.97%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CIFAR-10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LeNet</a:t>
            </a:r>
            <a:r>
              <a:rPr dirty="0"/>
              <a:t>: Training Accuracy - 69.59%, Test Accuracy </a:t>
            </a:r>
            <a:r>
              <a:rPr lang="en-IN" dirty="0"/>
              <a:t>–</a:t>
            </a:r>
            <a:r>
              <a:rPr dirty="0"/>
              <a:t> </a:t>
            </a:r>
            <a:r>
              <a:rPr lang="en-US" dirty="0"/>
              <a:t>58.93</a:t>
            </a:r>
            <a:r>
              <a:rPr dirty="0"/>
              <a:t>%</a:t>
            </a:r>
          </a:p>
          <a:p>
            <a:r>
              <a:rPr dirty="0"/>
              <a:t>VGG: Training Accuracy </a:t>
            </a:r>
            <a:r>
              <a:rPr lang="en-IN" dirty="0"/>
              <a:t>–</a:t>
            </a:r>
            <a:r>
              <a:rPr dirty="0"/>
              <a:t> </a:t>
            </a:r>
            <a:r>
              <a:rPr lang="en-US" dirty="0"/>
              <a:t>10.12</a:t>
            </a:r>
            <a:r>
              <a:rPr dirty="0"/>
              <a:t>%, Test Accuracy </a:t>
            </a:r>
            <a:r>
              <a:rPr lang="en-IN" dirty="0"/>
              <a:t>–</a:t>
            </a:r>
            <a:r>
              <a:rPr dirty="0"/>
              <a:t> </a:t>
            </a:r>
            <a:r>
              <a:rPr lang="en-US" dirty="0"/>
              <a:t>10.00</a:t>
            </a:r>
            <a:r>
              <a:rPr dirty="0"/>
              <a:t>%</a:t>
            </a:r>
          </a:p>
          <a:p>
            <a:r>
              <a:rPr dirty="0" err="1"/>
              <a:t>ResNet</a:t>
            </a:r>
            <a:r>
              <a:rPr dirty="0"/>
              <a:t>: Training Accuracy </a:t>
            </a:r>
            <a:r>
              <a:rPr lang="en-IN" dirty="0"/>
              <a:t>–</a:t>
            </a:r>
            <a:r>
              <a:rPr dirty="0"/>
              <a:t> </a:t>
            </a:r>
            <a:r>
              <a:rPr lang="en-US" dirty="0"/>
              <a:t>40.09</a:t>
            </a:r>
            <a:r>
              <a:rPr dirty="0"/>
              <a:t>%, Test Accuracy </a:t>
            </a:r>
            <a:r>
              <a:rPr lang="en-IN" dirty="0"/>
              <a:t>–</a:t>
            </a:r>
            <a:r>
              <a:rPr dirty="0"/>
              <a:t> </a:t>
            </a:r>
            <a:r>
              <a:rPr lang="en-US" dirty="0"/>
              <a:t>38.69</a:t>
            </a:r>
            <a:r>
              <a:rPr dirty="0"/>
              <a:t>%</a:t>
            </a:r>
          </a:p>
          <a:p>
            <a:r>
              <a:rPr dirty="0" err="1"/>
              <a:t>DenseNet</a:t>
            </a:r>
            <a:r>
              <a:rPr dirty="0"/>
              <a:t>: Training Accuracy - 94.</a:t>
            </a:r>
            <a:r>
              <a:rPr lang="en-US" dirty="0"/>
              <a:t>91</a:t>
            </a:r>
            <a:r>
              <a:rPr dirty="0"/>
              <a:t>%, Test Accuracy - </a:t>
            </a:r>
            <a:r>
              <a:rPr lang="en-US" dirty="0"/>
              <a:t>77</a:t>
            </a:r>
            <a:r>
              <a:rPr dirty="0"/>
              <a:t>.4</a:t>
            </a:r>
            <a:r>
              <a:rPr lang="en-US" dirty="0"/>
              <a:t>5</a:t>
            </a:r>
            <a:r>
              <a:rPr dirty="0"/>
              <a:t>%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CIFAR-100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LeNet</a:t>
            </a:r>
            <a:r>
              <a:rPr dirty="0"/>
              <a:t>: </a:t>
            </a:r>
            <a:r>
              <a:rPr lang="en-US" dirty="0"/>
              <a:t>Training Accuracy – 31.62%, Test Accuracy – 25.78%</a:t>
            </a:r>
          </a:p>
          <a:p>
            <a:r>
              <a:rPr dirty="0"/>
              <a:t>VGG: Training Accuracy </a:t>
            </a:r>
            <a:r>
              <a:rPr lang="en-IN" dirty="0"/>
              <a:t>–</a:t>
            </a:r>
            <a:r>
              <a:rPr dirty="0"/>
              <a:t> </a:t>
            </a:r>
            <a:r>
              <a:rPr lang="en-US" dirty="0"/>
              <a:t>1.06</a:t>
            </a:r>
            <a:r>
              <a:rPr dirty="0"/>
              <a:t>%, Test Accuracy </a:t>
            </a:r>
            <a:r>
              <a:rPr lang="en-IN" dirty="0"/>
              <a:t>–</a:t>
            </a:r>
            <a:r>
              <a:rPr dirty="0"/>
              <a:t> </a:t>
            </a:r>
            <a:r>
              <a:rPr lang="en-US" dirty="0"/>
              <a:t>0.09</a:t>
            </a:r>
            <a:r>
              <a:rPr dirty="0"/>
              <a:t>%</a:t>
            </a:r>
          </a:p>
          <a:p>
            <a:r>
              <a:rPr dirty="0" err="1"/>
              <a:t>ResNet</a:t>
            </a:r>
            <a:r>
              <a:rPr dirty="0"/>
              <a:t>: Training Accuracy </a:t>
            </a:r>
            <a:r>
              <a:rPr lang="en-IN" dirty="0"/>
              <a:t>–</a:t>
            </a:r>
            <a:r>
              <a:rPr dirty="0"/>
              <a:t> </a:t>
            </a:r>
            <a:r>
              <a:rPr lang="en-US" dirty="0"/>
              <a:t>13.19</a:t>
            </a:r>
            <a:r>
              <a:rPr dirty="0"/>
              <a:t>%, Test Accuracy </a:t>
            </a:r>
            <a:r>
              <a:rPr lang="en-IN" dirty="0"/>
              <a:t>–</a:t>
            </a:r>
            <a:r>
              <a:rPr dirty="0"/>
              <a:t> </a:t>
            </a:r>
            <a:r>
              <a:rPr lang="en-US" dirty="0"/>
              <a:t>11.40</a:t>
            </a:r>
            <a:r>
              <a:rPr dirty="0"/>
              <a:t>%</a:t>
            </a:r>
          </a:p>
          <a:p>
            <a:r>
              <a:rPr dirty="0" err="1"/>
              <a:t>DenseNet</a:t>
            </a:r>
            <a:r>
              <a:rPr dirty="0"/>
              <a:t>: Training Accuracy </a:t>
            </a:r>
            <a:r>
              <a:rPr lang="en-IN" dirty="0"/>
              <a:t>–</a:t>
            </a:r>
            <a:r>
              <a:rPr dirty="0"/>
              <a:t> </a:t>
            </a:r>
            <a:r>
              <a:rPr lang="en-US" dirty="0"/>
              <a:t>82.45</a:t>
            </a:r>
            <a:r>
              <a:rPr dirty="0"/>
              <a:t>%, Test Accuracy </a:t>
            </a:r>
            <a:r>
              <a:rPr lang="en-IN" dirty="0"/>
              <a:t>–</a:t>
            </a:r>
            <a:r>
              <a:rPr dirty="0"/>
              <a:t> </a:t>
            </a:r>
            <a:r>
              <a:rPr lang="en-US" dirty="0"/>
              <a:t>50.33</a:t>
            </a:r>
            <a:r>
              <a:rPr dirty="0"/>
              <a:t>%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MNIST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- All architectures perform exceptionally well with very high training and test accuracies.</a:t>
            </a:r>
          </a:p>
          <a:p>
            <a:r>
              <a:t>- ResNet shows the highest training accuracy.</a:t>
            </a:r>
          </a:p>
          <a:p>
            <a:r>
              <a:t>- VGG shows the highest test accuracy.</a:t>
            </a:r>
          </a:p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Fashion MNIST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- Accuracies are slightly lower compared to MNIST.</a:t>
            </a:r>
          </a:p>
          <a:p>
            <a:r>
              <a:t>- DenseNet and VGG maintain strong performance.</a:t>
            </a:r>
          </a:p>
          <a:p>
            <a:r>
              <a:t>- LeNet shows the least performance among the architectures for this dataset.</a:t>
            </a:r>
          </a:p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CIFAR-10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- DenseNet significantly outperforms the other architectures with the highest training and test accuracies.</a:t>
            </a:r>
          </a:p>
          <a:p>
            <a:r>
              <a:t>- LeNet shows moderate performance.</a:t>
            </a:r>
          </a:p>
          <a:p>
            <a:r>
              <a:t>- VGG and ResNet perform poorly, particularly VGG.</a:t>
            </a:r>
          </a:p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CIFAR-100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- DenseNet shows superior performance compared to the other architectures.</a:t>
            </a:r>
          </a:p>
          <a:p>
            <a:r>
              <a:t>- Overall accuracies are lower than in CIFAR-10.</a:t>
            </a:r>
          </a:p>
          <a:p>
            <a:r>
              <a:t>- LeNet, VGG, and ResNet perform poorly, with VGG being particularly ineffective for this dataset.</a:t>
            </a:r>
          </a:p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General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- </a:t>
            </a:r>
            <a:r>
              <a:rPr dirty="0" err="1"/>
              <a:t>LeNet</a:t>
            </a:r>
            <a:r>
              <a:rPr dirty="0"/>
              <a:t>: Performs well on simpler datasets (MNIST and Fashion MNIST) but struggles with more complex datasets (CIFAR-10 and CIFAR-100).</a:t>
            </a:r>
          </a:p>
          <a:p>
            <a:r>
              <a:rPr dirty="0"/>
              <a:t>- VGG: Shows high performance on MNIST but poor generalization to other datasets, especially CIFAR-10 and CIFAR-100.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86D0D-13D3-E747-BC70-5489FAB96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ResNet</a:t>
            </a:r>
            <a:r>
              <a:rPr lang="en-US" dirty="0"/>
              <a:t>: Performs well on simpler datasets but does not perform as well on CIFAR-10 and CIFAR-100.</a:t>
            </a:r>
          </a:p>
          <a:p>
            <a:r>
              <a:rPr lang="en-US" dirty="0"/>
              <a:t>- </a:t>
            </a:r>
            <a:r>
              <a:rPr lang="en-US" dirty="0" err="1"/>
              <a:t>DenseNet</a:t>
            </a:r>
            <a:r>
              <a:rPr lang="en-US" dirty="0"/>
              <a:t>: Demonstrates strong performance across all datasets, particularly excelling on more complex datasets like CIFAR-10 and CIFAR-100.</a:t>
            </a:r>
          </a:p>
          <a:p>
            <a:r>
              <a:rPr lang="en-US" dirty="0"/>
              <a:t>- </a:t>
            </a:r>
            <a:r>
              <a:rPr lang="en-US" dirty="0" err="1"/>
              <a:t>DenseNet</a:t>
            </a:r>
            <a:r>
              <a:rPr lang="en-US" dirty="0"/>
              <a:t> is the most robust and versatile architecture among the four, capable of handling both simple and complex datasets effectively.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6089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/>
          </a:p>
          <a:p>
            <a:r>
              <a:rPr lang="en-US" dirty="0" err="1"/>
              <a:t>DenseNet</a:t>
            </a:r>
            <a:r>
              <a:rPr lang="en-US" dirty="0"/>
              <a:t> is the most robust and versatile CNN architecture among the four examined. </a:t>
            </a:r>
          </a:p>
          <a:p>
            <a:r>
              <a:rPr lang="en-US" dirty="0"/>
              <a:t>It consistently performs well across both simple and complex datasets, particularly excelling on CIFAR-10 and CIFAR-100.</a:t>
            </a:r>
          </a:p>
          <a:p>
            <a:r>
              <a:rPr lang="en-US" dirty="0"/>
              <a:t> </a:t>
            </a:r>
            <a:r>
              <a:rPr lang="en-US" dirty="0" err="1"/>
              <a:t>LeNet</a:t>
            </a:r>
            <a:r>
              <a:rPr lang="en-US" dirty="0"/>
              <a:t> performs adequately on simpler datasets like MNIST and Fashion MNIST but struggles with more complex datasets. </a:t>
            </a:r>
          </a:p>
          <a:p>
            <a:r>
              <a:rPr lang="en-US" dirty="0"/>
              <a:t>VGG shows high performance on MNIST but fails to generalize well to other datasets. </a:t>
            </a:r>
          </a:p>
          <a:p>
            <a:r>
              <a:rPr lang="en-US" dirty="0" err="1"/>
              <a:t>ResNet</a:t>
            </a:r>
            <a:r>
              <a:rPr lang="en-US" dirty="0"/>
              <a:t> performs well on simpler datasets but does not fare as well on CIFAR-10 and CIFAR-100. </a:t>
            </a:r>
          </a:p>
          <a:p>
            <a:r>
              <a:rPr lang="en-US" dirty="0"/>
              <a:t>Overall, </a:t>
            </a:r>
            <a:r>
              <a:rPr lang="en-US" dirty="0" err="1"/>
              <a:t>DenseNet's</a:t>
            </a:r>
            <a:r>
              <a:rPr lang="en-US" dirty="0"/>
              <a:t> ability to handle diverse datasets makes it the superior choice for varied and complex tasks.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dirty="0"/>
              <a:t>Convolutional Neural Networks (CNNs) have revolutionized image recognition and classification tasks. This study compares four popular CNN architectures: </a:t>
            </a:r>
            <a:r>
              <a:rPr dirty="0" err="1"/>
              <a:t>LeNet</a:t>
            </a:r>
            <a:r>
              <a:rPr dirty="0"/>
              <a:t>, VGG, </a:t>
            </a:r>
            <a:r>
              <a:rPr dirty="0" err="1"/>
              <a:t>ResNet</a:t>
            </a:r>
            <a:r>
              <a:rPr dirty="0"/>
              <a:t>, and </a:t>
            </a:r>
            <a:r>
              <a:rPr dirty="0" err="1"/>
              <a:t>DenseNet</a:t>
            </a:r>
            <a:r>
              <a:rPr dirty="0"/>
              <a:t> on four datasets: MNIST, Fashion MNIST, CIFAR-10, and CIFAR-100.</a:t>
            </a:r>
          </a:p>
          <a:p>
            <a:r>
              <a:rPr dirty="0"/>
              <a:t>Objective: To evaluate and compare the performance of these architectures on the selected datasets.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- Yann LeCun et al., Gradient-based learning applied to document recognition, 1998.</a:t>
            </a:r>
          </a:p>
          <a:p>
            <a:r>
              <a:t>- Karen Simonyan and Andrew Zisserman, Very Deep Convolutional Networks for Large-Scale Image Recognition, 2015.</a:t>
            </a:r>
          </a:p>
          <a:p>
            <a:r>
              <a:t>- Kaiming He et al., Deep Residual Learning for Image Recognition, 2016.</a:t>
            </a:r>
          </a:p>
          <a:p>
            <a:r>
              <a:t>- Gao Huang et al., Densely Connected Convolutional Networks, 2017.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1. MNIST: Handwritten digits dataset with 60,000 training and 10,000 test images.</a:t>
            </a:r>
          </a:p>
          <a:p>
            <a:r>
              <a:t>2. Fashion MNIST: Zalando's article images with 60,000 training and 10,000 test images.</a:t>
            </a:r>
          </a:p>
          <a:p>
            <a:r>
              <a:t>3. CIFAR-10: 60,000 32x32 color images in 10 classes, with 50,000 training and 10,000 test images.</a:t>
            </a:r>
          </a:p>
          <a:p>
            <a:r>
              <a:t>4. CIFAR-100: 60,000 32x32 color images in 100 classes, with 50,000 training and 10,000 test images.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LeNet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LeNet is a simple and effective CNN architecture primarily used for digit recognition. It consists of two convolutional layers followed by two fully connected layers.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VGG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VGG is a deeper CNN architecture with small (3x3) filters. It is very effective for image classification tasks. VGG-16 and VGG-19 are popular variants with 16 and 19 weight layers respectively.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ResNet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ResNet uses residual connections to address the vanishing gradient problem in deep networks. It allows training of very deep networks with hundreds or thousands of layers. Popular variants include ResNet-50 and ResNet-101.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DenseNet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DenseNet uses dense connections between layers, ensuring maximum information flow. It alleviates the vanishing gradient problem and encourages feature reuse. DenseNet-121, DenseNet-169, and DenseNet-201 are popular variants.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Experimental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Data preprocessing: Standard normalization and augmentation techniques applied.</a:t>
            </a:r>
          </a:p>
          <a:p>
            <a:r>
              <a:t>- Training setup: Models trained using Adam optimizer with appropriate learning rates.</a:t>
            </a:r>
          </a:p>
          <a:p>
            <a:r>
              <a:t>- Evaluation metrics: Accuracy and loss measured on training and test datasets.</a:t>
            </a:r>
          </a:p>
          <a:p>
            <a:r>
              <a:t>- Hardware: Experiments conducted on a high-performance GPU cluster.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MNIST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LeNet</a:t>
            </a:r>
            <a:r>
              <a:rPr dirty="0"/>
              <a:t>: Training Accuracy - 99.06%, Test Accuracy - 98.76%</a:t>
            </a:r>
          </a:p>
          <a:p>
            <a:r>
              <a:rPr dirty="0"/>
              <a:t>VGG: </a:t>
            </a:r>
            <a:r>
              <a:rPr lang="en-US" dirty="0"/>
              <a:t>Training Accuracy - 99.60%, Test Accuracy - 99.47%</a:t>
            </a:r>
            <a:endParaRPr dirty="0"/>
          </a:p>
          <a:p>
            <a:r>
              <a:rPr dirty="0" err="1"/>
              <a:t>ResNet</a:t>
            </a:r>
            <a:r>
              <a:rPr dirty="0"/>
              <a:t>: </a:t>
            </a:r>
            <a:r>
              <a:rPr lang="en-US" dirty="0"/>
              <a:t>Training Accuracy - 99.87%, Test Accuracy - 99.22%</a:t>
            </a:r>
            <a:endParaRPr dirty="0"/>
          </a:p>
          <a:p>
            <a:r>
              <a:rPr dirty="0" err="1"/>
              <a:t>DenseNet</a:t>
            </a:r>
            <a:r>
              <a:rPr dirty="0"/>
              <a:t>: </a:t>
            </a:r>
            <a:r>
              <a:rPr lang="en-US" dirty="0"/>
              <a:t>Training Accuracy - 99.56%, Test Accuracy - 99.18%</a:t>
            </a:r>
          </a:p>
          <a:p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975</Words>
  <Application>Microsoft Office PowerPoint</Application>
  <PresentationFormat>On-screen Show (4:3)</PresentationFormat>
  <Paragraphs>85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Comparative Analysis of CNN Architectures: LeNet, VGG, ResNet, and DenseNet</vt:lpstr>
      <vt:lpstr>Introduction</vt:lpstr>
      <vt:lpstr>Datasets</vt:lpstr>
      <vt:lpstr>LeNet Architecture</vt:lpstr>
      <vt:lpstr>VGG Architecture</vt:lpstr>
      <vt:lpstr>ResNet Architecture</vt:lpstr>
      <vt:lpstr>DenseNet Architecture</vt:lpstr>
      <vt:lpstr>Experimental Setup</vt:lpstr>
      <vt:lpstr>MNIST Results</vt:lpstr>
      <vt:lpstr>Fashion MNIST Results</vt:lpstr>
      <vt:lpstr>CIFAR-10 Results</vt:lpstr>
      <vt:lpstr>CIFAR-100 Results</vt:lpstr>
      <vt:lpstr>MNIST Dataset</vt:lpstr>
      <vt:lpstr>Fashion MNIST Dataset</vt:lpstr>
      <vt:lpstr>CIFAR-10 Dataset</vt:lpstr>
      <vt:lpstr>CIFAR-100 Dataset</vt:lpstr>
      <vt:lpstr>General Observations</vt:lpstr>
      <vt:lpstr>PowerPoint Presentation</vt:lpstr>
      <vt:lpstr>Conclusion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Mariya Benny</cp:lastModifiedBy>
  <cp:revision>2</cp:revision>
  <dcterms:created xsi:type="dcterms:W3CDTF">2013-01-27T09:14:16Z</dcterms:created>
  <dcterms:modified xsi:type="dcterms:W3CDTF">2024-06-28T04:11:39Z</dcterms:modified>
  <cp:category/>
</cp:coreProperties>
</file>