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58" r:id="rId4"/>
    <p:sldId id="28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0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02F9B3-A318-4EBB-8F05-3096795CB0F9}">
  <a:tblStyle styleId="{D902F9B3-A318-4EBB-8F05-3096795CB0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/>
    <p:restoredTop sz="86607"/>
  </p:normalViewPr>
  <p:slideViewPr>
    <p:cSldViewPr snapToGrid="0" snapToObjects="1">
      <p:cViewPr varScale="1">
        <p:scale>
          <a:sx n="82" d="100"/>
          <a:sy n="82" d="100"/>
        </p:scale>
        <p:origin x="1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 b="1"/>
            </a:lvl1pPr>
            <a:lvl2pPr lvl="1" rtl="0">
              <a:spcBef>
                <a:spcPts val="0"/>
              </a:spcBef>
              <a:buSzPct val="100000"/>
              <a:defRPr sz="4800" b="1"/>
            </a:lvl2pPr>
            <a:lvl3pPr lvl="2" rtl="0">
              <a:spcBef>
                <a:spcPts val="0"/>
              </a:spcBef>
              <a:buSzPct val="100000"/>
              <a:defRPr sz="4800" b="1"/>
            </a:lvl3pPr>
            <a:lvl4pPr lvl="3" rtl="0">
              <a:spcBef>
                <a:spcPts val="0"/>
              </a:spcBef>
              <a:buSzPct val="100000"/>
              <a:defRPr sz="4800" b="1"/>
            </a:lvl4pPr>
            <a:lvl5pPr lvl="4" rtl="0">
              <a:spcBef>
                <a:spcPts val="0"/>
              </a:spcBef>
              <a:buSzPct val="100000"/>
              <a:defRPr sz="4800" b="1"/>
            </a:lvl5pPr>
            <a:lvl6pPr lvl="5" rtl="0">
              <a:spcBef>
                <a:spcPts val="0"/>
              </a:spcBef>
              <a:buSzPct val="100000"/>
              <a:defRPr sz="4800" b="1"/>
            </a:lvl6pPr>
            <a:lvl7pPr lvl="6" rtl="0">
              <a:spcBef>
                <a:spcPts val="0"/>
              </a:spcBef>
              <a:buSzPct val="100000"/>
              <a:defRPr sz="4800" b="1"/>
            </a:lvl7pPr>
            <a:lvl8pPr lvl="7" rtl="0">
              <a:spcBef>
                <a:spcPts val="0"/>
              </a:spcBef>
              <a:buSzPct val="100000"/>
              <a:defRPr sz="4800" b="1"/>
            </a:lvl8pPr>
            <a:lvl9pPr lvl="8" rtl="0"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1pPr>
            <a:lvl2pPr lvl="1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2pPr>
            <a:lvl3pPr lvl="2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3pPr>
            <a:lvl4pPr lvl="3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4pPr>
            <a:lvl5pPr lvl="4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5pPr>
            <a:lvl6pPr lvl="5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6pPr>
            <a:lvl7pPr lvl="6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7pPr>
            <a:lvl8pPr lvl="7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8pPr>
            <a:lvl9pPr lvl="8" algn="ctr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9pPr>
          </a:lstStyle>
          <a:p>
            <a:endParaRPr/>
          </a:p>
        </p:txBody>
      </p:sp>
      <p:grpSp>
        <p:nvGrpSpPr>
          <p:cNvPr id="31" name="Shape 31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2" name="Shape 32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6000" b="1" dirty="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3" name="Shape 33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5" name="Shape 35"/>
          <p:cNvCxnSpPr>
            <a:endCxn id="33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" name="Shape 36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4749075" y="753125"/>
            <a:ext cx="951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en.wikipedia.org/wiki/Botnet" TargetMode="External"/><Relationship Id="rId5" Type="http://schemas.openxmlformats.org/officeDocument/2006/relationships/hyperlink" Target="http://en.wikipedia.org/wiki/Denial-of-service_attack#Distributed_attack" TargetMode="External"/><Relationship Id="rId6" Type="http://schemas.openxmlformats.org/officeDocument/2006/relationships/hyperlink" Target="https://httpd.apache.org/docs/2.2/logs.html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1916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29698" y="333632"/>
            <a:ext cx="59619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cs typeface="Roboto Slab"/>
                <a:sym typeface="Roboto Slab"/>
              </a:rPr>
              <a:t>DDOS ATTACK </a:t>
            </a:r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cs typeface="Roboto Slab"/>
                <a:sym typeface="Roboto Slab"/>
              </a:rPr>
              <a:t>DETECTION</a:t>
            </a:r>
            <a:endParaRPr lang="en-US" sz="3600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717910" y="479065"/>
            <a:ext cx="7571700" cy="936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b="1" dirty="0" smtClean="0"/>
              <a:t>  Challenges </a:t>
            </a:r>
            <a:r>
              <a:rPr lang="en-US" sz="3600" b="1" dirty="0"/>
              <a:t>Faced</a:t>
            </a:r>
            <a:endParaRPr lang="en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19367" y="2229011"/>
            <a:ext cx="723349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1950" dirty="0" smtClean="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342900" indent="-342900">
              <a:buFont typeface="Arial" charset="0"/>
              <a:buChar char="•"/>
            </a:pPr>
            <a:endParaRPr lang="en-US" sz="1950" dirty="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342900" lvl="4" indent="-342900">
              <a:buFont typeface="Arial" charset="0"/>
              <a:buChar char="•"/>
            </a:pPr>
            <a:r>
              <a:rPr lang="en-US" sz="1950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Spark &amp; JDK Version clash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950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SBT&amp; JDK Version clash </a:t>
            </a:r>
            <a:endParaRPr lang="en-US" sz="1950" dirty="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4681425" y="2224438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622145" y="477175"/>
            <a:ext cx="7571700" cy="936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1" dirty="0" smtClean="0"/>
              <a:t>   Scaling</a:t>
            </a:r>
            <a:endParaRPr lang="en" sz="3600" b="1" dirty="0"/>
          </a:p>
        </p:txBody>
      </p:sp>
      <p:cxnSp>
        <p:nvCxnSpPr>
          <p:cNvPr id="136" name="Shape 136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7" name="Shape 137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8" name="Shape 138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" name="TextBox 2"/>
          <p:cNvSpPr txBox="1"/>
          <p:nvPr/>
        </p:nvSpPr>
        <p:spPr>
          <a:xfrm>
            <a:off x="1091821" y="1624084"/>
            <a:ext cx="710202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342900">
              <a:buFont typeface="Arial" charset="0"/>
              <a:buChar char="•"/>
            </a:pPr>
            <a:endParaRPr lang="en-US" sz="1950" dirty="0" smtClean="0">
              <a:solidFill>
                <a:srgbClr val="0091EA"/>
              </a:solidFill>
              <a:latin typeface="Roboto Slab"/>
              <a:ea typeface="Roboto Slab"/>
              <a:cs typeface="Roboto Slab"/>
            </a:endParaRPr>
          </a:p>
          <a:p>
            <a:pPr marL="571500" indent="-342900">
              <a:buFont typeface="Arial" charset="0"/>
              <a:buChar char="•"/>
            </a:pPr>
            <a:endParaRPr lang="en-US" sz="1950" dirty="0">
              <a:solidFill>
                <a:srgbClr val="0091EA"/>
              </a:solidFill>
              <a:latin typeface="Roboto Slab"/>
              <a:ea typeface="Roboto Slab"/>
              <a:cs typeface="Roboto Slab"/>
            </a:endParaRPr>
          </a:p>
          <a:p>
            <a:pPr marL="571500" indent="-342900">
              <a:buFont typeface="Arial" charset="0"/>
              <a:buChar char="•"/>
            </a:pPr>
            <a:endParaRPr lang="en-US" sz="1950" dirty="0" smtClean="0">
              <a:solidFill>
                <a:srgbClr val="0091EA"/>
              </a:solidFill>
              <a:latin typeface="Roboto Slab"/>
              <a:ea typeface="Roboto Slab"/>
              <a:cs typeface="Roboto Slab"/>
            </a:endParaRPr>
          </a:p>
          <a:p>
            <a:pPr marL="571500" indent="-342900">
              <a:buFont typeface="Arial" charset="0"/>
              <a:buChar char="•"/>
            </a:pPr>
            <a:r>
              <a:rPr lang="en-US" sz="1950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Switching </a:t>
            </a:r>
            <a:r>
              <a:rPr lang="en-US" sz="1950" dirty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from a Pseudo distributed cluster to a </a:t>
            </a:r>
            <a:r>
              <a:rPr lang="en-US" sz="1950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fully </a:t>
            </a:r>
            <a:r>
              <a:rPr lang="en-US" sz="1950" dirty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distributed cluster</a:t>
            </a:r>
          </a:p>
          <a:p>
            <a:pPr marL="571500" indent="-342900">
              <a:buFont typeface="Arial" charset="0"/>
              <a:buChar char="•"/>
            </a:pPr>
            <a:r>
              <a:rPr lang="en-US" sz="1950" dirty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Adding multiple brokers to </a:t>
            </a:r>
            <a:r>
              <a:rPr lang="en-US" sz="1950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Kafka</a:t>
            </a:r>
            <a:endParaRPr lang="en-US" sz="1950" dirty="0">
              <a:solidFill>
                <a:srgbClr val="0091EA"/>
              </a:solidFill>
              <a:latin typeface="Roboto Slab"/>
              <a:ea typeface="Roboto Slab"/>
              <a:cs typeface="Roboto Slab"/>
            </a:endParaRPr>
          </a:p>
          <a:p>
            <a:pPr marL="571500" indent="-342900">
              <a:buFont typeface="Arial" charset="0"/>
              <a:buChar char="•"/>
            </a:pPr>
            <a:r>
              <a:rPr lang="en-US" sz="1950" dirty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Adding a distributed messaging system like </a:t>
            </a:r>
            <a:r>
              <a:rPr lang="en-US" sz="1950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Apache Flume at </a:t>
            </a:r>
            <a:r>
              <a:rPr lang="en-US" sz="1950" dirty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the beginning of the </a:t>
            </a:r>
            <a:r>
              <a:rPr lang="en-US" sz="1950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flow to </a:t>
            </a:r>
            <a:r>
              <a:rPr lang="en-US" sz="1950" dirty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handle stream of incoming files.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/>
              <a:t>Thanks!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subTitle" idx="4294967295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 b="1" dirty="0" smtClean="0"/>
              <a:t>                 </a:t>
            </a:r>
            <a:r>
              <a:rPr lang="en" sz="3600" b="1" dirty="0" smtClean="0"/>
              <a:t>Any </a:t>
            </a:r>
            <a:r>
              <a:rPr lang="en" sz="3600" b="1" dirty="0"/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095069" y="720566"/>
            <a:ext cx="7085104" cy="74565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 smtClean="0"/>
              <a:t> </a:t>
            </a:r>
            <a:r>
              <a:rPr lang="en-US" sz="3600" b="1" dirty="0"/>
              <a:t>Contents</a:t>
            </a:r>
            <a:endParaRPr lang="en" sz="3600" b="1" dirty="0"/>
          </a:p>
        </p:txBody>
      </p:sp>
      <p:sp>
        <p:nvSpPr>
          <p:cNvPr id="67" name="Shape 67"/>
          <p:cNvSpPr txBox="1"/>
          <p:nvPr/>
        </p:nvSpPr>
        <p:spPr>
          <a:xfrm>
            <a:off x="1403988" y="1716189"/>
            <a:ext cx="4218336" cy="352455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1800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Project Description</a:t>
            </a:r>
            <a:endParaRPr lang="en-US" sz="1800" dirty="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800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Ddos attack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Proposed Solution Architecture</a:t>
            </a:r>
            <a:endParaRPr lang="en-US" sz="1800" dirty="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800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Requirements</a:t>
            </a:r>
            <a:endParaRPr lang="en-US" sz="1800" dirty="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800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Demo</a:t>
            </a:r>
            <a:endParaRPr lang="en-US" sz="1800" dirty="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800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Code Explained</a:t>
            </a:r>
            <a:endParaRPr lang="en-US" sz="1800" dirty="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800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Challenges Faced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Scaling</a:t>
            </a:r>
            <a:endParaRPr lang="en-US" sz="1800" dirty="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800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Questions</a:t>
            </a:r>
            <a:endParaRPr lang="en-US" sz="1800" dirty="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5865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ctrTitle" idx="4294967295"/>
          </p:nvPr>
        </p:nvSpPr>
        <p:spPr>
          <a:xfrm>
            <a:off x="1201003" y="549719"/>
            <a:ext cx="6218809" cy="945113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b="1" dirty="0" smtClean="0"/>
              <a:t>Project</a:t>
            </a:r>
            <a:r>
              <a:rPr lang="en-US" sz="4800" b="1" dirty="0" smtClean="0"/>
              <a:t> </a:t>
            </a:r>
            <a:r>
              <a:rPr lang="en-US" sz="3600" b="1" dirty="0"/>
              <a:t>Description</a:t>
            </a:r>
            <a:endParaRPr lang="en" sz="3600" b="1" dirty="0"/>
          </a:p>
        </p:txBody>
      </p:sp>
      <p:sp>
        <p:nvSpPr>
          <p:cNvPr id="76" name="Shape 76"/>
          <p:cNvSpPr txBox="1">
            <a:spLocks noGrp="1"/>
          </p:cNvSpPr>
          <p:nvPr>
            <p:ph type="subTitle" idx="4294967295"/>
          </p:nvPr>
        </p:nvSpPr>
        <p:spPr>
          <a:xfrm>
            <a:off x="1637500" y="2648887"/>
            <a:ext cx="5642100" cy="153427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0091EA"/>
              </a:buClr>
              <a:buNone/>
            </a:pPr>
            <a:r>
              <a:rPr lang="en-US" sz="1700" dirty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The customer runs a website and periodically is attacked by a </a:t>
            </a:r>
            <a:r>
              <a:rPr lang="en-US" sz="1700" dirty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hlinkClick r:id="rId4"/>
              </a:rPr>
              <a:t>botnet</a:t>
            </a:r>
            <a:r>
              <a:rPr lang="en-US" sz="1700" dirty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 in a </a:t>
            </a:r>
            <a:r>
              <a:rPr lang="en-US" sz="1700" dirty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hlinkClick r:id="rId5"/>
              </a:rPr>
              <a:t>Distributed Denial of Service</a:t>
            </a:r>
            <a:r>
              <a:rPr lang="en-US" sz="1700" dirty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 (DDOS) attack. You’ll be given a log file in</a:t>
            </a:r>
            <a:r>
              <a:rPr lang="en-US" sz="1700" dirty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hlinkClick r:id="rId6"/>
              </a:rPr>
              <a:t> Apache log format</a:t>
            </a:r>
            <a:r>
              <a:rPr lang="en-US" sz="1700" dirty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 from a given attack. Use this log to build a simple real-time detector of DDOS attacks. </a:t>
            </a:r>
          </a:p>
          <a:p>
            <a:pPr>
              <a:spcBef>
                <a:spcPts val="0"/>
              </a:spcBef>
              <a:buClr>
                <a:srgbClr val="0091EA"/>
              </a:buClr>
              <a:buNone/>
            </a:pPr>
            <a:endParaRPr lang="en" sz="2400" dirty="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79" name="Shape 79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0" name="Shape 80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1" name="Shape 81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1677" y="729048"/>
            <a:ext cx="6303587" cy="702301"/>
          </a:xfrm>
        </p:spPr>
        <p:txBody>
          <a:bodyPr/>
          <a:lstStyle/>
          <a:p>
            <a:r>
              <a:rPr lang="en-US" sz="3600" dirty="0"/>
              <a:t>Requirements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171" y="2123328"/>
            <a:ext cx="5832600" cy="3857342"/>
          </a:xfrm>
        </p:spPr>
        <p:txBody>
          <a:bodyPr/>
          <a:lstStyle/>
          <a:p>
            <a:r>
              <a:rPr lang="en-US" sz="1950" dirty="0"/>
              <a:t> </a:t>
            </a:r>
          </a:p>
          <a:p>
            <a:pPr marL="342900" lvl="0" indent="-342900">
              <a:buFont typeface="Arial" charset="0"/>
              <a:buChar char="•"/>
            </a:pPr>
            <a:r>
              <a:rPr lang="en-US" sz="1950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Reading the log file from HDFS</a:t>
            </a:r>
          </a:p>
          <a:p>
            <a:pPr marL="342900" lvl="0" indent="-342900">
              <a:buFont typeface="Arial" charset="0"/>
              <a:buChar char="•"/>
            </a:pPr>
            <a:r>
              <a:rPr lang="en-US" sz="1950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Analyzing data in HDFS</a:t>
            </a:r>
            <a:endParaRPr lang="en-US" sz="1950" dirty="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sz="1950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Put messages into Kafka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1950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Read messages and run them through the Ddos detection tool.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1950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Write the results(attacker IP) into a directory.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1950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An </a:t>
            </a:r>
            <a:r>
              <a:rPr lang="en-US" sz="1950" dirty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attack should be detected one to two minutes after starting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9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1013148" y="296565"/>
            <a:ext cx="5832600" cy="63019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/>
              <a:t>Ddos Attack</a:t>
            </a:r>
            <a:endParaRPr lang="e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1406"/>
            <a:ext cx="9144000" cy="64919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52098" y="640331"/>
            <a:ext cx="7825789" cy="114863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sz="4000" b="1" i="0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  </a:t>
            </a:r>
            <a:r>
              <a:rPr lang="en-US" b="1" i="0" dirty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Proposed Solution Architecture</a:t>
            </a:r>
            <a:endParaRPr lang="en" b="1" i="0" dirty="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405718"/>
            <a:ext cx="8928340" cy="54522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81683" y="586852"/>
            <a:ext cx="7571700" cy="79157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3600" dirty="0"/>
              <a:t/>
            </a:r>
            <a:br>
              <a:rPr lang="en-US" sz="3600" dirty="0"/>
            </a:br>
            <a:r>
              <a:rPr lang="en-US" sz="3600" b="1" dirty="0">
                <a:sym typeface="Source Sans Pro"/>
              </a:rPr>
              <a:t>System Requirements</a:t>
            </a:r>
            <a:endParaRPr lang="en" sz="3600" b="1" dirty="0">
              <a:sym typeface="Source Sans Pro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173706" y="1682267"/>
            <a:ext cx="7184143" cy="4764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28600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200" b="1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Input</a:t>
            </a:r>
          </a:p>
          <a:p>
            <a:pPr marL="342900" lvl="0" indent="-342900" defTabSz="914400" eaLnBrk="1" fontAlgn="auto" latinLnBrk="0" hangingPunct="1">
              <a:buClr>
                <a:srgbClr val="607D8B"/>
              </a:buClr>
              <a:buFont typeface="Arial" charset="0"/>
              <a:buChar char="•"/>
              <a:tabLst/>
              <a:defRPr/>
            </a:pPr>
            <a:r>
              <a:rPr lang="en-US" sz="1950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Apache </a:t>
            </a:r>
            <a:r>
              <a:rPr lang="en-US" sz="1950" dirty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Log file</a:t>
            </a:r>
          </a:p>
          <a:p>
            <a:pPr marL="5143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700" dirty="0">
              <a:solidFill>
                <a:srgbClr val="0091EA"/>
              </a:solidFill>
              <a:latin typeface="Roboto Slab"/>
              <a:ea typeface="Roboto Slab"/>
              <a:cs typeface="Roboto Slab"/>
            </a:endParaRPr>
          </a:p>
          <a:p>
            <a:pPr marL="228600">
              <a:buClrTx/>
              <a:buSzTx/>
              <a:buNone/>
            </a:pPr>
            <a:r>
              <a:rPr lang="en-US" sz="2200" b="1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System Requirements</a:t>
            </a:r>
          </a:p>
          <a:p>
            <a:pPr marL="342900" lvl="0" indent="-342900" defTabSz="914400" eaLnBrk="1" fontAlgn="auto" latinLnBrk="0" hangingPunct="1">
              <a:buClr>
                <a:srgbClr val="607D8B"/>
              </a:buClr>
              <a:buFont typeface="Arial" charset="0"/>
              <a:buChar char="•"/>
              <a:tabLst/>
              <a:defRPr/>
            </a:pPr>
            <a:r>
              <a:rPr lang="en-US" sz="1950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Hadoop Quick start VM</a:t>
            </a:r>
          </a:p>
          <a:p>
            <a:pPr marL="342900" lvl="0" indent="-342900">
              <a:buClr>
                <a:srgbClr val="607D8B"/>
              </a:buClr>
              <a:buFont typeface="Arial" charset="0"/>
              <a:buChar char="•"/>
            </a:pPr>
            <a:r>
              <a:rPr lang="en-US" sz="1950" dirty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S</a:t>
            </a:r>
            <a:r>
              <a:rPr lang="en-US" sz="1950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park-1.4.0-bin-hadoop2.6</a:t>
            </a:r>
            <a:endParaRPr lang="en-US" sz="1950" dirty="0">
              <a:solidFill>
                <a:srgbClr val="0091EA"/>
              </a:solidFill>
              <a:latin typeface="Roboto Slab"/>
              <a:ea typeface="Roboto Slab"/>
              <a:cs typeface="Roboto Slab"/>
            </a:endParaRPr>
          </a:p>
          <a:p>
            <a:pPr marL="342900" lvl="0" indent="-342900">
              <a:buClr>
                <a:srgbClr val="607D8B"/>
              </a:buClr>
              <a:buFont typeface="Arial" charset="0"/>
              <a:buChar char="•"/>
            </a:pPr>
            <a:r>
              <a:rPr lang="en-US" sz="1950" dirty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S</a:t>
            </a:r>
            <a:r>
              <a:rPr lang="mr-IN" sz="1950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cala-2.11.7</a:t>
            </a:r>
            <a:endParaRPr lang="en-US" sz="1950" dirty="0">
              <a:solidFill>
                <a:srgbClr val="0091EA"/>
              </a:solidFill>
              <a:latin typeface="Roboto Slab"/>
              <a:ea typeface="Roboto Slab"/>
              <a:cs typeface="Roboto Slab"/>
            </a:endParaRPr>
          </a:p>
          <a:p>
            <a:pPr marL="342900" lvl="0" indent="-342900">
              <a:buClr>
                <a:srgbClr val="607D8B"/>
              </a:buClr>
              <a:buFont typeface="Arial" charset="0"/>
              <a:buChar char="•"/>
            </a:pPr>
            <a:r>
              <a:rPr lang="tr-TR" sz="1950" dirty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K</a:t>
            </a:r>
            <a:r>
              <a:rPr lang="tr-TR" sz="1950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afka_2.11-0.11.0.1</a:t>
            </a:r>
            <a:endParaRPr lang="tr-TR" sz="1950" dirty="0">
              <a:solidFill>
                <a:srgbClr val="0091EA"/>
              </a:solidFill>
              <a:latin typeface="Roboto Slab"/>
              <a:ea typeface="Roboto Slab"/>
              <a:cs typeface="Roboto Slab"/>
            </a:endParaRPr>
          </a:p>
          <a:p>
            <a:pPr marL="342900" lvl="0" indent="-342900">
              <a:buClr>
                <a:srgbClr val="607D8B"/>
              </a:buClr>
              <a:buFont typeface="Arial" charset="0"/>
              <a:buChar char="•"/>
            </a:pPr>
            <a:r>
              <a:rPr lang="en-US" sz="1950" dirty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S</a:t>
            </a:r>
            <a:r>
              <a:rPr lang="mr-IN" sz="1950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bt-0.13.16</a:t>
            </a:r>
            <a:endParaRPr lang="en-US" sz="1950" dirty="0">
              <a:solidFill>
                <a:srgbClr val="0091EA"/>
              </a:solidFill>
              <a:latin typeface="Roboto Slab"/>
              <a:ea typeface="Roboto Slab"/>
              <a:cs typeface="Roboto Slab"/>
            </a:endParaRPr>
          </a:p>
          <a:p>
            <a:pPr marL="342900" lvl="0" indent="-342900">
              <a:buClr>
                <a:srgbClr val="607D8B"/>
              </a:buClr>
              <a:buFont typeface="Arial" charset="0"/>
              <a:buChar char="•"/>
            </a:pPr>
            <a:r>
              <a:rPr lang="en-US" sz="1950" dirty="0" err="1" smtClean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Intellij</a:t>
            </a:r>
            <a:r>
              <a:rPr lang="en-US" sz="1950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 </a:t>
            </a:r>
            <a:r>
              <a:rPr lang="en-US" sz="1950" dirty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IDEAD 2017.2.5</a:t>
            </a:r>
          </a:p>
          <a:p>
            <a:pPr marL="342900" lvl="0" indent="-342900">
              <a:buClr>
                <a:srgbClr val="607D8B"/>
              </a:buClr>
              <a:buFont typeface="Arial" charset="0"/>
              <a:buChar char="•"/>
            </a:pPr>
            <a:r>
              <a:rPr lang="en-US" sz="1950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Eclipse </a:t>
            </a:r>
            <a:endParaRPr lang="en-US" sz="1950" dirty="0">
              <a:solidFill>
                <a:srgbClr val="0091EA"/>
              </a:solidFill>
              <a:latin typeface="Roboto Slab"/>
              <a:ea typeface="Roboto Slab"/>
              <a:cs typeface="Roboto Slab"/>
            </a:endParaRPr>
          </a:p>
          <a:p>
            <a:pPr marL="342900" lvl="0" indent="-342900">
              <a:buClr>
                <a:srgbClr val="607D8B"/>
              </a:buClr>
              <a:buFont typeface="Arial" charset="0"/>
              <a:buChar char="•"/>
            </a:pPr>
            <a:r>
              <a:rPr lang="en-US" sz="1950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JDK </a:t>
            </a:r>
            <a:r>
              <a:rPr lang="en-US" sz="1950" dirty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1.7.0</a:t>
            </a:r>
          </a:p>
          <a:p>
            <a:pPr marL="4572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ctrTitle" idx="4294967295"/>
          </p:nvPr>
        </p:nvSpPr>
        <p:spPr>
          <a:xfrm>
            <a:off x="469259" y="518194"/>
            <a:ext cx="2262542" cy="891856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3600" b="1" dirty="0"/>
              <a:t>Demo</a:t>
            </a:r>
            <a:r>
              <a:rPr lang="mr-IN" sz="3600" b="1" dirty="0"/>
              <a:t>…</a:t>
            </a:r>
            <a:endParaRPr lang="en" sz="3600" b="1" dirty="0"/>
          </a:p>
        </p:txBody>
      </p:sp>
      <p:cxnSp>
        <p:nvCxnSpPr>
          <p:cNvPr id="106" name="Shape 106"/>
          <p:cNvCxnSpPr/>
          <p:nvPr/>
        </p:nvCxnSpPr>
        <p:spPr>
          <a:xfrm rot="10800000" flipH="1">
            <a:off x="6282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7" name="Shape 107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>
            <a:endCxn id="103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9" name="Shape 109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3101" y="773600"/>
            <a:ext cx="7571700" cy="936900"/>
          </a:xfrm>
        </p:spPr>
        <p:txBody>
          <a:bodyPr/>
          <a:lstStyle/>
          <a:p>
            <a:r>
              <a:rPr lang="en-US" sz="3600" b="1" dirty="0"/>
              <a:t>Code Explanation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4466" y="2065340"/>
            <a:ext cx="748052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342900">
              <a:buFont typeface="Arial" charset="0"/>
              <a:buChar char="•"/>
            </a:pPr>
            <a:endParaRPr lang="en-US" sz="1950" dirty="0" smtClean="0">
              <a:solidFill>
                <a:srgbClr val="0091EA"/>
              </a:solidFill>
              <a:latin typeface="Roboto Slab"/>
              <a:ea typeface="Roboto Slab"/>
              <a:cs typeface="Roboto Slab"/>
              <a:sym typeface="Source Sans Pro"/>
            </a:endParaRPr>
          </a:p>
          <a:p>
            <a:pPr marL="571500" indent="-342900">
              <a:buFont typeface="Arial" charset="0"/>
              <a:buChar char="•"/>
            </a:pPr>
            <a:r>
              <a:rPr lang="en-US" sz="1950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Source Sans Pro"/>
              </a:rPr>
              <a:t>ApacheLogParser.scala</a:t>
            </a:r>
            <a:endParaRPr lang="en-US" sz="1950" dirty="0">
              <a:solidFill>
                <a:srgbClr val="0091EA"/>
              </a:solidFill>
              <a:latin typeface="Roboto Slab"/>
              <a:ea typeface="Roboto Slab"/>
              <a:cs typeface="Roboto Slab"/>
              <a:sym typeface="Source Sans Pro"/>
            </a:endParaRPr>
          </a:p>
          <a:p>
            <a:pPr marL="571500" indent="-342900">
              <a:buFont typeface="Arial" charset="0"/>
              <a:buChar char="•"/>
            </a:pPr>
            <a:r>
              <a:rPr lang="en-US" sz="1950" dirty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Source Sans Pro"/>
              </a:rPr>
              <a:t>ApacheLogRecord.scala</a:t>
            </a:r>
          </a:p>
          <a:p>
            <a:pPr marL="571500" indent="-342900">
              <a:buFont typeface="Arial" charset="0"/>
              <a:buChar char="•"/>
            </a:pPr>
            <a:r>
              <a:rPr lang="en-US" sz="1950" dirty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Source Sans Pro"/>
              </a:rPr>
              <a:t>ApacheLogRecodSpec.scala</a:t>
            </a:r>
          </a:p>
          <a:p>
            <a:pPr marL="571500" indent="-342900">
              <a:buFont typeface="Arial" charset="0"/>
              <a:buChar char="•"/>
            </a:pPr>
            <a:r>
              <a:rPr lang="en-US" sz="1950" dirty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Source Sans Pro"/>
              </a:rPr>
              <a:t>ApacheLogParserMain.scala</a:t>
            </a:r>
          </a:p>
          <a:p>
            <a:pPr marL="571500" indent="-342900">
              <a:buFont typeface="Arial" charset="0"/>
              <a:buChar char="•"/>
            </a:pPr>
            <a:r>
              <a:rPr lang="en-US" sz="1950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Source Sans Pro"/>
              </a:rPr>
              <a:t>DdosDetection.java</a:t>
            </a:r>
          </a:p>
          <a:p>
            <a:pPr marL="571500" indent="-342900">
              <a:buFont typeface="Arial" charset="0"/>
              <a:buChar char="•"/>
            </a:pPr>
            <a:r>
              <a:rPr lang="en-US" sz="1950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Source Sans Pro"/>
              </a:rPr>
              <a:t>KafkaConsumer.java</a:t>
            </a:r>
          </a:p>
          <a:p>
            <a:pPr marL="571500" indent="-342900">
              <a:buFont typeface="Arial" charset="0"/>
              <a:buChar char="•"/>
            </a:pPr>
            <a:r>
              <a:rPr lang="en-US" sz="1950" dirty="0" err="1" smtClean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Source Sans Pro"/>
              </a:rPr>
              <a:t>App.java</a:t>
            </a:r>
            <a:endParaRPr lang="en-US" sz="1950" dirty="0">
              <a:solidFill>
                <a:srgbClr val="0091EA"/>
              </a:solidFill>
              <a:latin typeface="Roboto Slab"/>
              <a:ea typeface="Roboto Slab"/>
              <a:cs typeface="Roboto Slab"/>
              <a:sym typeface="Source Sans Pro"/>
            </a:endParaRP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2994</TotalTime>
  <Words>171</Words>
  <Application>Microsoft Macintosh PowerPoint</Application>
  <PresentationFormat>On-screen Show (4:3)</PresentationFormat>
  <Paragraphs>61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Roboto Slab</vt:lpstr>
      <vt:lpstr>Source Sans Pro</vt:lpstr>
      <vt:lpstr>Arial</vt:lpstr>
      <vt:lpstr>Cordelia template</vt:lpstr>
      <vt:lpstr>PowerPoint Presentation</vt:lpstr>
      <vt:lpstr> Contents</vt:lpstr>
      <vt:lpstr>Project Description</vt:lpstr>
      <vt:lpstr>Requirements</vt:lpstr>
      <vt:lpstr>Ddos Attack</vt:lpstr>
      <vt:lpstr>PowerPoint Presentation</vt:lpstr>
      <vt:lpstr> System Requirements</vt:lpstr>
      <vt:lpstr>Demo…</vt:lpstr>
      <vt:lpstr>Code Explanation </vt:lpstr>
      <vt:lpstr>  Challenges Faced</vt:lpstr>
      <vt:lpstr>   Scaling</vt:lpstr>
      <vt:lpstr>Thanks!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Bony Thomas</cp:lastModifiedBy>
  <cp:revision>49</cp:revision>
  <dcterms:modified xsi:type="dcterms:W3CDTF">2017-10-07T20:17:26Z</dcterms:modified>
</cp:coreProperties>
</file>