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57" r:id="rId4"/>
    <p:sldId id="258" r:id="rId5"/>
    <p:sldId id="259" r:id="rId6"/>
    <p:sldId id="265" r:id="rId7"/>
    <p:sldId id="272" r:id="rId8"/>
    <p:sldId id="262" r:id="rId9"/>
    <p:sldId id="263" r:id="rId10"/>
    <p:sldId id="264" r:id="rId11"/>
    <p:sldId id="267" r:id="rId12"/>
    <p:sldId id="268" r:id="rId13"/>
    <p:sldId id="269" r:id="rId14"/>
    <p:sldId id="271" r:id="rId15"/>
    <p:sldId id="270" r:id="rId16"/>
    <p:sldId id="260" r:id="rId17"/>
    <p:sldId id="274" r:id="rId18"/>
    <p:sldId id="26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644" y="-72"/>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7/30/2024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pPr/>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pPr/>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pPr/>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pPr/>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pPr/>
              <a:t>7/30/2024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pPr/>
              <a:t>7/30/2024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pPr/>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pPr/>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pPr/>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pPr/>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pPr/>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pPr/>
              <a:t>7/30/2024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pPr/>
              <a:t>7/30/2024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pPr/>
              <a:t>7/30/2024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pPr/>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pPr/>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pPr/>
              <a:t>7/30/2024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0D0462-D703-6740-AA38-93638402A291}"/>
              </a:ext>
            </a:extLst>
          </p:cNvPr>
          <p:cNvSpPr>
            <a:spLocks noGrp="1"/>
          </p:cNvSpPr>
          <p:nvPr>
            <p:ph type="ctrTitle"/>
          </p:nvPr>
        </p:nvSpPr>
        <p:spPr>
          <a:xfrm>
            <a:off x="429898" y="-511670"/>
            <a:ext cx="11332203" cy="2760995"/>
          </a:xfrm>
        </p:spPr>
        <p:txBody>
          <a:bodyPr/>
          <a:lstStyle/>
          <a:p>
            <a:r>
              <a:rPr lang="en-US">
                <a:latin typeface="Times New Roman" panose="02020603050405020304" pitchFamily="18" charset="0"/>
                <a:cs typeface="Times New Roman" panose="02020603050405020304" pitchFamily="18" charset="0"/>
              </a:rPr>
              <a:t>K.RAMAKRISHANAN COLLEGE OF ENGINEERING (AUTONOMOUS)</a:t>
            </a:r>
          </a:p>
        </p:txBody>
      </p:sp>
      <p:sp>
        <p:nvSpPr>
          <p:cNvPr id="3" name="Subtitle 2">
            <a:extLst>
              <a:ext uri="{FF2B5EF4-FFF2-40B4-BE49-F238E27FC236}">
                <a16:creationId xmlns:a16="http://schemas.microsoft.com/office/drawing/2014/main" xmlns="" id="{213366FA-3EA2-1F42-AC7E-56A72E190045}"/>
              </a:ext>
            </a:extLst>
          </p:cNvPr>
          <p:cNvSpPr>
            <a:spLocks noGrp="1"/>
          </p:cNvSpPr>
          <p:nvPr>
            <p:ph type="subTitle" idx="1"/>
          </p:nvPr>
        </p:nvSpPr>
        <p:spPr>
          <a:xfrm>
            <a:off x="391187" y="2249326"/>
            <a:ext cx="11332203" cy="4147038"/>
          </a:xfrm>
        </p:spPr>
        <p:txBody>
          <a:bodyPr>
            <a:normAutofit fontScale="25000" lnSpcReduction="20000"/>
          </a:bodyPr>
          <a:lstStyle/>
          <a:p>
            <a:r>
              <a:rPr lang="en-US"/>
              <a:t>                                                          </a:t>
            </a:r>
          </a:p>
          <a:p>
            <a:r>
              <a:rPr lang="en-US"/>
              <a:t>       </a:t>
            </a:r>
          </a:p>
          <a:p>
            <a:r>
              <a:rPr lang="en-US"/>
              <a:t>                                                                                                                                                                                                                                                            </a:t>
            </a:r>
          </a:p>
          <a:p>
            <a:r>
              <a:rPr lang="en-US"/>
              <a:t>   </a:t>
            </a:r>
          </a:p>
          <a:p>
            <a:r>
              <a:rPr lang="en-US" sz="9600" b="1">
                <a:latin typeface="Times New Roman" panose="02020603050405020304" pitchFamily="18" charset="0"/>
                <a:cs typeface="Times New Roman" panose="02020603050405020304" pitchFamily="18" charset="0"/>
              </a:rPr>
              <a:t>                                            </a:t>
            </a:r>
            <a:r>
              <a:rPr lang="en-US" sz="14400" b="1">
                <a:solidFill>
                  <a:schemeClr val="bg1"/>
                </a:solidFill>
                <a:latin typeface="Times New Roman" panose="02020603050405020304" pitchFamily="18" charset="0"/>
                <a:cs typeface="Times New Roman" panose="02020603050405020304" pitchFamily="18" charset="0"/>
              </a:rPr>
              <a:t>WEBSITE BLOCKER</a:t>
            </a:r>
          </a:p>
          <a:p>
            <a:endParaRPr lang="en-US" sz="9600" b="1">
              <a:solidFill>
                <a:schemeClr val="bg1"/>
              </a:solidFill>
              <a:latin typeface="Times New Roman" panose="02020603050405020304" pitchFamily="18" charset="0"/>
              <a:cs typeface="Times New Roman" panose="02020603050405020304" pitchFamily="18" charset="0"/>
            </a:endParaRPr>
          </a:p>
          <a:p>
            <a:r>
              <a:rPr lang="en-US" sz="9600" b="1">
                <a:solidFill>
                  <a:schemeClr val="bg1"/>
                </a:solidFill>
                <a:latin typeface="Times New Roman" panose="02020603050405020304" pitchFamily="18" charset="0"/>
                <a:cs typeface="Times New Roman" panose="02020603050405020304" pitchFamily="18" charset="0"/>
              </a:rPr>
              <a:t>                                                                                        </a:t>
            </a:r>
          </a:p>
          <a:p>
            <a:endParaRPr lang="en-US" sz="9600" b="1">
              <a:solidFill>
                <a:schemeClr val="bg1"/>
              </a:solidFill>
              <a:latin typeface="Times New Roman" panose="02020603050405020304" pitchFamily="18" charset="0"/>
              <a:cs typeface="Times New Roman" panose="02020603050405020304" pitchFamily="18" charset="0"/>
            </a:endParaRPr>
          </a:p>
          <a:p>
            <a:r>
              <a:rPr lang="en-US" sz="9600" b="1">
                <a:solidFill>
                  <a:schemeClr val="bg1"/>
                </a:solidFill>
                <a:latin typeface="Times New Roman" panose="02020603050405020304" pitchFamily="18" charset="0"/>
                <a:cs typeface="Times New Roman" panose="02020603050405020304" pitchFamily="18" charset="0"/>
              </a:rPr>
              <a:t>                                                                                     MEMBERS:</a:t>
            </a:r>
          </a:p>
          <a:p>
            <a:r>
              <a:rPr lang="en-US" sz="9600" b="1">
                <a:solidFill>
                  <a:schemeClr val="bg1"/>
                </a:solidFill>
                <a:latin typeface="Times New Roman" panose="02020603050405020304" pitchFamily="18" charset="0"/>
                <a:cs typeface="Times New Roman" panose="02020603050405020304" pitchFamily="18" charset="0"/>
              </a:rPr>
              <a:t>                                                                                                           MARIYAN.R IT2025</a:t>
            </a:r>
          </a:p>
          <a:p>
            <a:r>
              <a:rPr lang="en-US" sz="9600" b="1">
                <a:solidFill>
                  <a:schemeClr val="bg1"/>
                </a:solidFill>
                <a:latin typeface="Times New Roman" panose="02020603050405020304" pitchFamily="18" charset="0"/>
                <a:cs typeface="Times New Roman" panose="02020603050405020304" pitchFamily="18" charset="0"/>
              </a:rPr>
              <a:t>   GUIDE:GAYANA.R AP/IT                                                         SRI HARI.V   IT2049</a:t>
            </a:r>
          </a:p>
          <a:p>
            <a:r>
              <a:rPr lang="en-US" sz="9600" b="1">
                <a:solidFill>
                  <a:schemeClr val="bg1"/>
                </a:solidFill>
                <a:latin typeface="Times New Roman" panose="02020603050405020304" pitchFamily="18" charset="0"/>
                <a:cs typeface="Times New Roman" panose="02020603050405020304" pitchFamily="18" charset="0"/>
              </a:rPr>
              <a:t>                                                                                                           VIMAL.P       IT2057</a:t>
            </a:r>
          </a:p>
          <a:p>
            <a:r>
              <a:rPr lang="en-US" sz="9600" b="1">
                <a:solidFill>
                  <a:schemeClr val="bg1"/>
                </a:solidFill>
                <a:latin typeface="Times New Roman" panose="02020603050405020304" pitchFamily="18" charset="0"/>
                <a:cs typeface="Times New Roman" panose="02020603050405020304" pitchFamily="18" charset="0"/>
              </a:rPr>
              <a:t>            </a:t>
            </a:r>
          </a:p>
          <a:p>
            <a:r>
              <a:rPr lang="en-US" sz="9600" b="1">
                <a:solidFill>
                  <a:schemeClr val="bg1"/>
                </a:solidFill>
                <a:latin typeface="Times New Roman" panose="02020603050405020304" pitchFamily="18" charset="0"/>
                <a:cs typeface="Times New Roman" panose="02020603050405020304" pitchFamily="18" charset="0"/>
              </a:rPr>
              <a:t>                                                                                                                                                                                                                                                                                                                                                                                                                      </a:t>
            </a:r>
          </a:p>
          <a:p>
            <a:r>
              <a:rPr lang="en-US" sz="9600" b="1">
                <a:solidFill>
                  <a:schemeClr val="bg1"/>
                </a:solidFill>
                <a:latin typeface="Times New Roman" panose="02020603050405020304" pitchFamily="18" charset="0"/>
                <a:cs typeface="Times New Roman" panose="02020603050405020304" pitchFamily="18" charset="0"/>
              </a:rPr>
              <a:t>                                                                                                             </a:t>
            </a:r>
          </a:p>
          <a:p>
            <a:endParaRPr lang="en-US" sz="9600" b="1">
              <a:latin typeface="Times New Roman" panose="02020603050405020304" pitchFamily="18" charset="0"/>
              <a:cs typeface="Times New Roman" panose="02020603050405020304" pitchFamily="18" charset="0"/>
            </a:endParaRPr>
          </a:p>
          <a:p>
            <a:endParaRPr lang="en-US" sz="9600" b="1">
              <a:latin typeface="Times New Roman" panose="02020603050405020304" pitchFamily="18" charset="0"/>
              <a:cs typeface="Times New Roman" panose="02020603050405020304" pitchFamily="18" charset="0"/>
            </a:endParaRPr>
          </a:p>
          <a:p>
            <a:r>
              <a:rPr lang="en-US"/>
              <a:t>          </a:t>
            </a:r>
            <a:endParaRPr lang="en-US" sz="9600" b="1">
              <a:solidFill>
                <a:schemeClr val="bg1">
                  <a:lumMod val="10000"/>
                </a:schemeClr>
              </a:solidFill>
            </a:endParaRPr>
          </a:p>
          <a:p>
            <a:r>
              <a:rPr lang="en-US" sz="9600" b="1">
                <a:solidFill>
                  <a:schemeClr val="bg1">
                    <a:lumMod val="10000"/>
                  </a:schemeClr>
                </a:solidFill>
              </a:rPr>
              <a:t>    </a:t>
            </a:r>
            <a:r>
              <a:rPr lang="en-US" sz="9600" b="1">
                <a:solidFill>
                  <a:schemeClr val="bg1"/>
                </a:solidFill>
              </a:rPr>
              <a:t>  </a:t>
            </a:r>
          </a:p>
          <a:p>
            <a:r>
              <a:rPr lang="en-US" sz="9600" b="1">
                <a:solidFill>
                  <a:schemeClr val="bg1"/>
                </a:solidFill>
              </a:rPr>
              <a:t>                                                                                                </a:t>
            </a:r>
          </a:p>
          <a:p>
            <a:r>
              <a:rPr lang="en-US" sz="9600" b="1">
                <a:solidFill>
                  <a:schemeClr val="bg1"/>
                </a:solidFill>
              </a:rPr>
              <a:t>                                                                                             </a:t>
            </a:r>
          </a:p>
          <a:p>
            <a:r>
              <a:rPr lang="en-US" sz="9600" b="1">
                <a:solidFill>
                  <a:schemeClr val="bg1"/>
                </a:solidFill>
              </a:rPr>
              <a:t>                                                                                              
                                                                                   </a:t>
            </a:r>
            <a:r>
              <a:rPr lang="en-US"/>
              <a:t>
</a:t>
            </a:r>
          </a:p>
          <a:p>
            <a:r>
              <a:rPr lang="en-US"/>
              <a:t> </a:t>
            </a:r>
          </a:p>
        </p:txBody>
      </p:sp>
    </p:spTree>
    <p:extLst>
      <p:ext uri="{BB962C8B-B14F-4D97-AF65-F5344CB8AC3E}">
        <p14:creationId xmlns:p14="http://schemas.microsoft.com/office/powerpoint/2010/main" xmlns="" val="409807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C93F2B1-B266-0FDD-A5CC-6647DCCD1DBC}"/>
              </a:ext>
            </a:extLst>
          </p:cNvPr>
          <p:cNvSpPr>
            <a:spLocks noGrp="1"/>
          </p:cNvSpPr>
          <p:nvPr>
            <p:ph idx="1"/>
          </p:nvPr>
        </p:nvSpPr>
        <p:spPr>
          <a:xfrm>
            <a:off x="85572" y="2273775"/>
            <a:ext cx="12106428" cy="4584225"/>
          </a:xfrm>
        </p:spPr>
        <p:txBody>
          <a:bodyPr>
            <a:normAutofit/>
          </a:bodyPr>
          <a:lstStyle/>
          <a:p>
            <a:r>
              <a:rPr lang="en-US" sz="3200" b="1">
                <a:latin typeface="Times New Roman" panose="02020603050405020304" pitchFamily="18" charset="0"/>
                <a:cs typeface="Times New Roman" panose="02020603050405020304" pitchFamily="18" charset="0"/>
              </a:rPr>
              <a:t>Localhost</a:t>
            </a:r>
            <a:r>
              <a:rPr lang="en-US" sz="3200">
                <a:latin typeface="Times New Roman" panose="02020603050405020304" pitchFamily="18" charset="0"/>
                <a:cs typeface="Times New Roman" panose="02020603050405020304" pitchFamily="18" charset="0"/>
              </a:rPr>
              <a:t> :</a:t>
            </a:r>
          </a:p>
          <a:p>
            <a:pPr lvl="3" algn="just"/>
            <a:r>
              <a:rPr lang="en-US" sz="3200">
                <a:latin typeface="Times New Roman" panose="02020603050405020304" pitchFamily="18" charset="0"/>
                <a:cs typeface="Times New Roman" panose="02020603050405020304" pitchFamily="18" charset="0"/>
              </a:rPr>
              <a:t>It is a set of hostnames that refers to the local computer that is used and that is used  to access the network services being used by The computer. These hostnames usually start with ‘127’.</a:t>
            </a:r>
          </a:p>
          <a:p>
            <a:r>
              <a:rPr lang="en-US" sz="3200" b="1">
                <a:latin typeface="Times New Roman" panose="02020603050405020304" pitchFamily="18" charset="0"/>
                <a:cs typeface="Times New Roman" panose="02020603050405020304" pitchFamily="18" charset="0"/>
              </a:rPr>
              <a:t>Hostname</a:t>
            </a:r>
            <a:r>
              <a:rPr lang="en-US" sz="3200">
                <a:latin typeface="Times New Roman" panose="02020603050405020304" pitchFamily="18" charset="0"/>
                <a:cs typeface="Times New Roman" panose="02020603050405020304" pitchFamily="18" charset="0"/>
              </a:rPr>
              <a:t> – </a:t>
            </a:r>
          </a:p>
          <a:p>
            <a:pPr marL="1714500" lvl="3" indent="-457200"/>
            <a:r>
              <a:rPr lang="en-US" sz="3200">
                <a:latin typeface="Times New Roman" panose="02020603050405020304" pitchFamily="18" charset="0"/>
                <a:cs typeface="Times New Roman" panose="02020603050405020304" pitchFamily="18" charset="0"/>
              </a:rPr>
              <a:t>It is an IP address that is used to identify the  computer during electronic communications.</a:t>
            </a:r>
          </a:p>
          <a:p>
            <a:pPr marL="0" indent="0">
              <a:buNone/>
            </a:pPr>
            <a:endParaRPr lang="en-US" sz="3200"/>
          </a:p>
          <a:p>
            <a:pPr marL="0" indent="0">
              <a:buNone/>
            </a:pPr>
            <a:endParaRPr lang="en-US" sz="3200"/>
          </a:p>
        </p:txBody>
      </p:sp>
    </p:spTree>
    <p:extLst>
      <p:ext uri="{BB962C8B-B14F-4D97-AF65-F5344CB8AC3E}">
        <p14:creationId xmlns:p14="http://schemas.microsoft.com/office/powerpoint/2010/main" xmlns="" val="3733807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64BDF3-8F79-8E96-062B-2472BA107AAD}"/>
              </a:ext>
            </a:extLst>
          </p:cNvPr>
          <p:cNvSpPr>
            <a:spLocks noGrp="1"/>
          </p:cNvSpPr>
          <p:nvPr>
            <p:ph type="title"/>
          </p:nvPr>
        </p:nvSpPr>
        <p:spPr>
          <a:xfrm>
            <a:off x="1154954" y="973668"/>
            <a:ext cx="8761413" cy="706964"/>
          </a:xfrm>
        </p:spPr>
        <p:txBody>
          <a:bodyPr/>
          <a:lstStyle/>
          <a:p>
            <a:r>
              <a:rPr lang="en-US" b="1">
                <a:latin typeface="Times New Roman" panose="02020603050405020304" pitchFamily="18" charset="0"/>
                <a:cs typeface="Times New Roman" panose="02020603050405020304" pitchFamily="18" charset="0"/>
              </a:rPr>
              <a:t>MODULE DESCRIPTION</a:t>
            </a:r>
          </a:p>
        </p:txBody>
      </p:sp>
      <p:sp>
        <p:nvSpPr>
          <p:cNvPr id="3" name="Content Placeholder 2">
            <a:extLst>
              <a:ext uri="{FF2B5EF4-FFF2-40B4-BE49-F238E27FC236}">
                <a16:creationId xmlns:a16="http://schemas.microsoft.com/office/drawing/2014/main" xmlns="" id="{140BF103-DA02-280C-320D-7B9418A1ACC6}"/>
              </a:ext>
            </a:extLst>
          </p:cNvPr>
          <p:cNvSpPr>
            <a:spLocks noGrp="1"/>
          </p:cNvSpPr>
          <p:nvPr>
            <p:ph idx="1"/>
          </p:nvPr>
        </p:nvSpPr>
        <p:spPr>
          <a:xfrm>
            <a:off x="0" y="2188202"/>
            <a:ext cx="12192000" cy="4669797"/>
          </a:xfrm>
        </p:spPr>
        <p:txBody>
          <a:bodyPr>
            <a:normAutofit/>
          </a:bodyPr>
          <a:lstStyle/>
          <a:p>
            <a:pPr marL="0" indent="0">
              <a:buNone/>
            </a:pPr>
            <a:r>
              <a:rPr lang="en-US" sz="3200" b="1">
                <a:latin typeface="Times New Roman" panose="02020603050405020304" pitchFamily="18" charset="0"/>
                <a:cs typeface="Times New Roman" panose="02020603050405020304" pitchFamily="18" charset="0"/>
              </a:rPr>
              <a:t>Creating gui window:</a:t>
            </a:r>
          </a:p>
          <a:p>
            <a:pPr algn="just"/>
            <a:r>
              <a:rPr lang="en-US" sz="3200">
                <a:latin typeface="Times New Roman" panose="02020603050405020304" pitchFamily="18" charset="0"/>
                <a:cs typeface="Times New Roman" panose="02020603050405020304" pitchFamily="18" charset="0"/>
              </a:rPr>
              <a:t>Tk()- helps to create an empty window where the labels and buttons are added. Thus a space named window is created
Geometry() – this function is used to give size to the window.
Minsize(), maxsize() – this function is for giving the minimum and maximum size to the window.
Title() – provides an appropriate title to the window.</a:t>
            </a:r>
          </a:p>
        </p:txBody>
      </p:sp>
    </p:spTree>
    <p:extLst>
      <p:ext uri="{BB962C8B-B14F-4D97-AF65-F5344CB8AC3E}">
        <p14:creationId xmlns:p14="http://schemas.microsoft.com/office/powerpoint/2010/main" xmlns="" val="2937482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101E09-4465-C4CA-7D56-270865984F73}"/>
              </a:ext>
            </a:extLst>
          </p:cNvPr>
          <p:cNvSpPr>
            <a:spLocks noGrp="1"/>
          </p:cNvSpPr>
          <p:nvPr>
            <p:ph type="title"/>
          </p:nvPr>
        </p:nvSpPr>
        <p:spPr>
          <a:xfrm>
            <a:off x="1154954" y="973668"/>
            <a:ext cx="8761413" cy="706964"/>
          </a:xfrm>
        </p:spPr>
        <p:txBody>
          <a:bodyPr/>
          <a:lstStyle/>
          <a:p>
            <a:r>
              <a:rPr lang="en-US" b="1">
                <a:latin typeface="Times New Roman" panose="02020603050405020304" pitchFamily="18" charset="0"/>
                <a:cs typeface="Times New Roman" panose="02020603050405020304" pitchFamily="18" charset="0"/>
              </a:rPr>
              <a:t>MODULE DESCRIPTION</a:t>
            </a:r>
          </a:p>
        </p:txBody>
      </p:sp>
      <p:sp>
        <p:nvSpPr>
          <p:cNvPr id="3" name="Content Placeholder 2">
            <a:extLst>
              <a:ext uri="{FF2B5EF4-FFF2-40B4-BE49-F238E27FC236}">
                <a16:creationId xmlns:a16="http://schemas.microsoft.com/office/drawing/2014/main" xmlns="" id="{9275EC0C-DE04-D227-E5DD-63888EA9F68D}"/>
              </a:ext>
            </a:extLst>
          </p:cNvPr>
          <p:cNvSpPr>
            <a:spLocks noGrp="1"/>
          </p:cNvSpPr>
          <p:nvPr>
            <p:ph idx="1"/>
          </p:nvPr>
        </p:nvSpPr>
        <p:spPr>
          <a:xfrm>
            <a:off x="0" y="2237103"/>
            <a:ext cx="12310171" cy="4620898"/>
          </a:xfrm>
        </p:spPr>
        <p:txBody>
          <a:bodyPr>
            <a:normAutofit/>
          </a:bodyPr>
          <a:lstStyle/>
          <a:p>
            <a:pPr marL="0" indent="0">
              <a:buNone/>
            </a:pPr>
            <a:r>
              <a:rPr lang="en-US" sz="3200" b="1">
                <a:latin typeface="Times New Roman" panose="02020603050405020304" pitchFamily="18" charset="0"/>
                <a:cs typeface="Times New Roman" panose="02020603050405020304" pitchFamily="18" charset="0"/>
              </a:rPr>
              <a:t> Block Function:</a:t>
            </a:r>
          </a:p>
          <a:p>
            <a:pPr algn="just"/>
            <a:r>
              <a:rPr lang="en-US" sz="3200">
                <a:latin typeface="Times New Roman" panose="02020603050405020304" pitchFamily="18" charset="0"/>
                <a:cs typeface="Times New Roman" panose="02020603050405020304" pitchFamily="18" charset="0"/>
              </a:rPr>
              <a:t>Get() – this method is used to get the text that is added to the enter_website label.
Open() – this is for opening the host file. Here  the host file is opened in r+ mode which is read plus write mode.
Split() – this method is used to separate the content of the text area.</a:t>
            </a:r>
          </a:p>
        </p:txBody>
      </p:sp>
    </p:spTree>
    <p:extLst>
      <p:ext uri="{BB962C8B-B14F-4D97-AF65-F5344CB8AC3E}">
        <p14:creationId xmlns:p14="http://schemas.microsoft.com/office/powerpoint/2010/main" xmlns="" val="3879501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403772-11C5-5D3F-6D33-30386B641003}"/>
              </a:ext>
            </a:extLst>
          </p:cNvPr>
          <p:cNvSpPr>
            <a:spLocks noGrp="1"/>
          </p:cNvSpPr>
          <p:nvPr>
            <p:ph type="title"/>
          </p:nvPr>
        </p:nvSpPr>
        <p:spPr>
          <a:xfrm>
            <a:off x="1154954" y="973668"/>
            <a:ext cx="8761413" cy="706964"/>
          </a:xfrm>
        </p:spPr>
        <p:txBody>
          <a:bodyPr/>
          <a:lstStyle/>
          <a:p>
            <a:r>
              <a:rPr lang="en-US" b="1">
                <a:latin typeface="Times New Roman" panose="02020603050405020304" pitchFamily="18" charset="0"/>
                <a:cs typeface="Times New Roman" panose="02020603050405020304" pitchFamily="18" charset="0"/>
              </a:rPr>
              <a:t>MODULE DESCRIPTION</a:t>
            </a:r>
          </a:p>
        </p:txBody>
      </p:sp>
      <p:sp>
        <p:nvSpPr>
          <p:cNvPr id="3" name="Content Placeholder 2">
            <a:extLst>
              <a:ext uri="{FF2B5EF4-FFF2-40B4-BE49-F238E27FC236}">
                <a16:creationId xmlns:a16="http://schemas.microsoft.com/office/drawing/2014/main" xmlns="" id="{B37C4638-D3F3-CAFF-09C7-F0E458DDDF9A}"/>
              </a:ext>
            </a:extLst>
          </p:cNvPr>
          <p:cNvSpPr>
            <a:spLocks noGrp="1"/>
          </p:cNvSpPr>
          <p:nvPr>
            <p:ph idx="1"/>
          </p:nvPr>
        </p:nvSpPr>
        <p:spPr>
          <a:xfrm>
            <a:off x="0" y="2249326"/>
            <a:ext cx="12192000" cy="4608674"/>
          </a:xfrm>
        </p:spPr>
        <p:txBody>
          <a:bodyPr>
            <a:normAutofit/>
          </a:bodyPr>
          <a:lstStyle/>
          <a:p>
            <a:pPr marL="0" indent="0">
              <a:buNone/>
            </a:pPr>
            <a:r>
              <a:rPr lang="en-US" sz="3200" b="1">
                <a:latin typeface="Times New Roman" panose="02020603050405020304" pitchFamily="18" charset="0"/>
                <a:cs typeface="Times New Roman" panose="02020603050405020304" pitchFamily="18" charset="0"/>
              </a:rPr>
              <a:t>Unblock Function:</a:t>
            </a:r>
          </a:p>
          <a:p>
            <a:pPr algn="just"/>
            <a:r>
              <a:rPr lang="en-US" sz="3200">
                <a:latin typeface="Times New Roman" panose="02020603050405020304" pitchFamily="18" charset="0"/>
                <a:cs typeface="Times New Roman" panose="02020603050405020304" pitchFamily="18" charset="0"/>
              </a:rPr>
              <a:t>The Unblock() function is created so that the user can unblock a website that is already blocked if needed and it  is present in the host file.</a:t>
            </a:r>
          </a:p>
          <a:p>
            <a:pPr algn="just"/>
            <a:r>
              <a:rPr lang="en-US" sz="3200">
                <a:latin typeface="Times New Roman" panose="02020603050405020304" pitchFamily="18" charset="0"/>
                <a:cs typeface="Times New Roman" panose="02020603050405020304" pitchFamily="18" charset="0"/>
              </a:rPr>
              <a:t> If a website is blocked and if the Unblock button is clicked a label “Unblocked” is displayed.</a:t>
            </a:r>
          </a:p>
          <a:p>
            <a:pPr algn="just"/>
            <a:r>
              <a:rPr lang="en-US" sz="3200">
                <a:latin typeface="Times New Roman" panose="02020603050405020304" pitchFamily="18" charset="0"/>
                <a:cs typeface="Times New Roman" panose="02020603050405020304" pitchFamily="18" charset="0"/>
              </a:rPr>
              <a:t> If a website is already Unblocked and isn’t a part of the host file then display label – “Already Unblocked”.</a:t>
            </a:r>
          </a:p>
        </p:txBody>
      </p:sp>
    </p:spTree>
    <p:extLst>
      <p:ext uri="{BB962C8B-B14F-4D97-AF65-F5344CB8AC3E}">
        <p14:creationId xmlns:p14="http://schemas.microsoft.com/office/powerpoint/2010/main" xmlns="" val="176925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0B758A-14CB-93E3-3899-62ABC1CDE1C0}"/>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MODULE DESCRIPTION</a:t>
            </a:r>
          </a:p>
        </p:txBody>
      </p:sp>
      <p:sp>
        <p:nvSpPr>
          <p:cNvPr id="3" name="Content Placeholder 2">
            <a:extLst>
              <a:ext uri="{FF2B5EF4-FFF2-40B4-BE49-F238E27FC236}">
                <a16:creationId xmlns:a16="http://schemas.microsoft.com/office/drawing/2014/main" xmlns="" id="{A966DD8D-4E3E-207D-45B9-6AD61862054F}"/>
              </a:ext>
            </a:extLst>
          </p:cNvPr>
          <p:cNvSpPr>
            <a:spLocks noGrp="1"/>
          </p:cNvSpPr>
          <p:nvPr>
            <p:ph idx="1"/>
          </p:nvPr>
        </p:nvSpPr>
        <p:spPr>
          <a:xfrm>
            <a:off x="0" y="2139305"/>
            <a:ext cx="12395743" cy="4804267"/>
          </a:xfrm>
        </p:spPr>
        <p:txBody>
          <a:bodyPr>
            <a:noAutofit/>
          </a:bodyPr>
          <a:lstStyle/>
          <a:p>
            <a:r>
              <a:rPr lang="en-US" sz="3200">
                <a:latin typeface="Times New Roman" panose="02020603050405020304" pitchFamily="18" charset="0"/>
                <a:cs typeface="Times New Roman" panose="02020603050405020304" pitchFamily="18" charset="0"/>
              </a:rPr>
              <a:t>Get() – this method is used to get the text that is added to the enter_website label</a:t>
            </a:r>
          </a:p>
          <a:p>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Open() – this is for opening the host file. Here  the host file is opened in r+ mode which is read plus write mode.</a:t>
            </a:r>
          </a:p>
          <a:p>
            <a:endParaRPr lang="en-US" sz="3200">
              <a:latin typeface="Times New Roman" panose="02020603050405020304" pitchFamily="18" charset="0"/>
              <a:cs typeface="Times New Roman" panose="02020603050405020304" pitchFamily="18" charset="0"/>
            </a:endParaRPr>
          </a:p>
          <a:p>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Split() – this method is used to separate the content of the text area.</a:t>
            </a:r>
          </a:p>
        </p:txBody>
      </p:sp>
    </p:spTree>
    <p:extLst>
      <p:ext uri="{BB962C8B-B14F-4D97-AF65-F5344CB8AC3E}">
        <p14:creationId xmlns:p14="http://schemas.microsoft.com/office/powerpoint/2010/main" xmlns="" val="1218043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1A6180-9AC4-4B53-06F0-FD55A2ADE358}"/>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MODULE DESCRIPTION</a:t>
            </a:r>
          </a:p>
        </p:txBody>
      </p:sp>
      <p:sp>
        <p:nvSpPr>
          <p:cNvPr id="3" name="Content Placeholder 2">
            <a:extLst>
              <a:ext uri="{FF2B5EF4-FFF2-40B4-BE49-F238E27FC236}">
                <a16:creationId xmlns:a16="http://schemas.microsoft.com/office/drawing/2014/main" xmlns="" id="{7B2863C8-808A-5ACC-F730-64EC360921CD}"/>
              </a:ext>
            </a:extLst>
          </p:cNvPr>
          <p:cNvSpPr>
            <a:spLocks noGrp="1"/>
          </p:cNvSpPr>
          <p:nvPr>
            <p:ph idx="1"/>
          </p:nvPr>
        </p:nvSpPr>
        <p:spPr>
          <a:xfrm>
            <a:off x="0" y="2200428"/>
            <a:ext cx="12192000" cy="4657572"/>
          </a:xfrm>
        </p:spPr>
        <p:txBody>
          <a:bodyPr>
            <a:normAutofit/>
          </a:bodyPr>
          <a:lstStyle/>
          <a:p>
            <a:pPr marL="0" indent="0">
              <a:buNone/>
            </a:pPr>
            <a:r>
              <a:rPr lang="en-US" sz="3200" b="1">
                <a:latin typeface="Times New Roman" panose="02020603050405020304" pitchFamily="18" charset="0"/>
                <a:cs typeface="Times New Roman" panose="02020603050405020304" pitchFamily="18" charset="0"/>
              </a:rPr>
              <a:t>Creating Labels and Buttons:</a:t>
            </a:r>
          </a:p>
          <a:p>
            <a:r>
              <a:rPr lang="en-US" sz="3200">
                <a:latin typeface="Times New Roman" panose="02020603050405020304" pitchFamily="18" charset="0"/>
                <a:cs typeface="Times New Roman" panose="02020603050405020304" pitchFamily="18" charset="0"/>
              </a:rPr>
              <a:t>The method Label() is used to create a label.</a:t>
            </a:r>
          </a:p>
          <a:p>
            <a:pPr marL="0" indent="0">
              <a:buNone/>
            </a:pP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For the text area, we use the method Text().</a:t>
            </a:r>
          </a:p>
          <a:p>
            <a:pPr marL="0" indent="0">
              <a:buNone/>
            </a:pPr>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To place both of these to the window we use the place() method and inside it we give the values to x and y.</a:t>
            </a:r>
          </a:p>
        </p:txBody>
      </p:sp>
    </p:spTree>
    <p:extLst>
      <p:ext uri="{BB962C8B-B14F-4D97-AF65-F5344CB8AC3E}">
        <p14:creationId xmlns:p14="http://schemas.microsoft.com/office/powerpoint/2010/main" xmlns="" val="2601824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4FF7AE-4D1F-AD46-A5B2-9C0E2F3C2ED1}"/>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WEBSITE BLOCKER WINDOW</a:t>
            </a:r>
          </a:p>
        </p:txBody>
      </p:sp>
      <p:pic>
        <p:nvPicPr>
          <p:cNvPr id="4" name="Picture 4">
            <a:extLst>
              <a:ext uri="{FF2B5EF4-FFF2-40B4-BE49-F238E27FC236}">
                <a16:creationId xmlns:a16="http://schemas.microsoft.com/office/drawing/2014/main" xmlns="" id="{508ABB8B-D7D6-223F-A493-3820974D19DF}"/>
              </a:ext>
            </a:extLst>
          </p:cNvPr>
          <p:cNvPicPr>
            <a:picLocks noGrp="1" noChangeAspect="1"/>
          </p:cNvPicPr>
          <p:nvPr>
            <p:ph idx="1"/>
          </p:nvPr>
        </p:nvPicPr>
        <p:blipFill>
          <a:blip r:embed="rId2"/>
          <a:stretch>
            <a:fillRect/>
          </a:stretch>
        </p:blipFill>
        <p:spPr>
          <a:xfrm>
            <a:off x="0" y="2249326"/>
            <a:ext cx="12192000" cy="4523102"/>
          </a:xfrm>
        </p:spPr>
      </p:pic>
    </p:spTree>
    <p:extLst>
      <p:ext uri="{BB962C8B-B14F-4D97-AF65-F5344CB8AC3E}">
        <p14:creationId xmlns:p14="http://schemas.microsoft.com/office/powerpoint/2010/main" xmlns="" val="1203407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87DF4F-0222-AFD9-44E0-2757D4080F48}"/>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BLOCKED WEBSITE</a:t>
            </a:r>
          </a:p>
        </p:txBody>
      </p:sp>
      <p:pic>
        <p:nvPicPr>
          <p:cNvPr id="4" name="Picture 4">
            <a:extLst>
              <a:ext uri="{FF2B5EF4-FFF2-40B4-BE49-F238E27FC236}">
                <a16:creationId xmlns:a16="http://schemas.microsoft.com/office/drawing/2014/main" xmlns="" id="{139EB988-CA9E-AE0A-FF93-A7D1CBF89E25}"/>
              </a:ext>
            </a:extLst>
          </p:cNvPr>
          <p:cNvPicPr>
            <a:picLocks noGrp="1" noChangeAspect="1"/>
          </p:cNvPicPr>
          <p:nvPr>
            <p:ph idx="1"/>
          </p:nvPr>
        </p:nvPicPr>
        <p:blipFill>
          <a:blip r:embed="rId2"/>
          <a:stretch>
            <a:fillRect/>
          </a:stretch>
        </p:blipFill>
        <p:spPr>
          <a:xfrm>
            <a:off x="146694" y="1845914"/>
            <a:ext cx="12045305" cy="5012086"/>
          </a:xfrm>
        </p:spPr>
      </p:pic>
    </p:spTree>
    <p:extLst>
      <p:ext uri="{BB962C8B-B14F-4D97-AF65-F5344CB8AC3E}">
        <p14:creationId xmlns:p14="http://schemas.microsoft.com/office/powerpoint/2010/main" xmlns="" val="2701630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EED58C-81E8-E34B-B045-D32AFBB71BB3}"/>
              </a:ext>
            </a:extLst>
          </p:cNvPr>
          <p:cNvSpPr>
            <a:spLocks noGrp="1"/>
          </p:cNvSpPr>
          <p:nvPr>
            <p:ph type="title"/>
          </p:nvPr>
        </p:nvSpPr>
        <p:spPr>
          <a:xfrm>
            <a:off x="0" y="391187"/>
            <a:ext cx="12192000" cy="6466813"/>
          </a:xfrm>
        </p:spPr>
        <p:txBody>
          <a:bodyPr/>
          <a:lstStyle/>
          <a:p>
            <a:r>
              <a:rPr lang="en-US"/>
              <a:t>                                    </a:t>
            </a:r>
            <a:r>
              <a:rPr lang="en-US" b="1" i="1">
                <a:solidFill>
                  <a:schemeClr val="tx2"/>
                </a:solidFill>
              </a:rPr>
              <a:t>THANK YOU!!!!!!</a:t>
            </a:r>
          </a:p>
        </p:txBody>
      </p:sp>
    </p:spTree>
    <p:extLst>
      <p:ext uri="{BB962C8B-B14F-4D97-AF65-F5344CB8AC3E}">
        <p14:creationId xmlns:p14="http://schemas.microsoft.com/office/powerpoint/2010/main" xmlns="" val="2862046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4BA312-C69D-02F6-E8EE-332C6A11B433}"/>
              </a:ext>
            </a:extLst>
          </p:cNvPr>
          <p:cNvSpPr>
            <a:spLocks noGrp="1"/>
          </p:cNvSpPr>
          <p:nvPr>
            <p:ph type="title"/>
          </p:nvPr>
        </p:nvSpPr>
        <p:spPr/>
        <p:txBody>
          <a:bodyPr/>
          <a:lstStyle/>
          <a:p>
            <a:r>
              <a:rPr lang="en-US" b="1">
                <a:latin typeface="Times New Roman" panose="02020603050405020304" pitchFamily="18" charset="0"/>
                <a:ea typeface="Abadi" panose="02000000000000000000" pitchFamily="2"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xmlns="" id="{FE5E4EAE-472E-086D-CF63-DC4AD19626F7}"/>
              </a:ext>
            </a:extLst>
          </p:cNvPr>
          <p:cNvSpPr>
            <a:spLocks noGrp="1"/>
          </p:cNvSpPr>
          <p:nvPr>
            <p:ph idx="1"/>
          </p:nvPr>
        </p:nvSpPr>
        <p:spPr>
          <a:xfrm>
            <a:off x="0" y="2273775"/>
            <a:ext cx="12192000" cy="4584225"/>
          </a:xfrm>
        </p:spPr>
        <p:txBody>
          <a:bodyPr>
            <a:normAutofit fontScale="92500" lnSpcReduction="10000"/>
          </a:bodyPr>
          <a:lstStyle/>
          <a:p>
            <a:r>
              <a:rPr lang="en-US" sz="3500">
                <a:latin typeface="Times New Roman" panose="02020603050405020304" pitchFamily="18" charset="0"/>
                <a:cs typeface="Times New Roman" panose="02020603050405020304" pitchFamily="18" charset="0"/>
              </a:rPr>
              <a:t>The  website  blocker  denies  access  to  the  specific  IP  address  of  the client.</a:t>
            </a:r>
          </a:p>
          <a:p>
            <a:pPr marL="0" indent="0">
              <a:buNone/>
            </a:pPr>
            <a:endParaRPr lang="en-US" sz="3500">
              <a:latin typeface="Times New Roman" panose="02020603050405020304" pitchFamily="18" charset="0"/>
              <a:cs typeface="Times New Roman" panose="02020603050405020304" pitchFamily="18" charset="0"/>
            </a:endParaRPr>
          </a:p>
          <a:p>
            <a:r>
              <a:rPr lang="en-US" sz="3500">
                <a:latin typeface="Times New Roman" panose="02020603050405020304" pitchFamily="18" charset="0"/>
                <a:cs typeface="Times New Roman" panose="02020603050405020304" pitchFamily="18" charset="0"/>
              </a:rPr>
              <a:t>  The  blocking  doesn‘t  means that  the  website  will  not  operate.The  content  or  page  of  the  website will  not  show  to  the  user   anymore. </a:t>
            </a:r>
          </a:p>
          <a:p>
            <a:pPr marL="0" indent="0">
              <a:buNone/>
            </a:pPr>
            <a:endParaRPr lang="en-US" sz="3500">
              <a:latin typeface="Times New Roman" panose="02020603050405020304" pitchFamily="18" charset="0"/>
              <a:cs typeface="Times New Roman" panose="02020603050405020304" pitchFamily="18" charset="0"/>
            </a:endParaRPr>
          </a:p>
          <a:p>
            <a:r>
              <a:rPr lang="en-US" sz="3500">
                <a:latin typeface="Times New Roman" panose="02020603050405020304" pitchFamily="18" charset="0"/>
                <a:cs typeface="Times New Roman" panose="02020603050405020304" pitchFamily="18" charset="0"/>
              </a:rPr>
              <a:t>The  website  blocker  is  a    tools  that  can  help  to  overcome  the temptation  of distracting  and  addictive  tech.</a:t>
            </a:r>
          </a:p>
          <a:p>
            <a:endParaRPr lang="en-US"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49496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DD2D45-DC1D-B64E-A177-3D9B1E05749E}"/>
              </a:ext>
            </a:extLst>
          </p:cNvPr>
          <p:cNvSpPr>
            <a:spLocks noGrp="1"/>
          </p:cNvSpPr>
          <p:nvPr>
            <p:ph type="title"/>
          </p:nvPr>
        </p:nvSpPr>
        <p:spPr>
          <a:xfrm>
            <a:off x="470377" y="403413"/>
            <a:ext cx="11326361" cy="1870362"/>
          </a:xfrm>
        </p:spPr>
        <p:txBody>
          <a:bodyPr/>
          <a:lstStyle/>
          <a:p>
            <a:r>
              <a:rPr lang="en-US" b="1">
                <a:latin typeface="Times New Roman" panose="02020603050405020304" pitchFamily="18" charset="0"/>
                <a:cs typeface="Times New Roman" panose="02020603050405020304" pitchFamily="18" charset="0"/>
              </a:rPr>
              <a:t>OBJECTIVE </a:t>
            </a:r>
          </a:p>
        </p:txBody>
      </p:sp>
      <p:sp>
        <p:nvSpPr>
          <p:cNvPr id="3" name="Content Placeholder 2">
            <a:extLst>
              <a:ext uri="{FF2B5EF4-FFF2-40B4-BE49-F238E27FC236}">
                <a16:creationId xmlns:a16="http://schemas.microsoft.com/office/drawing/2014/main" xmlns="" id="{9EF6BF5B-DF42-7143-854D-671B7785FE1E}"/>
              </a:ext>
            </a:extLst>
          </p:cNvPr>
          <p:cNvSpPr>
            <a:spLocks noGrp="1"/>
          </p:cNvSpPr>
          <p:nvPr>
            <p:ph idx="1"/>
          </p:nvPr>
        </p:nvSpPr>
        <p:spPr>
          <a:xfrm>
            <a:off x="0" y="2273775"/>
            <a:ext cx="12191999" cy="4584225"/>
          </a:xfrm>
        </p:spPr>
        <p:txBody>
          <a:bodyPr>
            <a:normAutofit/>
          </a:bodyPr>
          <a:lstStyle/>
          <a:p>
            <a:pPr algn="just"/>
            <a:r>
              <a:rPr lang="en-US" sz="3200">
                <a:latin typeface="Times New Roman" panose="02020603050405020304" pitchFamily="18" charset="0"/>
                <a:cs typeface="Times New Roman" panose="02020603050405020304" pitchFamily="18" charset="0"/>
              </a:rPr>
              <a:t>Website  Blocker  is  a  tool  that denies the access  to certain websites  TEMPORARILY  or   PERMANENTLY.</a:t>
            </a:r>
          </a:p>
          <a:p>
            <a:pPr marL="0" indent="0" algn="just">
              <a:buNone/>
            </a:pPr>
            <a:r>
              <a:rPr lang="en-US" sz="3200">
                <a:latin typeface="Times New Roman" panose="02020603050405020304" pitchFamily="18" charset="0"/>
                <a:cs typeface="Times New Roman" panose="02020603050405020304" pitchFamily="18" charset="0"/>
              </a:rPr>
              <a:t> </a:t>
            </a:r>
          </a:p>
          <a:p>
            <a:pPr algn="just"/>
            <a:r>
              <a:rPr lang="en-US" sz="3200">
                <a:latin typeface="Times New Roman" panose="02020603050405020304" pitchFamily="18" charset="0"/>
                <a:cs typeface="Times New Roman" panose="02020603050405020304" pitchFamily="18" charset="0"/>
              </a:rPr>
              <a:t>To use the internet safely and distractions,all the websites  can be blocked.</a:t>
            </a:r>
          </a:p>
        </p:txBody>
      </p:sp>
    </p:spTree>
    <p:extLst>
      <p:ext uri="{BB962C8B-B14F-4D97-AF65-F5344CB8AC3E}">
        <p14:creationId xmlns:p14="http://schemas.microsoft.com/office/powerpoint/2010/main" xmlns="" val="1971744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2801B6-5FAC-4E48-B07A-6339A67EC6DF}"/>
              </a:ext>
            </a:extLst>
          </p:cNvPr>
          <p:cNvSpPr>
            <a:spLocks noGrp="1"/>
          </p:cNvSpPr>
          <p:nvPr>
            <p:ph type="title"/>
          </p:nvPr>
        </p:nvSpPr>
        <p:spPr>
          <a:xfrm>
            <a:off x="482601" y="509134"/>
            <a:ext cx="11387485" cy="1171498"/>
          </a:xfrm>
        </p:spPr>
        <p:txBody>
          <a:bodyPr/>
          <a:lstStyle/>
          <a:p>
            <a:r>
              <a:rPr lang="en-US" b="1">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xmlns="" id="{835A4CB7-8D13-814A-8420-FDE68B561920}"/>
              </a:ext>
            </a:extLst>
          </p:cNvPr>
          <p:cNvSpPr>
            <a:spLocks noGrp="1"/>
          </p:cNvSpPr>
          <p:nvPr>
            <p:ph idx="1"/>
          </p:nvPr>
        </p:nvSpPr>
        <p:spPr>
          <a:xfrm>
            <a:off x="0" y="2237102"/>
            <a:ext cx="12191999" cy="4620898"/>
          </a:xfrm>
        </p:spPr>
        <p:txBody>
          <a:bodyPr>
            <a:normAutofit fontScale="92500" lnSpcReduction="10000"/>
          </a:bodyPr>
          <a:lstStyle/>
          <a:p>
            <a:pPr algn="just"/>
            <a:r>
              <a:rPr lang="en-US" sz="3200">
                <a:latin typeface="Times New Roman" panose="02020603050405020304" pitchFamily="18" charset="0"/>
                <a:cs typeface="Times New Roman" panose="02020603050405020304" pitchFamily="18" charset="0"/>
              </a:rPr>
              <a:t>The user can enter  multiple websites to  block that derives the concentration during the working hours.</a:t>
            </a:r>
          </a:p>
          <a:p>
            <a:pPr marL="0" indent="0" algn="just">
              <a:buNone/>
            </a:pPr>
            <a:endParaRPr lang="en-US" sz="3200">
              <a:latin typeface="Times New Roman" panose="02020603050405020304" pitchFamily="18" charset="0"/>
              <a:cs typeface="Times New Roman" panose="02020603050405020304" pitchFamily="18" charset="0"/>
            </a:endParaRPr>
          </a:p>
          <a:p>
            <a:pPr algn="just"/>
            <a:r>
              <a:rPr lang="en-US" sz="3200">
                <a:latin typeface="Times New Roman" panose="02020603050405020304" pitchFamily="18" charset="0"/>
                <a:cs typeface="Times New Roman" panose="02020603050405020304" pitchFamily="18" charset="0"/>
              </a:rPr>
              <a:t>On clicking   the  block  button ,the if statement will  check  the  condition  if  the  website is already  blocked. If so ‘already blocked’ is displayed else block all  the websites that are entered  and print ‘blocked’.</a:t>
            </a:r>
          </a:p>
          <a:p>
            <a:pPr algn="just"/>
            <a:endParaRPr lang="en-US" sz="3200">
              <a:latin typeface="Times New Roman" panose="02020603050405020304" pitchFamily="18" charset="0"/>
              <a:cs typeface="Times New Roman" panose="02020603050405020304" pitchFamily="18" charset="0"/>
            </a:endParaRPr>
          </a:p>
          <a:p>
            <a:pPr algn="just"/>
            <a:r>
              <a:rPr lang="en-US" sz="3200">
                <a:latin typeface="Times New Roman" panose="02020603050405020304" pitchFamily="18" charset="0"/>
                <a:cs typeface="Times New Roman" panose="02020603050405020304" pitchFamily="18" charset="0"/>
              </a:rPr>
              <a:t>The same website can be unblocked by the user using the unblock button if it’s needed.</a:t>
            </a:r>
          </a:p>
        </p:txBody>
      </p:sp>
    </p:spTree>
    <p:extLst>
      <p:ext uri="{BB962C8B-B14F-4D97-AF65-F5344CB8AC3E}">
        <p14:creationId xmlns:p14="http://schemas.microsoft.com/office/powerpoint/2010/main" xmlns="" val="1588585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DD908D-96D1-1F45-BBED-3472958504F0}"/>
              </a:ext>
            </a:extLst>
          </p:cNvPr>
          <p:cNvSpPr>
            <a:spLocks noGrp="1"/>
          </p:cNvSpPr>
          <p:nvPr>
            <p:ph type="title"/>
          </p:nvPr>
        </p:nvSpPr>
        <p:spPr>
          <a:xfrm>
            <a:off x="1203852" y="765850"/>
            <a:ext cx="8761413" cy="1116738"/>
          </a:xfrm>
        </p:spPr>
        <p:txBody>
          <a:bodyPr/>
          <a:lstStyle/>
          <a:p>
            <a:r>
              <a:rPr lang="en-US" b="1">
                <a:latin typeface="Times New Roman" panose="02020603050405020304" pitchFamily="18" charset="0"/>
                <a:cs typeface="Times New Roman" panose="02020603050405020304" pitchFamily="18" charset="0"/>
              </a:rPr>
              <a:t>SYSTEM  REQUIREMENTS</a:t>
            </a:r>
          </a:p>
        </p:txBody>
      </p:sp>
      <p:sp>
        <p:nvSpPr>
          <p:cNvPr id="3" name="Content Placeholder 2">
            <a:extLst>
              <a:ext uri="{FF2B5EF4-FFF2-40B4-BE49-F238E27FC236}">
                <a16:creationId xmlns:a16="http://schemas.microsoft.com/office/drawing/2014/main" xmlns="" id="{CC019F4B-9564-8043-B185-0156410BBF6C}"/>
              </a:ext>
            </a:extLst>
          </p:cNvPr>
          <p:cNvSpPr>
            <a:spLocks noGrp="1"/>
          </p:cNvSpPr>
          <p:nvPr>
            <p:ph idx="1"/>
          </p:nvPr>
        </p:nvSpPr>
        <p:spPr>
          <a:xfrm>
            <a:off x="323951" y="2512155"/>
            <a:ext cx="11868049" cy="4345845"/>
          </a:xfrm>
        </p:spPr>
        <p:txBody>
          <a:bodyPr>
            <a:normAutofit fontScale="77500" lnSpcReduction="20000"/>
          </a:bodyPr>
          <a:lstStyle/>
          <a:p>
            <a:pPr marL="0" indent="0">
              <a:buNone/>
            </a:pPr>
            <a:r>
              <a:rPr lang="en-US" sz="5000">
                <a:latin typeface="Times New Roman" panose="02020603050405020304" pitchFamily="18" charset="0"/>
                <a:cs typeface="Times New Roman" panose="02020603050405020304" pitchFamily="18" charset="0"/>
              </a:rPr>
              <a:t>HARDWARE REQUIREMENTS:</a:t>
            </a:r>
          </a:p>
          <a:p>
            <a:pPr marL="0" indent="0">
              <a:buNone/>
            </a:pPr>
            <a:r>
              <a:rPr lang="en-US" sz="4100">
                <a:effectLst/>
                <a:latin typeface="Times New Roman" panose="02020603050405020304" pitchFamily="18" charset="0"/>
                <a:ea typeface="Times New Roman" panose="02020603050405020304" pitchFamily="18" charset="0"/>
                <a:cs typeface="Times New Roman" panose="02020603050405020304" pitchFamily="18" charset="0"/>
              </a:rPr>
              <a:t>Processor	                        :Pentium</a:t>
            </a:r>
            <a:r>
              <a:rPr lang="en-US" sz="4100" spc="-1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100">
                <a:effectLst/>
                <a:latin typeface="Times New Roman" panose="02020603050405020304" pitchFamily="18" charset="0"/>
                <a:ea typeface="Times New Roman" panose="02020603050405020304" pitchFamily="18" charset="0"/>
                <a:cs typeface="Times New Roman" panose="02020603050405020304" pitchFamily="18" charset="0"/>
              </a:rPr>
              <a:t>IVl </a:t>
            </a:r>
          </a:p>
          <a:p>
            <a:pPr marL="0" indent="0">
              <a:buNone/>
            </a:pPr>
            <a:r>
              <a:rPr lang="en-US" sz="4100">
                <a:effectLst/>
                <a:latin typeface="Times New Roman" panose="02020603050405020304" pitchFamily="18" charset="0"/>
                <a:ea typeface="Times New Roman" panose="02020603050405020304" pitchFamily="18" charset="0"/>
                <a:cs typeface="Times New Roman" panose="02020603050405020304" pitchFamily="18" charset="0"/>
              </a:rPr>
              <a:t>Hard</a:t>
            </a:r>
            <a:r>
              <a:rPr lang="en-US" sz="41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100">
                <a:effectLst/>
                <a:latin typeface="Times New Roman" panose="02020603050405020304" pitchFamily="18" charset="0"/>
                <a:ea typeface="Times New Roman" panose="02020603050405020304" pitchFamily="18" charset="0"/>
                <a:cs typeface="Times New Roman" panose="02020603050405020304" pitchFamily="18" charset="0"/>
              </a:rPr>
              <a:t>disk</a:t>
            </a:r>
            <a:r>
              <a:rPr lang="en-US" sz="41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100">
                <a:effectLst/>
                <a:latin typeface="Times New Roman" panose="02020603050405020304" pitchFamily="18" charset="0"/>
                <a:ea typeface="Times New Roman" panose="02020603050405020304" pitchFamily="18" charset="0"/>
                <a:cs typeface="Times New Roman" panose="02020603050405020304" pitchFamily="18" charset="0"/>
              </a:rPr>
              <a:t>capacity            :40 GB</a:t>
            </a:r>
          </a:p>
          <a:p>
            <a:pPr marL="0" indent="0">
              <a:buNone/>
            </a:pPr>
            <a:r>
              <a:rPr lang="en-US" sz="4100">
                <a:effectLst/>
                <a:latin typeface="Times New Roman" panose="02020603050405020304" pitchFamily="18" charset="0"/>
                <a:ea typeface="Times New Roman" panose="02020603050405020304" pitchFamily="18" charset="0"/>
                <a:cs typeface="Times New Roman" panose="02020603050405020304" pitchFamily="18" charset="0"/>
              </a:rPr>
              <a:t>Monitor              	          :21</a:t>
            </a:r>
            <a:r>
              <a:rPr lang="en-US" sz="41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100">
                <a:effectLst/>
                <a:latin typeface="Times New Roman" panose="02020603050405020304" pitchFamily="18" charset="0"/>
                <a:ea typeface="Times New Roman" panose="02020603050405020304" pitchFamily="18" charset="0"/>
                <a:cs typeface="Times New Roman" panose="02020603050405020304" pitchFamily="18" charset="0"/>
              </a:rPr>
              <a:t>“Samtron Monitor”</a:t>
            </a:r>
          </a:p>
          <a:p>
            <a:pPr marL="0" indent="0">
              <a:buNone/>
            </a:pPr>
            <a:r>
              <a:rPr lang="en-US" sz="4100">
                <a:effectLst/>
                <a:latin typeface="Times New Roman" panose="02020603050405020304" pitchFamily="18" charset="0"/>
                <a:ea typeface="Times New Roman" panose="02020603050405020304" pitchFamily="18" charset="0"/>
                <a:cs typeface="Times New Roman" panose="02020603050405020304" pitchFamily="18" charset="0"/>
              </a:rPr>
              <a:t>Internal</a:t>
            </a:r>
            <a:r>
              <a:rPr lang="en-US" sz="4100" spc="-1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100">
                <a:effectLst/>
                <a:latin typeface="Times New Roman" panose="02020603050405020304" pitchFamily="18" charset="0"/>
                <a:ea typeface="Times New Roman" panose="02020603050405020304" pitchFamily="18" charset="0"/>
                <a:cs typeface="Times New Roman" panose="02020603050405020304" pitchFamily="18" charset="0"/>
              </a:rPr>
              <a:t>memory</a:t>
            </a:r>
            <a:r>
              <a:rPr lang="en-US" sz="41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100">
                <a:effectLst/>
                <a:latin typeface="Times New Roman" panose="02020603050405020304" pitchFamily="18" charset="0"/>
                <a:ea typeface="Times New Roman" panose="02020603050405020304" pitchFamily="18" charset="0"/>
                <a:cs typeface="Times New Roman" panose="02020603050405020304" pitchFamily="18" charset="0"/>
              </a:rPr>
              <a:t>capacity:128 Mb</a:t>
            </a:r>
          </a:p>
          <a:p>
            <a:pPr marL="0" indent="0">
              <a:buNone/>
            </a:pPr>
            <a:r>
              <a:rPr lang="en-US" sz="4100">
                <a:effectLst/>
                <a:latin typeface="Times New Roman" panose="02020603050405020304" pitchFamily="18" charset="0"/>
                <a:ea typeface="Times New Roman" panose="02020603050405020304" pitchFamily="18" charset="0"/>
                <a:cs typeface="Times New Roman" panose="02020603050405020304" pitchFamily="18" charset="0"/>
              </a:rPr>
              <a:t>Keyboard	                       :Logitech</a:t>
            </a:r>
            <a:r>
              <a:rPr lang="en-US" sz="41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10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41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100">
                <a:effectLst/>
                <a:latin typeface="Times New Roman" panose="02020603050405020304" pitchFamily="18" charset="0"/>
                <a:ea typeface="Times New Roman" panose="02020603050405020304" pitchFamily="18" charset="0"/>
                <a:cs typeface="Times New Roman" panose="02020603050405020304" pitchFamily="18" charset="0"/>
              </a:rPr>
              <a:t>104</a:t>
            </a:r>
            <a:r>
              <a:rPr lang="en-US" sz="41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100">
                <a:effectLst/>
                <a:latin typeface="Times New Roman" panose="02020603050405020304" pitchFamily="18" charset="0"/>
                <a:ea typeface="Times New Roman" panose="02020603050405020304" pitchFamily="18" charset="0"/>
                <a:cs typeface="Times New Roman" panose="02020603050405020304" pitchFamily="18" charset="0"/>
              </a:rPr>
              <a:t>Keys</a:t>
            </a:r>
          </a:p>
          <a:p>
            <a:pPr marL="0" indent="0">
              <a:buNone/>
            </a:pPr>
            <a:r>
              <a:rPr lang="en-US" sz="4100">
                <a:effectLst/>
                <a:latin typeface="Times New Roman" panose="02020603050405020304" pitchFamily="18" charset="0"/>
                <a:ea typeface="Times New Roman" panose="02020603050405020304" pitchFamily="18" charset="0"/>
                <a:cs typeface="Times New Roman" panose="02020603050405020304" pitchFamily="18" charset="0"/>
              </a:rPr>
              <a:t>Cpu</a:t>
            </a:r>
            <a:r>
              <a:rPr lang="en-US" sz="41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100">
                <a:effectLst/>
                <a:latin typeface="Times New Roman" panose="02020603050405020304" pitchFamily="18" charset="0"/>
                <a:ea typeface="Times New Roman" panose="02020603050405020304" pitchFamily="18" charset="0"/>
                <a:cs typeface="Times New Roman" panose="02020603050405020304" pitchFamily="18" charset="0"/>
              </a:rPr>
              <a:t>clock	                       :1.08 GHZ</a:t>
            </a:r>
          </a:p>
          <a:p>
            <a:pPr marL="0" indent="0">
              <a:buNone/>
            </a:pPr>
            <a:r>
              <a:rPr lang="en-US" sz="4100">
                <a:effectLst/>
                <a:latin typeface="Times New Roman" panose="02020603050405020304" pitchFamily="18" charset="0"/>
                <a:ea typeface="Times New Roman" panose="02020603050405020304" pitchFamily="18" charset="0"/>
                <a:cs typeface="Times New Roman" panose="02020603050405020304" pitchFamily="18" charset="0"/>
              </a:rPr>
              <a:t>Mouse	                            :Logitech</a:t>
            </a:r>
            <a:r>
              <a:rPr lang="en-US" sz="41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100">
                <a:effectLst/>
                <a:latin typeface="Times New Roman" panose="02020603050405020304" pitchFamily="18" charset="0"/>
                <a:ea typeface="Times New Roman" panose="02020603050405020304" pitchFamily="18" charset="0"/>
                <a:cs typeface="Times New Roman" panose="02020603050405020304" pitchFamily="18" charset="0"/>
              </a:rPr>
              <a:t>Mouse</a:t>
            </a:r>
            <a:endParaRPr lang="en-US" sz="4100">
              <a:latin typeface="Times New Roman" panose="02020603050405020304" pitchFamily="18" charset="0"/>
              <a:cs typeface="Times New Roman" panose="02020603050405020304" pitchFamily="18" charset="0"/>
            </a:endParaRPr>
          </a:p>
          <a:p>
            <a:pPr marL="0" indent="0">
              <a:buNone/>
            </a:pPr>
            <a:endParaRPr lang="en-US" sz="5000">
              <a:latin typeface="Times New Roman" panose="02020603050405020304" pitchFamily="18" charset="0"/>
              <a:cs typeface="Times New Roman" panose="02020603050405020304" pitchFamily="18" charset="0"/>
            </a:endParaRPr>
          </a:p>
          <a:p>
            <a:endParaRPr lang="en-US" sz="4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01865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8AA7F7-5B99-FC6F-7C01-D57050C2B9BF}"/>
              </a:ext>
            </a:extLst>
          </p:cNvPr>
          <p:cNvSpPr>
            <a:spLocks noGrp="1"/>
          </p:cNvSpPr>
          <p:nvPr>
            <p:ph type="title"/>
          </p:nvPr>
        </p:nvSpPr>
        <p:spPr>
          <a:xfrm>
            <a:off x="1154954" y="973667"/>
            <a:ext cx="8761413" cy="1336781"/>
          </a:xfrm>
        </p:spPr>
        <p:txBody>
          <a:bodyPr/>
          <a:lstStyle/>
          <a:p>
            <a:r>
              <a:rPr lang="en-US" b="1">
                <a:latin typeface="Times New Roman" panose="02020603050405020304" pitchFamily="18" charset="0"/>
                <a:cs typeface="Times New Roman" panose="02020603050405020304" pitchFamily="18" charset="0"/>
              </a:rPr>
              <a:t>SOFTWARE REQUIREMENTS</a:t>
            </a:r>
          </a:p>
        </p:txBody>
      </p:sp>
      <p:sp>
        <p:nvSpPr>
          <p:cNvPr id="3" name="Content Placeholder 2">
            <a:extLst>
              <a:ext uri="{FF2B5EF4-FFF2-40B4-BE49-F238E27FC236}">
                <a16:creationId xmlns:a16="http://schemas.microsoft.com/office/drawing/2014/main" xmlns="" id="{242A57A9-5924-0363-738C-81031892C1AA}"/>
              </a:ext>
            </a:extLst>
          </p:cNvPr>
          <p:cNvSpPr>
            <a:spLocks noGrp="1"/>
          </p:cNvSpPr>
          <p:nvPr>
            <p:ph idx="1"/>
          </p:nvPr>
        </p:nvSpPr>
        <p:spPr>
          <a:xfrm>
            <a:off x="1154954" y="2310449"/>
            <a:ext cx="8825659" cy="3709351"/>
          </a:xfrm>
        </p:spPr>
        <p:txBody>
          <a:bodyPr>
            <a:normAutofit/>
          </a:bodyPr>
          <a:lstStyle/>
          <a:p>
            <a:pPr marL="0" indent="0">
              <a:buNone/>
            </a:pPr>
            <a:r>
              <a:rPr lang="en-US" sz="3200">
                <a:latin typeface="Times New Roman" panose="02020603050405020304" pitchFamily="18" charset="0"/>
                <a:cs typeface="Times New Roman" panose="02020603050405020304" pitchFamily="18" charset="0"/>
              </a:rPr>
              <a:t>Operating system: windows 10
Front end             :python 3.8.3
</a:t>
            </a:r>
          </a:p>
        </p:txBody>
      </p:sp>
    </p:spTree>
    <p:extLst>
      <p:ext uri="{BB962C8B-B14F-4D97-AF65-F5344CB8AC3E}">
        <p14:creationId xmlns:p14="http://schemas.microsoft.com/office/powerpoint/2010/main" xmlns="" val="3180898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4E44F2-ACE4-4D66-A919-69C805A7ABE3}"/>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EXISTING SYSTEMS</a:t>
            </a:r>
          </a:p>
        </p:txBody>
      </p:sp>
      <p:sp>
        <p:nvSpPr>
          <p:cNvPr id="3" name="Content Placeholder 2">
            <a:extLst>
              <a:ext uri="{FF2B5EF4-FFF2-40B4-BE49-F238E27FC236}">
                <a16:creationId xmlns:a16="http://schemas.microsoft.com/office/drawing/2014/main" xmlns="" id="{04565289-A3B2-24EA-0B74-E31F76601DD5}"/>
              </a:ext>
            </a:extLst>
          </p:cNvPr>
          <p:cNvSpPr>
            <a:spLocks noGrp="1"/>
          </p:cNvSpPr>
          <p:nvPr>
            <p:ph idx="1"/>
          </p:nvPr>
        </p:nvSpPr>
        <p:spPr>
          <a:xfrm>
            <a:off x="1" y="2224877"/>
            <a:ext cx="12192000" cy="4633123"/>
          </a:xfrm>
        </p:spPr>
        <p:txBody>
          <a:bodyPr>
            <a:normAutofit fontScale="92500" lnSpcReduction="20000"/>
          </a:bodyPr>
          <a:lstStyle/>
          <a:p>
            <a:r>
              <a:rPr lang="en-US" sz="3200" b="1">
                <a:latin typeface="Times New Roman" panose="02020603050405020304" pitchFamily="18" charset="0"/>
                <a:cs typeface="Times New Roman" panose="02020603050405020304" pitchFamily="18" charset="0"/>
              </a:rPr>
              <a:t>SELFCONTROL</a:t>
            </a:r>
            <a:r>
              <a:rPr lang="en-US" sz="3200">
                <a:latin typeface="Times New Roman" panose="02020603050405020304" pitchFamily="18" charset="0"/>
                <a:cs typeface="Times New Roman" panose="02020603050405020304" pitchFamily="18" charset="0"/>
              </a:rPr>
              <a:t>:</a:t>
            </a:r>
          </a:p>
          <a:p>
            <a:pPr lvl="2" algn="just"/>
            <a:r>
              <a:rPr lang="en-US" sz="3500">
                <a:latin typeface="Times New Roman" panose="02020603050405020304" pitchFamily="18" charset="0"/>
                <a:cs typeface="Times New Roman" panose="02020603050405020304" pitchFamily="18" charset="0"/>
              </a:rPr>
              <a:t>This website blocker is only officially available for macOS, but the charm is all in it’s simplicity and minimalist design. Rather than use extensions, SelfControl blocks websites using the hosts file. In effect, this means that the block is system-wide</a:t>
            </a:r>
          </a:p>
          <a:p>
            <a:pPr algn="just"/>
            <a:r>
              <a:rPr lang="en-US" sz="3200" b="1">
                <a:effectLst/>
                <a:latin typeface="Times New Roman" panose="02020603050405020304" pitchFamily="18" charset="0"/>
                <a:ea typeface="Times New Roman" panose="02020603050405020304" pitchFamily="18" charset="0"/>
              </a:rPr>
              <a:t>DISADVANTAGES</a:t>
            </a:r>
            <a:r>
              <a:rPr lang="en-US" sz="1800">
                <a:effectLst/>
                <a:latin typeface="Times New Roman" panose="02020603050405020304" pitchFamily="18" charset="0"/>
                <a:ea typeface="Times New Roman" panose="02020603050405020304" pitchFamily="18" charset="0"/>
              </a:rPr>
              <a:t>:</a:t>
            </a:r>
          </a:p>
          <a:p>
            <a:pPr lvl="2" algn="just"/>
            <a:r>
              <a:rPr lang="en-US" sz="3500">
                <a:effectLst/>
                <a:latin typeface="Times New Roman" panose="02020603050405020304" pitchFamily="18" charset="0"/>
                <a:ea typeface="Times New Roman" panose="02020603050405020304" pitchFamily="18" charset="0"/>
              </a:rPr>
              <a:t>User will be able to get around the block by changing the time or restarting your computer.</a:t>
            </a:r>
          </a:p>
          <a:p>
            <a:pPr lvl="2" algn="just"/>
            <a:r>
              <a:rPr lang="en-US" sz="3500">
                <a:effectLst/>
                <a:latin typeface="Times New Roman" panose="02020603050405020304" pitchFamily="18" charset="0"/>
                <a:ea typeface="Times New Roman" panose="02020603050405020304" pitchFamily="18" charset="0"/>
              </a:rPr>
              <a:t>Any advanced functionality is not available</a:t>
            </a:r>
          </a:p>
          <a:p>
            <a:pPr lvl="2" algn="just"/>
            <a:r>
              <a:rPr lang="en-US" sz="3500">
                <a:effectLst/>
                <a:latin typeface="Times New Roman" panose="02020603050405020304" pitchFamily="18" charset="0"/>
                <a:ea typeface="Times New Roman" panose="02020603050405020304" pitchFamily="18" charset="0"/>
              </a:rPr>
              <a:t>Generally,it is  available for macOS, nothing else</a:t>
            </a:r>
          </a:p>
          <a:p>
            <a:endParaRPr lang="en-US" sz="3200">
              <a:latin typeface="Times New Roman" panose="02020603050405020304" pitchFamily="18" charset="0"/>
              <a:cs typeface="Times New Roman" panose="02020603050405020304" pitchFamily="18" charset="0"/>
            </a:endParaRPr>
          </a:p>
          <a:p>
            <a:endParaRPr lang="en-US"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908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6C96E0-52F4-A82F-533C-99EC11818D17}"/>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xmlns="" id="{DFD81227-E194-E4E8-9014-8CE0ABAE678B}"/>
              </a:ext>
            </a:extLst>
          </p:cNvPr>
          <p:cNvSpPr>
            <a:spLocks noGrp="1"/>
          </p:cNvSpPr>
          <p:nvPr>
            <p:ph idx="1"/>
          </p:nvPr>
        </p:nvSpPr>
        <p:spPr>
          <a:xfrm>
            <a:off x="24449" y="2237102"/>
            <a:ext cx="12285722" cy="4620898"/>
          </a:xfrm>
        </p:spPr>
        <p:txBody>
          <a:bodyPr>
            <a:noAutofit/>
          </a:bodyPr>
          <a:lstStyle/>
          <a:p>
            <a:pPr algn="just"/>
            <a:r>
              <a:rPr lang="en-US" sz="3200">
                <a:latin typeface="Times New Roman" panose="02020603050405020304" pitchFamily="18" charset="0"/>
                <a:cs typeface="Times New Roman" panose="02020603050405020304" pitchFamily="18" charset="0"/>
              </a:rPr>
              <a:t>Website blockers are software programs that are used to block any websites on the internet and prevents others from accessing them. </a:t>
            </a:r>
          </a:p>
          <a:p>
            <a:pPr algn="just"/>
            <a:r>
              <a:rPr lang="en-US" sz="3200">
                <a:latin typeface="Times New Roman" panose="02020603050405020304" pitchFamily="18" charset="0"/>
                <a:cs typeface="Times New Roman" panose="02020603050405020304" pitchFamily="18" charset="0"/>
              </a:rPr>
              <a:t>They are most widely used as browser extensions that “Blacklist” websites .</a:t>
            </a:r>
          </a:p>
          <a:p>
            <a:pPr algn="just"/>
            <a:r>
              <a:rPr lang="en-US" sz="3200">
                <a:latin typeface="Times New Roman" panose="02020603050405020304" pitchFamily="18" charset="0"/>
                <a:cs typeface="Times New Roman" panose="02020603050405020304" pitchFamily="18" charset="0"/>
              </a:rPr>
              <a:t> So that the results of  those websites can’t be viewed.</a:t>
            </a:r>
          </a:p>
          <a:p>
            <a:pPr algn="just"/>
            <a:r>
              <a:rPr lang="en-US" sz="3200">
                <a:latin typeface="Times New Roman" panose="02020603050405020304" pitchFamily="18" charset="0"/>
                <a:cs typeface="Times New Roman" panose="02020603050405020304" pitchFamily="18" charset="0"/>
              </a:rPr>
              <a:t>But here, the aim is to create a program using python  to block websites and Makes that as it cannot Be accessed by the user.</a:t>
            </a:r>
          </a:p>
        </p:txBody>
      </p:sp>
    </p:spTree>
    <p:extLst>
      <p:ext uri="{BB962C8B-B14F-4D97-AF65-F5344CB8AC3E}">
        <p14:creationId xmlns:p14="http://schemas.microsoft.com/office/powerpoint/2010/main" xmlns="" val="1908552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EB1955-DFB9-E950-AD05-4D1737CE0F0D}"/>
              </a:ext>
            </a:extLst>
          </p:cNvPr>
          <p:cNvSpPr>
            <a:spLocks noGrp="1"/>
          </p:cNvSpPr>
          <p:nvPr>
            <p:ph type="title"/>
          </p:nvPr>
        </p:nvSpPr>
        <p:spPr>
          <a:xfrm>
            <a:off x="1154954" y="973668"/>
            <a:ext cx="8761413" cy="706964"/>
          </a:xfrm>
        </p:spPr>
        <p:txBody>
          <a:bodyPr/>
          <a:lstStyle/>
          <a:p>
            <a:endParaRPr lang="en-US"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BB9F208-ECD4-2BF0-7CE6-44189A22C4E0}"/>
              </a:ext>
            </a:extLst>
          </p:cNvPr>
          <p:cNvSpPr>
            <a:spLocks noGrp="1"/>
          </p:cNvSpPr>
          <p:nvPr>
            <p:ph idx="1"/>
          </p:nvPr>
        </p:nvSpPr>
        <p:spPr>
          <a:xfrm>
            <a:off x="-110020" y="2286000"/>
            <a:ext cx="12302020" cy="4572000"/>
          </a:xfrm>
        </p:spPr>
        <p:txBody>
          <a:bodyPr>
            <a:normAutofit/>
          </a:bodyPr>
          <a:lstStyle/>
          <a:p>
            <a:endParaRPr lang="en-US" sz="3200">
              <a:latin typeface="Times New Roman" panose="02020603050405020304" pitchFamily="18" charset="0"/>
              <a:cs typeface="Times New Roman" panose="02020603050405020304" pitchFamily="18" charset="0"/>
            </a:endParaRPr>
          </a:p>
          <a:p>
            <a:pPr algn="just"/>
            <a:r>
              <a:rPr lang="en-US" sz="3200">
                <a:latin typeface="Times New Roman" panose="02020603050405020304" pitchFamily="18" charset="0"/>
                <a:cs typeface="Times New Roman" panose="02020603050405020304" pitchFamily="18" charset="0"/>
              </a:rPr>
              <a:t>To create this, one must need basic understanding of python file I/O, python data structures, and a basic understanding of Tkinter library. </a:t>
            </a:r>
          </a:p>
          <a:p>
            <a:pPr algn="just"/>
            <a:endParaRPr lang="en-US" sz="3200">
              <a:latin typeface="Times New Roman" panose="02020603050405020304" pitchFamily="18" charset="0"/>
              <a:cs typeface="Times New Roman" panose="02020603050405020304" pitchFamily="18" charset="0"/>
            </a:endParaRPr>
          </a:p>
          <a:p>
            <a:pPr algn="just"/>
            <a:r>
              <a:rPr lang="en-US" sz="3200">
                <a:latin typeface="Times New Roman" panose="02020603050405020304" pitchFamily="18" charset="0"/>
                <a:cs typeface="Times New Roman" panose="02020603050405020304" pitchFamily="18" charset="0"/>
              </a:rPr>
              <a:t>The Tkinter library is used to create the GUI, and it comes pre-installed with Python.</a:t>
            </a:r>
          </a:p>
          <a:p>
            <a:pPr marL="0" indent="0">
              <a:buNone/>
            </a:pPr>
            <a:endParaRPr lang="en-US" sz="3200"/>
          </a:p>
        </p:txBody>
      </p:sp>
    </p:spTree>
    <p:extLst>
      <p:ext uri="{BB962C8B-B14F-4D97-AF65-F5344CB8AC3E}">
        <p14:creationId xmlns:p14="http://schemas.microsoft.com/office/powerpoint/2010/main" xmlns="" val="34069147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TotalTime>0</TotalTime>
  <Words>738</Words>
  <Application>Microsoft Office PowerPoint</Application>
  <PresentationFormat>Custom</PresentationFormat>
  <Paragraphs>99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Ion Boardroom</vt:lpstr>
      <vt:lpstr>K.RAMAKRISHANAN COLLEGE OF ENGINEERING (AUTONOMOUS)</vt:lpstr>
      <vt:lpstr>INTRODUCTION</vt:lpstr>
      <vt:lpstr>OBJECTIVE </vt:lpstr>
      <vt:lpstr>ABSTRACT</vt:lpstr>
      <vt:lpstr>SYSTEM  REQUIREMENTS</vt:lpstr>
      <vt:lpstr>SOFTWARE REQUIREMENTS</vt:lpstr>
      <vt:lpstr>EXISTING SYSTEMS</vt:lpstr>
      <vt:lpstr>PROPOSED SYSTEM</vt:lpstr>
      <vt:lpstr>Slide 9</vt:lpstr>
      <vt:lpstr>Slide 10</vt:lpstr>
      <vt:lpstr>MODULE DESCRIPTION</vt:lpstr>
      <vt:lpstr>MODULE DESCRIPTION</vt:lpstr>
      <vt:lpstr>MODULE DESCRIPTION</vt:lpstr>
      <vt:lpstr>MODULE DESCRIPTION</vt:lpstr>
      <vt:lpstr>MODULE DESCRIPTION</vt:lpstr>
      <vt:lpstr>WEBSITE BLOCKER WINDOW</vt:lpstr>
      <vt:lpstr>BLOCKED WEBSITE</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MARIYAN R</dc:creator>
  <cp:lastModifiedBy>HP</cp:lastModifiedBy>
  <cp:revision>29</cp:revision>
  <dcterms:created xsi:type="dcterms:W3CDTF">2022-05-19T14:09:56Z</dcterms:created>
  <dcterms:modified xsi:type="dcterms:W3CDTF">2024-07-30T09:38:06Z</dcterms:modified>
</cp:coreProperties>
</file>