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2"/>
  </p:notesMasterIdLst>
  <p:handoutMasterIdLst>
    <p:handoutMasterId r:id="rId6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6" r:id="rId57"/>
    <p:sldId id="319" r:id="rId58"/>
    <p:sldId id="320" r:id="rId59"/>
    <p:sldId id="318" r:id="rId60"/>
    <p:sldId id="317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A7AE18D-56BF-48F4-911E-EDAA1277A0FA}">
          <p14:sldIdLst>
            <p14:sldId id="256"/>
            <p14:sldId id="257"/>
            <p14:sldId id="258"/>
          </p14:sldIdLst>
        </p14:section>
        <p14:section name="What is a Method" id="{7FC37A36-8ED7-4356-8465-D375731C3E70}">
          <p14:sldIdLst>
            <p14:sldId id="259"/>
            <p14:sldId id="260"/>
            <p14:sldId id="261"/>
            <p14:sldId id="262"/>
          </p14:sldIdLst>
        </p14:section>
        <p14:section name="Declaring and Invoking Methods" id="{D635DE29-EBDE-4215-AEE2-A6C0DF183072}">
          <p14:sldIdLst>
            <p14:sldId id="263"/>
            <p14:sldId id="264"/>
            <p14:sldId id="265"/>
            <p14:sldId id="266"/>
          </p14:sldIdLst>
        </p14:section>
        <p14:section name="Methods with Parameters" id="{E0B60FD1-D1C7-415A-928F-1D2DE7FF395E}">
          <p14:sldIdLst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Value vs Reference Types" id="{2DF6E67D-2F0E-4DCE-8026-413520E954D3}">
          <p14:sldIdLst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Returning Values from Methods" id="{E0C62BD0-753A-478A-A892-FFB7EC987A9C}">
          <p14:sldIdLst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Overloading Methods" id="{53D9F83C-9342-4C5A-884B-A54037AACFFC}">
          <p14:sldIdLst>
            <p14:sldId id="295"/>
            <p14:sldId id="296"/>
            <p14:sldId id="297"/>
            <p14:sldId id="298"/>
            <p14:sldId id="299"/>
            <p14:sldId id="300"/>
          </p14:sldIdLst>
        </p14:section>
        <p14:section name="Program Execution Flow" id="{BCD8651C-648C-4EEE-B460-C0596A52E93D}">
          <p14:sldIdLst>
            <p14:sldId id="301"/>
            <p14:sldId id="302"/>
            <p14:sldId id="303"/>
            <p14:sldId id="304"/>
          </p14:sldIdLst>
        </p14:section>
        <p14:section name="Naming and Best Practices" id="{AD9E6168-403D-4C88-B6E0-DC1B465E00C3}">
          <p14:sldIdLst>
            <p14:sldId id="305"/>
            <p14:sldId id="306"/>
            <p14:sldId id="307"/>
            <p14:sldId id="308"/>
            <p14:sldId id="309"/>
          </p14:sldIdLst>
        </p14:section>
        <p14:section name="Conclusion" id="{1680F85E-E96E-4255-8678-8844424EF449}">
          <p14:sldIdLst>
            <p14:sldId id="310"/>
            <p14:sldId id="316"/>
            <p14:sldId id="319"/>
            <p14:sldId id="320"/>
            <p14:sldId id="318"/>
            <p14:sldId id="3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3" d="100"/>
          <a:sy n="63" d="100"/>
        </p:scale>
        <p:origin x="1080" y="7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28922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7980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28308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3857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A3FD5-FD3F-4C79-A80B-E275BA2DB07B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63144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866057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441506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43769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01165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11749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4133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60888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Image!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46062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90834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66426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08#0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08#0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08#1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08#1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08#3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08#3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08#5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08#5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08#6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08#6" TargetMode="Externa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08#6" TargetMode="Externa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08#7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08#8" TargetMode="Externa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08#9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6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40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5.png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7.png"/><Relationship Id="rId23" Type="http://schemas.openxmlformats.org/officeDocument/2006/relationships/image" Target="../media/image41.png"/><Relationship Id="rId10" Type="http://schemas.openxmlformats.org/officeDocument/2006/relationships/image" Target="../media/image34.jpg"/><Relationship Id="rId19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43.png"/><Relationship Id="rId4" Type="http://schemas.openxmlformats.org/officeDocument/2006/relationships/hyperlink" Target="https://virtualracingschool.com/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and Using Methods, Overloads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2665" y="2137381"/>
            <a:ext cx="3206670" cy="294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0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Methods are first </a:t>
            </a:r>
            <a:r>
              <a:rPr lang="en-US" sz="3600" b="1" dirty="0">
                <a:solidFill>
                  <a:schemeClr val="bg1"/>
                </a:solidFill>
              </a:rPr>
              <a:t>declared</a:t>
            </a:r>
            <a:r>
              <a:rPr lang="en-US" sz="3600" dirty="0"/>
              <a:t>, then </a:t>
            </a:r>
            <a:r>
              <a:rPr lang="en-US" sz="3600" b="1" dirty="0">
                <a:solidFill>
                  <a:schemeClr val="bg1"/>
                </a:solidFill>
              </a:rPr>
              <a:t>invoked</a:t>
            </a:r>
            <a:r>
              <a:rPr lang="en-US" sz="3600" dirty="0"/>
              <a:t> (many times)</a:t>
            </a:r>
          </a:p>
          <a:p>
            <a:pPr lvl="1">
              <a:lnSpc>
                <a:spcPct val="100000"/>
              </a:lnSpc>
            </a:pPr>
            <a:endParaRPr lang="en-US" sz="3600" dirty="0"/>
          </a:p>
          <a:p>
            <a:pPr lvl="1">
              <a:lnSpc>
                <a:spcPct val="100000"/>
              </a:lnSpc>
            </a:pPr>
            <a:endParaRPr lang="en-US" sz="3600" dirty="0"/>
          </a:p>
          <a:p>
            <a:pPr lvl="1">
              <a:lnSpc>
                <a:spcPct val="100000"/>
              </a:lnSpc>
            </a:pPr>
            <a:endParaRPr lang="en-US" sz="3600" dirty="0"/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Methods</a:t>
            </a:r>
            <a:r>
              <a:rPr lang="en-US" sz="3600" dirty="0"/>
              <a:t> can be </a:t>
            </a:r>
            <a:r>
              <a:rPr lang="en-US" sz="3600" b="1" dirty="0">
                <a:solidFill>
                  <a:schemeClr val="bg1"/>
                </a:solidFill>
              </a:rPr>
              <a:t>invoked </a:t>
            </a:r>
            <a:r>
              <a:rPr lang="en-US" sz="3600" dirty="0"/>
              <a:t>(called) by their </a:t>
            </a:r>
            <a:r>
              <a:rPr lang="en-US" sz="3600" b="1" dirty="0">
                <a:solidFill>
                  <a:schemeClr val="bg1"/>
                </a:solidFill>
              </a:rPr>
              <a:t>name</a:t>
            </a:r>
            <a:r>
              <a:rPr lang="en-US" sz="3600" dirty="0"/>
              <a:t> +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Method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1905000"/>
            <a:ext cx="7010400" cy="200495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static void PrintHeader()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Console.WriteLine("----------");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90600" y="4746628"/>
            <a:ext cx="3811588" cy="196860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8517714" y="2209800"/>
            <a:ext cx="2355602" cy="1114328"/>
          </a:xfrm>
          <a:prstGeom prst="wedgeRoundRectCallout">
            <a:avLst>
              <a:gd name="adj1" fmla="val -59564"/>
              <a:gd name="adj2" fmla="val 164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Method </a:t>
            </a:r>
            <a:r>
              <a:rPr lang="en-US" sz="2800" b="1" dirty="0">
                <a:solidFill>
                  <a:schemeClr val="bg1"/>
                </a:solidFill>
              </a:rPr>
              <a:t>Declaration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5410200" y="5104711"/>
            <a:ext cx="2355602" cy="1114328"/>
          </a:xfrm>
          <a:prstGeom prst="wedgeRoundRectCallout">
            <a:avLst>
              <a:gd name="adj1" fmla="val -60622"/>
              <a:gd name="adj2" fmla="val 1880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Method </a:t>
            </a:r>
            <a:r>
              <a:rPr lang="en-US" sz="2800" b="1" dirty="0">
                <a:solidFill>
                  <a:schemeClr val="bg1"/>
                </a:solidFill>
              </a:rPr>
              <a:t>Invocation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260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A method can be invoked from:</a:t>
            </a:r>
          </a:p>
          <a:p>
            <a:pPr lvl="1"/>
            <a:r>
              <a:rPr lang="en-US" sz="3400" dirty="0"/>
              <a:t>The main method –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Main()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77887" lvl="1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77887" lvl="1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rgbClr val="FFA000"/>
                </a:solidFill>
              </a:rPr>
              <a:t>Its own body</a:t>
            </a:r>
            <a:r>
              <a:rPr lang="en-US" sz="3400" b="1" dirty="0"/>
              <a:t> </a:t>
            </a:r>
            <a:r>
              <a:rPr lang="en-US" sz="3400" dirty="0"/>
              <a:t>– recursion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Method (2)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012103" y="2575560"/>
            <a:ext cx="4029364" cy="183318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static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638076" y="2575560"/>
            <a:ext cx="4868124" cy="227330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static void PrintHeader()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PrintHeaderTop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</a:rPr>
              <a:t>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PrintHeaderBottom()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49793" y="5311706"/>
            <a:ext cx="4029364" cy="95294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static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void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Crash()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{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Crash()</a:t>
            </a:r>
            <a:r>
              <a:rPr lang="en-US" sz="2600" b="1" noProof="1">
                <a:latin typeface="Consolas" pitchFamily="49" charset="0"/>
              </a:rPr>
              <a:t>; }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28A9FA73-5548-4CE6-BE6D-02DCB15D9314}"/>
              </a:ext>
            </a:extLst>
          </p:cNvPr>
          <p:cNvSpPr txBox="1">
            <a:spLocks/>
          </p:cNvSpPr>
          <p:nvPr/>
        </p:nvSpPr>
        <p:spPr>
          <a:xfrm>
            <a:off x="6749692" y="1888793"/>
            <a:ext cx="4644892" cy="94809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/>
              <a:t>Some </a:t>
            </a:r>
            <a:r>
              <a:rPr lang="en-US" sz="3400" b="1" dirty="0">
                <a:solidFill>
                  <a:schemeClr val="bg1"/>
                </a:solidFill>
              </a:rPr>
              <a:t>other</a:t>
            </a:r>
            <a:r>
              <a:rPr lang="en-US" sz="3400" b="1" dirty="0">
                <a:solidFill>
                  <a:srgbClr val="FFA000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method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213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Methods with Parameters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F4D2D131-3192-4305-B24C-5E1DE2393E2B}"/>
              </a:ext>
            </a:extLst>
          </p:cNvPr>
          <p:cNvSpPr txBox="1"/>
          <p:nvPr/>
        </p:nvSpPr>
        <p:spPr>
          <a:xfrm rot="21521100">
            <a:off x="4770867" y="3393349"/>
            <a:ext cx="8158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</a:t>
            </a:r>
            <a:endParaRPr lang="en-US" sz="36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AE592DF6-2117-4D3D-B7A6-C28FFC410469}"/>
              </a:ext>
            </a:extLst>
          </p:cNvPr>
          <p:cNvSpPr txBox="1"/>
          <p:nvPr/>
        </p:nvSpPr>
        <p:spPr>
          <a:xfrm rot="1135185">
            <a:off x="5070963" y="2028367"/>
            <a:ext cx="920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long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AC30A419-1733-493C-9C64-B46A86B9F6CA}"/>
              </a:ext>
            </a:extLst>
          </p:cNvPr>
          <p:cNvSpPr txBox="1"/>
          <p:nvPr/>
        </p:nvSpPr>
        <p:spPr>
          <a:xfrm rot="843522">
            <a:off x="4406175" y="2373425"/>
            <a:ext cx="942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byte</a:t>
            </a:r>
            <a:endParaRPr lang="en-US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4E2928A-4E73-4074-A2E2-5722FD10A505}"/>
              </a:ext>
            </a:extLst>
          </p:cNvPr>
          <p:cNvSpPr txBox="1"/>
          <p:nvPr/>
        </p:nvSpPr>
        <p:spPr>
          <a:xfrm rot="851617">
            <a:off x="6158679" y="2288184"/>
            <a:ext cx="965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short</a:t>
            </a:r>
            <a:endParaRPr lang="en-US" sz="20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A960877C-19B5-470C-A038-ABF7CDA3F292}"/>
              </a:ext>
            </a:extLst>
          </p:cNvPr>
          <p:cNvSpPr txBox="1"/>
          <p:nvPr/>
        </p:nvSpPr>
        <p:spPr>
          <a:xfrm rot="445021">
            <a:off x="6572224" y="1660390"/>
            <a:ext cx="779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uint</a:t>
            </a:r>
            <a:endParaRPr lang="en-US" sz="20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86BDF6B2-02F7-4283-BDC0-D104F1AA99CA}"/>
              </a:ext>
            </a:extLst>
          </p:cNvPr>
          <p:cNvSpPr txBox="1"/>
          <p:nvPr/>
        </p:nvSpPr>
        <p:spPr>
          <a:xfrm rot="21351847">
            <a:off x="6024316" y="3694585"/>
            <a:ext cx="877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sbyte</a:t>
            </a:r>
            <a:endParaRPr lang="en-US" sz="18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8215E29B-E2CC-4065-8255-48D206F90B61}"/>
              </a:ext>
            </a:extLst>
          </p:cNvPr>
          <p:cNvSpPr txBox="1"/>
          <p:nvPr/>
        </p:nvSpPr>
        <p:spPr>
          <a:xfrm rot="21216099">
            <a:off x="6714788" y="2878331"/>
            <a:ext cx="880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ushort</a:t>
            </a:r>
            <a:endParaRPr lang="en-US" sz="16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B68E50B1-5014-43E4-9AF1-57A591E5AEF2}"/>
              </a:ext>
            </a:extLst>
          </p:cNvPr>
          <p:cNvSpPr txBox="1"/>
          <p:nvPr/>
        </p:nvSpPr>
        <p:spPr>
          <a:xfrm rot="880328">
            <a:off x="5259234" y="2997540"/>
            <a:ext cx="101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ulong</a:t>
            </a:r>
            <a:endParaRPr lang="en-US" sz="20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707E5E9-BFFA-4D25-A1CD-DA3CAFDD4D85}"/>
              </a:ext>
            </a:extLst>
          </p:cNvPr>
          <p:cNvSpPr txBox="1"/>
          <p:nvPr/>
        </p:nvSpPr>
        <p:spPr>
          <a:xfrm rot="20696030">
            <a:off x="5195818" y="1180718"/>
            <a:ext cx="1146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string</a:t>
            </a:r>
            <a:endParaRPr lang="en-US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876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Method </a:t>
            </a:r>
            <a:r>
              <a:rPr lang="en-US" sz="3600" b="1" dirty="0">
                <a:solidFill>
                  <a:srgbClr val="FFA000"/>
                </a:solidFill>
              </a:rPr>
              <a:t>parameters</a:t>
            </a:r>
            <a:r>
              <a:rPr lang="en-US" sz="3600" dirty="0">
                <a:solidFill>
                  <a:srgbClr val="FFA000"/>
                </a:solidFill>
              </a:rPr>
              <a:t> </a:t>
            </a:r>
            <a:r>
              <a:rPr lang="en-US" sz="3600" dirty="0"/>
              <a:t>can be of </a:t>
            </a:r>
            <a:r>
              <a:rPr lang="en-US" sz="3600" b="1" dirty="0">
                <a:solidFill>
                  <a:srgbClr val="FFA000"/>
                </a:solidFill>
              </a:rPr>
              <a:t>any data type</a:t>
            </a:r>
          </a:p>
          <a:p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3000"/>
              </a:spcBef>
            </a:pPr>
            <a:r>
              <a:rPr lang="en-US" sz="3600" dirty="0"/>
              <a:t>Call the method with certain values (</a:t>
            </a:r>
            <a:r>
              <a:rPr lang="en-US" sz="3600" b="1" dirty="0">
                <a:solidFill>
                  <a:srgbClr val="FFA000"/>
                </a:solidFill>
              </a:rPr>
              <a:t>arguments</a:t>
            </a:r>
            <a:r>
              <a:rPr lang="en-US" sz="36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Parameters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61000" y="5155231"/>
            <a:ext cx="3919686" cy="156966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PrintNumbers(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01383" y="1944646"/>
            <a:ext cx="6967686" cy="233653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static void PrintNumbers(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int start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int end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)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for (int i =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start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; i &lt;=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end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; i++)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  Console.Write("{0} ", i);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}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601000" y="5170754"/>
            <a:ext cx="3124200" cy="1114328"/>
          </a:xfrm>
          <a:prstGeom prst="wedgeRoundRectCallout">
            <a:avLst>
              <a:gd name="adj1" fmla="val -58439"/>
              <a:gd name="adj2" fmla="val 2026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Passing arguments at invocation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079809" y="2085696"/>
            <a:ext cx="3429000" cy="1114328"/>
          </a:xfrm>
          <a:prstGeom prst="wedgeRoundRectCallout">
            <a:avLst>
              <a:gd name="adj1" fmla="val -56490"/>
              <a:gd name="adj2" fmla="val -3379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parameters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separated by comma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105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You can pass </a:t>
            </a:r>
            <a:r>
              <a:rPr lang="en-US" sz="3600" b="1" dirty="0">
                <a:solidFill>
                  <a:srgbClr val="FFA000"/>
                </a:solidFill>
              </a:rPr>
              <a:t>zero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rgbClr val="FFA000"/>
                </a:solidFill>
              </a:rPr>
              <a:t>several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parameters</a:t>
            </a:r>
          </a:p>
          <a:p>
            <a:r>
              <a:rPr lang="en-US" sz="3600" dirty="0"/>
              <a:t>You can pass parameters of </a:t>
            </a:r>
            <a:r>
              <a:rPr lang="en-US" sz="3600" b="1" dirty="0">
                <a:solidFill>
                  <a:srgbClr val="FFA000"/>
                </a:solidFill>
              </a:rPr>
              <a:t>different types</a:t>
            </a:r>
          </a:p>
          <a:p>
            <a:r>
              <a:rPr lang="en-US" sz="3600" dirty="0"/>
              <a:t>Each parameter has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rgbClr val="FFA000"/>
                </a:solidFill>
              </a:rPr>
              <a:t>name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and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>
                <a:solidFill>
                  <a:srgbClr val="FFA000"/>
                </a:solidFill>
              </a:rPr>
              <a:t>type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4572001"/>
            <a:ext cx="9601200" cy="183817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PrintStudent(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string name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 age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double grade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.WriteLine("Student: {0}; Age: {1}, Grade: {2}",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Parameters (2)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6112130" y="3381472"/>
            <a:ext cx="1941158" cy="1038128"/>
          </a:xfrm>
          <a:prstGeom prst="wedgeRoundRectCallout">
            <a:avLst>
              <a:gd name="adj1" fmla="val 64314"/>
              <a:gd name="adj2" fmla="val 5198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9601200" y="3381472"/>
            <a:ext cx="1905000" cy="1038128"/>
          </a:xfrm>
          <a:prstGeom prst="wedgeRoundRectCallout">
            <a:avLst>
              <a:gd name="adj1" fmla="val -34641"/>
              <a:gd name="adj2" fmla="val 5952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1006730" y="3381472"/>
            <a:ext cx="3352800" cy="1038128"/>
          </a:xfrm>
          <a:prstGeom prst="wedgeRoundRectCallout">
            <a:avLst>
              <a:gd name="adj1" fmla="val 62286"/>
              <a:gd name="adj2" fmla="val 4159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parameters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different types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919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11000" y="1196125"/>
            <a:ext cx="11897498" cy="5528766"/>
          </a:xfrm>
        </p:spPr>
        <p:txBody>
          <a:bodyPr>
            <a:normAutofit/>
          </a:bodyPr>
          <a:lstStyle/>
          <a:p>
            <a:r>
              <a:rPr lang="en-US" sz="3600" dirty="0"/>
              <a:t>Create a method that prints the </a:t>
            </a:r>
            <a:r>
              <a:rPr lang="en-US" sz="3600" b="1" dirty="0">
                <a:solidFill>
                  <a:srgbClr val="FFA000"/>
                </a:solidFill>
              </a:rPr>
              <a:t>sign</a:t>
            </a:r>
            <a:r>
              <a:rPr lang="en-US" sz="3600" dirty="0"/>
              <a:t> of an integer number </a:t>
            </a:r>
            <a:r>
              <a:rPr lang="en-US" sz="3600" b="1" dirty="0">
                <a:solidFill>
                  <a:srgbClr val="FFA000"/>
                </a:solidFill>
                <a:latin typeface="Consolas" panose="020B0609020204030204" pitchFamily="49" charset="0"/>
              </a:rPr>
              <a:t>n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Sign of Integer Number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16671" y="2354916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191000" y="2355377"/>
            <a:ext cx="54864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2 is positive.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432435" y="2426026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216671" y="3526374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-5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190998" y="4734580"/>
            <a:ext cx="54864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0 is zero.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432435" y="4753768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216671" y="4682658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9" name="Right Arrow 15"/>
          <p:cNvSpPr/>
          <p:nvPr/>
        </p:nvSpPr>
        <p:spPr>
          <a:xfrm>
            <a:off x="3432435" y="3597484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215788" y="3597484"/>
            <a:ext cx="546161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-5 is negative.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C9BA7E-94FE-499A-90D2-592E221061EA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https://judge.softuni.org/Contests/Practice/Index/1208#0</a:t>
            </a:r>
            <a:endParaRPr lang="en-US" sz="2000" dirty="0"/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615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Sign of Integer Number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482769" y="1325353"/>
            <a:ext cx="11276999" cy="489364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Main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(int.Parse(Console.ReadLine()));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6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if (number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&gt; 0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Console.WriteLine("The number {0} is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positive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else if (number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&lt; 0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Console.WriteLine("The number {0} </a:t>
            </a:r>
            <a:r>
              <a:rPr lang="en-GB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is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negative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Console.WriteLine("The number {0} is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zero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A1D11F-75B5-4426-B462-0CCF1BEC2B2D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https://judge.softuni.org/Contests/Practice/Index/1208#0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618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Write a method that receives a grade between 2.00 and 6.00 and prints the corresponding grade in words</a:t>
            </a:r>
          </a:p>
          <a:p>
            <a:pPr lvl="1"/>
            <a:r>
              <a:rPr lang="en-US" sz="3400" dirty="0"/>
              <a:t>2.00 - 2.99 - "Fail"</a:t>
            </a:r>
          </a:p>
          <a:p>
            <a:pPr lvl="1"/>
            <a:r>
              <a:rPr lang="en-US" sz="3400" dirty="0"/>
              <a:t>3.00 - 3.49 - "Poor"</a:t>
            </a:r>
          </a:p>
          <a:p>
            <a:pPr lvl="1"/>
            <a:r>
              <a:rPr lang="en-US" sz="3400" dirty="0"/>
              <a:t>3.50 - 4.49 - "Good"</a:t>
            </a:r>
          </a:p>
          <a:p>
            <a:pPr lvl="1"/>
            <a:r>
              <a:rPr lang="en-US" sz="3400" dirty="0"/>
              <a:t>4.50 - 5.49 - "Very good"</a:t>
            </a:r>
          </a:p>
          <a:p>
            <a:pPr lvl="1"/>
            <a:r>
              <a:rPr lang="en-US" sz="3400" dirty="0"/>
              <a:t>5.50 - 6.00 - "Excellent"</a:t>
            </a:r>
          </a:p>
          <a:p>
            <a:pPr marL="609036" lvl="1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Grades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00945" y="3047539"/>
            <a:ext cx="98005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3.33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40932" y="3048000"/>
            <a:ext cx="19827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Poor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82367" y="3118649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00945" y="3897461"/>
            <a:ext cx="98005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4.50</a:t>
            </a:r>
          </a:p>
        </p:txBody>
      </p:sp>
      <p:sp>
        <p:nvSpPr>
          <p:cNvPr id="9" name="Right Arrow 15"/>
          <p:cNvSpPr/>
          <p:nvPr/>
        </p:nvSpPr>
        <p:spPr>
          <a:xfrm>
            <a:off x="7382367" y="3968571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165720" y="3968571"/>
            <a:ext cx="197382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Very good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100945" y="4818032"/>
            <a:ext cx="98005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2.99</a:t>
            </a:r>
          </a:p>
        </p:txBody>
      </p:sp>
      <p:sp>
        <p:nvSpPr>
          <p:cNvPr id="12" name="Right Arrow 15"/>
          <p:cNvSpPr/>
          <p:nvPr/>
        </p:nvSpPr>
        <p:spPr>
          <a:xfrm>
            <a:off x="7382367" y="4889142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165720" y="4889142"/>
            <a:ext cx="197382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Fail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517DBF-88DE-477E-A22C-BBE19634CB63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https://judge.softuni.org/Contests/Practice/Index/1208#1</a:t>
            </a:r>
            <a:endParaRPr lang="en-US" sz="20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287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Grades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091100" y="1134000"/>
            <a:ext cx="10009800" cy="526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</a:rPr>
              <a:t>static void Main() 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</a:rPr>
              <a:t>{ 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</a:rPr>
              <a:t>  </a:t>
            </a:r>
            <a:r>
              <a:rPr lang="en-US" sz="2800" dirty="0" err="1">
                <a:solidFill>
                  <a:schemeClr val="bg1"/>
                </a:solidFill>
              </a:rPr>
              <a:t>PrintInWords</a:t>
            </a:r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dirty="0" err="1">
                <a:solidFill>
                  <a:schemeClr val="tx1"/>
                </a:solidFill>
              </a:rPr>
              <a:t>double.Parse</a:t>
            </a:r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dirty="0" err="1">
                <a:solidFill>
                  <a:schemeClr val="tx1"/>
                </a:solidFill>
              </a:rPr>
              <a:t>Console.ReadLine</a:t>
            </a:r>
            <a:r>
              <a:rPr lang="en-US" sz="2800" dirty="0">
                <a:solidFill>
                  <a:schemeClr val="tx1"/>
                </a:solidFill>
              </a:rPr>
              <a:t>())); 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</a:rPr>
              <a:t>private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static void</a:t>
            </a:r>
            <a:r>
              <a:rPr lang="en-US" sz="2800" dirty="0"/>
              <a:t> </a:t>
            </a:r>
            <a:r>
              <a:rPr lang="en-US" sz="2800" dirty="0" err="1">
                <a:solidFill>
                  <a:schemeClr val="bg1"/>
                </a:solidFill>
              </a:rPr>
              <a:t>PrintInWords</a:t>
            </a:r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dirty="0">
                <a:solidFill>
                  <a:schemeClr val="bg1"/>
                </a:solidFill>
              </a:rPr>
              <a:t>double grade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  </a:t>
            </a:r>
            <a:r>
              <a:rPr lang="en-US" sz="2800" dirty="0">
                <a:solidFill>
                  <a:schemeClr val="tx1"/>
                </a:solidFill>
              </a:rPr>
              <a:t>string </a:t>
            </a:r>
            <a:r>
              <a:rPr lang="en-US" sz="2800" dirty="0" err="1">
                <a:solidFill>
                  <a:schemeClr val="tx1"/>
                </a:solidFill>
              </a:rPr>
              <a:t>gradeInWords</a:t>
            </a:r>
            <a:r>
              <a:rPr lang="en-US" sz="2800" dirty="0">
                <a:solidFill>
                  <a:schemeClr val="tx1"/>
                </a:solidFill>
              </a:rPr>
              <a:t> = </a:t>
            </a:r>
            <a:r>
              <a:rPr lang="en-US" sz="2800" dirty="0" err="1">
                <a:solidFill>
                  <a:schemeClr val="tx1"/>
                </a:solidFill>
              </a:rPr>
              <a:t>string.Empty</a:t>
            </a:r>
            <a:r>
              <a:rPr lang="en-US" sz="28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</a:rPr>
              <a:t>  if (grade &gt;= 2 &amp;&amp; grade &lt;= 2.99)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</a:rPr>
              <a:t>    </a:t>
            </a:r>
            <a:r>
              <a:rPr lang="en-US" sz="2800" dirty="0" err="1">
                <a:solidFill>
                  <a:schemeClr val="tx1"/>
                </a:solidFill>
              </a:rPr>
              <a:t>gradeInWords</a:t>
            </a:r>
            <a:r>
              <a:rPr lang="en-US" sz="2800" dirty="0">
                <a:solidFill>
                  <a:schemeClr val="tx1"/>
                </a:solidFill>
              </a:rPr>
              <a:t> = "Fail";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  </a:t>
            </a:r>
            <a:r>
              <a:rPr lang="en-US" sz="2800" dirty="0">
                <a:solidFill>
                  <a:schemeClr val="accent2"/>
                </a:solidFill>
              </a:rPr>
              <a:t>// TODO: </a:t>
            </a:r>
            <a:r>
              <a:rPr lang="en-US" sz="2800" i="1" dirty="0">
                <a:solidFill>
                  <a:schemeClr val="accent2"/>
                </a:solidFill>
              </a:rPr>
              <a:t>make the rest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  </a:t>
            </a:r>
            <a:r>
              <a:rPr lang="en-US" sz="2800" dirty="0" err="1">
                <a:solidFill>
                  <a:schemeClr val="tx1"/>
                </a:solidFill>
              </a:rPr>
              <a:t>Console.WriteLine</a:t>
            </a:r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dirty="0" err="1">
                <a:solidFill>
                  <a:schemeClr val="tx1"/>
                </a:solidFill>
              </a:rPr>
              <a:t>gradeInWords</a:t>
            </a:r>
            <a:r>
              <a:rPr lang="en-US" sz="2800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AEE50B-63E5-4AB4-B917-0719B5F6FD0A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https://judge.softuni.org/Contests/Practice/Index/1208#1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531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Parameters can accept</a:t>
            </a:r>
            <a:r>
              <a:rPr lang="en-US" sz="3600" dirty="0">
                <a:solidFill>
                  <a:srgbClr val="FFA000"/>
                </a:solidFill>
              </a:rPr>
              <a:t> </a:t>
            </a:r>
            <a:r>
              <a:rPr lang="en-US" sz="3600" b="1" dirty="0">
                <a:solidFill>
                  <a:srgbClr val="FFA000"/>
                </a:solidFill>
              </a:rPr>
              <a:t>default values</a:t>
            </a:r>
            <a:r>
              <a:rPr lang="en-US" sz="3600" dirty="0"/>
              <a:t>:</a:t>
            </a:r>
          </a:p>
          <a:p>
            <a:endParaRPr lang="en-US" sz="3600" dirty="0"/>
          </a:p>
          <a:p>
            <a:pPr marL="0" indent="0">
              <a:buNone/>
            </a:pPr>
            <a:br>
              <a:rPr lang="en-US" sz="3600" dirty="0"/>
            </a:br>
            <a:endParaRPr lang="en-US" sz="3600" dirty="0"/>
          </a:p>
          <a:p>
            <a:r>
              <a:rPr lang="en-US" sz="3600" dirty="0"/>
              <a:t>The above method can be called in several ways:</a:t>
            </a:r>
            <a:endParaRPr lang="bg-BG" sz="3600" dirty="0"/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Parameters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828800"/>
            <a:ext cx="9296400" cy="208672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PrintNumbers(int start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= 0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int end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= 100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i = start; i &lt;= end; i++)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Console.Write("{0} ", i);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}}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397444" y="2286000"/>
            <a:ext cx="1676400" cy="1032316"/>
          </a:xfrm>
          <a:prstGeom prst="wedgeRoundRectCallout">
            <a:avLst>
              <a:gd name="adj1" fmla="val 59112"/>
              <a:gd name="adj2" fmla="val -4561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 values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671000" y="5732390"/>
            <a:ext cx="3200400" cy="941797"/>
          </a:xfrm>
          <a:prstGeom prst="wedgeRoundRectCallout">
            <a:avLst>
              <a:gd name="adj1" fmla="val -55023"/>
              <a:gd name="adj2" fmla="val 2074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be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skipped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at method invocation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1469872" y="5486745"/>
            <a:ext cx="5803289" cy="42473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PrintNumbers(end: 40, start: 35);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336000" y="4823281"/>
            <a:ext cx="3581400" cy="42473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PrintNumbers(5, 10);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4167761" y="4823281"/>
            <a:ext cx="3106757" cy="42473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PrintNumbers(15);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4546515" y="6200392"/>
            <a:ext cx="2725263" cy="42473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PrintNumbers();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670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0406" y="1278142"/>
            <a:ext cx="9049234" cy="5207396"/>
          </a:xfrm>
        </p:spPr>
        <p:txBody>
          <a:bodyPr>
            <a:noAutofit/>
          </a:bodyPr>
          <a:lstStyle/>
          <a:p>
            <a:r>
              <a:rPr lang="en-US" sz="3400" dirty="0"/>
              <a:t>What Is a Method?</a:t>
            </a:r>
          </a:p>
          <a:p>
            <a:r>
              <a:rPr lang="en-GB" sz="3400" dirty="0"/>
              <a:t>Declaring and Invoking Methods</a:t>
            </a:r>
            <a:endParaRPr lang="bg-BG" sz="3400" dirty="0"/>
          </a:p>
          <a:p>
            <a:r>
              <a:rPr lang="en-GB" sz="3400" dirty="0"/>
              <a:t>Methods with Parameters</a:t>
            </a:r>
          </a:p>
          <a:p>
            <a:r>
              <a:rPr lang="en-GB" sz="3400" dirty="0"/>
              <a:t>Value vs Reference Types</a:t>
            </a:r>
          </a:p>
          <a:p>
            <a:r>
              <a:rPr lang="en-GB" sz="3400" dirty="0"/>
              <a:t>Returning Values from Methods</a:t>
            </a:r>
          </a:p>
          <a:p>
            <a:r>
              <a:rPr lang="en-US" sz="3400" dirty="0"/>
              <a:t>Overloading Methods</a:t>
            </a:r>
          </a:p>
          <a:p>
            <a:r>
              <a:rPr lang="en-US" sz="3400" dirty="0"/>
              <a:t>Program Execution Flow</a:t>
            </a:r>
          </a:p>
          <a:p>
            <a:r>
              <a:rPr lang="en-US" sz="3400" dirty="0"/>
              <a:t>Naming and Best Practices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794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>
            <a:normAutofit/>
          </a:bodyPr>
          <a:lstStyle/>
          <a:p>
            <a:r>
              <a:rPr lang="en-US" sz="3600" dirty="0"/>
              <a:t>Create a method for printing triangles as shown below:</a:t>
            </a:r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45" y="100750"/>
            <a:ext cx="9503571" cy="882654"/>
          </a:xfrm>
        </p:spPr>
        <p:txBody>
          <a:bodyPr/>
          <a:lstStyle/>
          <a:p>
            <a:r>
              <a:rPr lang="en-US" dirty="0"/>
              <a:t>Problem: Printing Triangle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05200" y="2676637"/>
            <a:ext cx="14478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40617" y="2261426"/>
            <a:ext cx="1792201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2"/>
          <p:cNvSpPr/>
          <p:nvPr/>
        </p:nvSpPr>
        <p:spPr>
          <a:xfrm>
            <a:off x="2755214" y="3696307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04383" y="3554087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4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513891" y="3625197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524000" y="3625191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92CA94-614A-40EA-9012-7B6490A82567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https://judge.softuni.org/Contests/Practice/Index/1208#3</a:t>
            </a:r>
            <a:endParaRPr lang="en-US" sz="20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736147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Create a method that </a:t>
            </a:r>
            <a:r>
              <a:rPr lang="en-US" sz="3600" b="1" dirty="0">
                <a:solidFill>
                  <a:srgbClr val="FFA000"/>
                </a:solidFill>
              </a:rPr>
              <a:t>prints a single line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sz="3600" dirty="0"/>
              <a:t> consisting of numbers from a </a:t>
            </a:r>
            <a:r>
              <a:rPr lang="en-US" sz="3600" b="1" dirty="0">
                <a:solidFill>
                  <a:srgbClr val="FFA000"/>
                </a:solidFill>
              </a:rPr>
              <a:t>given start</a:t>
            </a:r>
            <a:r>
              <a:rPr lang="en-US" sz="3600" b="1" dirty="0"/>
              <a:t> </a:t>
            </a:r>
            <a:r>
              <a:rPr lang="en-US" sz="3600" dirty="0"/>
              <a:t>to a </a:t>
            </a:r>
            <a:r>
              <a:rPr lang="en-US" sz="3600" b="1" dirty="0">
                <a:solidFill>
                  <a:srgbClr val="FFA000"/>
                </a:solidFill>
              </a:rPr>
              <a:t>given end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Printing Triangle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27112" y="2480364"/>
            <a:ext cx="8193088" cy="353943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void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(int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int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i =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 i &lt;=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Console.Write(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+ 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7620000" y="5334001"/>
            <a:ext cx="3200400" cy="941797"/>
          </a:xfrm>
          <a:prstGeom prst="wedgeRoundRectCallout">
            <a:avLst>
              <a:gd name="adj1" fmla="val -48493"/>
              <a:gd name="adj2" fmla="val 2814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continues on next slide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281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238060" cy="5201066"/>
          </a:xfrm>
        </p:spPr>
        <p:txBody>
          <a:bodyPr>
            <a:normAutofit/>
          </a:bodyPr>
          <a:lstStyle/>
          <a:p>
            <a:r>
              <a:rPr lang="en-US" sz="3600" dirty="0"/>
              <a:t>Create a method that prints the </a:t>
            </a:r>
            <a:r>
              <a:rPr lang="en-US" sz="3600" b="1" dirty="0">
                <a:solidFill>
                  <a:srgbClr val="FFA000"/>
                </a:solidFill>
              </a:rPr>
              <a:t>first half (1..n)</a:t>
            </a:r>
            <a:r>
              <a:rPr lang="en-US" sz="3600" b="1" dirty="0"/>
              <a:t> </a:t>
            </a:r>
            <a:r>
              <a:rPr lang="en-US" sz="3600" dirty="0"/>
              <a:t>and then the </a:t>
            </a:r>
            <a:r>
              <a:rPr lang="en-US" sz="3600" b="1" dirty="0">
                <a:solidFill>
                  <a:srgbClr val="FFA000"/>
                </a:solidFill>
              </a:rPr>
              <a:t>second half (n-1…1) </a:t>
            </a:r>
            <a:r>
              <a:rPr lang="en-US" sz="3600" dirty="0"/>
              <a:t>of the triangle: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Printing Triangle (2)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27112" y="2480370"/>
            <a:ext cx="8650288" cy="353943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PrintTriangle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 n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line = 1; line &lt;= n; line++)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line = n - 1; line &gt;= 1; line--)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7851000" y="2372820"/>
            <a:ext cx="2390858" cy="978316"/>
          </a:xfrm>
          <a:prstGeom prst="wedgeRoundRectCallout">
            <a:avLst>
              <a:gd name="adj1" fmla="val -65926"/>
              <a:gd name="adj2" fmla="val -11647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with </a:t>
            </a:r>
            <a:r>
              <a:rPr lang="en-US" sz="28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6019800" y="3869786"/>
            <a:ext cx="2133600" cy="604359"/>
          </a:xfrm>
          <a:prstGeom prst="wedgeRoundRectCallout">
            <a:avLst>
              <a:gd name="adj1" fmla="val -54823"/>
              <a:gd name="adj2" fmla="val -41295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Lines 1...n</a:t>
            </a:r>
            <a:endParaRPr lang="en-US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6019800" y="5229367"/>
            <a:ext cx="2133600" cy="604359"/>
          </a:xfrm>
          <a:prstGeom prst="wedgeRoundRectCallout">
            <a:avLst>
              <a:gd name="adj1" fmla="val -55273"/>
              <a:gd name="adj2" fmla="val -4236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Lines n-1…1</a:t>
            </a:r>
            <a:endParaRPr lang="en-US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84311B-6D18-43C3-AFFF-041E4455E8E2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https://judge.softuni.org/Contests/Practice/Index/1208#3</a:t>
            </a:r>
            <a:endParaRPr lang="en-US" sz="20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997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Value vs. Reference Types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D66E65-1E18-4EF1-9AFB-D44F2B4DD9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0600" y="1524000"/>
            <a:ext cx="2819400" cy="2249284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Memory Stack and Heap</a:t>
            </a:r>
          </a:p>
        </p:txBody>
      </p:sp>
    </p:spTree>
    <p:extLst>
      <p:ext uri="{BB962C8B-B14F-4D97-AF65-F5344CB8AC3E}">
        <p14:creationId xmlns:p14="http://schemas.microsoft.com/office/powerpoint/2010/main" val="361916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874FB0C-D669-4651-A436-1C6ED4CCF86B}"/>
              </a:ext>
            </a:extLst>
          </p:cNvPr>
          <p:cNvSpPr/>
          <p:nvPr/>
        </p:nvSpPr>
        <p:spPr bwMode="auto">
          <a:xfrm>
            <a:off x="8077200" y="1981201"/>
            <a:ext cx="3376876" cy="4542343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66659" y="1247495"/>
            <a:ext cx="9927138" cy="5276048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sz="3600" b="1" dirty="0">
                <a:solidFill>
                  <a:schemeClr val="bg1"/>
                </a:solidFill>
              </a:rPr>
              <a:t>Value type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variables hold directly their value</a:t>
            </a:r>
          </a:p>
          <a:p>
            <a:pPr lvl="1">
              <a:buClr>
                <a:srgbClr val="234465"/>
              </a:buClr>
            </a:pPr>
            <a:r>
              <a:rPr lang="en-US" sz="3400" b="1" noProof="1">
                <a:latin typeface="Consolas" panose="020B0609020204030204" pitchFamily="49" charset="0"/>
              </a:rPr>
              <a:t>int</a:t>
            </a:r>
            <a:r>
              <a:rPr lang="en-US" sz="3400" b="1" dirty="0"/>
              <a:t>, </a:t>
            </a:r>
            <a:r>
              <a:rPr lang="en-US" sz="3400" b="1" noProof="1">
                <a:latin typeface="Consolas" panose="020B0609020204030204" pitchFamily="49" charset="0"/>
              </a:rPr>
              <a:t>float</a:t>
            </a:r>
            <a:r>
              <a:rPr lang="en-US" sz="3400" b="1" dirty="0"/>
              <a:t>, </a:t>
            </a:r>
            <a:r>
              <a:rPr lang="en-US" sz="3400" b="1" noProof="1">
                <a:latin typeface="Consolas" panose="020B0609020204030204" pitchFamily="49" charset="0"/>
              </a:rPr>
              <a:t>double</a:t>
            </a:r>
            <a:r>
              <a:rPr lang="en-US" sz="3400" b="1" dirty="0"/>
              <a:t>, </a:t>
            </a:r>
            <a:r>
              <a:rPr lang="en-US" sz="3400" b="1" noProof="1">
                <a:latin typeface="Consolas" panose="020B0609020204030204" pitchFamily="49" charset="0"/>
              </a:rPr>
              <a:t>bool</a:t>
            </a:r>
            <a:r>
              <a:rPr lang="en-US" sz="3400" b="1" dirty="0"/>
              <a:t>, </a:t>
            </a:r>
            <a:br>
              <a:rPr lang="en-US" sz="3400" b="1" dirty="0"/>
            </a:br>
            <a:r>
              <a:rPr lang="en-US" sz="3400" b="1" noProof="1">
                <a:latin typeface="Consolas" panose="020B0609020204030204" pitchFamily="49" charset="0"/>
              </a:rPr>
              <a:t>char</a:t>
            </a:r>
            <a:r>
              <a:rPr lang="en-US" sz="3400" b="1" dirty="0"/>
              <a:t>, </a:t>
            </a:r>
            <a:r>
              <a:rPr lang="en-US" sz="3400" b="1" noProof="1">
                <a:latin typeface="Consolas" panose="020B0609020204030204" pitchFamily="49" charset="0"/>
              </a:rPr>
              <a:t>BigInteger</a:t>
            </a:r>
            <a:r>
              <a:rPr lang="en-US" sz="3400" b="1" dirty="0"/>
              <a:t>, …</a:t>
            </a:r>
          </a:p>
          <a:p>
            <a:pPr>
              <a:buClr>
                <a:srgbClr val="234465"/>
              </a:buClr>
            </a:pPr>
            <a:r>
              <a:rPr lang="en-US" sz="3600" dirty="0"/>
              <a:t>Each variable has its </a:t>
            </a:r>
            <a:br>
              <a:rPr lang="bg-BG" sz="3600" dirty="0"/>
            </a:br>
            <a:r>
              <a:rPr lang="en-US" sz="3600" dirty="0"/>
              <a:t>own </a:t>
            </a:r>
            <a:r>
              <a:rPr lang="en-US" sz="3600" b="1" dirty="0">
                <a:solidFill>
                  <a:schemeClr val="bg1"/>
                </a:solidFill>
              </a:rPr>
              <a:t>copy</a:t>
            </a:r>
            <a:r>
              <a:rPr lang="en-US" sz="3600" dirty="0"/>
              <a:t> of the </a:t>
            </a:r>
            <a:r>
              <a:rPr lang="en-US" sz="3600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</a:t>
            </a:r>
            <a:endParaRPr lang="bg-BG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2487390" y="4704995"/>
            <a:ext cx="4718191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800" noProof="1">
                <a:solidFill>
                  <a:schemeClr val="bg1"/>
                </a:solidFill>
              </a:rPr>
              <a:t>int</a:t>
            </a:r>
            <a:r>
              <a:rPr lang="en-US" sz="2800" noProof="1"/>
              <a:t> i = 42;</a:t>
            </a:r>
          </a:p>
          <a:p>
            <a:r>
              <a:rPr lang="en-US" sz="2800" noProof="1">
                <a:solidFill>
                  <a:schemeClr val="bg1"/>
                </a:solidFill>
              </a:rPr>
              <a:t>char</a:t>
            </a:r>
            <a:r>
              <a:rPr lang="en-US" sz="2800" noProof="1"/>
              <a:t> ch = 'A';</a:t>
            </a:r>
          </a:p>
          <a:p>
            <a:r>
              <a:rPr lang="en-US" sz="2800" noProof="1">
                <a:solidFill>
                  <a:schemeClr val="bg1"/>
                </a:solidFill>
              </a:rPr>
              <a:t>bool</a:t>
            </a:r>
            <a:r>
              <a:rPr lang="en-US" sz="2800" noProof="1"/>
              <a:t> result = true;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DF0A91-4710-47D9-9094-3DBC957F7328}"/>
              </a:ext>
            </a:extLst>
          </p:cNvPr>
          <p:cNvSpPr/>
          <p:nvPr/>
        </p:nvSpPr>
        <p:spPr bwMode="auto">
          <a:xfrm>
            <a:off x="8250344" y="2188370"/>
            <a:ext cx="3030588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39D0D5-5735-4AF4-A487-DD4DFFF99153}"/>
              </a:ext>
            </a:extLst>
          </p:cNvPr>
          <p:cNvSpPr/>
          <p:nvPr/>
        </p:nvSpPr>
        <p:spPr bwMode="auto">
          <a:xfrm>
            <a:off x="8250344" y="3350724"/>
            <a:ext cx="6096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42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671A75-D932-4911-8365-4693739C2C63}"/>
              </a:ext>
            </a:extLst>
          </p:cNvPr>
          <p:cNvSpPr/>
          <p:nvPr/>
        </p:nvSpPr>
        <p:spPr bwMode="auto">
          <a:xfrm>
            <a:off x="8288333" y="4531977"/>
            <a:ext cx="6096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B750A6-73D6-456F-A357-BFF712D9191F}"/>
              </a:ext>
            </a:extLst>
          </p:cNvPr>
          <p:cNvSpPr/>
          <p:nvPr/>
        </p:nvSpPr>
        <p:spPr bwMode="auto">
          <a:xfrm>
            <a:off x="8257203" y="5775160"/>
            <a:ext cx="116886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869A6-3922-4910-BD9B-7C6689D815C7}"/>
              </a:ext>
            </a:extLst>
          </p:cNvPr>
          <p:cNvSpPr txBox="1"/>
          <p:nvPr/>
        </p:nvSpPr>
        <p:spPr>
          <a:xfrm>
            <a:off x="9800935" y="3353499"/>
            <a:ext cx="1375917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(4 bytes)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EFAA4B-E0A8-47B5-A223-6F5980565E62}"/>
              </a:ext>
            </a:extLst>
          </p:cNvPr>
          <p:cNvSpPr txBox="1"/>
          <p:nvPr/>
        </p:nvSpPr>
        <p:spPr>
          <a:xfrm>
            <a:off x="9800935" y="4551222"/>
            <a:ext cx="1375917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(2 bytes)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C9C14A-32AC-400E-B4C3-B82715C53A00}"/>
              </a:ext>
            </a:extLst>
          </p:cNvPr>
          <p:cNvSpPr txBox="1"/>
          <p:nvPr/>
        </p:nvSpPr>
        <p:spPr>
          <a:xfrm>
            <a:off x="9830861" y="5768682"/>
            <a:ext cx="1375258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(1 byte)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2B05FB-6CBE-49BE-BC3A-954CDC8560AA}"/>
              </a:ext>
            </a:extLst>
          </p:cNvPr>
          <p:cNvSpPr txBox="1"/>
          <p:nvPr/>
        </p:nvSpPr>
        <p:spPr>
          <a:xfrm>
            <a:off x="8171264" y="5178972"/>
            <a:ext cx="1144380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/>
              <a:t>result</a:t>
            </a:r>
            <a:endParaRPr lang="en-US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F46163-5220-43F0-840E-596F652BE768}"/>
              </a:ext>
            </a:extLst>
          </p:cNvPr>
          <p:cNvSpPr txBox="1"/>
          <p:nvPr/>
        </p:nvSpPr>
        <p:spPr>
          <a:xfrm>
            <a:off x="8238217" y="3882862"/>
            <a:ext cx="633855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/>
              <a:t>ch</a:t>
            </a:r>
            <a:endParaRPr lang="en-US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33BCB5-BB86-4ABC-9DC0-C131E959E863}"/>
              </a:ext>
            </a:extLst>
          </p:cNvPr>
          <p:cNvSpPr txBox="1"/>
          <p:nvPr/>
        </p:nvSpPr>
        <p:spPr>
          <a:xfrm>
            <a:off x="8250345" y="2744701"/>
            <a:ext cx="582559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/>
              <a:t>i</a:t>
            </a:r>
            <a:endParaRPr lang="en-US" sz="2800" b="1" dirty="0"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35272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animBg="1"/>
      <p:bldP spid="4" grpId="0" animBg="1"/>
      <p:bldP spid="10" grpId="0" animBg="1"/>
      <p:bldP spid="11" grpId="0" animBg="1"/>
      <p:bldP spid="5" grpId="0" animBg="1"/>
      <p:bldP spid="12" grpId="0" animBg="1"/>
      <p:bldP spid="13" grpId="0" animBg="1"/>
      <p:bldP spid="14" grpId="0"/>
      <p:bldP spid="16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sz="3600" b="1" dirty="0">
                <a:solidFill>
                  <a:schemeClr val="bg1"/>
                </a:solidFill>
              </a:rPr>
              <a:t>Reference type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variables hold</a:t>
            </a:r>
            <a:r>
              <a:rPr lang="bg-BG" sz="3600" dirty="0"/>
              <a:t> а</a:t>
            </a:r>
            <a:r>
              <a:rPr lang="en-US" sz="3600" dirty="0"/>
              <a:t> reference</a:t>
            </a:r>
            <a:br>
              <a:rPr lang="en-US" sz="3600" dirty="0"/>
            </a:br>
            <a:r>
              <a:rPr lang="en-US" sz="3600" dirty="0"/>
              <a:t> (pointer / memory address) of the </a:t>
            </a:r>
            <a:r>
              <a:rPr lang="en-GB" sz="3600" dirty="0"/>
              <a:t>value itself</a:t>
            </a:r>
            <a:endParaRPr lang="en-US" sz="3600" dirty="0"/>
          </a:p>
          <a:p>
            <a:pPr lvl="1">
              <a:buClr>
                <a:srgbClr val="234465"/>
              </a:buClr>
            </a:pPr>
            <a:r>
              <a:rPr lang="en-US" sz="3400" b="1" dirty="0">
                <a:solidFill>
                  <a:schemeClr val="bg1"/>
                </a:solidFill>
              </a:rPr>
              <a:t>string</a:t>
            </a:r>
            <a:r>
              <a:rPr lang="en-US" sz="3400" dirty="0"/>
              <a:t>,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noProof="1">
                <a:solidFill>
                  <a:schemeClr val="bg1"/>
                </a:solidFill>
              </a:rPr>
              <a:t>int</a:t>
            </a:r>
            <a:r>
              <a:rPr lang="en-US" sz="3400" b="1" dirty="0">
                <a:solidFill>
                  <a:schemeClr val="bg1"/>
                </a:solidFill>
              </a:rPr>
              <a:t>[]</a:t>
            </a:r>
            <a:r>
              <a:rPr lang="en-US" sz="3400" dirty="0"/>
              <a:t>,</a:t>
            </a:r>
            <a:r>
              <a:rPr lang="en-US" sz="3400" b="1" dirty="0">
                <a:solidFill>
                  <a:schemeClr val="bg1"/>
                </a:solidFill>
              </a:rPr>
              <a:t> char[]</a:t>
            </a:r>
            <a:r>
              <a:rPr lang="en-US" sz="3400" dirty="0"/>
              <a:t>,</a:t>
            </a:r>
            <a:r>
              <a:rPr lang="en-US" sz="3400" b="1" dirty="0">
                <a:solidFill>
                  <a:schemeClr val="bg1"/>
                </a:solidFill>
              </a:rPr>
              <a:t> string[]</a:t>
            </a:r>
            <a:r>
              <a:rPr lang="en-US" sz="3400" dirty="0"/>
              <a:t>,</a:t>
            </a:r>
            <a:r>
              <a:rPr lang="en-US" sz="3400" b="1" dirty="0">
                <a:solidFill>
                  <a:schemeClr val="bg1"/>
                </a:solidFill>
              </a:rPr>
              <a:t> Random</a:t>
            </a:r>
            <a:endParaRPr lang="en-US" sz="3400" dirty="0"/>
          </a:p>
          <a:p>
            <a:pPr>
              <a:buClr>
                <a:srgbClr val="234465"/>
              </a:buClr>
            </a:pPr>
            <a:r>
              <a:rPr lang="en-US" sz="3600" dirty="0"/>
              <a:t>Two reference type variables can </a:t>
            </a:r>
            <a:r>
              <a:rPr lang="en-US" sz="3600" b="1" dirty="0">
                <a:solidFill>
                  <a:schemeClr val="bg1"/>
                </a:solidFill>
              </a:rPr>
              <a:t>reference</a:t>
            </a:r>
            <a:r>
              <a:rPr lang="en-US" sz="3600" dirty="0"/>
              <a:t> the 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</a:rPr>
              <a:t>same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object</a:t>
            </a:r>
            <a:endParaRPr lang="en-US" sz="3600" b="1" dirty="0"/>
          </a:p>
          <a:p>
            <a:pPr lvl="1">
              <a:buClr>
                <a:srgbClr val="234465"/>
              </a:buClr>
            </a:pPr>
            <a:r>
              <a:rPr lang="en-US" sz="3400" dirty="0"/>
              <a:t>Operations on both variables access/modify </a:t>
            </a:r>
            <a:br>
              <a:rPr lang="bg-BG" sz="3400" dirty="0"/>
            </a:br>
            <a:r>
              <a:rPr lang="en-US" sz="3400" b="1" dirty="0">
                <a:solidFill>
                  <a:schemeClr val="bg1"/>
                </a:solidFill>
              </a:rPr>
              <a:t>the same data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Types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4165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 vs. Reference Types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8196" y="1305290"/>
            <a:ext cx="4786581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int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i = 42;</a:t>
            </a:r>
          </a:p>
          <a:p>
            <a:r>
              <a:rPr lang="en-US" sz="2400" dirty="0">
                <a:solidFill>
                  <a:schemeClr val="bg1"/>
                </a:solidFill>
              </a:rPr>
              <a:t>char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ch = 'A';</a:t>
            </a:r>
          </a:p>
          <a:p>
            <a:r>
              <a:rPr lang="en-US" sz="2400" dirty="0">
                <a:solidFill>
                  <a:schemeClr val="bg1"/>
                </a:solidFill>
              </a:rPr>
              <a:t>bool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result = true;</a:t>
            </a:r>
          </a:p>
          <a:p>
            <a:r>
              <a:rPr lang="en-US" sz="2400" dirty="0">
                <a:solidFill>
                  <a:schemeClr val="bg1"/>
                </a:solidFill>
              </a:rPr>
              <a:t>object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obj = 42;</a:t>
            </a:r>
          </a:p>
          <a:p>
            <a:r>
              <a:rPr lang="en-US" sz="2400" dirty="0">
                <a:solidFill>
                  <a:schemeClr val="bg1"/>
                </a:solidFill>
              </a:rPr>
              <a:t>string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str = "Hello";</a:t>
            </a:r>
          </a:p>
          <a:p>
            <a:r>
              <a:rPr lang="en-US" sz="2400" dirty="0">
                <a:solidFill>
                  <a:schemeClr val="bg1"/>
                </a:solidFill>
              </a:rPr>
              <a:t>byte[] </a:t>
            </a:r>
            <a:r>
              <a:rPr lang="en-US" sz="2400" dirty="0">
                <a:solidFill>
                  <a:schemeClr val="tx1"/>
                </a:solidFill>
              </a:rPr>
              <a:t>bytes ={ 1, 2, 3 };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C8A40A-D5BA-49BA-8087-28757671FB71}"/>
              </a:ext>
            </a:extLst>
          </p:cNvPr>
          <p:cNvSpPr/>
          <p:nvPr/>
        </p:nvSpPr>
        <p:spPr bwMode="auto">
          <a:xfrm>
            <a:off x="8874154" y="1295400"/>
            <a:ext cx="3007412" cy="5029200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069C4-C510-4887-991C-EE8DB4A7C7BF}"/>
              </a:ext>
            </a:extLst>
          </p:cNvPr>
          <p:cNvSpPr/>
          <p:nvPr/>
        </p:nvSpPr>
        <p:spPr bwMode="auto">
          <a:xfrm>
            <a:off x="8976220" y="1361710"/>
            <a:ext cx="28194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HEAP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133875-192B-4B64-A456-F0C8F7EBD116}"/>
              </a:ext>
            </a:extLst>
          </p:cNvPr>
          <p:cNvSpPr/>
          <p:nvPr/>
        </p:nvSpPr>
        <p:spPr bwMode="auto">
          <a:xfrm>
            <a:off x="5867400" y="1294908"/>
            <a:ext cx="3007412" cy="5029693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EC642B-D298-4F70-8934-7C0CB0834BEA}"/>
              </a:ext>
            </a:extLst>
          </p:cNvPr>
          <p:cNvSpPr/>
          <p:nvPr/>
        </p:nvSpPr>
        <p:spPr bwMode="auto">
          <a:xfrm>
            <a:off x="5969466" y="1361217"/>
            <a:ext cx="28194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9AF9F02-F8F8-4B9C-9472-897F98112044}"/>
              </a:ext>
            </a:extLst>
          </p:cNvPr>
          <p:cNvGrpSpPr/>
          <p:nvPr/>
        </p:nvGrpSpPr>
        <p:grpSpPr>
          <a:xfrm>
            <a:off x="5997867" y="3366257"/>
            <a:ext cx="2548412" cy="796692"/>
            <a:chOff x="5996279" y="3366257"/>
            <a:chExt cx="2548412" cy="79669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E84B558-48DE-4DD9-B7CF-F505F479C9AE}"/>
                </a:ext>
              </a:extLst>
            </p:cNvPr>
            <p:cNvSpPr/>
            <p:nvPr/>
          </p:nvSpPr>
          <p:spPr bwMode="auto">
            <a:xfrm>
              <a:off x="6089392" y="3752655"/>
              <a:ext cx="973205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true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FA687A4-4AC6-44AA-A16C-B003C7792823}"/>
                </a:ext>
              </a:extLst>
            </p:cNvPr>
            <p:cNvSpPr txBox="1"/>
            <p:nvPr/>
          </p:nvSpPr>
          <p:spPr>
            <a:xfrm>
              <a:off x="7399636" y="3707852"/>
              <a:ext cx="1145055" cy="4550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400" b="1" dirty="0"/>
                <a:t>(1 byte)</a:t>
              </a:r>
              <a:endParaRPr lang="en-US" sz="1400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5A7DA3-B823-475A-AFC3-2D7D73CC8797}"/>
                </a:ext>
              </a:extLst>
            </p:cNvPr>
            <p:cNvSpPr txBox="1"/>
            <p:nvPr/>
          </p:nvSpPr>
          <p:spPr>
            <a:xfrm>
              <a:off x="5996279" y="3366257"/>
              <a:ext cx="855350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result</a:t>
              </a:r>
              <a:endParaRPr lang="en-US" sz="1600" b="1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A5FD847-7C08-4F4E-A4D5-EB47D0DFAAC2}"/>
              </a:ext>
            </a:extLst>
          </p:cNvPr>
          <p:cNvGrpSpPr/>
          <p:nvPr/>
        </p:nvGrpSpPr>
        <p:grpSpPr>
          <a:xfrm>
            <a:off x="6065075" y="2645155"/>
            <a:ext cx="2456837" cy="811293"/>
            <a:chOff x="6063486" y="2645154"/>
            <a:chExt cx="2456837" cy="81129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B1F8AB-838A-41AE-9E17-1FC895A72E8E}"/>
                </a:ext>
              </a:extLst>
            </p:cNvPr>
            <p:cNvSpPr/>
            <p:nvPr/>
          </p:nvSpPr>
          <p:spPr bwMode="auto">
            <a:xfrm>
              <a:off x="6115311" y="3072468"/>
              <a:ext cx="507560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A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2BB7AA-4BAA-47A8-9241-325CB71C1A2A}"/>
                </a:ext>
              </a:extLst>
            </p:cNvPr>
            <p:cNvSpPr txBox="1"/>
            <p:nvPr/>
          </p:nvSpPr>
          <p:spPr>
            <a:xfrm>
              <a:off x="7374719" y="3001350"/>
              <a:ext cx="1145604" cy="4550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400" b="1" dirty="0"/>
                <a:t>(2 bytes)</a:t>
              </a:r>
              <a:endParaRPr lang="en-US" sz="1400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23D5712-78B7-4426-BCB8-1919DBC959D7}"/>
                </a:ext>
              </a:extLst>
            </p:cNvPr>
            <p:cNvSpPr txBox="1"/>
            <p:nvPr/>
          </p:nvSpPr>
          <p:spPr>
            <a:xfrm>
              <a:off x="6063486" y="2645154"/>
              <a:ext cx="527755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ch</a:t>
              </a:r>
              <a:endParaRPr lang="en-US" sz="1400" b="1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1FFD84D-F298-4F6F-9531-DEF24351BB62}"/>
              </a:ext>
            </a:extLst>
          </p:cNvPr>
          <p:cNvGrpSpPr/>
          <p:nvPr/>
        </p:nvGrpSpPr>
        <p:grpSpPr>
          <a:xfrm>
            <a:off x="6045395" y="1941580"/>
            <a:ext cx="2476516" cy="819819"/>
            <a:chOff x="6043807" y="1941579"/>
            <a:chExt cx="2476516" cy="81981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DE4723D-3D3B-43FB-BCA6-C4C89CBB76AB}"/>
                </a:ext>
              </a:extLst>
            </p:cNvPr>
            <p:cNvSpPr/>
            <p:nvPr/>
          </p:nvSpPr>
          <p:spPr bwMode="auto">
            <a:xfrm>
              <a:off x="6083681" y="2355025"/>
              <a:ext cx="507560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42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7C9DF7-1F46-487E-9918-0C644381ACCC}"/>
                </a:ext>
              </a:extLst>
            </p:cNvPr>
            <p:cNvSpPr txBox="1"/>
            <p:nvPr/>
          </p:nvSpPr>
          <p:spPr>
            <a:xfrm>
              <a:off x="7374719" y="2306301"/>
              <a:ext cx="1145604" cy="4550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400" b="1" dirty="0"/>
                <a:t>(4 bytes)</a:t>
              </a:r>
              <a:endParaRPr lang="en-US" sz="14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066B9D8-E1F6-44EA-8841-385DE819F418}"/>
                </a:ext>
              </a:extLst>
            </p:cNvPr>
            <p:cNvSpPr txBox="1"/>
            <p:nvPr/>
          </p:nvSpPr>
          <p:spPr>
            <a:xfrm>
              <a:off x="6043807" y="1941579"/>
              <a:ext cx="527755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i</a:t>
              </a:r>
              <a:endParaRPr lang="en-US" sz="1400" b="1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9C6C8F0-FC97-40A8-8FAF-7743D6047B3A}"/>
              </a:ext>
            </a:extLst>
          </p:cNvPr>
          <p:cNvGrpSpPr/>
          <p:nvPr/>
        </p:nvGrpSpPr>
        <p:grpSpPr>
          <a:xfrm>
            <a:off x="5842921" y="4069832"/>
            <a:ext cx="5433165" cy="818892"/>
            <a:chOff x="5841332" y="4069832"/>
            <a:chExt cx="5433165" cy="81889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42CDC5C-4154-47A5-B6F4-5EDE8FD7A502}"/>
                </a:ext>
              </a:extLst>
            </p:cNvPr>
            <p:cNvSpPr/>
            <p:nvPr/>
          </p:nvSpPr>
          <p:spPr bwMode="auto">
            <a:xfrm>
              <a:off x="6089765" y="4478367"/>
              <a:ext cx="2132613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int32@9ae764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D71A628-ED05-458C-A9A0-C7DD6640CEBC}"/>
                </a:ext>
              </a:extLst>
            </p:cNvPr>
            <p:cNvSpPr txBox="1"/>
            <p:nvPr/>
          </p:nvSpPr>
          <p:spPr>
            <a:xfrm>
              <a:off x="5841332" y="4069832"/>
              <a:ext cx="952823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obj</a:t>
              </a:r>
              <a:endParaRPr lang="en-US" sz="1600" b="1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45A87B9-0FAE-40FA-BCD3-125171FC3BE8}"/>
                </a:ext>
              </a:extLst>
            </p:cNvPr>
            <p:cNvSpPr/>
            <p:nvPr/>
          </p:nvSpPr>
          <p:spPr bwMode="auto">
            <a:xfrm>
              <a:off x="9703034" y="4491989"/>
              <a:ext cx="456212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42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42" name="Right Arrow 7">
              <a:extLst>
                <a:ext uri="{FF2B5EF4-FFF2-40B4-BE49-F238E27FC236}">
                  <a16:creationId xmlns:a16="http://schemas.microsoft.com/office/drawing/2014/main" id="{DBD65C5E-78D3-4C13-A626-FFB81F44FDE5}"/>
                </a:ext>
              </a:extLst>
            </p:cNvPr>
            <p:cNvSpPr/>
            <p:nvPr/>
          </p:nvSpPr>
          <p:spPr>
            <a:xfrm>
              <a:off x="8402000" y="4464745"/>
              <a:ext cx="1121412" cy="381000"/>
            </a:xfrm>
            <a:prstGeom prst="rightArrow">
              <a:avLst/>
            </a:prstGeom>
            <a:solidFill>
              <a:schemeClr val="tx1"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C756A5-EF46-4C53-8AF6-97E4EAF02B19}"/>
                </a:ext>
              </a:extLst>
            </p:cNvPr>
            <p:cNvSpPr txBox="1"/>
            <p:nvPr/>
          </p:nvSpPr>
          <p:spPr>
            <a:xfrm>
              <a:off x="10128893" y="4433627"/>
              <a:ext cx="1145604" cy="45509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400" b="1" dirty="0"/>
                <a:t>4 bytes</a:t>
              </a:r>
              <a:endParaRPr lang="en-US" sz="1400" b="1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35E903C-690C-40BF-92E2-5DE1CE093B02}"/>
              </a:ext>
            </a:extLst>
          </p:cNvPr>
          <p:cNvGrpSpPr/>
          <p:nvPr/>
        </p:nvGrpSpPr>
        <p:grpSpPr>
          <a:xfrm>
            <a:off x="5820192" y="4743163"/>
            <a:ext cx="5604541" cy="783133"/>
            <a:chOff x="5818603" y="4743162"/>
            <a:chExt cx="5604541" cy="783133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0E9F9FD-7A00-4170-9DB5-0DC9F0B7AD40}"/>
                </a:ext>
              </a:extLst>
            </p:cNvPr>
            <p:cNvSpPr/>
            <p:nvPr/>
          </p:nvSpPr>
          <p:spPr bwMode="auto">
            <a:xfrm>
              <a:off x="6094413" y="5129560"/>
              <a:ext cx="2127965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String@7cdaf2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0C1E471-3D6C-49D4-852D-C68D621D877A}"/>
                </a:ext>
              </a:extLst>
            </p:cNvPr>
            <p:cNvSpPr txBox="1"/>
            <p:nvPr/>
          </p:nvSpPr>
          <p:spPr>
            <a:xfrm>
              <a:off x="5818603" y="4743162"/>
              <a:ext cx="952823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str</a:t>
              </a:r>
              <a:endParaRPr lang="en-US" sz="1600" b="1" dirty="0"/>
            </a:p>
          </p:txBody>
        </p:sp>
        <p:sp>
          <p:nvSpPr>
            <p:cNvPr id="43" name="Right Arrow 7">
              <a:extLst>
                <a:ext uri="{FF2B5EF4-FFF2-40B4-BE49-F238E27FC236}">
                  <a16:creationId xmlns:a16="http://schemas.microsoft.com/office/drawing/2014/main" id="{827C8E4E-9E67-4708-9746-EC683CE36DF1}"/>
                </a:ext>
              </a:extLst>
            </p:cNvPr>
            <p:cNvSpPr/>
            <p:nvPr/>
          </p:nvSpPr>
          <p:spPr>
            <a:xfrm>
              <a:off x="8399697" y="5102316"/>
              <a:ext cx="1123715" cy="381000"/>
            </a:xfrm>
            <a:prstGeom prst="rightArrow">
              <a:avLst/>
            </a:prstGeom>
            <a:solidFill>
              <a:schemeClr val="dk1"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21414CA-8849-485F-9702-D9ECB135EF50}"/>
                </a:ext>
              </a:extLst>
            </p:cNvPr>
            <p:cNvSpPr/>
            <p:nvPr/>
          </p:nvSpPr>
          <p:spPr bwMode="auto">
            <a:xfrm>
              <a:off x="9703034" y="5121870"/>
              <a:ext cx="6585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Hello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04778C-FBE9-4D15-B951-4EEE30339862}"/>
                </a:ext>
              </a:extLst>
            </p:cNvPr>
            <p:cNvSpPr txBox="1"/>
            <p:nvPr/>
          </p:nvSpPr>
          <p:spPr>
            <a:xfrm>
              <a:off x="10277540" y="5071198"/>
              <a:ext cx="1145604" cy="45509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400" b="1" dirty="0"/>
                <a:t>string</a:t>
              </a:r>
              <a:endParaRPr lang="en-US" sz="1400" b="1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4EFE9A5-5847-4AC6-83FE-389CAE369CF3}"/>
              </a:ext>
            </a:extLst>
          </p:cNvPr>
          <p:cNvGrpSpPr/>
          <p:nvPr/>
        </p:nvGrpSpPr>
        <p:grpSpPr>
          <a:xfrm>
            <a:off x="5918683" y="5437467"/>
            <a:ext cx="5887643" cy="740154"/>
            <a:chOff x="5917094" y="5437467"/>
            <a:chExt cx="5887643" cy="74015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28566F6-4D39-42B7-93DE-75B60ADBE5F1}"/>
                </a:ext>
              </a:extLst>
            </p:cNvPr>
            <p:cNvSpPr/>
            <p:nvPr/>
          </p:nvSpPr>
          <p:spPr bwMode="auto">
            <a:xfrm>
              <a:off x="6092283" y="5823865"/>
              <a:ext cx="2127966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byte[]@190d11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FEF52D8-4021-40B6-B80C-F9BAEC2DD31C}"/>
                </a:ext>
              </a:extLst>
            </p:cNvPr>
            <p:cNvSpPr txBox="1"/>
            <p:nvPr/>
          </p:nvSpPr>
          <p:spPr>
            <a:xfrm>
              <a:off x="5917094" y="5437467"/>
              <a:ext cx="952823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bytes</a:t>
              </a:r>
              <a:endParaRPr lang="en-US" sz="1600" b="1" dirty="0"/>
            </a:p>
          </p:txBody>
        </p:sp>
        <p:sp>
          <p:nvSpPr>
            <p:cNvPr id="44" name="Right Arrow 7">
              <a:extLst>
                <a:ext uri="{FF2B5EF4-FFF2-40B4-BE49-F238E27FC236}">
                  <a16:creationId xmlns:a16="http://schemas.microsoft.com/office/drawing/2014/main" id="{950A8F74-508E-4B70-8CFA-D3D14BB44822}"/>
                </a:ext>
              </a:extLst>
            </p:cNvPr>
            <p:cNvSpPr/>
            <p:nvPr/>
          </p:nvSpPr>
          <p:spPr>
            <a:xfrm>
              <a:off x="8402000" y="5796621"/>
              <a:ext cx="1121412" cy="381000"/>
            </a:xfrm>
            <a:prstGeom prst="rightArrow">
              <a:avLst/>
            </a:prstGeom>
            <a:solidFill>
              <a:schemeClr val="dk1"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19817F5-837E-47E2-8214-0004226D1C9E}"/>
                </a:ext>
              </a:extLst>
            </p:cNvPr>
            <p:cNvSpPr/>
            <p:nvPr/>
          </p:nvSpPr>
          <p:spPr bwMode="auto">
            <a:xfrm>
              <a:off x="9703034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1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B47035B-40EB-4727-A99A-1C320A6972F4}"/>
                </a:ext>
              </a:extLst>
            </p:cNvPr>
            <p:cNvSpPr/>
            <p:nvPr/>
          </p:nvSpPr>
          <p:spPr bwMode="auto">
            <a:xfrm>
              <a:off x="10056812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2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6F704D0-0C82-4E54-9ADB-7C7B51E2905D}"/>
                </a:ext>
              </a:extLst>
            </p:cNvPr>
            <p:cNvSpPr/>
            <p:nvPr/>
          </p:nvSpPr>
          <p:spPr bwMode="auto">
            <a:xfrm>
              <a:off x="10413323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3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D755263-30A6-4BB4-8D19-F5AC5F602A0C}"/>
                </a:ext>
              </a:extLst>
            </p:cNvPr>
            <p:cNvSpPr txBox="1"/>
            <p:nvPr/>
          </p:nvSpPr>
          <p:spPr>
            <a:xfrm>
              <a:off x="10659133" y="5719951"/>
              <a:ext cx="1145604" cy="45509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400" b="1" dirty="0"/>
                <a:t>byte []</a:t>
              </a:r>
              <a:endParaRPr lang="en-US" sz="1400" b="1" dirty="0"/>
            </a:p>
          </p:txBody>
        </p:sp>
      </p:grpSp>
      <p:sp>
        <p:nvSpPr>
          <p:cNvPr id="5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523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Value Types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905000" y="1290533"/>
            <a:ext cx="8763000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public static void Main()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int num = 5;</a:t>
            </a:r>
          </a:p>
          <a:p>
            <a:r>
              <a:rPr lang="en-US" sz="2400" dirty="0"/>
              <a:t>   </a:t>
            </a:r>
            <a:r>
              <a:rPr lang="en-US" sz="2400" dirty="0">
                <a:solidFill>
                  <a:schemeClr val="bg1"/>
                </a:solidFill>
              </a:rPr>
              <a:t>Increment</a:t>
            </a:r>
            <a:r>
              <a:rPr lang="en-US" sz="2400" dirty="0">
                <a:solidFill>
                  <a:schemeClr val="tx1"/>
                </a:solidFill>
              </a:rPr>
              <a:t>(number, 15);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Console.WriteLine(number);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tx1"/>
                </a:solidFill>
              </a:rPr>
              <a:t>public static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void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Increment(int num, int value) {</a:t>
            </a:r>
          </a:p>
          <a:p>
            <a:r>
              <a:rPr lang="en-US" sz="2400" dirty="0"/>
              <a:t>   </a:t>
            </a:r>
            <a:r>
              <a:rPr lang="en-US" sz="2400" dirty="0">
                <a:solidFill>
                  <a:schemeClr val="bg1"/>
                </a:solidFill>
              </a:rPr>
              <a:t>num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+= value;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7010400" y="2438400"/>
            <a:ext cx="1981200" cy="443163"/>
          </a:xfrm>
          <a:prstGeom prst="wedgeRoundRectCallout">
            <a:avLst>
              <a:gd name="adj1" fmla="val -62933"/>
              <a:gd name="adj2" fmla="val 491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number == </a:t>
            </a:r>
            <a:r>
              <a:rPr lang="en-US" sz="2400" b="1" noProof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257800" y="5186468"/>
            <a:ext cx="1600200" cy="528532"/>
          </a:xfrm>
          <a:prstGeom prst="wedgeRoundRectCallout">
            <a:avLst>
              <a:gd name="adj1" fmla="val -68741"/>
              <a:gd name="adj2" fmla="val -367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num == </a:t>
            </a:r>
            <a:r>
              <a:rPr lang="en-US" sz="2400" b="1" noProof="1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861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Reference Types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420414" y="1295401"/>
            <a:ext cx="9503571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public static void Main()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int[] nums = { 5 };</a:t>
            </a:r>
          </a:p>
          <a:p>
            <a:r>
              <a:rPr lang="en-US" sz="2400" dirty="0"/>
              <a:t>  </a:t>
            </a:r>
            <a:r>
              <a:rPr lang="en-US" sz="2400" dirty="0">
                <a:solidFill>
                  <a:schemeClr val="bg1"/>
                </a:solidFill>
              </a:rPr>
              <a:t>Increment</a:t>
            </a:r>
            <a:r>
              <a:rPr lang="en-US" sz="2400" dirty="0">
                <a:solidFill>
                  <a:schemeClr val="tx1"/>
                </a:solidFill>
              </a:rPr>
              <a:t>(nums, 15);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Console.WriteLine(nums[0]);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public static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void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Increment(int[] nums, int value) {</a:t>
            </a:r>
          </a:p>
          <a:p>
            <a:r>
              <a:rPr lang="en-US" sz="2400" dirty="0"/>
              <a:t>  </a:t>
            </a:r>
            <a:r>
              <a:rPr lang="en-US" sz="2400" dirty="0">
                <a:solidFill>
                  <a:schemeClr val="bg1"/>
                </a:solidFill>
              </a:rPr>
              <a:t>nums[0]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+= value;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400800" y="2362200"/>
            <a:ext cx="2362200" cy="481692"/>
          </a:xfrm>
          <a:prstGeom prst="wedgeRoundRectCallout">
            <a:avLst>
              <a:gd name="adj1" fmla="val -68714"/>
              <a:gd name="adj2" fmla="val 554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nums[0] == </a:t>
            </a:r>
            <a:r>
              <a:rPr lang="en-US" sz="2800" b="1" noProof="1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257800" y="5257800"/>
            <a:ext cx="2514600" cy="533400"/>
          </a:xfrm>
          <a:prstGeom prst="wedgeRoundRectCallout">
            <a:avLst>
              <a:gd name="adj1" fmla="val -66384"/>
              <a:gd name="adj2" fmla="val -410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nums[0] == </a:t>
            </a:r>
            <a:r>
              <a:rPr lang="en-US" sz="2800" b="1" noProof="1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50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vs. Reference Types</a:t>
            </a:r>
            <a:endParaRPr lang="bg-BG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20A38F3-B401-4A4B-9896-46204D510E1F}"/>
              </a:ext>
            </a:extLst>
          </p:cNvPr>
          <p:cNvGrpSpPr/>
          <p:nvPr/>
        </p:nvGrpSpPr>
        <p:grpSpPr>
          <a:xfrm>
            <a:off x="1828800" y="1600200"/>
            <a:ext cx="8534400" cy="4608576"/>
            <a:chOff x="2436812" y="2057400"/>
            <a:chExt cx="6896806" cy="372427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812" y="2057400"/>
              <a:ext cx="6896806" cy="3724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5433FD6-7900-4745-8DB0-68E3F6836470}"/>
                </a:ext>
              </a:extLst>
            </p:cNvPr>
            <p:cNvSpPr/>
            <p:nvPr/>
          </p:nvSpPr>
          <p:spPr bwMode="auto">
            <a:xfrm>
              <a:off x="4951412" y="5334000"/>
              <a:ext cx="1981200" cy="3810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759462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Returning Values from Methods</a:t>
            </a:r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C3D0BE05-4FFB-4209-827D-E2E1BC6E5664}"/>
              </a:ext>
            </a:extLst>
          </p:cNvPr>
          <p:cNvSpPr/>
          <p:nvPr/>
        </p:nvSpPr>
        <p:spPr bwMode="auto">
          <a:xfrm rot="5400000">
            <a:off x="5133600" y="1601400"/>
            <a:ext cx="2362200" cy="2057400"/>
          </a:xfrm>
          <a:prstGeom prst="bentUpArrow">
            <a:avLst>
              <a:gd name="adj1" fmla="val 24542"/>
              <a:gd name="adj2" fmla="val 25000"/>
              <a:gd name="adj3" fmla="val 25000"/>
            </a:avLst>
          </a:prstGeom>
          <a:solidFill>
            <a:schemeClr val="accent6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1972240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The </a:t>
            </a:r>
            <a:r>
              <a:rPr lang="en-US" sz="3600" b="1" dirty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r>
              <a:rPr lang="en-US" sz="3600" dirty="0"/>
              <a:t> keyword immediately stops</a:t>
            </a:r>
            <a:br>
              <a:rPr lang="en-US" sz="3600" dirty="0"/>
            </a:br>
            <a:r>
              <a:rPr lang="en-US" sz="3600" dirty="0"/>
              <a:t>the method's execution</a:t>
            </a:r>
          </a:p>
          <a:p>
            <a:r>
              <a:rPr lang="en-US" sz="3600" dirty="0"/>
              <a:t>Returns the specified value</a:t>
            </a:r>
          </a:p>
          <a:p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Void methods can be </a:t>
            </a:r>
            <a:r>
              <a:rPr lang="en-US" sz="3600" b="1" dirty="0">
                <a:solidFill>
                  <a:srgbClr val="FFA000"/>
                </a:solidFill>
              </a:rPr>
              <a:t>terminated</a:t>
            </a:r>
            <a:r>
              <a:rPr lang="en-US" sz="3600" dirty="0"/>
              <a:t> by just using </a:t>
            </a:r>
            <a:r>
              <a:rPr lang="en-US" sz="3600" b="1" dirty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endParaRPr lang="en-US" sz="3600" dirty="0">
              <a:solidFill>
                <a:srgbClr val="FFA000"/>
              </a:solidFill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136000" y="2979000"/>
            <a:ext cx="7086600" cy="243410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rgbClr val="234465"/>
                </a:solidFill>
                <a:effectLst/>
              </a:rPr>
              <a:t>static </a:t>
            </a:r>
            <a:r>
              <a:rPr lang="en-US" sz="2400" dirty="0">
                <a:solidFill>
                  <a:srgbClr val="FFA000"/>
                </a:solidFill>
                <a:effectLst/>
              </a:rPr>
              <a:t>string</a:t>
            </a:r>
            <a:r>
              <a:rPr lang="en-US" sz="2400" dirty="0">
                <a:solidFill>
                  <a:srgbClr val="234465"/>
                </a:solidFill>
                <a:effectLst/>
              </a:rPr>
              <a:t> ReadFullName() 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  string firstName = Console.ReadLine();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  string lastName = Console.ReadLine();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  </a:t>
            </a:r>
            <a:r>
              <a:rPr lang="en-US" sz="2400" dirty="0">
                <a:solidFill>
                  <a:srgbClr val="FFA000"/>
                </a:solidFill>
                <a:effectLst/>
              </a:rPr>
              <a:t>return</a:t>
            </a:r>
            <a:r>
              <a:rPr lang="en-US" sz="2400" dirty="0">
                <a:solidFill>
                  <a:srgbClr val="234465"/>
                </a:solidFill>
                <a:effectLst/>
              </a:rPr>
              <a:t> firstName + " " + lastName;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993188" y="4267200"/>
            <a:ext cx="2894013" cy="914400"/>
          </a:xfrm>
          <a:prstGeom prst="wedgeRoundRectCallout">
            <a:avLst>
              <a:gd name="adj1" fmla="val -59565"/>
              <a:gd name="adj2" fmla="val 568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Returns a 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</a:rPr>
              <a:t>string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758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Return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600" dirty="0"/>
              <a:t>Return value can be: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400" b="1" dirty="0">
                <a:solidFill>
                  <a:srgbClr val="FFA000"/>
                </a:solidFill>
              </a:rPr>
              <a:t>Assigned</a:t>
            </a:r>
            <a:r>
              <a:rPr lang="en-US" sz="3400" dirty="0"/>
              <a:t> to a variable: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400" b="1" dirty="0">
                <a:solidFill>
                  <a:srgbClr val="FFA000"/>
                </a:solidFill>
              </a:rPr>
              <a:t>Used</a:t>
            </a:r>
            <a:r>
              <a:rPr lang="en-US" sz="3400" dirty="0"/>
              <a:t> in expression: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400" b="1" dirty="0">
                <a:solidFill>
                  <a:srgbClr val="FFA000"/>
                </a:solidFill>
              </a:rPr>
              <a:t>Passed</a:t>
            </a:r>
            <a:r>
              <a:rPr lang="en-US" sz="3400" dirty="0"/>
              <a:t> to another method: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743200" y="2624895"/>
            <a:ext cx="50292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int max = GetMax(5, 10);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743200" y="4144971"/>
            <a:ext cx="92964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decimal total = GetPrice() * quantity * 1.20m;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743200" y="5635719"/>
            <a:ext cx="8110686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int age = int.Parse(Console.ReadLine());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25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Create a method which returns rectangle area </a:t>
            </a:r>
            <a:br>
              <a:rPr lang="en-US" sz="3600" dirty="0"/>
            </a:br>
            <a:r>
              <a:rPr lang="en-US" sz="3600" dirty="0"/>
              <a:t>with given width and height 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Calculate Rectangle Area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E948D6-42C3-4447-8FC2-55BCA526C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2964" y="2774479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362A31-5F40-431D-B4B7-51175EEE5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2796" y="3051196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12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F4524D-D92D-4B11-9E95-3DF692E09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2963" y="4323917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3" name="Right Arrow 14">
            <a:extLst>
              <a:ext uri="{FF2B5EF4-FFF2-40B4-BE49-F238E27FC236}">
                <a16:creationId xmlns:a16="http://schemas.microsoft.com/office/drawing/2014/main" id="{78273AC2-D375-47B5-88FD-7988BC3E468D}"/>
              </a:ext>
            </a:extLst>
          </p:cNvPr>
          <p:cNvSpPr/>
          <p:nvPr/>
        </p:nvSpPr>
        <p:spPr>
          <a:xfrm flipV="1">
            <a:off x="3795811" y="4625031"/>
            <a:ext cx="496344" cy="3857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66E673-B46E-4055-8829-58904C81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2796" y="4525518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50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D634171F-5415-4C3C-B065-E7868E428F3A}"/>
              </a:ext>
            </a:extLst>
          </p:cNvPr>
          <p:cNvSpPr/>
          <p:nvPr/>
        </p:nvSpPr>
        <p:spPr>
          <a:xfrm flipV="1">
            <a:off x="3795811" y="3184490"/>
            <a:ext cx="496344" cy="3857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A3377B-FEF0-41C6-9289-6CA4FE3C8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3033" y="2885205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6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4ADDD8-96C5-490F-AEA8-B0B1D4893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2865" y="3161922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48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89EC55-6884-4991-AB07-0D82EB86B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3032" y="4434643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9" name="Right Arrow 14">
            <a:extLst>
              <a:ext uri="{FF2B5EF4-FFF2-40B4-BE49-F238E27FC236}">
                <a16:creationId xmlns:a16="http://schemas.microsoft.com/office/drawing/2014/main" id="{37577219-85D8-42A5-99C1-932A8F5C8105}"/>
              </a:ext>
            </a:extLst>
          </p:cNvPr>
          <p:cNvSpPr/>
          <p:nvPr/>
        </p:nvSpPr>
        <p:spPr>
          <a:xfrm flipV="1">
            <a:off x="7615880" y="4735757"/>
            <a:ext cx="496344" cy="3857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BB558D-FBA1-44A9-86FC-F21D18136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2865" y="4636244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56</a:t>
            </a:r>
          </a:p>
        </p:txBody>
      </p:sp>
      <p:sp>
        <p:nvSpPr>
          <p:cNvPr id="21" name="Right Arrow 14">
            <a:extLst>
              <a:ext uri="{FF2B5EF4-FFF2-40B4-BE49-F238E27FC236}">
                <a16:creationId xmlns:a16="http://schemas.microsoft.com/office/drawing/2014/main" id="{114A43CB-7D0B-4CF3-95EC-B9F049308488}"/>
              </a:ext>
            </a:extLst>
          </p:cNvPr>
          <p:cNvSpPr/>
          <p:nvPr/>
        </p:nvSpPr>
        <p:spPr>
          <a:xfrm flipV="1">
            <a:off x="7615880" y="3295216"/>
            <a:ext cx="496344" cy="3857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08A0DA-78B5-41EA-9973-C09B50F453A8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https://judge.softuni.org/Contests/Practice/Index/1208#5</a:t>
            </a:r>
            <a:endParaRPr lang="en-US" sz="2000" dirty="0"/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956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763AF7-04B0-4963-AC43-8DD099DC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Calculate Rectangle Area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DF99960-AAFD-4976-BF16-7EC1BDAEC910}"/>
              </a:ext>
            </a:extLst>
          </p:cNvPr>
          <p:cNvSpPr txBox="1">
            <a:spLocks/>
          </p:cNvSpPr>
          <p:nvPr/>
        </p:nvSpPr>
        <p:spPr>
          <a:xfrm>
            <a:off x="457200" y="4495800"/>
            <a:ext cx="11049000" cy="173852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static 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CalcRectangleArea</a:t>
            </a:r>
            <a:r>
              <a:rPr lang="en-US" sz="2600" dirty="0">
                <a:solidFill>
                  <a:srgbClr val="234465"/>
                </a:solidFill>
                <a:effectLst/>
              </a:rPr>
              <a:t>(double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width</a:t>
            </a:r>
            <a:r>
              <a:rPr lang="en-US" sz="2600" dirty="0">
                <a:solidFill>
                  <a:srgbClr val="234465"/>
                </a:solidFill>
                <a:effectLst/>
              </a:rPr>
              <a:t>,double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height</a:t>
            </a:r>
            <a:r>
              <a:rPr lang="en-US" sz="2600" dirty="0">
                <a:solidFill>
                  <a:srgbClr val="234465"/>
                </a:solidFill>
                <a:effectLst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</a:t>
            </a:r>
            <a:r>
              <a:rPr lang="en-US" sz="26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600" dirty="0">
                <a:solidFill>
                  <a:srgbClr val="234465"/>
                </a:solidFill>
                <a:effectLst/>
              </a:rPr>
              <a:t> width * height;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9B1CC1-C2FE-48B1-A5C6-A33F2F7CBA29}"/>
              </a:ext>
            </a:extLst>
          </p:cNvPr>
          <p:cNvSpPr txBox="1">
            <a:spLocks/>
          </p:cNvSpPr>
          <p:nvPr/>
        </p:nvSpPr>
        <p:spPr>
          <a:xfrm>
            <a:off x="471324" y="1295400"/>
            <a:ext cx="11034877" cy="287883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static void Main()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double width = double.Parse(Console.ReadLine());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double height = double.Parse(Console.ReadLine());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double area = </a:t>
            </a:r>
            <a:r>
              <a:rPr lang="en-US" sz="2600" dirty="0">
                <a:solidFill>
                  <a:schemeClr val="bg1"/>
                </a:solidFill>
                <a:effectLst/>
              </a:rPr>
              <a:t>CalcRectangleArea</a:t>
            </a:r>
            <a:r>
              <a:rPr lang="en-US" sz="2600" dirty="0">
                <a:solidFill>
                  <a:srgbClr val="234465"/>
                </a:solidFill>
                <a:effectLst/>
              </a:rPr>
              <a:t>(</a:t>
            </a:r>
            <a:r>
              <a:rPr lang="en-US" sz="2600" dirty="0">
                <a:solidFill>
                  <a:schemeClr val="bg1"/>
                </a:solidFill>
                <a:effectLst/>
              </a:rPr>
              <a:t>width</a:t>
            </a:r>
            <a:r>
              <a:rPr lang="en-US" sz="2600" dirty="0">
                <a:solidFill>
                  <a:srgbClr val="234465"/>
                </a:solidFill>
                <a:effectLst/>
              </a:rPr>
              <a:t>, </a:t>
            </a:r>
            <a:r>
              <a:rPr lang="en-US" sz="2600" dirty="0">
                <a:solidFill>
                  <a:schemeClr val="bg1"/>
                </a:solidFill>
                <a:effectLst/>
              </a:rPr>
              <a:t>height</a:t>
            </a:r>
            <a:r>
              <a:rPr lang="en-US" sz="2600" dirty="0">
                <a:solidFill>
                  <a:srgbClr val="234465"/>
                </a:solidFill>
                <a:effectLst/>
              </a:rPr>
              <a:t>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Console.WriteLine(</a:t>
            </a:r>
            <a:r>
              <a:rPr lang="en-US" sz="2600" dirty="0">
                <a:solidFill>
                  <a:schemeClr val="tx1"/>
                </a:solidFill>
                <a:effectLst/>
              </a:rPr>
              <a:t>area</a:t>
            </a:r>
            <a:r>
              <a:rPr lang="en-US" sz="2600" dirty="0">
                <a:solidFill>
                  <a:srgbClr val="234465"/>
                </a:solidFill>
                <a:effectLst/>
              </a:rPr>
              <a:t>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80E27-A08B-4D51-A09F-F4DE01B3652F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https://judge.softuni.org/Contests/Practice/Index/1208#5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380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Write a method that receives a string and a repeat count n. The method should return a new string.</a:t>
            </a:r>
            <a:endParaRPr lang="bg-BG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bg-BG" dirty="0"/>
              <a:t>:</a:t>
            </a:r>
            <a:r>
              <a:rPr lang="en-US" dirty="0"/>
              <a:t> Repeat String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E948D6-42C3-4447-8FC2-55BCA526C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6" y="2859896"/>
            <a:ext cx="156017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abc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362A31-5F40-431D-B4B7-51175EEE5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1" y="3136613"/>
            <a:ext cx="292100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abcabcabc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4524D-D92D-4B11-9E95-3DF692E09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5" y="4409334"/>
            <a:ext cx="156017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String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8" name="Right Arrow 14">
            <a:extLst>
              <a:ext uri="{FF2B5EF4-FFF2-40B4-BE49-F238E27FC236}">
                <a16:creationId xmlns:a16="http://schemas.microsoft.com/office/drawing/2014/main" id="{78273AC2-D375-47B5-88FD-7988BC3E468D}"/>
              </a:ext>
            </a:extLst>
          </p:cNvPr>
          <p:cNvSpPr/>
          <p:nvPr/>
        </p:nvSpPr>
        <p:spPr>
          <a:xfrm flipV="1">
            <a:off x="4811816" y="4710448"/>
            <a:ext cx="496344" cy="3857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66E673-B46E-4055-8829-58904C81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1" y="4610935"/>
            <a:ext cx="292100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StringString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634171F-5415-4C3C-B065-E7868E428F3A}"/>
              </a:ext>
            </a:extLst>
          </p:cNvPr>
          <p:cNvSpPr/>
          <p:nvPr/>
        </p:nvSpPr>
        <p:spPr>
          <a:xfrm flipV="1">
            <a:off x="4811816" y="3269907"/>
            <a:ext cx="496344" cy="3857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98A59F-DDB8-4C45-BF14-DF412F977E40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https://judge.softuni.org/Contests/Practice/Index/1208#6</a:t>
            </a:r>
            <a:endParaRPr lang="en-US" sz="20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015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870456" y="1600200"/>
            <a:ext cx="8451089" cy="437745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static void Main()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string </a:t>
            </a:r>
            <a:r>
              <a:rPr lang="en-US" dirty="0" err="1">
                <a:solidFill>
                  <a:schemeClr val="tx1"/>
                </a:solidFill>
              </a:rPr>
              <a:t>inputStr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Console.ReadLine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count = </a:t>
            </a:r>
            <a:r>
              <a:rPr lang="en-US" dirty="0" err="1">
                <a:solidFill>
                  <a:schemeClr val="tx1"/>
                </a:solidFill>
              </a:rPr>
              <a:t>int.Parse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Console.ReadLine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string result = </a:t>
            </a:r>
            <a:r>
              <a:rPr lang="en-US" dirty="0" err="1">
                <a:solidFill>
                  <a:schemeClr val="bg1"/>
                </a:solidFill>
              </a:rPr>
              <a:t>RepeatString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inputStr</a:t>
            </a:r>
            <a:r>
              <a:rPr lang="en-US" dirty="0">
                <a:solidFill>
                  <a:schemeClr val="tx1"/>
                </a:solidFill>
              </a:rPr>
              <a:t>, count);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Console.WriteLine</a:t>
            </a:r>
            <a:r>
              <a:rPr lang="en-US" dirty="0">
                <a:solidFill>
                  <a:schemeClr val="tx1"/>
                </a:solidFill>
              </a:rPr>
              <a:t>(result);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Repeat String 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FFBC3C-9A6F-457B-A21C-0A77B5AC06D9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https://judge.softuni.org/Contests/Practice/Index/1208#6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516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295401" y="1600201"/>
            <a:ext cx="9822689" cy="38360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private static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 err="1">
                <a:solidFill>
                  <a:schemeClr val="bg1"/>
                </a:solidFill>
              </a:rPr>
              <a:t>RepeatString</a:t>
            </a:r>
            <a:r>
              <a:rPr lang="en-US" dirty="0">
                <a:solidFill>
                  <a:schemeClr val="tx1"/>
                </a:solidFill>
              </a:rPr>
              <a:t>(string </a:t>
            </a:r>
            <a:r>
              <a:rPr lang="en-US" dirty="0" err="1">
                <a:solidFill>
                  <a:schemeClr val="tx1"/>
                </a:solidFill>
              </a:rPr>
              <a:t>str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count)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StringBuilder</a:t>
            </a:r>
            <a:r>
              <a:rPr lang="en-US" dirty="0">
                <a:solidFill>
                  <a:schemeClr val="tx1"/>
                </a:solidFill>
              </a:rPr>
              <a:t> result = new </a:t>
            </a:r>
            <a:r>
              <a:rPr lang="en-US" dirty="0" err="1">
                <a:solidFill>
                  <a:schemeClr val="tx1"/>
                </a:solidFill>
              </a:rPr>
              <a:t>StringBuilder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for 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count;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result.Append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str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>
                <a:solidFill>
                  <a:schemeClr val="tx1"/>
                </a:solidFill>
              </a:rPr>
              <a:t>result.ToString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Repeat String (2)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719A5-3E09-4063-AEF5-D2A315964F31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https://judge.softuni.org/Contests/Practice/Index/1208#6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926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009459" cy="5201066"/>
          </a:xfrm>
        </p:spPr>
        <p:txBody>
          <a:bodyPr>
            <a:normAutofit/>
          </a:bodyPr>
          <a:lstStyle/>
          <a:p>
            <a:r>
              <a:rPr lang="en-US" sz="3600" dirty="0"/>
              <a:t>Create a method that calculates and returns the value of a </a:t>
            </a:r>
            <a:r>
              <a:rPr lang="en-US" sz="3600" b="1" dirty="0">
                <a:solidFill>
                  <a:srgbClr val="FFA000"/>
                </a:solidFill>
              </a:rPr>
              <a:t>number raised to a given power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Math Power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14754" y="3128918"/>
            <a:ext cx="9305647" cy="301887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rgbClr val="234465"/>
                </a:solidFill>
                <a:effectLst/>
              </a:rPr>
              <a:t>static 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MathPower</a:t>
            </a:r>
            <a:r>
              <a:rPr lang="en-US" sz="2600" dirty="0">
                <a:solidFill>
                  <a:srgbClr val="234465"/>
                </a:solidFill>
                <a:effectLst/>
              </a:rPr>
              <a:t>(double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number</a:t>
            </a:r>
            <a:r>
              <a:rPr lang="en-US" sz="2600" dirty="0">
                <a:solidFill>
                  <a:srgbClr val="234465"/>
                </a:solidFill>
                <a:effectLst/>
              </a:rPr>
              <a:t>, int </a:t>
            </a:r>
            <a:r>
              <a:rPr lang="en-US" sz="2600" dirty="0">
                <a:solidFill>
                  <a:srgbClr val="FFA000"/>
                </a:solidFill>
                <a:effectLst/>
              </a:rPr>
              <a:t>power</a:t>
            </a:r>
            <a:r>
              <a:rPr lang="en-US" sz="2600" dirty="0">
                <a:solidFill>
                  <a:srgbClr val="234465"/>
                </a:solidFill>
                <a:effectLst/>
              </a:rPr>
              <a:t>)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{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double result = 1;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for (int i = 0; i &lt; power; i++)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  result *= number;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</a:t>
            </a:r>
            <a:r>
              <a:rPr lang="en-US" sz="2600" dirty="0">
                <a:solidFill>
                  <a:srgbClr val="FFA000"/>
                </a:solidFill>
                <a:effectLst/>
              </a:rPr>
              <a:t>return</a:t>
            </a:r>
            <a:r>
              <a:rPr lang="en-US" sz="2600" dirty="0">
                <a:solidFill>
                  <a:srgbClr val="234465"/>
                </a:solidFill>
                <a:effectLst/>
              </a:rPr>
              <a:t> result;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967600" y="2438400"/>
            <a:ext cx="154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81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57600" y="2384857"/>
            <a:ext cx="15480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3</a:t>
            </a:r>
            <a:r>
              <a:rPr lang="en-GB" sz="3200" b="1" baseline="30000" noProof="1">
                <a:latin typeface="Consolas" pitchFamily="49" charset="0"/>
                <a:cs typeface="Consolas" pitchFamily="49" charset="0"/>
              </a:rPr>
              <a:t>4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382000" y="2527318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62200" y="2392977"/>
            <a:ext cx="154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256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0" y="2362201"/>
            <a:ext cx="15480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2</a:t>
            </a:r>
            <a:r>
              <a:rPr lang="en-GB" sz="3200" b="1" baseline="30000" noProof="1">
                <a:latin typeface="Consolas" pitchFamily="49" charset="0"/>
                <a:cs typeface="Consolas" pitchFamily="49" charset="0"/>
              </a:rPr>
              <a:t>8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2" name="Right Arrow 12"/>
          <p:cNvSpPr/>
          <p:nvPr/>
        </p:nvSpPr>
        <p:spPr>
          <a:xfrm>
            <a:off x="3276600" y="2504662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DF757A-E04E-40F4-B6B3-6ADB7436067E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https://judge.softuni.org/Contests/Practice/Index/1208#7</a:t>
            </a:r>
            <a:endParaRPr lang="en-US" sz="20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405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What is a Method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775" y="1524000"/>
            <a:ext cx="2506452" cy="2296912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Void Method</a:t>
            </a:r>
          </a:p>
        </p:txBody>
      </p:sp>
    </p:spTree>
    <p:extLst>
      <p:ext uri="{BB962C8B-B14F-4D97-AF65-F5344CB8AC3E}">
        <p14:creationId xmlns:p14="http://schemas.microsoft.com/office/powerpoint/2010/main" val="158855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Overloading Methods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143000"/>
            <a:ext cx="3505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3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4"/>
            <a:ext cx="11801757" cy="5517876"/>
          </a:xfrm>
        </p:spPr>
        <p:txBody>
          <a:bodyPr>
            <a:normAutofit fontScale="92500"/>
          </a:bodyPr>
          <a:lstStyle/>
          <a:p>
            <a:r>
              <a:rPr lang="en-US" sz="3600" dirty="0"/>
              <a:t>The combination of method's </a:t>
            </a:r>
            <a:r>
              <a:rPr lang="en-US" sz="3600" b="1" dirty="0">
                <a:solidFill>
                  <a:srgbClr val="FFA000"/>
                </a:solidFill>
              </a:rPr>
              <a:t>name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and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>
                <a:solidFill>
                  <a:srgbClr val="FFA000"/>
                </a:solidFill>
              </a:rPr>
              <a:t>parameters</a:t>
            </a:r>
            <a:br>
              <a:rPr lang="en-US" sz="3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600" dirty="0"/>
              <a:t>is called </a:t>
            </a:r>
            <a:r>
              <a:rPr lang="en-US" sz="3600" b="1" dirty="0">
                <a:solidFill>
                  <a:srgbClr val="FFA000"/>
                </a:solidFill>
              </a:rPr>
              <a:t>signature</a:t>
            </a:r>
          </a:p>
          <a:p>
            <a:pPr marL="0" indent="0">
              <a:buNone/>
            </a:pP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600" dirty="0"/>
              <a:t>Signature </a:t>
            </a:r>
            <a:r>
              <a:rPr lang="en-US" sz="3600" b="1" dirty="0">
                <a:solidFill>
                  <a:srgbClr val="FFA000"/>
                </a:solidFill>
              </a:rPr>
              <a:t>differentiates</a:t>
            </a:r>
            <a:r>
              <a:rPr lang="en-US" sz="3600" dirty="0"/>
              <a:t> between methods with same names</a:t>
            </a:r>
          </a:p>
          <a:p>
            <a:r>
              <a:rPr lang="en-US" sz="3600" dirty="0"/>
              <a:t>When methods with the </a:t>
            </a:r>
            <a:r>
              <a:rPr lang="en-US" sz="3600" b="1" dirty="0">
                <a:solidFill>
                  <a:srgbClr val="FFA000"/>
                </a:solidFill>
              </a:rPr>
              <a:t>same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>
                <a:solidFill>
                  <a:srgbClr val="FFA000"/>
                </a:solidFill>
              </a:rPr>
              <a:t>name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have </a:t>
            </a:r>
            <a:r>
              <a:rPr lang="en-US" sz="3600" b="1" dirty="0">
                <a:solidFill>
                  <a:srgbClr val="FFA000"/>
                </a:solidFill>
              </a:rPr>
              <a:t>different signature</a:t>
            </a:r>
            <a:r>
              <a:rPr lang="en-US" sz="3600" dirty="0"/>
              <a:t>,</a:t>
            </a:r>
            <a:br>
              <a:rPr lang="en-US" sz="3600" dirty="0"/>
            </a:br>
            <a:r>
              <a:rPr lang="en-US" sz="3600" dirty="0"/>
              <a:t>this is called method "</a:t>
            </a:r>
            <a:r>
              <a:rPr lang="en-US" sz="3600" b="1" dirty="0">
                <a:solidFill>
                  <a:srgbClr val="FFA000"/>
                </a:solidFill>
              </a:rPr>
              <a:t>overloading</a:t>
            </a:r>
            <a:r>
              <a:rPr lang="en-US" sz="3600" dirty="0"/>
              <a:t>"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38929" y="2590800"/>
            <a:ext cx="5861064" cy="174584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Console.WriteLine(text);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Signature</a:t>
            </a: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6858001" y="2095500"/>
            <a:ext cx="1911061" cy="990600"/>
          </a:xfrm>
          <a:prstGeom prst="wedgeRoundRectCallout">
            <a:avLst>
              <a:gd name="adj1" fmla="val -59717"/>
              <a:gd name="adj2" fmla="val 24423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Method's </a:t>
            </a:r>
            <a:r>
              <a:rPr lang="en-US" sz="28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signature</a:t>
            </a:r>
            <a:endParaRPr lang="en-US" sz="2800" b="1" noProof="1">
              <a:solidFill>
                <a:srgbClr val="FFA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09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6200" y="1196125"/>
            <a:ext cx="12039600" cy="5201066"/>
          </a:xfrm>
        </p:spPr>
        <p:txBody>
          <a:bodyPr>
            <a:normAutofit/>
          </a:bodyPr>
          <a:lstStyle/>
          <a:p>
            <a:r>
              <a:rPr lang="en-US" sz="3600" dirty="0"/>
              <a:t>Using same name for multiple methods with different </a:t>
            </a:r>
            <a:r>
              <a:rPr lang="en-US" sz="3600" b="1" dirty="0">
                <a:solidFill>
                  <a:schemeClr val="bg1"/>
                </a:solidFill>
              </a:rPr>
              <a:t>signatures</a:t>
            </a:r>
            <a:r>
              <a:rPr lang="en-US" sz="3600" dirty="0"/>
              <a:t> (method </a:t>
            </a:r>
            <a:r>
              <a:rPr lang="en-US" sz="3600" b="1" dirty="0">
                <a:solidFill>
                  <a:schemeClr val="bg1"/>
                </a:solidFill>
              </a:rPr>
              <a:t>name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parameters</a:t>
            </a:r>
            <a:r>
              <a:rPr lang="en-US" sz="3600" dirty="0"/>
              <a:t>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5589" y="4331061"/>
            <a:ext cx="7467600" cy="126000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int number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Console.WriteLine(text + ' ' + number);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11298" y="2513544"/>
            <a:ext cx="5334000" cy="126000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number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Console.WriteLine(number);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15589" y="2513544"/>
            <a:ext cx="5325208" cy="126000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Console.WriteLine(text);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Methods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610600" y="4196352"/>
            <a:ext cx="3200400" cy="1447594"/>
          </a:xfrm>
          <a:prstGeom prst="wedgeRoundRectCallout">
            <a:avLst>
              <a:gd name="adj1" fmla="val 28788"/>
              <a:gd name="adj2" fmla="val -462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 method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signatures</a:t>
            </a:r>
            <a:endParaRPr lang="bg-BG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324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Method's return type </a:t>
            </a:r>
            <a:r>
              <a:rPr lang="en-US" sz="3600" b="1" dirty="0">
                <a:solidFill>
                  <a:schemeClr val="bg1"/>
                </a:solidFill>
              </a:rPr>
              <a:t>is not part </a:t>
            </a:r>
            <a:r>
              <a:rPr lang="en-US" sz="3600" dirty="0"/>
              <a:t>of its signature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600" dirty="0"/>
              <a:t>How would the compiler know </a:t>
            </a:r>
            <a:r>
              <a:rPr lang="en-US" sz="3600" b="1" dirty="0">
                <a:solidFill>
                  <a:schemeClr val="bg1"/>
                </a:solidFill>
              </a:rPr>
              <a:t>which method to call</a:t>
            </a:r>
            <a:r>
              <a:rPr lang="en-US" sz="3600" dirty="0"/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 and Return Type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1981200"/>
            <a:ext cx="5632464" cy="304698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Console.WriteLine(text);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text;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391400" y="2577354"/>
            <a:ext cx="3429000" cy="1219305"/>
          </a:xfrm>
          <a:prstGeom prst="wedgeRoundRectCallout">
            <a:avLst>
              <a:gd name="adj1" fmla="val -65430"/>
              <a:gd name="adj2" fmla="val 2146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Compile-time error!</a:t>
            </a:r>
            <a:endParaRPr lang="bg-BG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738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161859" cy="5201066"/>
          </a:xfrm>
        </p:spPr>
        <p:txBody>
          <a:bodyPr>
            <a:normAutofit/>
          </a:bodyPr>
          <a:lstStyle/>
          <a:p>
            <a:r>
              <a:rPr lang="en-US" sz="3600" dirty="0"/>
              <a:t>Create a method </a:t>
            </a:r>
            <a:r>
              <a:rPr lang="en-US" sz="3600" b="1" noProof="1">
                <a:solidFill>
                  <a:srgbClr val="FFA000"/>
                </a:solidFill>
                <a:latin typeface="Consolas" panose="020B0609020204030204" pitchFamily="49" charset="0"/>
              </a:rPr>
              <a:t>GetMax()</a:t>
            </a:r>
            <a:r>
              <a:rPr lang="en-US" sz="3600" dirty="0">
                <a:solidFill>
                  <a:srgbClr val="FFA000"/>
                </a:solidFill>
              </a:rPr>
              <a:t> </a:t>
            </a:r>
            <a:r>
              <a:rPr lang="en-US" sz="3600" dirty="0"/>
              <a:t>that </a:t>
            </a:r>
            <a:r>
              <a:rPr lang="en-US" sz="3600" b="1" dirty="0">
                <a:solidFill>
                  <a:srgbClr val="FFA000"/>
                </a:solidFill>
              </a:rPr>
              <a:t>returns the greater </a:t>
            </a:r>
            <a:r>
              <a:rPr lang="en-US" sz="3600" dirty="0"/>
              <a:t>of two values (the values can be of type </a:t>
            </a:r>
            <a:r>
              <a:rPr lang="en-US" sz="3600" b="1" noProof="1">
                <a:solidFill>
                  <a:srgbClr val="FFA000"/>
                </a:solidFill>
                <a:latin typeface="Consolas" panose="020B0609020204030204" pitchFamily="49" charset="0"/>
              </a:rPr>
              <a:t>int</a:t>
            </a:r>
            <a:r>
              <a:rPr lang="en-US" sz="3600" dirty="0"/>
              <a:t>, </a:t>
            </a:r>
            <a:r>
              <a:rPr lang="en-US" sz="3600" b="1" dirty="0">
                <a:solidFill>
                  <a:srgbClr val="FFA000"/>
                </a:solidFill>
                <a:latin typeface="Consolas" panose="020B0609020204030204" pitchFamily="49" charset="0"/>
              </a:rPr>
              <a:t>char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rgbClr val="FFA000"/>
                </a:solidFill>
                <a:latin typeface="Consolas" panose="020B0609020204030204" pitchFamily="49" charset="0"/>
              </a:rPr>
              <a:t>string</a:t>
            </a:r>
            <a:r>
              <a:rPr lang="en-US" sz="36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Greater of Two Values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360807" y="3561687"/>
            <a:ext cx="14122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z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51000" y="3078895"/>
            <a:ext cx="1412248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char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z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633427" y="3632797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047951" y="3501917"/>
            <a:ext cx="14122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16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12208" y="3069606"/>
            <a:ext cx="155218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int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2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16</a:t>
            </a:r>
          </a:p>
        </p:txBody>
      </p:sp>
      <p:sp>
        <p:nvSpPr>
          <p:cNvPr id="12" name="Right Arrow 12"/>
          <p:cNvSpPr/>
          <p:nvPr/>
        </p:nvSpPr>
        <p:spPr>
          <a:xfrm>
            <a:off x="3352592" y="3571602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596812" y="5257821"/>
            <a:ext cx="14122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bbb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060342" y="4795239"/>
            <a:ext cx="1552851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aaa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bbb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12"/>
          <p:cNvSpPr/>
          <p:nvPr/>
        </p:nvSpPr>
        <p:spPr>
          <a:xfrm>
            <a:off x="5901708" y="5328931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3BE1C1-E351-463B-9232-D892507387E6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https://judge.softuni.org/Contests/Practice/Index/1208#8</a:t>
            </a:r>
            <a:endParaRPr lang="en-US" sz="20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286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81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Program Execution Flow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953000" y="1219202"/>
            <a:ext cx="2362200" cy="2666999"/>
            <a:chOff x="4895909" y="1295400"/>
            <a:chExt cx="2320805" cy="26669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C40DD57-55C5-4E9D-B639-322E766BF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5909" y="1308891"/>
              <a:ext cx="2320805" cy="265350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A311FA-ADE2-4604-864A-526BE1F0434A}"/>
                </a:ext>
              </a:extLst>
            </p:cNvPr>
            <p:cNvSpPr txBox="1"/>
            <p:nvPr/>
          </p:nvSpPr>
          <p:spPr>
            <a:xfrm flipH="1">
              <a:off x="5027612" y="1295400"/>
              <a:ext cx="2057400" cy="25642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dirty="0">
                  <a:solidFill>
                    <a:schemeClr val="bg2"/>
                  </a:solidFill>
                </a:rPr>
                <a:t>0 0 1 0 0       0 1 0 1 0     1 0 0 1 0 1 0 0 1 0 0 0 1 0 1 0 0 1 0 0 1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980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28514" y="4489020"/>
            <a:ext cx="9482287" cy="214038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PrintLogo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Console.WriteLine("Company Logo");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Console.WriteLine("http://www.companywebsite.com");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30810" y="2565228"/>
            <a:ext cx="9482287" cy="16977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Main()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Console.WriteLine("before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PrintLogo()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Console.WriteLine("after method executes");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822858"/>
          </a:xfrm>
        </p:spPr>
        <p:txBody>
          <a:bodyPr>
            <a:noAutofit/>
          </a:bodyPr>
          <a:lstStyle/>
          <a:p>
            <a:r>
              <a:rPr lang="en-US" sz="3600" dirty="0"/>
              <a:t>The program continues, after a method execution completes: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10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"The stack"</a:t>
            </a:r>
            <a:r>
              <a:rPr lang="en-GB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stores</a:t>
            </a:r>
            <a:r>
              <a:rPr lang="en-GB" sz="3600" dirty="0">
                <a:solidFill>
                  <a:srgbClr val="FFA000"/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information</a:t>
            </a:r>
            <a:r>
              <a:rPr lang="en-GB" sz="3600" dirty="0">
                <a:solidFill>
                  <a:srgbClr val="FFA000"/>
                </a:solidFill>
              </a:rPr>
              <a:t> </a:t>
            </a:r>
            <a:r>
              <a:rPr lang="en-GB" sz="3600" dirty="0"/>
              <a:t>about the </a:t>
            </a:r>
            <a:r>
              <a:rPr lang="en-GB" sz="3600" b="1" dirty="0">
                <a:solidFill>
                  <a:schemeClr val="bg1"/>
                </a:solidFill>
              </a:rPr>
              <a:t>active</a:t>
            </a:r>
            <a:r>
              <a:rPr lang="en-GB" sz="3600" b="1" dirty="0">
                <a:solidFill>
                  <a:srgbClr val="FFA000"/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subroutines</a:t>
            </a:r>
            <a:r>
              <a:rPr lang="en-GB" sz="3600" dirty="0">
                <a:solidFill>
                  <a:srgbClr val="FFA000"/>
                </a:solidFill>
              </a:rPr>
              <a:t> </a:t>
            </a:r>
            <a:r>
              <a:rPr lang="en-GB" sz="3600" dirty="0"/>
              <a:t>(methods) of a computer program</a:t>
            </a:r>
          </a:p>
          <a:p>
            <a:r>
              <a:rPr lang="en-GB" sz="3600" dirty="0"/>
              <a:t>Keeps track of </a:t>
            </a:r>
            <a:r>
              <a:rPr lang="en-GB" sz="3600" b="1" dirty="0">
                <a:solidFill>
                  <a:schemeClr val="bg1"/>
                </a:solidFill>
              </a:rPr>
              <a:t>the</a:t>
            </a:r>
            <a:r>
              <a:rPr lang="en-GB" sz="3600" b="1" dirty="0">
                <a:solidFill>
                  <a:srgbClr val="FFA000"/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point</a:t>
            </a:r>
            <a:r>
              <a:rPr lang="en-GB" sz="3600" b="1" dirty="0">
                <a:solidFill>
                  <a:srgbClr val="FFA000"/>
                </a:solidFill>
              </a:rPr>
              <a:t> </a:t>
            </a:r>
            <a:r>
              <a:rPr lang="en-GB" sz="3600" dirty="0"/>
              <a:t>to which each active subroutine should </a:t>
            </a:r>
            <a:r>
              <a:rPr lang="en-GB" sz="3600" b="1" dirty="0">
                <a:solidFill>
                  <a:schemeClr val="bg1"/>
                </a:solidFill>
              </a:rPr>
              <a:t>return</a:t>
            </a:r>
            <a:r>
              <a:rPr lang="en-GB" sz="3600" b="1" dirty="0">
                <a:solidFill>
                  <a:srgbClr val="FFA000"/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control</a:t>
            </a:r>
            <a:r>
              <a:rPr lang="en-GB" sz="3600" b="1" dirty="0"/>
              <a:t> </a:t>
            </a:r>
            <a:r>
              <a:rPr lang="en-GB" sz="3600" dirty="0"/>
              <a:t>when it </a:t>
            </a:r>
            <a:r>
              <a:rPr lang="en-GB" sz="3600" b="1" dirty="0">
                <a:solidFill>
                  <a:schemeClr val="bg1"/>
                </a:solidFill>
              </a:rPr>
              <a:t>finishes</a:t>
            </a:r>
            <a:r>
              <a:rPr lang="en-GB" sz="3600" b="1" dirty="0">
                <a:solidFill>
                  <a:srgbClr val="FFA000"/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executing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 – Call Stack</a:t>
            </a: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8382001" y="3810000"/>
            <a:ext cx="1828801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5778596" y="486262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B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3875221" y="486036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A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1971846" y="486036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Main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82000" y="3837057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Stack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3249625" y="3962401"/>
            <a:ext cx="1028212" cy="801165"/>
            <a:chOff x="2867036" y="4066509"/>
            <a:chExt cx="1028212" cy="801165"/>
          </a:xfrm>
        </p:grpSpPr>
        <p:sp>
          <p:nvSpPr>
            <p:cNvPr id="19" name="Arrow: Curved Right 18"/>
            <p:cNvSpPr/>
            <p:nvPr/>
          </p:nvSpPr>
          <p:spPr>
            <a:xfrm rot="5400000" flipV="1">
              <a:off x="3242825" y="4215393"/>
              <a:ext cx="313962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67036" y="4066509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>
                  <a:solidFill>
                    <a:schemeClr val="tx1"/>
                  </a:solidFill>
                </a:rPr>
                <a:t>call</a:t>
              </a:r>
              <a:endParaRPr lang="en-GB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714376" y="4940950"/>
            <a:ext cx="1104412" cy="390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1970116" y="4851536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2"/>
                </a:solidFill>
              </a:rPr>
              <a:t>Main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3874356" y="4856974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2"/>
                </a:solidFill>
              </a:rPr>
              <a:t>Method A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5778596" y="4861789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2"/>
                </a:solidFill>
              </a:rPr>
              <a:t>Method B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5171380" y="3983101"/>
            <a:ext cx="1028212" cy="780464"/>
            <a:chOff x="4788791" y="4087210"/>
            <a:chExt cx="1028212" cy="780464"/>
          </a:xfrm>
          <a:noFill/>
        </p:grpSpPr>
        <p:sp>
          <p:nvSpPr>
            <p:cNvPr id="22" name="Rectangle 21"/>
            <p:cNvSpPr/>
            <p:nvPr/>
          </p:nvSpPr>
          <p:spPr>
            <a:xfrm>
              <a:off x="4788791" y="4087210"/>
              <a:ext cx="1028212" cy="3903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call</a:t>
              </a:r>
            </a:p>
          </p:txBody>
        </p:sp>
        <p:sp>
          <p:nvSpPr>
            <p:cNvPr id="27" name="Arrow: Curved Right 26"/>
            <p:cNvSpPr/>
            <p:nvPr/>
          </p:nvSpPr>
          <p:spPr>
            <a:xfrm rot="5400000" flipV="1">
              <a:off x="5147440" y="4216917"/>
              <a:ext cx="310914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068165" y="5528577"/>
            <a:ext cx="1243844" cy="648998"/>
            <a:chOff x="4685576" y="5632686"/>
            <a:chExt cx="1243844" cy="648998"/>
          </a:xfrm>
        </p:grpSpPr>
        <p:sp>
          <p:nvSpPr>
            <p:cNvPr id="29" name="Rectangle 28"/>
            <p:cNvSpPr/>
            <p:nvPr/>
          </p:nvSpPr>
          <p:spPr>
            <a:xfrm>
              <a:off x="4685576" y="5891382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return</a:t>
              </a:r>
            </a:p>
          </p:txBody>
        </p:sp>
        <p:sp>
          <p:nvSpPr>
            <p:cNvPr id="31" name="Arrow: Curved Right 30"/>
            <p:cNvSpPr/>
            <p:nvPr/>
          </p:nvSpPr>
          <p:spPr>
            <a:xfrm rot="5400000" flipH="1">
              <a:off x="5136945" y="5292843"/>
              <a:ext cx="310914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138521" y="5525529"/>
            <a:ext cx="1243844" cy="656740"/>
            <a:chOff x="2755932" y="5629638"/>
            <a:chExt cx="1243844" cy="656740"/>
          </a:xfrm>
        </p:grpSpPr>
        <p:sp>
          <p:nvSpPr>
            <p:cNvPr id="28" name="Arrow: Curved Right 27"/>
            <p:cNvSpPr/>
            <p:nvPr/>
          </p:nvSpPr>
          <p:spPr>
            <a:xfrm rot="5400000" flipH="1">
              <a:off x="3232330" y="5291319"/>
              <a:ext cx="313962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755932" y="5896076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return</a:t>
              </a:r>
            </a:p>
          </p:txBody>
        </p:sp>
      </p:grpSp>
      <p:sp>
        <p:nvSpPr>
          <p:cNvPr id="3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286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5402E-6 4.81481E-6 L 0.53491 0.1141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39" y="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32535E-7 -1.11111E-6 L 0.37875 0.0164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67" y="81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1318E-6 4.44444E-6 L 0.22246 -0.0826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23" y="-4144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Create a program that </a:t>
            </a:r>
            <a:r>
              <a:rPr lang="en-US" sz="3600" b="1" dirty="0">
                <a:solidFill>
                  <a:srgbClr val="FFA000"/>
                </a:solidFill>
              </a:rPr>
              <a:t>multiplies the sum </a:t>
            </a:r>
            <a:r>
              <a:rPr lang="en-US" sz="3600" dirty="0"/>
              <a:t>of </a:t>
            </a:r>
            <a:r>
              <a:rPr lang="en-US" sz="3600" b="1" dirty="0">
                <a:solidFill>
                  <a:srgbClr val="FFA000"/>
                </a:solidFill>
              </a:rPr>
              <a:t>all even digits </a:t>
            </a:r>
            <a:r>
              <a:rPr lang="en-US" sz="3600" dirty="0"/>
              <a:t>of a number </a:t>
            </a:r>
            <a:r>
              <a:rPr lang="en-US" sz="3600" b="1" dirty="0">
                <a:solidFill>
                  <a:srgbClr val="FFA000"/>
                </a:solidFill>
              </a:rPr>
              <a:t>by the sum of all odd digits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of the same number:</a:t>
            </a:r>
          </a:p>
          <a:p>
            <a:pPr lvl="2"/>
            <a:r>
              <a:rPr lang="en-US" sz="3400" dirty="0"/>
              <a:t>You may need to use </a:t>
            </a:r>
            <a:r>
              <a:rPr lang="en-US" sz="3400" b="1" noProof="1">
                <a:solidFill>
                  <a:srgbClr val="FFA000"/>
                </a:solidFill>
                <a:latin typeface="Consolas" panose="020B0609020204030204" pitchFamily="49" charset="0"/>
              </a:rPr>
              <a:t>Math.Abs()</a:t>
            </a:r>
            <a:r>
              <a:rPr lang="en-US" sz="3400" dirty="0">
                <a:solidFill>
                  <a:srgbClr val="FFA000"/>
                </a:solidFill>
              </a:rPr>
              <a:t> </a:t>
            </a:r>
            <a:r>
              <a:rPr lang="en-US" sz="3400" dirty="0"/>
              <a:t>for negative numbers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Multiply Evens by Odds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69904" y="4464000"/>
            <a:ext cx="235439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Evens: 2 4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Odds: 1 3 5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88037" y="4726412"/>
            <a:ext cx="138611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-12345</a:t>
            </a:r>
          </a:p>
        </p:txBody>
      </p:sp>
      <p:sp>
        <p:nvSpPr>
          <p:cNvPr id="8" name="Right Arrow 12"/>
          <p:cNvSpPr/>
          <p:nvPr/>
        </p:nvSpPr>
        <p:spPr>
          <a:xfrm>
            <a:off x="3306153" y="4823705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61000" y="4464000"/>
            <a:ext cx="235439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Even sum: 6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Odd sum: 9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2"/>
          <p:cNvSpPr/>
          <p:nvPr/>
        </p:nvSpPr>
        <p:spPr>
          <a:xfrm>
            <a:off x="6330105" y="4821905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ight Arrow 12"/>
          <p:cNvSpPr/>
          <p:nvPr/>
        </p:nvSpPr>
        <p:spPr>
          <a:xfrm>
            <a:off x="9351644" y="4797522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945095" y="4726412"/>
            <a:ext cx="63671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54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A713A3-52C2-42B1-868D-40B4C6B445CF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https://judge.softuni.org/Contests/Practice/Index/1208#9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33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0153" y="1121144"/>
            <a:ext cx="10033549" cy="55848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Named block of code</a:t>
            </a:r>
            <a:r>
              <a:rPr lang="en-US" sz="3600" dirty="0"/>
              <a:t>, that can be invoked later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Sample method </a:t>
            </a:r>
            <a:r>
              <a:rPr lang="en-US" sz="3600" b="1" dirty="0">
                <a:solidFill>
                  <a:schemeClr val="bg1"/>
                </a:solidFill>
              </a:rPr>
              <a:t>definition</a:t>
            </a:r>
            <a:r>
              <a:rPr lang="en-US" sz="3600" dirty="0"/>
              <a:t>:</a:t>
            </a:r>
          </a:p>
          <a:p>
            <a:pPr>
              <a:lnSpc>
                <a:spcPct val="100000"/>
              </a:lnSpc>
            </a:pPr>
            <a:endParaRPr lang="en-US" sz="3600" dirty="0"/>
          </a:p>
          <a:p>
            <a:pPr>
              <a:lnSpc>
                <a:spcPct val="100000"/>
              </a:lnSpc>
            </a:pPr>
            <a:endParaRPr lang="en-US" sz="3600" dirty="0"/>
          </a:p>
          <a:p>
            <a:pPr>
              <a:lnSpc>
                <a:spcPct val="100000"/>
              </a:lnSpc>
              <a:spcAft>
                <a:spcPts val="1800"/>
              </a:spcAft>
            </a:pPr>
            <a:endParaRPr lang="en-US" sz="3600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Invoking</a:t>
            </a:r>
            <a:r>
              <a:rPr lang="en-US" sz="3600" dirty="0"/>
              <a:t> (calling) the </a:t>
            </a:r>
            <a:br>
              <a:rPr lang="en-US" sz="3600" dirty="0"/>
            </a:br>
            <a:r>
              <a:rPr lang="en-US" sz="3600" dirty="0"/>
              <a:t>method several times: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93236" y="2580025"/>
            <a:ext cx="7239000" cy="2004958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3ABBC"/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static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void</a:t>
            </a: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PrintHelloWorld</a:t>
            </a:r>
            <a:r>
              <a:rPr lang="bg-BG" noProof="1"/>
              <a:t> </a:t>
            </a:r>
            <a:r>
              <a:rPr lang="en-US" sz="2800" b="1" noProof="1">
                <a:latin typeface="Consolas" pitchFamily="49" charset="0"/>
              </a:rPr>
              <a:t>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Console.WriteLine("Hello World");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7998047" y="1691228"/>
            <a:ext cx="3275748" cy="997331"/>
          </a:xfrm>
          <a:prstGeom prst="wedgeRoundRectCallout">
            <a:avLst>
              <a:gd name="adj1" fmla="val -57921"/>
              <a:gd name="adj2" fmla="val 4607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Method named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PrintHelloWorld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976926" y="4963452"/>
            <a:ext cx="3934074" cy="1020655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DB4C3"/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PrintHelloWorld();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PrintHelloWorld();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9546054" y="2865522"/>
            <a:ext cx="2437359" cy="1920967"/>
          </a:xfrm>
          <a:prstGeom prst="wedgeRoundRectCallout">
            <a:avLst>
              <a:gd name="adj1" fmla="val -40273"/>
              <a:gd name="adj2" fmla="val -2504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Method </a:t>
            </a:r>
            <a:r>
              <a:rPr lang="en-US" sz="2800" b="1" dirty="0">
                <a:solidFill>
                  <a:schemeClr val="bg1"/>
                </a:solidFill>
              </a:rPr>
              <a:t>body</a:t>
            </a:r>
            <a:r>
              <a:rPr lang="en-US" sz="2800" b="1" dirty="0">
                <a:solidFill>
                  <a:schemeClr val="bg2"/>
                </a:solidFill>
              </a:rPr>
              <a:t> always surrounded</a:t>
            </a:r>
            <a:br>
              <a:rPr lang="en-US" sz="2800" b="1" dirty="0">
                <a:solidFill>
                  <a:schemeClr val="bg2"/>
                </a:solidFill>
              </a:rPr>
            </a:br>
            <a:r>
              <a:rPr lang="en-US" sz="2800" b="1" dirty="0">
                <a:solidFill>
                  <a:schemeClr val="bg2"/>
                </a:solidFill>
              </a:rPr>
              <a:t>by </a:t>
            </a:r>
            <a:r>
              <a:rPr lang="en-US" sz="2800" b="1" dirty="0">
                <a:solidFill>
                  <a:schemeClr val="bg1"/>
                </a:solidFill>
              </a:rPr>
              <a:t>{ }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670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Naming and Best Practices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1" y="1066801"/>
            <a:ext cx="3336925" cy="3336925"/>
          </a:xfrm>
          <a:prstGeom prst="rect">
            <a:avLst/>
          </a:prstGeom>
          <a:effectLst>
            <a:softEdge rad="431800"/>
          </a:effectLst>
        </p:spPr>
      </p:pic>
    </p:spTree>
    <p:extLst>
      <p:ext uri="{BB962C8B-B14F-4D97-AF65-F5344CB8AC3E}">
        <p14:creationId xmlns:p14="http://schemas.microsoft.com/office/powerpoint/2010/main" val="424758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Methods naming guidelines</a:t>
            </a:r>
          </a:p>
          <a:p>
            <a:pPr lvl="1"/>
            <a:r>
              <a:rPr lang="en-US" sz="3400" dirty="0"/>
              <a:t>Use </a:t>
            </a:r>
            <a:r>
              <a:rPr lang="en-US" sz="3400" b="1" dirty="0">
                <a:solidFill>
                  <a:schemeClr val="bg1"/>
                </a:solidFill>
              </a:rPr>
              <a:t>meaningful</a:t>
            </a:r>
            <a:r>
              <a:rPr lang="en-US" sz="3400" dirty="0"/>
              <a:t> method names</a:t>
            </a:r>
          </a:p>
          <a:p>
            <a:pPr lvl="1"/>
            <a:r>
              <a:rPr lang="en-US" sz="3400" dirty="0"/>
              <a:t>Method names should answer the question:</a:t>
            </a:r>
          </a:p>
          <a:p>
            <a:pPr lvl="2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What does this method do</a:t>
            </a:r>
            <a:r>
              <a:rPr lang="en-US" sz="3200" dirty="0">
                <a:solidFill>
                  <a:srgbClr val="234465"/>
                </a:solidFill>
              </a:rPr>
              <a:t>?</a:t>
            </a:r>
          </a:p>
          <a:p>
            <a:pPr lvl="1"/>
            <a:endParaRPr lang="en-US" dirty="0"/>
          </a:p>
          <a:p>
            <a:pPr lvl="1"/>
            <a:r>
              <a:rPr lang="en-US" sz="3400" dirty="0"/>
              <a:t>If you cannot find a good name for a method, think</a:t>
            </a:r>
            <a:br>
              <a:rPr lang="en-US" sz="3400" dirty="0"/>
            </a:br>
            <a:r>
              <a:rPr lang="en-US" sz="3400" dirty="0"/>
              <a:t>about whether it has a </a:t>
            </a:r>
            <a:r>
              <a:rPr lang="en-US" sz="3400" b="1" dirty="0">
                <a:solidFill>
                  <a:schemeClr val="bg1"/>
                </a:solidFill>
              </a:rPr>
              <a:t>clear intent</a:t>
            </a:r>
            <a:endParaRPr lang="en-US" sz="3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Methods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74506" y="3969000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90809" y="5703230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854608" y="3969000"/>
            <a:ext cx="47244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FindStudent</a:t>
            </a:r>
            <a:r>
              <a:rPr lang="en-US" sz="2400" b="1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LoadReport</a:t>
            </a:r>
            <a:r>
              <a:rPr lang="en-US" sz="2400" b="1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Sine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608" y="5734526"/>
            <a:ext cx="9220200" cy="51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Method1</a:t>
            </a:r>
            <a:r>
              <a:rPr lang="en-US" sz="2400" b="1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DoSomething</a:t>
            </a:r>
            <a:r>
              <a:rPr lang="en-US" sz="2400" b="1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HandleStuff</a:t>
            </a:r>
            <a:r>
              <a:rPr lang="en-US" sz="2400" b="1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SampleMethod</a:t>
            </a:r>
            <a:r>
              <a:rPr lang="en-US" sz="2400" b="1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DirtyHack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984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Method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Method parameters names</a:t>
            </a:r>
          </a:p>
          <a:p>
            <a:pPr lvl="1"/>
            <a:r>
              <a:rPr lang="en-US" sz="3400" dirty="0"/>
              <a:t>Preferred form: [</a:t>
            </a:r>
            <a:r>
              <a:rPr lang="en-US" sz="3400" b="1" dirty="0">
                <a:solidFill>
                  <a:schemeClr val="bg1"/>
                </a:solidFill>
              </a:rPr>
              <a:t>Noun</a:t>
            </a:r>
            <a:r>
              <a:rPr lang="en-US" sz="3400" dirty="0"/>
              <a:t>] or [</a:t>
            </a:r>
            <a:r>
              <a:rPr lang="en-US" sz="3400" b="1" dirty="0">
                <a:solidFill>
                  <a:schemeClr val="bg1"/>
                </a:solidFill>
              </a:rPr>
              <a:t>Adjective</a:t>
            </a:r>
            <a:r>
              <a:rPr lang="en-US" sz="3400" dirty="0"/>
              <a:t>] + [</a:t>
            </a:r>
            <a:r>
              <a:rPr lang="en-US" sz="3400" b="1" dirty="0">
                <a:solidFill>
                  <a:schemeClr val="bg1"/>
                </a:solidFill>
              </a:rPr>
              <a:t>Noun</a:t>
            </a:r>
            <a:r>
              <a:rPr lang="en-US" sz="3400" dirty="0"/>
              <a:t>]</a:t>
            </a:r>
          </a:p>
          <a:p>
            <a:pPr lvl="1"/>
            <a:r>
              <a:rPr lang="en-US" sz="3400" dirty="0"/>
              <a:t>Should be in </a:t>
            </a:r>
            <a:r>
              <a:rPr lang="en-US" sz="3400" b="1" dirty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camelCase</a:t>
            </a:r>
          </a:p>
          <a:p>
            <a:pPr lvl="1"/>
            <a:r>
              <a:rPr lang="en-US" sz="3400" dirty="0"/>
              <a:t>Should be </a:t>
            </a:r>
            <a:r>
              <a:rPr lang="en-US" sz="3400" b="1" dirty="0">
                <a:solidFill>
                  <a:srgbClr val="FFA000"/>
                </a:solidFill>
              </a:rPr>
              <a:t>meaningful</a:t>
            </a:r>
            <a:endParaRPr lang="bg-BG" sz="3400" b="1" dirty="0">
              <a:solidFill>
                <a:srgbClr val="FFA000"/>
              </a:solidFill>
            </a:endParaRPr>
          </a:p>
          <a:p>
            <a:pPr marL="609036" lvl="1" indent="0">
              <a:buNone/>
            </a:pPr>
            <a:endParaRPr lang="bg-BG" b="1" dirty="0"/>
          </a:p>
          <a:p>
            <a:pPr lvl="1">
              <a:spcBef>
                <a:spcPts val="2400"/>
              </a:spcBef>
            </a:pPr>
            <a:r>
              <a:rPr lang="en-US" sz="3400" dirty="0"/>
              <a:t>Unit of measure should be obvious</a:t>
            </a:r>
            <a:endParaRPr lang="en-US" sz="3400" dirty="0">
              <a:solidFill>
                <a:srgbClr val="FB816D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743200" y="3894437"/>
            <a:ext cx="5413692" cy="77008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speedKmH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br>
              <a:rPr lang="en-US" sz="2400" noProof="1">
                <a:solidFill>
                  <a:srgbClr val="234465"/>
                </a:solidFill>
              </a:rPr>
            </a:b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fontSizeInPixels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743200" y="5479919"/>
            <a:ext cx="81534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populate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convertImage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952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Each method should perform a </a:t>
            </a:r>
            <a:r>
              <a:rPr lang="en-US" sz="3600" b="1" dirty="0">
                <a:solidFill>
                  <a:schemeClr val="bg1"/>
                </a:solidFill>
              </a:rPr>
              <a:t>single</a:t>
            </a:r>
            <a:r>
              <a:rPr lang="en-US" sz="3600" dirty="0"/>
              <a:t>, well-defined task</a:t>
            </a:r>
          </a:p>
          <a:p>
            <a:pPr lvl="1"/>
            <a:r>
              <a:rPr lang="en-US" sz="3400" dirty="0"/>
              <a:t>A Method's name should </a:t>
            </a:r>
            <a:r>
              <a:rPr lang="en-US" sz="3400" b="1" dirty="0">
                <a:solidFill>
                  <a:schemeClr val="bg1"/>
                </a:solidFill>
              </a:rPr>
              <a:t>describe</a:t>
            </a:r>
            <a:r>
              <a:rPr lang="en-US" sz="3400" dirty="0">
                <a:solidFill>
                  <a:srgbClr val="FFA000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that task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in a clear and </a:t>
            </a:r>
            <a:br>
              <a:rPr lang="en-US" sz="3400" dirty="0"/>
            </a:br>
            <a:r>
              <a:rPr lang="en-US" sz="3400" dirty="0"/>
              <a:t>non-ambiguous way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Avoid</a:t>
            </a:r>
            <a:r>
              <a:rPr lang="en-US" sz="3600" dirty="0"/>
              <a:t> methods </a:t>
            </a:r>
            <a:r>
              <a:rPr lang="en-US" sz="3600" b="1" dirty="0">
                <a:solidFill>
                  <a:schemeClr val="bg1"/>
                </a:solidFill>
              </a:rPr>
              <a:t>longer than one screen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Split</a:t>
            </a:r>
            <a:r>
              <a:rPr lang="en-US" sz="3400" dirty="0">
                <a:solidFill>
                  <a:srgbClr val="FFA000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them</a:t>
            </a:r>
            <a:r>
              <a:rPr lang="en-US" sz="3400" dirty="0">
                <a:solidFill>
                  <a:srgbClr val="FFA000"/>
                </a:solidFill>
              </a:rPr>
              <a:t> </a:t>
            </a:r>
            <a:r>
              <a:rPr lang="en-US" sz="3400" dirty="0"/>
              <a:t>to several shorter methods</a:t>
            </a: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– Best Practices</a:t>
            </a:r>
            <a:endParaRPr lang="bg-BG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1000" y="4423563"/>
            <a:ext cx="6051599" cy="228869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private static void PrintReceipt()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PrintHeader();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PrintBody();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PrintFooter();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7806000" y="4845527"/>
            <a:ext cx="3352800" cy="1444766"/>
          </a:xfrm>
          <a:custGeom>
            <a:avLst/>
            <a:gdLst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-596233 w 2895600"/>
              <a:gd name="connsiteY18" fmla="*/ 551210 h 1072873"/>
              <a:gd name="connsiteX19" fmla="*/ 0 w 2895600"/>
              <a:gd name="connsiteY19" fmla="*/ 625843 h 1072873"/>
              <a:gd name="connsiteX20" fmla="*/ 0 w 2895600"/>
              <a:gd name="connsiteY20" fmla="*/ 178816 h 1072873"/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0 w 2895600"/>
              <a:gd name="connsiteY18" fmla="*/ 625843 h 1072873"/>
              <a:gd name="connsiteX19" fmla="*/ 0 w 2895600"/>
              <a:gd name="connsiteY19" fmla="*/ 178816 h 107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95600" h="1072873">
                <a:moveTo>
                  <a:pt x="0" y="178816"/>
                </a:moveTo>
                <a:cubicBezTo>
                  <a:pt x="0" y="80059"/>
                  <a:pt x="80059" y="0"/>
                  <a:pt x="178816" y="0"/>
                </a:cubicBezTo>
                <a:lnTo>
                  <a:pt x="482600" y="0"/>
                </a:lnTo>
                <a:lnTo>
                  <a:pt x="482600" y="0"/>
                </a:lnTo>
                <a:lnTo>
                  <a:pt x="1206500" y="0"/>
                </a:lnTo>
                <a:lnTo>
                  <a:pt x="2716784" y="0"/>
                </a:lnTo>
                <a:cubicBezTo>
                  <a:pt x="2815541" y="0"/>
                  <a:pt x="2895600" y="80059"/>
                  <a:pt x="2895600" y="178816"/>
                </a:cubicBezTo>
                <a:lnTo>
                  <a:pt x="2895600" y="625843"/>
                </a:lnTo>
                <a:lnTo>
                  <a:pt x="2895600" y="625843"/>
                </a:lnTo>
                <a:lnTo>
                  <a:pt x="2895600" y="894061"/>
                </a:lnTo>
                <a:lnTo>
                  <a:pt x="2895600" y="894057"/>
                </a:lnTo>
                <a:cubicBezTo>
                  <a:pt x="2895600" y="992814"/>
                  <a:pt x="2815541" y="1072873"/>
                  <a:pt x="2716784" y="1072873"/>
                </a:cubicBezTo>
                <a:lnTo>
                  <a:pt x="1206500" y="1072873"/>
                </a:lnTo>
                <a:lnTo>
                  <a:pt x="482600" y="1072873"/>
                </a:lnTo>
                <a:lnTo>
                  <a:pt x="482600" y="1072873"/>
                </a:lnTo>
                <a:lnTo>
                  <a:pt x="178816" y="1072873"/>
                </a:lnTo>
                <a:cubicBezTo>
                  <a:pt x="80059" y="1072873"/>
                  <a:pt x="0" y="992814"/>
                  <a:pt x="0" y="894057"/>
                </a:cubicBezTo>
                <a:lnTo>
                  <a:pt x="0" y="894061"/>
                </a:lnTo>
                <a:lnTo>
                  <a:pt x="0" y="625843"/>
                </a:lnTo>
                <a:lnTo>
                  <a:pt x="0" y="1788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rgbClr val="FFA000"/>
                </a:solidFill>
              </a:rPr>
              <a:t>Self documenting </a:t>
            </a:r>
            <a:r>
              <a:rPr lang="en-US" sz="3200" b="1" noProof="1">
                <a:solidFill>
                  <a:schemeClr val="bg2"/>
                </a:solidFill>
              </a:rPr>
              <a:t>and </a:t>
            </a:r>
            <a:r>
              <a:rPr lang="en-US" sz="3200" b="1" noProof="1">
                <a:solidFill>
                  <a:srgbClr val="FFA000"/>
                </a:solidFill>
              </a:rPr>
              <a:t>easy to test</a:t>
            </a:r>
            <a:endParaRPr lang="en-US" sz="3200" b="1" noProof="1">
              <a:solidFill>
                <a:srgbClr val="FFA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1336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2" y="1196125"/>
            <a:ext cx="11801757" cy="5357075"/>
          </a:xfrm>
        </p:spPr>
        <p:txBody>
          <a:bodyPr>
            <a:noAutofit/>
          </a:bodyPr>
          <a:lstStyle/>
          <a:p>
            <a:r>
              <a:rPr lang="en-US" sz="3600" dirty="0"/>
              <a:t>Make sure to use correct </a:t>
            </a:r>
            <a:r>
              <a:rPr lang="en-US" sz="3600" b="1" dirty="0">
                <a:solidFill>
                  <a:schemeClr val="bg1"/>
                </a:solidFill>
              </a:rPr>
              <a:t>indentation</a:t>
            </a:r>
          </a:p>
          <a:p>
            <a:endParaRPr lang="en-US" sz="3600" dirty="0"/>
          </a:p>
          <a:p>
            <a:pPr marL="0" indent="0">
              <a:spcBef>
                <a:spcPts val="1800"/>
              </a:spcBef>
              <a:buNone/>
            </a:pPr>
            <a:endParaRPr lang="en-US" sz="3600" dirty="0"/>
          </a:p>
          <a:p>
            <a:r>
              <a:rPr lang="en-US" sz="3600" dirty="0"/>
              <a:t>Leave a </a:t>
            </a:r>
            <a:r>
              <a:rPr lang="en-US" sz="3600" b="1" dirty="0">
                <a:solidFill>
                  <a:schemeClr val="bg1"/>
                </a:solidFill>
              </a:rPr>
              <a:t>blank line </a:t>
            </a:r>
            <a:r>
              <a:rPr lang="en-US" sz="3600" dirty="0"/>
              <a:t>between </a:t>
            </a:r>
            <a:r>
              <a:rPr lang="en-US" sz="3600" b="1" dirty="0">
                <a:solidFill>
                  <a:schemeClr val="bg1"/>
                </a:solidFill>
              </a:rPr>
              <a:t>methods</a:t>
            </a:r>
            <a:r>
              <a:rPr lang="en-US" sz="3600" dirty="0"/>
              <a:t>, after </a:t>
            </a:r>
            <a:r>
              <a:rPr lang="en-US" sz="3600" b="1" dirty="0">
                <a:solidFill>
                  <a:schemeClr val="bg1"/>
                </a:solidFill>
              </a:rPr>
              <a:t>loops</a:t>
            </a:r>
            <a:r>
              <a:rPr lang="en-US" sz="3600" dirty="0"/>
              <a:t> and after 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</a:rPr>
              <a:t>if</a:t>
            </a:r>
            <a:r>
              <a:rPr lang="en-US" sz="3600" dirty="0"/>
              <a:t> statements</a:t>
            </a:r>
          </a:p>
          <a:p>
            <a:r>
              <a:rPr lang="en-US" sz="3600" dirty="0"/>
              <a:t>Always use </a:t>
            </a:r>
            <a:r>
              <a:rPr lang="en-US" sz="3600" b="1" dirty="0">
                <a:solidFill>
                  <a:schemeClr val="bg1"/>
                </a:solidFill>
              </a:rPr>
              <a:t>curly</a:t>
            </a:r>
            <a:r>
              <a:rPr lang="en-US" sz="3600" dirty="0">
                <a:solidFill>
                  <a:srgbClr val="FFA000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brackets</a:t>
            </a:r>
            <a:r>
              <a:rPr lang="en-US" sz="3600" dirty="0">
                <a:solidFill>
                  <a:srgbClr val="FFA000"/>
                </a:solidFill>
              </a:rPr>
              <a:t> </a:t>
            </a:r>
            <a:r>
              <a:rPr lang="en-US" sz="3600" dirty="0">
                <a:latin typeface="Consolas" panose="020B0609020204030204" pitchFamily="49" charset="0"/>
              </a:rPr>
              <a:t>for</a:t>
            </a:r>
            <a:r>
              <a:rPr lang="en-US" sz="3600" dirty="0"/>
              <a:t> loops and </a:t>
            </a:r>
            <a:r>
              <a:rPr lang="en-US" sz="3600" dirty="0">
                <a:latin typeface="Consolas" panose="020B0609020204030204" pitchFamily="49" charset="0"/>
              </a:rPr>
              <a:t>if</a:t>
            </a:r>
            <a:r>
              <a:rPr lang="en-US" sz="3600" dirty="0"/>
              <a:t> statements bodies</a:t>
            </a:r>
          </a:p>
          <a:p>
            <a:pPr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</a:rPr>
              <a:t>Avoid long lines </a:t>
            </a:r>
            <a:r>
              <a:rPr lang="en-GB" sz="3600" dirty="0"/>
              <a:t>and </a:t>
            </a:r>
            <a:r>
              <a:rPr lang="en-GB" sz="3600" b="1" dirty="0">
                <a:solidFill>
                  <a:schemeClr val="bg1"/>
                </a:solidFill>
              </a:rPr>
              <a:t>complex expressions</a:t>
            </a:r>
            <a:endParaRPr lang="en-US" sz="3600" b="1" dirty="0">
              <a:solidFill>
                <a:schemeClr val="bg1"/>
              </a:solidFill>
            </a:endParaRPr>
          </a:p>
          <a:p>
            <a:endParaRPr lang="en-US" sz="3600" dirty="0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Structure and Code Formatting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752600"/>
            <a:ext cx="4320000" cy="16977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400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 more code…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ight Arrow 12"/>
          <p:cNvSpPr/>
          <p:nvPr/>
        </p:nvSpPr>
        <p:spPr>
          <a:xfrm>
            <a:off x="928175" y="3004473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ight Arrow 12"/>
          <p:cNvSpPr/>
          <p:nvPr/>
        </p:nvSpPr>
        <p:spPr>
          <a:xfrm>
            <a:off x="937408" y="2679019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400800" y="1752600"/>
            <a:ext cx="4735200" cy="16977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 more code…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930999" y="306066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ight Arrow 12"/>
          <p:cNvSpPr/>
          <p:nvPr/>
        </p:nvSpPr>
        <p:spPr>
          <a:xfrm>
            <a:off x="7575159" y="266487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ight Arrow 12"/>
          <p:cNvSpPr/>
          <p:nvPr/>
        </p:nvSpPr>
        <p:spPr>
          <a:xfrm>
            <a:off x="6892730" y="2273783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4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43401" y="1980571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82201" y="1980571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15312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5" grpId="0" animBg="1"/>
      <p:bldP spid="1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Break large programs into simple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methods</a:t>
            </a:r>
            <a:r>
              <a:rPr lang="en-US" sz="3200" dirty="0">
                <a:solidFill>
                  <a:schemeClr val="bg2"/>
                </a:solidFill>
              </a:rPr>
              <a:t> that solve small sub-problems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consist of </a:t>
            </a:r>
            <a:r>
              <a:rPr lang="en-US" sz="3200" b="1" dirty="0">
                <a:solidFill>
                  <a:schemeClr val="bg1"/>
                </a:solidFill>
              </a:rPr>
              <a:t>declaration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body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are invoked by their </a:t>
            </a:r>
            <a:r>
              <a:rPr lang="en-US" sz="3200" b="1" dirty="0">
                <a:solidFill>
                  <a:schemeClr val="bg1"/>
                </a:solidFill>
              </a:rPr>
              <a:t>name</a:t>
            </a:r>
            <a:r>
              <a:rPr lang="en-US" sz="3200" dirty="0">
                <a:solidFill>
                  <a:schemeClr val="bg2"/>
                </a:solidFill>
              </a:rPr>
              <a:t> + </a:t>
            </a:r>
            <a:r>
              <a:rPr lang="en-US" sz="3200" b="1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can accept </a:t>
            </a:r>
            <a:r>
              <a:rPr lang="en-US" sz="3200" b="1" dirty="0">
                <a:solidFill>
                  <a:schemeClr val="bg1"/>
                </a:solidFill>
              </a:rPr>
              <a:t>parameters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can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>
                <a:solidFill>
                  <a:schemeClr val="bg2"/>
                </a:solidFill>
              </a:rPr>
              <a:t> a value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or nothing 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en-US" sz="3200" dirty="0">
                <a:solidFill>
                  <a:schemeClr val="bg2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461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6930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66000" y="909001"/>
            <a:ext cx="10129234" cy="5949000"/>
          </a:xfrm>
        </p:spPr>
        <p:txBody>
          <a:bodyPr>
            <a:noAutofit/>
          </a:bodyPr>
          <a:lstStyle/>
          <a:p>
            <a:pPr>
              <a:lnSpc>
                <a:spcPts val="3600"/>
              </a:lnSpc>
            </a:pPr>
            <a:r>
              <a:rPr lang="en-US" sz="3600" dirty="0"/>
              <a:t>More </a:t>
            </a:r>
            <a:r>
              <a:rPr lang="en-US" sz="3600" b="1" dirty="0">
                <a:solidFill>
                  <a:schemeClr val="bg1"/>
                </a:solidFill>
              </a:rPr>
              <a:t>manageable</a:t>
            </a:r>
            <a:r>
              <a:rPr lang="en-US" sz="3600" dirty="0">
                <a:solidFill>
                  <a:srgbClr val="FFA000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programming</a:t>
            </a:r>
          </a:p>
          <a:p>
            <a:pPr lvl="1">
              <a:lnSpc>
                <a:spcPts val="3600"/>
              </a:lnSpc>
            </a:pPr>
            <a:r>
              <a:rPr lang="en-US" sz="3600" dirty="0"/>
              <a:t>Splits large problems into small pieces</a:t>
            </a:r>
          </a:p>
          <a:p>
            <a:pPr lvl="1">
              <a:lnSpc>
                <a:spcPts val="3600"/>
              </a:lnSpc>
            </a:pPr>
            <a:r>
              <a:rPr lang="en-US" sz="3600" dirty="0"/>
              <a:t>Better organization of the program</a:t>
            </a:r>
          </a:p>
          <a:p>
            <a:pPr lvl="1">
              <a:lnSpc>
                <a:spcPts val="3600"/>
              </a:lnSpc>
            </a:pPr>
            <a:r>
              <a:rPr lang="en-US" sz="3600" dirty="0"/>
              <a:t>Improves code readability</a:t>
            </a:r>
          </a:p>
          <a:p>
            <a:pPr lvl="1">
              <a:lnSpc>
                <a:spcPts val="3600"/>
              </a:lnSpc>
            </a:pPr>
            <a:r>
              <a:rPr lang="en-US" sz="3600" dirty="0"/>
              <a:t>Improves code understandability</a:t>
            </a:r>
          </a:p>
          <a:p>
            <a:pPr>
              <a:lnSpc>
                <a:spcPts val="3600"/>
              </a:lnSpc>
            </a:pPr>
            <a:r>
              <a:rPr lang="en-US" sz="3600" dirty="0"/>
              <a:t>Avoiding </a:t>
            </a:r>
            <a:r>
              <a:rPr lang="en-US" sz="3600" b="1" dirty="0">
                <a:solidFill>
                  <a:schemeClr val="bg1"/>
                </a:solidFill>
              </a:rPr>
              <a:t>repeating</a:t>
            </a:r>
            <a:r>
              <a:rPr lang="en-US" sz="3600" dirty="0">
                <a:solidFill>
                  <a:srgbClr val="FFA000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code</a:t>
            </a:r>
          </a:p>
          <a:p>
            <a:pPr lvl="1">
              <a:lnSpc>
                <a:spcPts val="3600"/>
              </a:lnSpc>
            </a:pPr>
            <a:r>
              <a:rPr lang="en-US" sz="3600" dirty="0"/>
              <a:t>Improves code maintainability</a:t>
            </a:r>
          </a:p>
          <a:p>
            <a:pPr>
              <a:lnSpc>
                <a:spcPts val="3600"/>
              </a:lnSpc>
            </a:pPr>
            <a:r>
              <a:rPr lang="en-US" sz="3600" dirty="0"/>
              <a:t>Code </a:t>
            </a:r>
            <a:r>
              <a:rPr lang="en-US" sz="3600" b="1" dirty="0">
                <a:solidFill>
                  <a:schemeClr val="bg1"/>
                </a:solidFill>
              </a:rPr>
              <a:t>reusability</a:t>
            </a:r>
          </a:p>
          <a:p>
            <a:pPr lvl="1">
              <a:lnSpc>
                <a:spcPts val="3600"/>
              </a:lnSpc>
            </a:pPr>
            <a:r>
              <a:rPr lang="en-US" sz="3600" dirty="0"/>
              <a:t>Using existing methods several times</a:t>
            </a:r>
            <a:endParaRPr lang="bg-BG" sz="3600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Methods?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3538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8E991D-18CE-4FB3-B2CF-A8EF92FF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Executes the code between the brackets</a:t>
            </a:r>
          </a:p>
          <a:p>
            <a:r>
              <a:rPr lang="en-GB" sz="3600" dirty="0"/>
              <a:t>Does not return result</a:t>
            </a:r>
          </a:p>
          <a:p>
            <a:endParaRPr lang="en-GB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B9A6F6-E63D-4E25-AC07-234EFB5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Void Type Method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789" y="2590801"/>
            <a:ext cx="6203244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static void PrintHello()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 Console.WriteLine("Hello");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7A35C9-B8AE-46BD-A76F-0244C7EDF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1" y="4653638"/>
            <a:ext cx="6204833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static void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 Console.WriteLine("Hello");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23">
            <a:extLst>
              <a:ext uri="{FF2B5EF4-FFF2-40B4-BE49-F238E27FC236}">
                <a16:creationId xmlns:a16="http://schemas.microsoft.com/office/drawing/2014/main" id="{B2287AB6-9687-44A6-973A-41BBE1B57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9564" y="4653637"/>
            <a:ext cx="2551902" cy="1695016"/>
          </a:xfrm>
          <a:prstGeom prst="wedgeRoundRectCallout">
            <a:avLst>
              <a:gd name="adj1" fmla="val -74088"/>
              <a:gd name="adj2" fmla="val 1358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Main() </a:t>
            </a:r>
            <a:r>
              <a:rPr lang="en-US" sz="3200" b="1" dirty="0">
                <a:solidFill>
                  <a:schemeClr val="bg2"/>
                </a:solidFill>
              </a:rPr>
              <a:t>is also a method</a:t>
            </a:r>
            <a:endParaRPr lang="bg-BG" sz="3200" b="1" dirty="0">
              <a:solidFill>
                <a:schemeClr val="bg2"/>
              </a:solidFill>
            </a:endParaRP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13B06CBF-A369-4879-8E3F-6BDC15891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9310" y="2600227"/>
            <a:ext cx="2551902" cy="1695016"/>
          </a:xfrm>
          <a:prstGeom prst="wedgeRoundRectCallout">
            <a:avLst>
              <a:gd name="adj1" fmla="val -74088"/>
              <a:gd name="adj2" fmla="val 1358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</a:rPr>
              <a:t>Prints "Hello" on the console</a:t>
            </a:r>
            <a:endParaRPr lang="bg-BG" sz="3200" b="1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978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Declaring and Invoking Methods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DD89D94-F0F2-4B5D-A2DF-8484AF9982CC}"/>
              </a:ext>
            </a:extLst>
          </p:cNvPr>
          <p:cNvSpPr txBox="1">
            <a:spLocks/>
          </p:cNvSpPr>
          <p:nvPr/>
        </p:nvSpPr>
        <p:spPr>
          <a:xfrm>
            <a:off x="4573665" y="15240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00" dirty="0">
                <a:solidFill>
                  <a:schemeClr val="bg2"/>
                </a:solidFill>
              </a:rPr>
              <a:t>{…}</a:t>
            </a:r>
          </a:p>
        </p:txBody>
      </p:sp>
    </p:spTree>
    <p:extLst>
      <p:ext uri="{BB962C8B-B14F-4D97-AF65-F5344CB8AC3E}">
        <p14:creationId xmlns:p14="http://schemas.microsoft.com/office/powerpoint/2010/main" val="390660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>
            <a:normAutofit/>
          </a:bodyPr>
          <a:lstStyle/>
          <a:p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endParaRPr lang="en-US" sz="3600" b="1" dirty="0">
              <a:solidFill>
                <a:schemeClr val="bg2"/>
              </a:solidFill>
            </a:endParaRPr>
          </a:p>
          <a:p>
            <a:r>
              <a:rPr lang="en-US" sz="3600" dirty="0"/>
              <a:t>Methods are declared </a:t>
            </a:r>
            <a:r>
              <a:rPr lang="en-US" sz="3600" b="1" dirty="0">
                <a:solidFill>
                  <a:schemeClr val="bg1"/>
                </a:solidFill>
              </a:rPr>
              <a:t>inside a class </a:t>
            </a:r>
          </a:p>
          <a:p>
            <a:r>
              <a:rPr lang="en-US" sz="3600" dirty="0"/>
              <a:t>Variables inside a method are </a:t>
            </a:r>
            <a:r>
              <a:rPr lang="en-US" sz="3600" b="1" dirty="0">
                <a:solidFill>
                  <a:schemeClr val="bg1"/>
                </a:solidFill>
              </a:rPr>
              <a:t>local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199276" y="1914395"/>
            <a:ext cx="7315200" cy="2114013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static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void PrintText</a:t>
            </a:r>
            <a:r>
              <a:rPr lang="en-GB" sz="2800" b="1" noProof="1">
                <a:latin typeface="Consolas" pitchFamily="49" charset="0"/>
              </a:rPr>
              <a:t>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string text</a:t>
            </a:r>
            <a:r>
              <a:rPr lang="en-GB" sz="2800" b="1" noProof="1">
                <a:latin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  Console.WriteLine(text);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Methods</a:t>
            </a: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5088444" y="1183830"/>
            <a:ext cx="2425055" cy="592824"/>
          </a:xfrm>
          <a:prstGeom prst="wedgeRoundRectCallout">
            <a:avLst>
              <a:gd name="adj1" fmla="val -30128"/>
              <a:gd name="adj2" fmla="val 963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1960152" y="1121139"/>
            <a:ext cx="2133600" cy="592824"/>
          </a:xfrm>
          <a:prstGeom prst="wedgeRoundRectCallout">
            <a:avLst>
              <a:gd name="adj1" fmla="val 42067"/>
              <a:gd name="adj2" fmla="val 1188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8682657" y="1233629"/>
            <a:ext cx="2141887" cy="592825"/>
          </a:xfrm>
          <a:prstGeom prst="wedgeRoundRectCallout">
            <a:avLst>
              <a:gd name="adj1" fmla="val -43952"/>
              <a:gd name="adj2" fmla="val 867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9753600" y="2479546"/>
            <a:ext cx="1620387" cy="983709"/>
          </a:xfrm>
          <a:prstGeom prst="wedgeRoundRectCallout">
            <a:avLst>
              <a:gd name="adj1" fmla="val -74088"/>
              <a:gd name="adj2" fmla="val 135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Body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207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3854</TotalTime>
  <Words>3471</Words>
  <Application>Microsoft Office PowerPoint</Application>
  <PresentationFormat>Widescreen</PresentationFormat>
  <Paragraphs>700</Paragraphs>
  <Slides>60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Arial</vt:lpstr>
      <vt:lpstr>Calibri</vt:lpstr>
      <vt:lpstr>Consolas</vt:lpstr>
      <vt:lpstr>Wingdings</vt:lpstr>
      <vt:lpstr>Wingdings 2</vt:lpstr>
      <vt:lpstr>SoftUni</vt:lpstr>
      <vt:lpstr>Methods</vt:lpstr>
      <vt:lpstr>Table of Contents</vt:lpstr>
      <vt:lpstr>Have a Question?</vt:lpstr>
      <vt:lpstr>What is a Method</vt:lpstr>
      <vt:lpstr>Simple Methods</vt:lpstr>
      <vt:lpstr>Why Use Methods?</vt:lpstr>
      <vt:lpstr>Void Type Method</vt:lpstr>
      <vt:lpstr>Declaring and Invoking Methods</vt:lpstr>
      <vt:lpstr>Declaring Methods</vt:lpstr>
      <vt:lpstr>Invoking a Method</vt:lpstr>
      <vt:lpstr>Invoking a Method (2)</vt:lpstr>
      <vt:lpstr>Methods with Parameters</vt:lpstr>
      <vt:lpstr>Method Parameters</vt:lpstr>
      <vt:lpstr>Method Parameters (2)</vt:lpstr>
      <vt:lpstr>Problem: Sign of Integer Number</vt:lpstr>
      <vt:lpstr>Solution: Sign of Integer Number</vt:lpstr>
      <vt:lpstr>Problem: Grades</vt:lpstr>
      <vt:lpstr>Solution: Grades</vt:lpstr>
      <vt:lpstr>Optional Parameters</vt:lpstr>
      <vt:lpstr>Problem: Printing Triangle</vt:lpstr>
      <vt:lpstr>Solution: Printing Triangle</vt:lpstr>
      <vt:lpstr>Solution: Printing Triangle (2)</vt:lpstr>
      <vt:lpstr>Value vs. Reference Types</vt:lpstr>
      <vt:lpstr>Value Types</vt:lpstr>
      <vt:lpstr>Reference Types</vt:lpstr>
      <vt:lpstr>Value Types vs. Reference Types</vt:lpstr>
      <vt:lpstr>Example: Value Types </vt:lpstr>
      <vt:lpstr>Example: Reference Types </vt:lpstr>
      <vt:lpstr>Value vs. Reference Types</vt:lpstr>
      <vt:lpstr>Returning Values from Methods</vt:lpstr>
      <vt:lpstr>The Return Statement</vt:lpstr>
      <vt:lpstr>Using the Return Values</vt:lpstr>
      <vt:lpstr>Problem: Calculate Rectangle Area</vt:lpstr>
      <vt:lpstr>Solution: Calculate Rectangle Area</vt:lpstr>
      <vt:lpstr>Problem: Repeat String</vt:lpstr>
      <vt:lpstr>Solution: Repeat String (1)</vt:lpstr>
      <vt:lpstr>Solution: Repeat String (2)</vt:lpstr>
      <vt:lpstr>Problem: Math Power</vt:lpstr>
      <vt:lpstr>Live Exercises</vt:lpstr>
      <vt:lpstr>Overloading Methods</vt:lpstr>
      <vt:lpstr>Method Signature</vt:lpstr>
      <vt:lpstr>Overloading Methods</vt:lpstr>
      <vt:lpstr>Signature and Return Type</vt:lpstr>
      <vt:lpstr>Problem: Greater of Two Values</vt:lpstr>
      <vt:lpstr>Live Exercises</vt:lpstr>
      <vt:lpstr>Program Execution Flow</vt:lpstr>
      <vt:lpstr>Program Execution</vt:lpstr>
      <vt:lpstr>Program Execution – Call Stack</vt:lpstr>
      <vt:lpstr>Problem: Multiply Evens by Odds</vt:lpstr>
      <vt:lpstr>Naming and Best Practices</vt:lpstr>
      <vt:lpstr>Naming Methods</vt:lpstr>
      <vt:lpstr>Naming Method Parameters</vt:lpstr>
      <vt:lpstr>Methods – Best Practices</vt:lpstr>
      <vt:lpstr>Code Structure and Code Formatting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CSharp Methods</dc:title>
  <dc:subject>Software Development Course</dc:subject>
  <dc:creator>Software University</dc:creator>
  <cp:keywords>Programming Fundamentals; Programming; fundamentals; technologySoftware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Alexander Keramanov</cp:lastModifiedBy>
  <cp:revision>44</cp:revision>
  <dcterms:created xsi:type="dcterms:W3CDTF">2018-05-23T13:08:44Z</dcterms:created>
  <dcterms:modified xsi:type="dcterms:W3CDTF">2021-09-01T10:16:47Z</dcterms:modified>
  <cp:category>Programming;computer programming;software development;web development</cp:category>
</cp:coreProperties>
</file>